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9" r:id="rId1"/>
  </p:sldMasterIdLst>
  <p:notesMasterIdLst>
    <p:notesMasterId r:id="rId18"/>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bride, Nathan John" initials="MNJ" lastIdx="9" clrIdx="0">
    <p:extLst>
      <p:ext uri="{19B8F6BF-5375-455C-9EA6-DF929625EA0E}">
        <p15:presenceInfo xmlns:p15="http://schemas.microsoft.com/office/powerpoint/2012/main" userId="S::njm170000@utdallas.edu::c031d44d-f8e9-4172-acb2-037f4d46b0f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4T23:37:02.577" idx="3">
    <p:pos x="10" y="10"/>
    <p:text>These were gathered and then read manually to help determine what were actually posts with bugs and what commits actually contained bugs.</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24T23:32:05.342" idx="1">
    <p:pos x="10" y="10"/>
    <p:text>Most of the bugs happen in the Data Preparation stage of the deep learning pipeline.</p:text>
    <p:extLst>
      <p:ext uri="{C676402C-5697-4E1C-873F-D02D1690AC5C}">
        <p15:threadingInfo xmlns:p15="http://schemas.microsoft.com/office/powerpoint/2012/main" timeZoneBias="300"/>
      </p:ext>
    </p:extLst>
  </p:cm>
  <p:cm authorId="1" dt="2020-06-25T01:32:24.673" idx="8">
    <p:pos x="3875" y="657"/>
    <p:text>All of these research topics will be answered in order throughout the presentation.</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6-24T23:43:12.716" idx="6">
    <p:pos x="2246" y="2129"/>
    <p:text>Classification goes a bit further than this as well. It can be broken down for the different stages of the piplein of deep learning. These are: data collection, data preparation, choice of model, training, evaluation, hyper parameter tuning and prediction.</p:text>
    <p:extLst>
      <p:ext uri="{C676402C-5697-4E1C-873F-D02D1690AC5C}">
        <p15:threadingInfo xmlns:p15="http://schemas.microsoft.com/office/powerpoint/2012/main" timeZoneBias="30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0-06-25T00:13:45.712" idx="7">
    <p:pos x="10" y="10"/>
    <p:text>Not included as a slide due to the simplicity of its nature, the paper also discusses bug effects. This includes: bad performance, crash, hang, incorrect functionality, memory out of bounds.</p:text>
    <p:extLst>
      <p:ext uri="{C676402C-5697-4E1C-873F-D02D1690AC5C}">
        <p15:threadingInfo xmlns:p15="http://schemas.microsoft.com/office/powerpoint/2012/main" timeZoneBias="30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0-06-25T01:48:47.528" idx="9">
    <p:pos x="4631" y="657"/>
    <p:text>These are not all of the bugs found in the study, the next slide shows a complete overview of the bug types and frequencies. These are just some of the noteworthy results.</p:text>
    <p:extLst>
      <p:ext uri="{C676402C-5697-4E1C-873F-D02D1690AC5C}">
        <p15:threadingInfo xmlns:p15="http://schemas.microsoft.com/office/powerpoint/2012/main" timeZoneBias="30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1D474-AAC3-44CC-8D2C-100BF2F87329}" type="datetimeFigureOut">
              <a:rPr lang="en-US" smtClean="0"/>
              <a:t>6/24/2020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292FE-358B-4E72-A8ED-E31A0240B12D}" type="slidenum">
              <a:rPr lang="en-US" smtClean="0"/>
              <a:t>‹#›</a:t>
            </a:fld>
            <a:endParaRPr lang="en-US"/>
          </a:p>
        </p:txBody>
      </p:sp>
    </p:spTree>
    <p:extLst>
      <p:ext uri="{BB962C8B-B14F-4D97-AF65-F5344CB8AC3E}">
        <p14:creationId xmlns:p14="http://schemas.microsoft.com/office/powerpoint/2010/main" val="322398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4346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733505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55135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319465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11895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851899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533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9285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6/24/2020</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687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877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44311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701590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5265435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53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6/24/2020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0910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544044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9622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6/24/2020</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08364647"/>
      </p:ext>
    </p:extLst>
  </p:cSld>
  <p:clrMap bg1="dk1" tx1="lt1" bg2="dk2" tx2="lt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414F-F174-40DA-A827-615A5A7B2915}"/>
              </a:ext>
            </a:extLst>
          </p:cNvPr>
          <p:cNvSpPr>
            <a:spLocks noGrp="1"/>
          </p:cNvSpPr>
          <p:nvPr>
            <p:ph type="ctrTitle"/>
          </p:nvPr>
        </p:nvSpPr>
        <p:spPr>
          <a:xfrm>
            <a:off x="-562062" y="2733709"/>
            <a:ext cx="9386518" cy="1373070"/>
          </a:xfrm>
        </p:spPr>
        <p:txBody>
          <a:bodyPr/>
          <a:lstStyle/>
          <a:p>
            <a:r>
              <a:rPr lang="en-US" sz="3200" dirty="0"/>
              <a:t>A Comprehensive Study on Deep Learning Bug Characteristics</a:t>
            </a:r>
          </a:p>
        </p:txBody>
      </p:sp>
      <p:sp>
        <p:nvSpPr>
          <p:cNvPr id="3" name="Subtitle 2">
            <a:extLst>
              <a:ext uri="{FF2B5EF4-FFF2-40B4-BE49-F238E27FC236}">
                <a16:creationId xmlns:a16="http://schemas.microsoft.com/office/drawing/2014/main" id="{87F5EBED-2603-42DF-A399-EBC47693831E}"/>
              </a:ext>
            </a:extLst>
          </p:cNvPr>
          <p:cNvSpPr>
            <a:spLocks noGrp="1"/>
          </p:cNvSpPr>
          <p:nvPr>
            <p:ph type="subTitle" idx="1"/>
          </p:nvPr>
        </p:nvSpPr>
        <p:spPr/>
        <p:txBody>
          <a:bodyPr/>
          <a:lstStyle/>
          <a:p>
            <a:r>
              <a:rPr lang="en-US" dirty="0"/>
              <a:t>By: Nathan McBride</a:t>
            </a:r>
          </a:p>
        </p:txBody>
      </p:sp>
    </p:spTree>
    <p:extLst>
      <p:ext uri="{BB962C8B-B14F-4D97-AF65-F5344CB8AC3E}">
        <p14:creationId xmlns:p14="http://schemas.microsoft.com/office/powerpoint/2010/main" val="2879582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37B9-E3EC-47BA-AB68-86144F3F7365}"/>
              </a:ext>
            </a:extLst>
          </p:cNvPr>
          <p:cNvSpPr>
            <a:spLocks noGrp="1"/>
          </p:cNvSpPr>
          <p:nvPr>
            <p:ph type="title"/>
          </p:nvPr>
        </p:nvSpPr>
        <p:spPr/>
        <p:txBody>
          <a:bodyPr/>
          <a:lstStyle/>
          <a:p>
            <a:r>
              <a:rPr lang="en-US" dirty="0"/>
              <a:t>Root Causes and their Frequencies (cont.) </a:t>
            </a:r>
          </a:p>
        </p:txBody>
      </p:sp>
      <p:sp>
        <p:nvSpPr>
          <p:cNvPr id="3" name="Text Placeholder 2">
            <a:extLst>
              <a:ext uri="{FF2B5EF4-FFF2-40B4-BE49-F238E27FC236}">
                <a16:creationId xmlns:a16="http://schemas.microsoft.com/office/drawing/2014/main" id="{47982589-47D2-458C-900C-CAE88D59A20D}"/>
              </a:ext>
            </a:extLst>
          </p:cNvPr>
          <p:cNvSpPr>
            <a:spLocks noGrp="1"/>
          </p:cNvSpPr>
          <p:nvPr>
            <p:ph type="body" idx="1"/>
          </p:nvPr>
        </p:nvSpPr>
        <p:spPr/>
        <p:txBody>
          <a:bodyPr/>
          <a:lstStyle/>
          <a:p>
            <a:r>
              <a:rPr lang="en-US" sz="2000" dirty="0"/>
              <a:t>Absence of Type Checking – 30% (</a:t>
            </a:r>
            <a:r>
              <a:rPr lang="en-US" sz="2000" i="1" dirty="0" err="1"/>
              <a:t>Theanos</a:t>
            </a:r>
            <a:r>
              <a:rPr lang="en-US" sz="2000" dirty="0"/>
              <a:t>)</a:t>
            </a:r>
          </a:p>
        </p:txBody>
      </p:sp>
      <p:sp>
        <p:nvSpPr>
          <p:cNvPr id="4" name="Text Placeholder 3">
            <a:extLst>
              <a:ext uri="{FF2B5EF4-FFF2-40B4-BE49-F238E27FC236}">
                <a16:creationId xmlns:a16="http://schemas.microsoft.com/office/drawing/2014/main" id="{F15D613E-7D13-472E-9FED-5946BF7BF266}"/>
              </a:ext>
            </a:extLst>
          </p:cNvPr>
          <p:cNvSpPr>
            <a:spLocks noGrp="1"/>
          </p:cNvSpPr>
          <p:nvPr>
            <p:ph type="body" sz="half" idx="15"/>
          </p:nvPr>
        </p:nvSpPr>
        <p:spPr/>
        <p:txBody>
          <a:bodyPr/>
          <a:lstStyle/>
          <a:p>
            <a:r>
              <a:rPr lang="en-US" dirty="0"/>
              <a:t>Since a lot of deep learning libraries are written in Python. Due to this, the absence of type checking is can be a strong root cause for issues within these libraries. </a:t>
            </a:r>
          </a:p>
        </p:txBody>
      </p:sp>
      <p:sp>
        <p:nvSpPr>
          <p:cNvPr id="5" name="Text Placeholder 4">
            <a:extLst>
              <a:ext uri="{FF2B5EF4-FFF2-40B4-BE49-F238E27FC236}">
                <a16:creationId xmlns:a16="http://schemas.microsoft.com/office/drawing/2014/main" id="{498AA9CA-4B0A-4E03-A370-CDCF5266F9F5}"/>
              </a:ext>
            </a:extLst>
          </p:cNvPr>
          <p:cNvSpPr>
            <a:spLocks noGrp="1"/>
          </p:cNvSpPr>
          <p:nvPr>
            <p:ph type="body" sz="quarter" idx="3"/>
          </p:nvPr>
        </p:nvSpPr>
        <p:spPr/>
        <p:txBody>
          <a:bodyPr/>
          <a:lstStyle/>
          <a:p>
            <a:r>
              <a:rPr lang="en-US" sz="2000" dirty="0"/>
              <a:t>API Change – 7%-9% (</a:t>
            </a:r>
            <a:r>
              <a:rPr lang="en-US" sz="2000" i="1" dirty="0" err="1"/>
              <a:t>Tensorflow</a:t>
            </a:r>
            <a:r>
              <a:rPr lang="en-US" sz="2000" i="1" dirty="0"/>
              <a:t> and </a:t>
            </a:r>
            <a:r>
              <a:rPr lang="en-US" sz="2000" i="1" dirty="0" err="1"/>
              <a:t>Keras</a:t>
            </a:r>
            <a:r>
              <a:rPr lang="en-US" sz="2000" dirty="0"/>
              <a:t>)</a:t>
            </a:r>
          </a:p>
        </p:txBody>
      </p:sp>
      <p:sp>
        <p:nvSpPr>
          <p:cNvPr id="6" name="Text Placeholder 5">
            <a:extLst>
              <a:ext uri="{FF2B5EF4-FFF2-40B4-BE49-F238E27FC236}">
                <a16:creationId xmlns:a16="http://schemas.microsoft.com/office/drawing/2014/main" id="{A6E035E9-326F-464B-8800-72EDBC78AF3E}"/>
              </a:ext>
            </a:extLst>
          </p:cNvPr>
          <p:cNvSpPr>
            <a:spLocks noGrp="1"/>
          </p:cNvSpPr>
          <p:nvPr>
            <p:ph type="body" sz="half" idx="16"/>
          </p:nvPr>
        </p:nvSpPr>
        <p:spPr/>
        <p:txBody>
          <a:bodyPr/>
          <a:lstStyle/>
          <a:p>
            <a:r>
              <a:rPr lang="en-US" dirty="0"/>
              <a:t>API changes from upgrades/updates or changes in libraries can be a root cause for bugs. </a:t>
            </a:r>
          </a:p>
        </p:txBody>
      </p:sp>
      <p:pic>
        <p:nvPicPr>
          <p:cNvPr id="9" name="Picture 8">
            <a:extLst>
              <a:ext uri="{FF2B5EF4-FFF2-40B4-BE49-F238E27FC236}">
                <a16:creationId xmlns:a16="http://schemas.microsoft.com/office/drawing/2014/main" id="{81FFCCF5-397C-4E21-AD64-8DE0613C3965}"/>
              </a:ext>
            </a:extLst>
          </p:cNvPr>
          <p:cNvPicPr>
            <a:picLocks noChangeAspect="1"/>
          </p:cNvPicPr>
          <p:nvPr/>
        </p:nvPicPr>
        <p:blipFill>
          <a:blip r:embed="rId2"/>
          <a:stretch>
            <a:fillRect/>
          </a:stretch>
        </p:blipFill>
        <p:spPr>
          <a:xfrm>
            <a:off x="7224156" y="3429000"/>
            <a:ext cx="4945208" cy="1872037"/>
          </a:xfrm>
          <a:prstGeom prst="rect">
            <a:avLst/>
          </a:prstGeom>
        </p:spPr>
      </p:pic>
    </p:spTree>
    <p:extLst>
      <p:ext uri="{BB962C8B-B14F-4D97-AF65-F5344CB8AC3E}">
        <p14:creationId xmlns:p14="http://schemas.microsoft.com/office/powerpoint/2010/main" val="644096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0E0750-899C-4609-8BD0-90966E6B6914}"/>
              </a:ext>
            </a:extLst>
          </p:cNvPr>
          <p:cNvSpPr>
            <a:spLocks noGrp="1"/>
          </p:cNvSpPr>
          <p:nvPr>
            <p:ph type="title"/>
          </p:nvPr>
        </p:nvSpPr>
        <p:spPr/>
        <p:txBody>
          <a:bodyPr vert="horz" lIns="91440" tIns="45720" rIns="91440" bIns="45720" rtlCol="0" anchor="b">
            <a:normAutofit/>
          </a:bodyPr>
          <a:lstStyle/>
          <a:p>
            <a:pPr algn="r"/>
            <a:r>
              <a:rPr lang="en-US" sz="4800" dirty="0">
                <a:solidFill>
                  <a:schemeClr val="accent1"/>
                </a:solidFill>
              </a:rPr>
              <a:t>Impacts from Bugs</a:t>
            </a:r>
          </a:p>
        </p:txBody>
      </p:sp>
      <p:sp>
        <p:nvSpPr>
          <p:cNvPr id="13" name="Content Placeholder 12">
            <a:extLst>
              <a:ext uri="{FF2B5EF4-FFF2-40B4-BE49-F238E27FC236}">
                <a16:creationId xmlns:a16="http://schemas.microsoft.com/office/drawing/2014/main" id="{8DC1E94E-0CDD-4CE4-9AF1-C8CADF02B326}"/>
              </a:ext>
            </a:extLst>
          </p:cNvPr>
          <p:cNvSpPr>
            <a:spLocks noGrp="1"/>
          </p:cNvSpPr>
          <p:nvPr>
            <p:ph idx="1"/>
          </p:nvPr>
        </p:nvSpPr>
        <p:spPr/>
        <p:txBody>
          <a:bodyPr/>
          <a:lstStyle/>
          <a:p>
            <a:r>
              <a:rPr lang="en-US" dirty="0"/>
              <a:t>Crashes – 66% of bugs cause outright crashes.</a:t>
            </a:r>
          </a:p>
          <a:p>
            <a:endParaRPr lang="en-US" dirty="0"/>
          </a:p>
          <a:p>
            <a:r>
              <a:rPr lang="en-US" dirty="0"/>
              <a:t>Bad Performance – 8-31% of bugs cause poor performance.</a:t>
            </a:r>
          </a:p>
          <a:p>
            <a:endParaRPr lang="en-US" dirty="0"/>
          </a:p>
          <a:p>
            <a:r>
              <a:rPr lang="en-US" dirty="0"/>
              <a:t>Incorrect Functionality – 12% of bugs cause unexpected behavior within programs.</a:t>
            </a:r>
          </a:p>
        </p:txBody>
      </p:sp>
    </p:spTree>
    <p:extLst>
      <p:ext uri="{BB962C8B-B14F-4D97-AF65-F5344CB8AC3E}">
        <p14:creationId xmlns:p14="http://schemas.microsoft.com/office/powerpoint/2010/main" val="2012310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9BE55-6EFB-4B92-BA11-2783AB918D07}"/>
              </a:ext>
            </a:extLst>
          </p:cNvPr>
          <p:cNvSpPr>
            <a:spLocks noGrp="1"/>
          </p:cNvSpPr>
          <p:nvPr>
            <p:ph type="title"/>
          </p:nvPr>
        </p:nvSpPr>
        <p:spPr/>
        <p:txBody>
          <a:bodyPr/>
          <a:lstStyle/>
          <a:p>
            <a:r>
              <a:rPr lang="en-US" dirty="0"/>
              <a:t>Difficult Deep Learning Stages</a:t>
            </a:r>
          </a:p>
        </p:txBody>
      </p:sp>
      <p:sp>
        <p:nvSpPr>
          <p:cNvPr id="5" name="Text Placeholder 4">
            <a:extLst>
              <a:ext uri="{FF2B5EF4-FFF2-40B4-BE49-F238E27FC236}">
                <a16:creationId xmlns:a16="http://schemas.microsoft.com/office/drawing/2014/main" id="{6A45255B-DDFD-407B-ACBE-B70A7DE83A61}"/>
              </a:ext>
            </a:extLst>
          </p:cNvPr>
          <p:cNvSpPr>
            <a:spLocks noGrp="1"/>
          </p:cNvSpPr>
          <p:nvPr>
            <p:ph type="body" idx="1"/>
          </p:nvPr>
        </p:nvSpPr>
        <p:spPr/>
        <p:txBody>
          <a:bodyPr/>
          <a:lstStyle/>
          <a:p>
            <a:r>
              <a:rPr lang="en-US" dirty="0"/>
              <a:t>Data Preparation</a:t>
            </a:r>
          </a:p>
        </p:txBody>
      </p:sp>
      <p:sp>
        <p:nvSpPr>
          <p:cNvPr id="8" name="Text Placeholder 7">
            <a:extLst>
              <a:ext uri="{FF2B5EF4-FFF2-40B4-BE49-F238E27FC236}">
                <a16:creationId xmlns:a16="http://schemas.microsoft.com/office/drawing/2014/main" id="{2175DB1D-1900-4CE0-B6E9-02A201E1B9C5}"/>
              </a:ext>
            </a:extLst>
          </p:cNvPr>
          <p:cNvSpPr>
            <a:spLocks noGrp="1"/>
          </p:cNvSpPr>
          <p:nvPr>
            <p:ph type="body" sz="half" idx="15"/>
          </p:nvPr>
        </p:nvSpPr>
        <p:spPr/>
        <p:txBody>
          <a:bodyPr/>
          <a:lstStyle/>
          <a:p>
            <a:r>
              <a:rPr lang="en-US" dirty="0"/>
              <a:t>32% of bugs are found in the data preparation stage of the deep learning pipeline. Earlier we discussed issues with data preparation, and this is reflected on the difficulty of this stage. </a:t>
            </a:r>
          </a:p>
        </p:txBody>
      </p:sp>
      <p:sp>
        <p:nvSpPr>
          <p:cNvPr id="6" name="Text Placeholder 5">
            <a:extLst>
              <a:ext uri="{FF2B5EF4-FFF2-40B4-BE49-F238E27FC236}">
                <a16:creationId xmlns:a16="http://schemas.microsoft.com/office/drawing/2014/main" id="{C8404EAB-60A1-43A5-935E-3C215116E7AF}"/>
              </a:ext>
            </a:extLst>
          </p:cNvPr>
          <p:cNvSpPr>
            <a:spLocks noGrp="1"/>
          </p:cNvSpPr>
          <p:nvPr>
            <p:ph type="body" sz="quarter" idx="3"/>
          </p:nvPr>
        </p:nvSpPr>
        <p:spPr/>
        <p:txBody>
          <a:bodyPr/>
          <a:lstStyle/>
          <a:p>
            <a:r>
              <a:rPr lang="en-US" dirty="0"/>
              <a:t>Training Stage</a:t>
            </a:r>
          </a:p>
        </p:txBody>
      </p:sp>
      <p:sp>
        <p:nvSpPr>
          <p:cNvPr id="9" name="Text Placeholder 8">
            <a:extLst>
              <a:ext uri="{FF2B5EF4-FFF2-40B4-BE49-F238E27FC236}">
                <a16:creationId xmlns:a16="http://schemas.microsoft.com/office/drawing/2014/main" id="{F550F509-57AC-4373-A4B1-AEE8786A42B8}"/>
              </a:ext>
            </a:extLst>
          </p:cNvPr>
          <p:cNvSpPr>
            <a:spLocks noGrp="1"/>
          </p:cNvSpPr>
          <p:nvPr>
            <p:ph type="body" sz="half" idx="16"/>
          </p:nvPr>
        </p:nvSpPr>
        <p:spPr/>
        <p:txBody>
          <a:bodyPr/>
          <a:lstStyle/>
          <a:p>
            <a:r>
              <a:rPr lang="en-US" dirty="0"/>
              <a:t>27% of bugs occur in the training stage. This may not seem expected at first, but keep in mind that bugs from Structural Inefficiency and Incorrect Model Parameters </a:t>
            </a:r>
          </a:p>
        </p:txBody>
      </p:sp>
      <p:sp>
        <p:nvSpPr>
          <p:cNvPr id="7" name="Text Placeholder 6">
            <a:extLst>
              <a:ext uri="{FF2B5EF4-FFF2-40B4-BE49-F238E27FC236}">
                <a16:creationId xmlns:a16="http://schemas.microsoft.com/office/drawing/2014/main" id="{020D9129-6AC2-49FF-95B4-924430E78B3A}"/>
              </a:ext>
            </a:extLst>
          </p:cNvPr>
          <p:cNvSpPr>
            <a:spLocks noGrp="1"/>
          </p:cNvSpPr>
          <p:nvPr>
            <p:ph type="body" sz="quarter" idx="13"/>
          </p:nvPr>
        </p:nvSpPr>
        <p:spPr/>
        <p:txBody>
          <a:bodyPr/>
          <a:lstStyle/>
          <a:p>
            <a:r>
              <a:rPr lang="en-US" dirty="0"/>
              <a:t>Choice of Model</a:t>
            </a:r>
          </a:p>
        </p:txBody>
      </p:sp>
      <p:sp>
        <p:nvSpPr>
          <p:cNvPr id="10" name="Text Placeholder 9">
            <a:extLst>
              <a:ext uri="{FF2B5EF4-FFF2-40B4-BE49-F238E27FC236}">
                <a16:creationId xmlns:a16="http://schemas.microsoft.com/office/drawing/2014/main" id="{3052E1DE-4DF9-4FEC-B99A-4A361F011A74}"/>
              </a:ext>
            </a:extLst>
          </p:cNvPr>
          <p:cNvSpPr>
            <a:spLocks noGrp="1"/>
          </p:cNvSpPr>
          <p:nvPr>
            <p:ph type="body" sz="half" idx="17"/>
          </p:nvPr>
        </p:nvSpPr>
        <p:spPr/>
        <p:txBody>
          <a:bodyPr/>
          <a:lstStyle/>
          <a:p>
            <a:r>
              <a:rPr lang="en-US" dirty="0"/>
              <a:t>23% of bugs occur here, this is the part of the pipeline where we are constructing the model and deciding the best algorithm. Several potential issues can arise that cause bugs in this stage. </a:t>
            </a:r>
          </a:p>
        </p:txBody>
      </p:sp>
    </p:spTree>
    <p:extLst>
      <p:ext uri="{BB962C8B-B14F-4D97-AF65-F5344CB8AC3E}">
        <p14:creationId xmlns:p14="http://schemas.microsoft.com/office/powerpoint/2010/main" val="387257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0" name="Rectangle 29">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itle 11">
            <a:extLst>
              <a:ext uri="{FF2B5EF4-FFF2-40B4-BE49-F238E27FC236}">
                <a16:creationId xmlns:a16="http://schemas.microsoft.com/office/drawing/2014/main" id="{D23D982C-D72A-4869-AF81-7A95B774154A}"/>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Commonality of Bugs</a:t>
            </a:r>
          </a:p>
        </p:txBody>
      </p:sp>
      <p:sp>
        <p:nvSpPr>
          <p:cNvPr id="17" name="Content Placeholder 16">
            <a:extLst>
              <a:ext uri="{FF2B5EF4-FFF2-40B4-BE49-F238E27FC236}">
                <a16:creationId xmlns:a16="http://schemas.microsoft.com/office/drawing/2014/main" id="{9ED7F069-8549-4356-A10B-E50091228782}"/>
              </a:ext>
            </a:extLst>
          </p:cNvPr>
          <p:cNvSpPr>
            <a:spLocks noGrp="1"/>
          </p:cNvSpPr>
          <p:nvPr>
            <p:ph idx="1"/>
          </p:nvPr>
        </p:nvSpPr>
        <p:spPr>
          <a:xfrm>
            <a:off x="5287995" y="661106"/>
            <a:ext cx="6257362" cy="5503101"/>
          </a:xfrm>
        </p:spPr>
        <p:txBody>
          <a:bodyPr anchor="ctr">
            <a:normAutofit/>
          </a:bodyPr>
          <a:lstStyle/>
          <a:p>
            <a:r>
              <a:rPr lang="en-US" sz="2000" dirty="0">
                <a:solidFill>
                  <a:srgbClr val="FFFFFF"/>
                </a:solidFill>
              </a:rPr>
              <a:t>There was a lot of study done on what causes these bugs. There is somewhat of a clear answer, and there is some information on how libraries relate to each-other in terms of commonality. Namely, the following “anti-patterns” are to blame :</a:t>
            </a:r>
            <a:br>
              <a:rPr lang="en-US" sz="2000" dirty="0">
                <a:solidFill>
                  <a:srgbClr val="FFFFFF"/>
                </a:solidFill>
              </a:rPr>
            </a:br>
            <a:endParaRPr lang="en-US" sz="2000" dirty="0">
              <a:solidFill>
                <a:srgbClr val="FFFFFF"/>
              </a:solidFill>
            </a:endParaRPr>
          </a:p>
          <a:p>
            <a:r>
              <a:rPr lang="en-US" sz="2000" dirty="0">
                <a:solidFill>
                  <a:srgbClr val="FFFFFF"/>
                </a:solidFill>
              </a:rPr>
              <a:t>Continuous Obsolescence, Cut-and-Paste Programming, Dead Code, Golden Hammer, Input Kludge, Mushroom Management, Spaghetti Code</a:t>
            </a:r>
          </a:p>
        </p:txBody>
      </p:sp>
    </p:spTree>
    <p:extLst>
      <p:ext uri="{BB962C8B-B14F-4D97-AF65-F5344CB8AC3E}">
        <p14:creationId xmlns:p14="http://schemas.microsoft.com/office/powerpoint/2010/main" val="3227235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F514-7C70-4932-BE14-5C26E57ED972}"/>
              </a:ext>
            </a:extLst>
          </p:cNvPr>
          <p:cNvSpPr>
            <a:spLocks noGrp="1"/>
          </p:cNvSpPr>
          <p:nvPr>
            <p:ph type="title"/>
          </p:nvPr>
        </p:nvSpPr>
        <p:spPr/>
        <p:txBody>
          <a:bodyPr/>
          <a:lstStyle/>
          <a:p>
            <a:r>
              <a:rPr lang="en-US" dirty="0"/>
              <a:t>The Evolution of Bugs</a:t>
            </a:r>
          </a:p>
        </p:txBody>
      </p:sp>
      <p:sp>
        <p:nvSpPr>
          <p:cNvPr id="3" name="Content Placeholder 2">
            <a:extLst>
              <a:ext uri="{FF2B5EF4-FFF2-40B4-BE49-F238E27FC236}">
                <a16:creationId xmlns:a16="http://schemas.microsoft.com/office/drawing/2014/main" id="{0D4CD2E6-9E8D-46DC-B2D6-FCECD136C164}"/>
              </a:ext>
            </a:extLst>
          </p:cNvPr>
          <p:cNvSpPr>
            <a:spLocks noGrp="1"/>
          </p:cNvSpPr>
          <p:nvPr>
            <p:ph idx="1"/>
          </p:nvPr>
        </p:nvSpPr>
        <p:spPr/>
        <p:txBody>
          <a:bodyPr/>
          <a:lstStyle/>
          <a:p>
            <a:r>
              <a:rPr lang="en-US" dirty="0"/>
              <a:t>Positive growth of Structural Logic Bugs. This does not necessarily indicate that these bugs are becoming more prominent, but are being discussed more on the platforms which the research was conducted. </a:t>
            </a:r>
          </a:p>
          <a:p>
            <a:endParaRPr lang="en-US" dirty="0"/>
          </a:p>
          <a:p>
            <a:r>
              <a:rPr lang="en-US" dirty="0"/>
              <a:t>Decreasing Trend of Data Bugs. This is likely because of the use of tools to help reduce the issues with inputting data into a program. </a:t>
            </a:r>
          </a:p>
        </p:txBody>
      </p:sp>
    </p:spTree>
    <p:extLst>
      <p:ext uri="{BB962C8B-B14F-4D97-AF65-F5344CB8AC3E}">
        <p14:creationId xmlns:p14="http://schemas.microsoft.com/office/powerpoint/2010/main" val="426420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3FAA-4AF8-43F2-9B12-12B25802944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314EBF6-5282-4853-9232-A28BCFA2E11F}"/>
              </a:ext>
            </a:extLst>
          </p:cNvPr>
          <p:cNvSpPr>
            <a:spLocks noGrp="1"/>
          </p:cNvSpPr>
          <p:nvPr>
            <p:ph idx="1"/>
          </p:nvPr>
        </p:nvSpPr>
        <p:spPr/>
        <p:txBody>
          <a:bodyPr>
            <a:normAutofit fontScale="92500" lnSpcReduction="10000"/>
          </a:bodyPr>
          <a:lstStyle/>
          <a:p>
            <a:r>
              <a:rPr lang="en-US" dirty="0"/>
              <a:t>The focus of this research was to take a look at data gathered from developers and observed their reports as well as findings on the data from these sources. (Stack Overflow, GitHub, etc.)</a:t>
            </a:r>
          </a:p>
          <a:p>
            <a:endParaRPr lang="en-US" dirty="0"/>
          </a:p>
          <a:p>
            <a:r>
              <a:rPr lang="en-US" dirty="0"/>
              <a:t>Different libraries had different issues, where some libraries struggled with bugs other libraries did reflect similar results.</a:t>
            </a:r>
          </a:p>
          <a:p>
            <a:endParaRPr lang="en-US" dirty="0"/>
          </a:p>
          <a:p>
            <a:r>
              <a:rPr lang="en-US" dirty="0"/>
              <a:t>The data clearly indicates which parts of the deep learning pipeline are prone to causing bugs. Out of 7 pipeline steps, 82%~ of the bugs accounted for in this paper were attributed to only three steps. </a:t>
            </a:r>
          </a:p>
        </p:txBody>
      </p:sp>
    </p:spTree>
    <p:extLst>
      <p:ext uri="{BB962C8B-B14F-4D97-AF65-F5344CB8AC3E}">
        <p14:creationId xmlns:p14="http://schemas.microsoft.com/office/powerpoint/2010/main" val="1781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B0C3B-BFCA-43E9-B2C9-D87F2ADB6CBB}"/>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0FF956D1-8A13-4202-948B-A088F5F79F72}"/>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Thank you!</a:t>
            </a:r>
          </a:p>
        </p:txBody>
      </p:sp>
    </p:spTree>
    <p:extLst>
      <p:ext uri="{BB962C8B-B14F-4D97-AF65-F5344CB8AC3E}">
        <p14:creationId xmlns:p14="http://schemas.microsoft.com/office/powerpoint/2010/main" val="415194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E2C4-ACD1-443A-87F2-159CC6BDD6BE}"/>
              </a:ext>
            </a:extLst>
          </p:cNvPr>
          <p:cNvSpPr>
            <a:spLocks noGrp="1"/>
          </p:cNvSpPr>
          <p:nvPr>
            <p:ph type="title"/>
          </p:nvPr>
        </p:nvSpPr>
        <p:spPr>
          <a:xfrm>
            <a:off x="680321" y="753228"/>
            <a:ext cx="7461844" cy="1080938"/>
          </a:xfrm>
        </p:spPr>
        <p:txBody>
          <a:bodyPr>
            <a:normAutofit/>
          </a:bodyPr>
          <a:lstStyle/>
          <a:p>
            <a:r>
              <a:rPr lang="en-US" dirty="0">
                <a:solidFill>
                  <a:srgbClr val="FFFFFF"/>
                </a:solidFill>
              </a:rPr>
              <a:t>An Overview on the Libraries Used and the study</a:t>
            </a:r>
          </a:p>
        </p:txBody>
      </p:sp>
      <p:sp>
        <p:nvSpPr>
          <p:cNvPr id="3" name="Content Placeholder 2">
            <a:extLst>
              <a:ext uri="{FF2B5EF4-FFF2-40B4-BE49-F238E27FC236}">
                <a16:creationId xmlns:a16="http://schemas.microsoft.com/office/drawing/2014/main" id="{ADE9E868-1B0B-478B-9FC1-CB074627499E}"/>
              </a:ext>
            </a:extLst>
          </p:cNvPr>
          <p:cNvSpPr>
            <a:spLocks noGrp="1"/>
          </p:cNvSpPr>
          <p:nvPr>
            <p:ph idx="1"/>
          </p:nvPr>
        </p:nvSpPr>
        <p:spPr>
          <a:xfrm>
            <a:off x="680321" y="2336873"/>
            <a:ext cx="7461844" cy="3142077"/>
          </a:xfrm>
        </p:spPr>
        <p:txBody>
          <a:bodyPr>
            <a:normAutofit/>
          </a:bodyPr>
          <a:lstStyle/>
          <a:p>
            <a:r>
              <a:rPr lang="en-US" sz="2000" dirty="0"/>
              <a:t>An overview of the study is that data gathering from both Stack Overflow and GitHub was used to determine issues within deep learning and bugs.</a:t>
            </a:r>
          </a:p>
          <a:p>
            <a:endParaRPr lang="en-US" sz="2000" dirty="0"/>
          </a:p>
          <a:p>
            <a:r>
              <a:rPr lang="en-US" sz="2000" dirty="0"/>
              <a:t>This focused on five different deep learning libraries. This was used to narrow the search and look for recurring characteristics among the libraries. </a:t>
            </a:r>
          </a:p>
        </p:txBody>
      </p:sp>
      <p:pic>
        <p:nvPicPr>
          <p:cNvPr id="4" name="Picture 3">
            <a:extLst>
              <a:ext uri="{FF2B5EF4-FFF2-40B4-BE49-F238E27FC236}">
                <a16:creationId xmlns:a16="http://schemas.microsoft.com/office/drawing/2014/main" id="{CCAB9DC7-3809-4BC1-8604-F73D974D8360}"/>
              </a:ext>
            </a:extLst>
          </p:cNvPr>
          <p:cNvPicPr>
            <a:picLocks noChangeAspect="1"/>
          </p:cNvPicPr>
          <p:nvPr/>
        </p:nvPicPr>
        <p:blipFill>
          <a:blip r:embed="rId2"/>
          <a:stretch>
            <a:fillRect/>
          </a:stretch>
        </p:blipFill>
        <p:spPr>
          <a:xfrm>
            <a:off x="8291455" y="2336873"/>
            <a:ext cx="3781953" cy="1257475"/>
          </a:xfrm>
          <a:prstGeom prst="rect">
            <a:avLst/>
          </a:prstGeom>
        </p:spPr>
      </p:pic>
    </p:spTree>
    <p:extLst>
      <p:ext uri="{BB962C8B-B14F-4D97-AF65-F5344CB8AC3E}">
        <p14:creationId xmlns:p14="http://schemas.microsoft.com/office/powerpoint/2010/main" val="202619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CEAC-417D-4B16-88A0-910B73B51BC1}"/>
              </a:ext>
            </a:extLst>
          </p:cNvPr>
          <p:cNvSpPr>
            <a:spLocks noGrp="1"/>
          </p:cNvSpPr>
          <p:nvPr>
            <p:ph type="title"/>
          </p:nvPr>
        </p:nvSpPr>
        <p:spPr/>
        <p:txBody>
          <a:bodyPr/>
          <a:lstStyle/>
          <a:p>
            <a:r>
              <a:rPr lang="en-US" dirty="0"/>
              <a:t>The Focus of the Research</a:t>
            </a:r>
          </a:p>
        </p:txBody>
      </p:sp>
      <p:sp>
        <p:nvSpPr>
          <p:cNvPr id="3" name="Text Placeholder 2">
            <a:extLst>
              <a:ext uri="{FF2B5EF4-FFF2-40B4-BE49-F238E27FC236}">
                <a16:creationId xmlns:a16="http://schemas.microsoft.com/office/drawing/2014/main" id="{4EC117A2-7759-4E50-A90F-47E35DDA2729}"/>
              </a:ext>
            </a:extLst>
          </p:cNvPr>
          <p:cNvSpPr>
            <a:spLocks noGrp="1"/>
          </p:cNvSpPr>
          <p:nvPr>
            <p:ph type="body" idx="1"/>
          </p:nvPr>
        </p:nvSpPr>
        <p:spPr>
          <a:xfrm>
            <a:off x="705167" y="2341606"/>
            <a:ext cx="3049705" cy="576262"/>
          </a:xfrm>
        </p:spPr>
        <p:txBody>
          <a:bodyPr/>
          <a:lstStyle/>
          <a:p>
            <a:r>
              <a:rPr lang="en-US" dirty="0"/>
              <a:t>Bug Type/Root Cause</a:t>
            </a:r>
          </a:p>
        </p:txBody>
      </p:sp>
      <p:sp>
        <p:nvSpPr>
          <p:cNvPr id="5" name="Text Placeholder 4">
            <a:extLst>
              <a:ext uri="{FF2B5EF4-FFF2-40B4-BE49-F238E27FC236}">
                <a16:creationId xmlns:a16="http://schemas.microsoft.com/office/drawing/2014/main" id="{4AA92A0C-19DB-46D2-B8A0-E1BD5BFB1148}"/>
              </a:ext>
            </a:extLst>
          </p:cNvPr>
          <p:cNvSpPr>
            <a:spLocks noGrp="1"/>
          </p:cNvSpPr>
          <p:nvPr>
            <p:ph type="body" sz="half" idx="18"/>
          </p:nvPr>
        </p:nvSpPr>
        <p:spPr>
          <a:xfrm>
            <a:off x="680318" y="2917869"/>
            <a:ext cx="3063241" cy="2425918"/>
          </a:xfrm>
        </p:spPr>
        <p:txBody>
          <a:bodyPr>
            <a:normAutofit/>
          </a:bodyPr>
          <a:lstStyle/>
          <a:p>
            <a:r>
              <a:rPr lang="en-US" sz="2000" dirty="0"/>
              <a:t>This asks what type of bugs are more frequent. It also asks what some of the root causes of these bugs may be.</a:t>
            </a:r>
          </a:p>
        </p:txBody>
      </p:sp>
      <p:sp>
        <p:nvSpPr>
          <p:cNvPr id="6" name="Text Placeholder 5">
            <a:extLst>
              <a:ext uri="{FF2B5EF4-FFF2-40B4-BE49-F238E27FC236}">
                <a16:creationId xmlns:a16="http://schemas.microsoft.com/office/drawing/2014/main" id="{12C2F53A-3F97-4896-B014-DFE82E988CAD}"/>
              </a:ext>
            </a:extLst>
          </p:cNvPr>
          <p:cNvSpPr>
            <a:spLocks noGrp="1"/>
          </p:cNvSpPr>
          <p:nvPr>
            <p:ph type="body" sz="quarter" idx="3"/>
          </p:nvPr>
        </p:nvSpPr>
        <p:spPr>
          <a:xfrm>
            <a:off x="3944117" y="2341607"/>
            <a:ext cx="3063240" cy="576262"/>
          </a:xfrm>
        </p:spPr>
        <p:txBody>
          <a:bodyPr/>
          <a:lstStyle/>
          <a:p>
            <a:r>
              <a:rPr lang="en-US" dirty="0"/>
              <a:t>Bug Impact/Bug Prone Stages</a:t>
            </a:r>
          </a:p>
        </p:txBody>
      </p:sp>
      <p:sp>
        <p:nvSpPr>
          <p:cNvPr id="8" name="Text Placeholder 7">
            <a:extLst>
              <a:ext uri="{FF2B5EF4-FFF2-40B4-BE49-F238E27FC236}">
                <a16:creationId xmlns:a16="http://schemas.microsoft.com/office/drawing/2014/main" id="{8B5A1F69-F829-45A0-813E-D70CDA1EA3A1}"/>
              </a:ext>
            </a:extLst>
          </p:cNvPr>
          <p:cNvSpPr>
            <a:spLocks noGrp="1"/>
          </p:cNvSpPr>
          <p:nvPr>
            <p:ph type="body" sz="half" idx="19"/>
          </p:nvPr>
        </p:nvSpPr>
        <p:spPr>
          <a:xfrm>
            <a:off x="3940061" y="2917868"/>
            <a:ext cx="3063240" cy="2425917"/>
          </a:xfrm>
        </p:spPr>
        <p:txBody>
          <a:bodyPr>
            <a:normAutofit/>
          </a:bodyPr>
          <a:lstStyle/>
          <a:p>
            <a:r>
              <a:rPr lang="en-US" sz="2000" dirty="0"/>
              <a:t>This asks what is the impact of the bugs. It also focuses on which deep learning pipelines are more vulnerable. </a:t>
            </a:r>
          </a:p>
        </p:txBody>
      </p:sp>
      <p:sp>
        <p:nvSpPr>
          <p:cNvPr id="9" name="Text Placeholder 8">
            <a:extLst>
              <a:ext uri="{FF2B5EF4-FFF2-40B4-BE49-F238E27FC236}">
                <a16:creationId xmlns:a16="http://schemas.microsoft.com/office/drawing/2014/main" id="{8112A333-9655-4C2D-9E5D-6699B3AC4B51}"/>
              </a:ext>
            </a:extLst>
          </p:cNvPr>
          <p:cNvSpPr>
            <a:spLocks noGrp="1"/>
          </p:cNvSpPr>
          <p:nvPr>
            <p:ph type="body" sz="quarter" idx="13"/>
          </p:nvPr>
        </p:nvSpPr>
        <p:spPr>
          <a:xfrm>
            <a:off x="7232581" y="2341607"/>
            <a:ext cx="3063505" cy="576262"/>
          </a:xfrm>
        </p:spPr>
        <p:txBody>
          <a:bodyPr/>
          <a:lstStyle/>
          <a:p>
            <a:r>
              <a:rPr lang="en-US" dirty="0"/>
              <a:t>Commonality/Bug Evolution</a:t>
            </a:r>
          </a:p>
        </p:txBody>
      </p:sp>
      <p:sp>
        <p:nvSpPr>
          <p:cNvPr id="11" name="Text Placeholder 10">
            <a:extLst>
              <a:ext uri="{FF2B5EF4-FFF2-40B4-BE49-F238E27FC236}">
                <a16:creationId xmlns:a16="http://schemas.microsoft.com/office/drawing/2014/main" id="{1A705EE9-D4F8-4966-9B6D-4C93B90ABE15}"/>
              </a:ext>
            </a:extLst>
          </p:cNvPr>
          <p:cNvSpPr>
            <a:spLocks noGrp="1"/>
          </p:cNvSpPr>
          <p:nvPr>
            <p:ph type="body" sz="half" idx="20"/>
          </p:nvPr>
        </p:nvSpPr>
        <p:spPr>
          <a:xfrm>
            <a:off x="7230551" y="2926016"/>
            <a:ext cx="3063241" cy="2425916"/>
          </a:xfrm>
        </p:spPr>
        <p:txBody>
          <a:bodyPr>
            <a:normAutofit/>
          </a:bodyPr>
          <a:lstStyle/>
          <a:p>
            <a:r>
              <a:rPr lang="en-US" sz="2000" dirty="0"/>
              <a:t>This asks what bugs are most common, and how did the bug pattern change overtime. </a:t>
            </a:r>
          </a:p>
        </p:txBody>
      </p:sp>
    </p:spTree>
    <p:extLst>
      <p:ext uri="{BB962C8B-B14F-4D97-AF65-F5344CB8AC3E}">
        <p14:creationId xmlns:p14="http://schemas.microsoft.com/office/powerpoint/2010/main" val="358855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569ED59-B003-427B-A1B3-3B8304BE2408}"/>
              </a:ext>
            </a:extLst>
          </p:cNvPr>
          <p:cNvSpPr>
            <a:spLocks noGrp="1"/>
          </p:cNvSpPr>
          <p:nvPr>
            <p:ph type="title"/>
          </p:nvPr>
        </p:nvSpPr>
        <p:spPr/>
        <p:txBody>
          <a:bodyPr/>
          <a:lstStyle/>
          <a:p>
            <a:r>
              <a:rPr lang="en-US" dirty="0"/>
              <a:t>Classification and the Labelling of Bugs</a:t>
            </a:r>
          </a:p>
        </p:txBody>
      </p:sp>
      <p:sp>
        <p:nvSpPr>
          <p:cNvPr id="13" name="Content Placeholder 12">
            <a:extLst>
              <a:ext uri="{FF2B5EF4-FFF2-40B4-BE49-F238E27FC236}">
                <a16:creationId xmlns:a16="http://schemas.microsoft.com/office/drawing/2014/main" id="{042DF7FF-5025-4880-AB49-91D2B8E2F7F5}"/>
              </a:ext>
            </a:extLst>
          </p:cNvPr>
          <p:cNvSpPr>
            <a:spLocks noGrp="1"/>
          </p:cNvSpPr>
          <p:nvPr>
            <p:ph idx="1"/>
          </p:nvPr>
        </p:nvSpPr>
        <p:spPr/>
        <p:txBody>
          <a:bodyPr/>
          <a:lstStyle/>
          <a:p>
            <a:r>
              <a:rPr lang="en-US" dirty="0"/>
              <a:t>Classification focuses on three different things. These are:</a:t>
            </a:r>
          </a:p>
          <a:p>
            <a:pPr lvl="1"/>
            <a:r>
              <a:rPr lang="en-US" dirty="0"/>
              <a:t>Bug Types</a:t>
            </a:r>
          </a:p>
          <a:p>
            <a:pPr lvl="1"/>
            <a:r>
              <a:rPr lang="en-US" dirty="0"/>
              <a:t>Root Causes </a:t>
            </a:r>
          </a:p>
          <a:p>
            <a:pPr lvl="1"/>
            <a:r>
              <a:rPr lang="en-US" dirty="0"/>
              <a:t>Effects of the Bug</a:t>
            </a:r>
          </a:p>
          <a:p>
            <a:pPr lvl="1"/>
            <a:endParaRPr lang="en-US" dirty="0"/>
          </a:p>
          <a:p>
            <a:r>
              <a:rPr lang="en-US" dirty="0"/>
              <a:t>Labelling the bugs would take on the information based on classification, where there was constant supervision and discussion until agreement for common bug labels. </a:t>
            </a:r>
          </a:p>
        </p:txBody>
      </p:sp>
    </p:spTree>
    <p:extLst>
      <p:ext uri="{BB962C8B-B14F-4D97-AF65-F5344CB8AC3E}">
        <p14:creationId xmlns:p14="http://schemas.microsoft.com/office/powerpoint/2010/main" val="109871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8DD80D3B-1179-4F3E-9B16-418F2C705461}"/>
              </a:ext>
            </a:extLst>
          </p:cNvPr>
          <p:cNvSpPr>
            <a:spLocks noGrp="1"/>
          </p:cNvSpPr>
          <p:nvPr>
            <p:ph type="title"/>
          </p:nvPr>
        </p:nvSpPr>
        <p:spPr/>
        <p:txBody>
          <a:bodyPr/>
          <a:lstStyle/>
          <a:p>
            <a:r>
              <a:rPr lang="en-US" dirty="0"/>
              <a:t>The Bugs</a:t>
            </a:r>
          </a:p>
        </p:txBody>
      </p:sp>
      <p:sp>
        <p:nvSpPr>
          <p:cNvPr id="18" name="Content Placeholder 17">
            <a:extLst>
              <a:ext uri="{FF2B5EF4-FFF2-40B4-BE49-F238E27FC236}">
                <a16:creationId xmlns:a16="http://schemas.microsoft.com/office/drawing/2014/main" id="{01F22E14-44B0-407E-9091-1BD2A847F114}"/>
              </a:ext>
            </a:extLst>
          </p:cNvPr>
          <p:cNvSpPr>
            <a:spLocks noGrp="1"/>
          </p:cNvSpPr>
          <p:nvPr>
            <p:ph idx="1"/>
          </p:nvPr>
        </p:nvSpPr>
        <p:spPr>
          <a:xfrm>
            <a:off x="680321" y="2336872"/>
            <a:ext cx="9613861" cy="3971563"/>
          </a:xfrm>
        </p:spPr>
        <p:txBody>
          <a:bodyPr>
            <a:normAutofit fontScale="92500" lnSpcReduction="20000"/>
          </a:bodyPr>
          <a:lstStyle/>
          <a:p>
            <a:r>
              <a:rPr lang="en-US" dirty="0"/>
              <a:t>API Bug: </a:t>
            </a:r>
            <a:r>
              <a:rPr lang="en-US" sz="1800" dirty="0"/>
              <a:t>This is caused by issues in the API, and are inherited from it.</a:t>
            </a:r>
          </a:p>
          <a:p>
            <a:r>
              <a:rPr lang="en-US" dirty="0"/>
              <a:t>Coding Bug: </a:t>
            </a:r>
            <a:r>
              <a:rPr lang="en-US" sz="1800" dirty="0"/>
              <a:t>These are caused by coding syntax (this was a large percent). It cannot be fixed by just changing lines of code. </a:t>
            </a:r>
          </a:p>
          <a:p>
            <a:r>
              <a:rPr lang="en-US" dirty="0"/>
              <a:t>Data Bug: </a:t>
            </a:r>
            <a:r>
              <a:rPr lang="en-US" sz="1600" dirty="0"/>
              <a:t>This is caused when input data is not cleaned properly. Both Data/Coding Bugs tend to be flagged by the compiler.</a:t>
            </a:r>
          </a:p>
          <a:p>
            <a:r>
              <a:rPr lang="en-US" dirty="0"/>
              <a:t>Structural Bug: </a:t>
            </a:r>
            <a:r>
              <a:rPr lang="en-US" sz="1600" dirty="0"/>
              <a:t>Caused by mismatch of dimensions, anomalies with test and train sets, use of incorrect data sets, and other structural issues. </a:t>
            </a:r>
          </a:p>
          <a:p>
            <a:r>
              <a:rPr lang="en-US" dirty="0"/>
              <a:t>Control and Sequence Bug: </a:t>
            </a:r>
            <a:r>
              <a:rPr lang="en-US" sz="1600" dirty="0"/>
              <a:t>Wrong if-else or other loop conditions, causing the model to not perform correctly.</a:t>
            </a:r>
          </a:p>
          <a:p>
            <a:r>
              <a:rPr lang="en-US" dirty="0"/>
              <a:t>Data Flow Bug: </a:t>
            </a:r>
            <a:r>
              <a:rPr lang="en-US" sz="1600" dirty="0"/>
              <a:t>Different from the Data Bug, as in it occurs after the data has been fed and an error occurs during the flow.</a:t>
            </a:r>
          </a:p>
          <a:p>
            <a:r>
              <a:rPr lang="en-US" dirty="0"/>
              <a:t>Initialization Bug: </a:t>
            </a:r>
            <a:r>
              <a:rPr lang="en-US" sz="1600" dirty="0"/>
              <a:t>This bug occurs when parameters are not initialized properly. </a:t>
            </a:r>
          </a:p>
          <a:p>
            <a:r>
              <a:rPr lang="en-US" dirty="0"/>
              <a:t>Logic Bug: </a:t>
            </a:r>
            <a:r>
              <a:rPr lang="en-US" sz="1600" dirty="0"/>
              <a:t>These are a bit more complex, but in simple terms occur when there is a wrong choice of algorithms. </a:t>
            </a:r>
          </a:p>
        </p:txBody>
      </p:sp>
    </p:spTree>
    <p:extLst>
      <p:ext uri="{BB962C8B-B14F-4D97-AF65-F5344CB8AC3E}">
        <p14:creationId xmlns:p14="http://schemas.microsoft.com/office/powerpoint/2010/main" val="324893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078D-CFC5-48B0-8B83-3314673FE31A}"/>
              </a:ext>
            </a:extLst>
          </p:cNvPr>
          <p:cNvSpPr>
            <a:spLocks noGrp="1"/>
          </p:cNvSpPr>
          <p:nvPr>
            <p:ph type="title"/>
          </p:nvPr>
        </p:nvSpPr>
        <p:spPr/>
        <p:txBody>
          <a:bodyPr/>
          <a:lstStyle/>
          <a:p>
            <a:r>
              <a:rPr lang="en-US" dirty="0"/>
              <a:t>Classification of Root Causes</a:t>
            </a:r>
          </a:p>
        </p:txBody>
      </p:sp>
      <p:sp>
        <p:nvSpPr>
          <p:cNvPr id="3" name="Content Placeholder 2">
            <a:extLst>
              <a:ext uri="{FF2B5EF4-FFF2-40B4-BE49-F238E27FC236}">
                <a16:creationId xmlns:a16="http://schemas.microsoft.com/office/drawing/2014/main" id="{A807B2CD-C1C1-416B-A93E-D0F193ADE4E1}"/>
              </a:ext>
            </a:extLst>
          </p:cNvPr>
          <p:cNvSpPr>
            <a:spLocks noGrp="1"/>
          </p:cNvSpPr>
          <p:nvPr>
            <p:ph idx="1"/>
          </p:nvPr>
        </p:nvSpPr>
        <p:spPr>
          <a:xfrm>
            <a:off x="680321" y="2336872"/>
            <a:ext cx="9613861" cy="4267127"/>
          </a:xfrm>
        </p:spPr>
        <p:txBody>
          <a:bodyPr/>
          <a:lstStyle/>
          <a:p>
            <a:r>
              <a:rPr lang="en-US" sz="2200" dirty="0"/>
              <a:t>Wrong Documentation: </a:t>
            </a:r>
            <a:r>
              <a:rPr lang="en-US" sz="1800" dirty="0"/>
              <a:t>Incorrect information in documents led to issues.</a:t>
            </a:r>
          </a:p>
          <a:p>
            <a:r>
              <a:rPr lang="en-US" sz="2200" dirty="0"/>
              <a:t>Confusion with Computation Model: </a:t>
            </a:r>
            <a:r>
              <a:rPr lang="en-US" sz="1800" dirty="0"/>
              <a:t>Occurs when there is a misunderstanding of the API, using incorrect models for tasks.</a:t>
            </a:r>
          </a:p>
          <a:p>
            <a:r>
              <a:rPr lang="en-US" sz="2200" dirty="0"/>
              <a:t>API Misuse/Change: </a:t>
            </a:r>
            <a:r>
              <a:rPr lang="en-US" sz="1800" dirty="0"/>
              <a:t>Issues with the API itself. Misuse is when it’s used improperly, change is when there’s an issue with compatibility. </a:t>
            </a:r>
          </a:p>
          <a:p>
            <a:r>
              <a:rPr lang="en-US" sz="2200" dirty="0"/>
              <a:t>Absence of Type Checking: </a:t>
            </a:r>
            <a:r>
              <a:rPr lang="en-US" sz="1800" dirty="0"/>
              <a:t>This is usually caused by a mismatch and more often than not causes a crash. </a:t>
            </a:r>
          </a:p>
          <a:p>
            <a:r>
              <a:rPr lang="en-US" sz="2200" dirty="0"/>
              <a:t>Structure Inefficiency: </a:t>
            </a:r>
            <a:r>
              <a:rPr lang="en-US" sz="1800" dirty="0"/>
              <a:t>This usually leads to instability and poor performance instead of outright crashing. </a:t>
            </a:r>
          </a:p>
          <a:p>
            <a:r>
              <a:rPr lang="en-US" sz="2200" dirty="0"/>
              <a:t>Others: </a:t>
            </a:r>
            <a:r>
              <a:rPr lang="en-US" sz="1800" dirty="0"/>
              <a:t>A catch all term for other root causes that may not already be specified. </a:t>
            </a:r>
          </a:p>
          <a:p>
            <a:pPr marL="0" indent="0">
              <a:buNone/>
            </a:pPr>
            <a:endParaRPr lang="en-US" sz="1800" dirty="0"/>
          </a:p>
          <a:p>
            <a:endParaRPr lang="en-US" sz="1800" dirty="0"/>
          </a:p>
        </p:txBody>
      </p:sp>
    </p:spTree>
    <p:extLst>
      <p:ext uri="{BB962C8B-B14F-4D97-AF65-F5344CB8AC3E}">
        <p14:creationId xmlns:p14="http://schemas.microsoft.com/office/powerpoint/2010/main" val="21409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5944DC-E369-4B3F-B3E6-FF91217EC861}"/>
              </a:ext>
            </a:extLst>
          </p:cNvPr>
          <p:cNvSpPr>
            <a:spLocks noGrp="1"/>
          </p:cNvSpPr>
          <p:nvPr>
            <p:ph type="title"/>
          </p:nvPr>
        </p:nvSpPr>
        <p:spPr/>
        <p:txBody>
          <a:bodyPr/>
          <a:lstStyle/>
          <a:p>
            <a:r>
              <a:rPr lang="en-US" dirty="0"/>
              <a:t>Bug Types and their Frequencies</a:t>
            </a:r>
          </a:p>
        </p:txBody>
      </p:sp>
      <p:sp>
        <p:nvSpPr>
          <p:cNvPr id="5" name="Text Placeholder 4">
            <a:extLst>
              <a:ext uri="{FF2B5EF4-FFF2-40B4-BE49-F238E27FC236}">
                <a16:creationId xmlns:a16="http://schemas.microsoft.com/office/drawing/2014/main" id="{C3598C23-282F-44A5-8565-0028133B01EB}"/>
              </a:ext>
            </a:extLst>
          </p:cNvPr>
          <p:cNvSpPr>
            <a:spLocks noGrp="1"/>
          </p:cNvSpPr>
          <p:nvPr>
            <p:ph type="body" idx="1"/>
          </p:nvPr>
        </p:nvSpPr>
        <p:spPr/>
        <p:txBody>
          <a:bodyPr/>
          <a:lstStyle/>
          <a:p>
            <a:r>
              <a:rPr lang="en-US" sz="2000" dirty="0"/>
              <a:t>Data Bugs – 26%</a:t>
            </a:r>
          </a:p>
        </p:txBody>
      </p:sp>
      <p:sp>
        <p:nvSpPr>
          <p:cNvPr id="8" name="Text Placeholder 7">
            <a:extLst>
              <a:ext uri="{FF2B5EF4-FFF2-40B4-BE49-F238E27FC236}">
                <a16:creationId xmlns:a16="http://schemas.microsoft.com/office/drawing/2014/main" id="{6AE9E82E-F0A0-4E4B-9703-887C51606E0E}"/>
              </a:ext>
            </a:extLst>
          </p:cNvPr>
          <p:cNvSpPr>
            <a:spLocks noGrp="1"/>
          </p:cNvSpPr>
          <p:nvPr>
            <p:ph type="body" sz="half" idx="15"/>
          </p:nvPr>
        </p:nvSpPr>
        <p:spPr/>
        <p:txBody>
          <a:bodyPr/>
          <a:lstStyle/>
          <a:p>
            <a:r>
              <a:rPr lang="en-US" dirty="0"/>
              <a:t>The results indicate issues with data pre-processing. There is potential that this could be addressed with data verification tools. </a:t>
            </a:r>
          </a:p>
        </p:txBody>
      </p:sp>
      <p:sp>
        <p:nvSpPr>
          <p:cNvPr id="6" name="Text Placeholder 5">
            <a:extLst>
              <a:ext uri="{FF2B5EF4-FFF2-40B4-BE49-F238E27FC236}">
                <a16:creationId xmlns:a16="http://schemas.microsoft.com/office/drawing/2014/main" id="{F9D83BD2-80EA-416E-8E0C-D64018364C27}"/>
              </a:ext>
            </a:extLst>
          </p:cNvPr>
          <p:cNvSpPr>
            <a:spLocks noGrp="1"/>
          </p:cNvSpPr>
          <p:nvPr>
            <p:ph type="body" sz="quarter" idx="3"/>
          </p:nvPr>
        </p:nvSpPr>
        <p:spPr/>
        <p:txBody>
          <a:bodyPr/>
          <a:lstStyle/>
          <a:p>
            <a:r>
              <a:rPr lang="en-US" sz="2000" dirty="0"/>
              <a:t>Structural Logic Bugs – 43% (</a:t>
            </a:r>
            <a:r>
              <a:rPr lang="en-US" sz="2000" i="1" dirty="0"/>
              <a:t>Caffe</a:t>
            </a:r>
            <a:r>
              <a:rPr lang="en-US" sz="2000" dirty="0"/>
              <a:t>)</a:t>
            </a:r>
          </a:p>
        </p:txBody>
      </p:sp>
      <p:sp>
        <p:nvSpPr>
          <p:cNvPr id="9" name="Text Placeholder 8">
            <a:extLst>
              <a:ext uri="{FF2B5EF4-FFF2-40B4-BE49-F238E27FC236}">
                <a16:creationId xmlns:a16="http://schemas.microsoft.com/office/drawing/2014/main" id="{1ECDB9D1-341F-423E-8F4F-8C572A139332}"/>
              </a:ext>
            </a:extLst>
          </p:cNvPr>
          <p:cNvSpPr>
            <a:spLocks noGrp="1"/>
          </p:cNvSpPr>
          <p:nvPr>
            <p:ph type="body" sz="half" idx="16"/>
          </p:nvPr>
        </p:nvSpPr>
        <p:spPr/>
        <p:txBody>
          <a:bodyPr/>
          <a:lstStyle/>
          <a:p>
            <a:r>
              <a:rPr lang="en-US" dirty="0"/>
              <a:t>Other libraries also have Structural Logic Bugs, but they range from 0-27% which is far less than Caffe. This indicates the vast amount of bugs originate from data construction and logical organization from Caffe. </a:t>
            </a:r>
          </a:p>
        </p:txBody>
      </p:sp>
      <p:sp>
        <p:nvSpPr>
          <p:cNvPr id="7" name="Text Placeholder 6">
            <a:extLst>
              <a:ext uri="{FF2B5EF4-FFF2-40B4-BE49-F238E27FC236}">
                <a16:creationId xmlns:a16="http://schemas.microsoft.com/office/drawing/2014/main" id="{BDEAA3BC-316B-4BE8-B5BB-6022E44D0A0C}"/>
              </a:ext>
            </a:extLst>
          </p:cNvPr>
          <p:cNvSpPr>
            <a:spLocks noGrp="1"/>
          </p:cNvSpPr>
          <p:nvPr>
            <p:ph type="body" sz="quarter" idx="13"/>
          </p:nvPr>
        </p:nvSpPr>
        <p:spPr>
          <a:xfrm>
            <a:off x="7224155" y="2262982"/>
            <a:ext cx="3070025" cy="576262"/>
          </a:xfrm>
        </p:spPr>
        <p:txBody>
          <a:bodyPr/>
          <a:lstStyle/>
          <a:p>
            <a:r>
              <a:rPr lang="en-US" sz="2000" dirty="0"/>
              <a:t>API Bugs – 11-16% (</a:t>
            </a:r>
            <a:r>
              <a:rPr lang="en-US" sz="2000" i="1" dirty="0"/>
              <a:t>Torch, </a:t>
            </a:r>
            <a:r>
              <a:rPr lang="en-US" sz="2000" i="1" dirty="0" err="1"/>
              <a:t>Keras</a:t>
            </a:r>
            <a:r>
              <a:rPr lang="en-US" sz="2000" i="1" dirty="0"/>
              <a:t>, and </a:t>
            </a:r>
            <a:r>
              <a:rPr lang="en-US" sz="2000" i="1" dirty="0" err="1"/>
              <a:t>Tensorflow</a:t>
            </a:r>
            <a:r>
              <a:rPr lang="en-US" sz="2000" i="1" dirty="0"/>
              <a:t>)</a:t>
            </a:r>
            <a:endParaRPr lang="en-US" sz="2000" dirty="0"/>
          </a:p>
        </p:txBody>
      </p:sp>
      <p:sp>
        <p:nvSpPr>
          <p:cNvPr id="10" name="Text Placeholder 9">
            <a:extLst>
              <a:ext uri="{FF2B5EF4-FFF2-40B4-BE49-F238E27FC236}">
                <a16:creationId xmlns:a16="http://schemas.microsoft.com/office/drawing/2014/main" id="{DFF0FB9C-0D81-42C0-81B6-E45972A67B7E}"/>
              </a:ext>
            </a:extLst>
          </p:cNvPr>
          <p:cNvSpPr>
            <a:spLocks noGrp="1"/>
          </p:cNvSpPr>
          <p:nvPr>
            <p:ph type="body" sz="half" idx="17"/>
          </p:nvPr>
        </p:nvSpPr>
        <p:spPr/>
        <p:txBody>
          <a:bodyPr/>
          <a:lstStyle/>
          <a:p>
            <a:r>
              <a:rPr lang="en-US" dirty="0"/>
              <a:t>More than 81% of all API bugs come from </a:t>
            </a:r>
            <a:r>
              <a:rPr lang="en-US" dirty="0" err="1"/>
              <a:t>Keras</a:t>
            </a:r>
            <a:r>
              <a:rPr lang="en-US" dirty="0"/>
              <a:t> and </a:t>
            </a:r>
            <a:r>
              <a:rPr lang="en-US" dirty="0" err="1"/>
              <a:t>Tensorflow</a:t>
            </a:r>
            <a:r>
              <a:rPr lang="en-US" dirty="0"/>
              <a:t> alone. This usually happens because one library is updated in a major way that impacts the way the other libraries behave. </a:t>
            </a:r>
          </a:p>
        </p:txBody>
      </p:sp>
    </p:spTree>
    <p:extLst>
      <p:ext uri="{BB962C8B-B14F-4D97-AF65-F5344CB8AC3E}">
        <p14:creationId xmlns:p14="http://schemas.microsoft.com/office/powerpoint/2010/main" val="422948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7" name="Picture 16">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9" name="Rectangle 18">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F41AA25-921A-4155-B866-290B91D7984F}"/>
              </a:ext>
            </a:extLst>
          </p:cNvPr>
          <p:cNvSpPr>
            <a:spLocks noGrp="1"/>
          </p:cNvSpPr>
          <p:nvPr>
            <p:ph type="title"/>
          </p:nvPr>
        </p:nvSpPr>
        <p:spPr>
          <a:xfrm>
            <a:off x="680321" y="753228"/>
            <a:ext cx="4136123" cy="1080938"/>
          </a:xfrm>
        </p:spPr>
        <p:txBody>
          <a:bodyPr>
            <a:normAutofit/>
          </a:bodyPr>
          <a:lstStyle/>
          <a:p>
            <a:r>
              <a:rPr lang="en-US" sz="2400">
                <a:solidFill>
                  <a:srgbClr val="FFFFFF"/>
                </a:solidFill>
              </a:rPr>
              <a:t>Bug Types and their Frequencies (cont.)</a:t>
            </a:r>
          </a:p>
        </p:txBody>
      </p:sp>
      <p:pic>
        <p:nvPicPr>
          <p:cNvPr id="23" name="Picture 22">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10" name="Content Placeholder 9">
            <a:extLst>
              <a:ext uri="{FF2B5EF4-FFF2-40B4-BE49-F238E27FC236}">
                <a16:creationId xmlns:a16="http://schemas.microsoft.com/office/drawing/2014/main" id="{3C0A493F-46A3-4BAD-B869-194290E38595}"/>
              </a:ext>
            </a:extLst>
          </p:cNvPr>
          <p:cNvSpPr>
            <a:spLocks noGrp="1"/>
          </p:cNvSpPr>
          <p:nvPr>
            <p:ph idx="1"/>
          </p:nvPr>
        </p:nvSpPr>
        <p:spPr>
          <a:xfrm>
            <a:off x="680321" y="2336873"/>
            <a:ext cx="3656289" cy="3599316"/>
          </a:xfrm>
        </p:spPr>
        <p:txBody>
          <a:bodyPr>
            <a:normAutofit/>
          </a:bodyPr>
          <a:lstStyle/>
          <a:p>
            <a:endParaRPr lang="en-US" sz="1400">
              <a:solidFill>
                <a:srgbClr val="FFFFFF"/>
              </a:solidFill>
            </a:endParaRPr>
          </a:p>
        </p:txBody>
      </p:sp>
      <p:sp useBgFill="1">
        <p:nvSpPr>
          <p:cNvPr id="25" name="Rectangle 24">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5A246C2-EADC-467E-A9EC-E753F101BBD0}"/>
              </a:ext>
            </a:extLst>
          </p:cNvPr>
          <p:cNvPicPr>
            <a:picLocks noChangeAspect="1"/>
          </p:cNvPicPr>
          <p:nvPr/>
        </p:nvPicPr>
        <p:blipFill>
          <a:blip r:embed="rId4"/>
          <a:stretch>
            <a:fillRect/>
          </a:stretch>
        </p:blipFill>
        <p:spPr>
          <a:xfrm>
            <a:off x="5593085" y="2243457"/>
            <a:ext cx="5629268" cy="2364291"/>
          </a:xfrm>
          <a:prstGeom prst="rect">
            <a:avLst/>
          </a:prstGeom>
          <a:ln>
            <a:noFill/>
          </a:ln>
          <a:effectLst/>
        </p:spPr>
      </p:pic>
    </p:spTree>
    <p:extLst>
      <p:ext uri="{BB962C8B-B14F-4D97-AF65-F5344CB8AC3E}">
        <p14:creationId xmlns:p14="http://schemas.microsoft.com/office/powerpoint/2010/main" val="233345574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F37B9-E3EC-47BA-AB68-86144F3F7365}"/>
              </a:ext>
            </a:extLst>
          </p:cNvPr>
          <p:cNvSpPr>
            <a:spLocks noGrp="1"/>
          </p:cNvSpPr>
          <p:nvPr>
            <p:ph type="title"/>
          </p:nvPr>
        </p:nvSpPr>
        <p:spPr/>
        <p:txBody>
          <a:bodyPr/>
          <a:lstStyle/>
          <a:p>
            <a:r>
              <a:rPr lang="en-US" dirty="0"/>
              <a:t>Root Causes and their Frequencies</a:t>
            </a:r>
          </a:p>
        </p:txBody>
      </p:sp>
      <p:sp>
        <p:nvSpPr>
          <p:cNvPr id="3" name="Text Placeholder 2">
            <a:extLst>
              <a:ext uri="{FF2B5EF4-FFF2-40B4-BE49-F238E27FC236}">
                <a16:creationId xmlns:a16="http://schemas.microsoft.com/office/drawing/2014/main" id="{47982589-47D2-458C-900C-CAE88D59A20D}"/>
              </a:ext>
            </a:extLst>
          </p:cNvPr>
          <p:cNvSpPr>
            <a:spLocks noGrp="1"/>
          </p:cNvSpPr>
          <p:nvPr>
            <p:ph type="body" idx="1"/>
          </p:nvPr>
        </p:nvSpPr>
        <p:spPr/>
        <p:txBody>
          <a:bodyPr/>
          <a:lstStyle/>
          <a:p>
            <a:r>
              <a:rPr lang="en-US" sz="2000" dirty="0"/>
              <a:t>Incorrect Model Parameters – 24% for all bugs</a:t>
            </a:r>
          </a:p>
        </p:txBody>
      </p:sp>
      <p:sp>
        <p:nvSpPr>
          <p:cNvPr id="4" name="Text Placeholder 3">
            <a:extLst>
              <a:ext uri="{FF2B5EF4-FFF2-40B4-BE49-F238E27FC236}">
                <a16:creationId xmlns:a16="http://schemas.microsoft.com/office/drawing/2014/main" id="{F15D613E-7D13-472E-9FED-5946BF7BF266}"/>
              </a:ext>
            </a:extLst>
          </p:cNvPr>
          <p:cNvSpPr>
            <a:spLocks noGrp="1"/>
          </p:cNvSpPr>
          <p:nvPr>
            <p:ph type="body" sz="half" idx="15"/>
          </p:nvPr>
        </p:nvSpPr>
        <p:spPr/>
        <p:txBody>
          <a:bodyPr/>
          <a:lstStyle/>
          <a:p>
            <a:r>
              <a:rPr lang="en-US" dirty="0"/>
              <a:t>Incorrect Model Parameters causes crashes at runtime, and does not succeed in execution. This makes up the majority of root causes for bugs. </a:t>
            </a:r>
          </a:p>
        </p:txBody>
      </p:sp>
      <p:sp>
        <p:nvSpPr>
          <p:cNvPr id="5" name="Text Placeholder 4">
            <a:extLst>
              <a:ext uri="{FF2B5EF4-FFF2-40B4-BE49-F238E27FC236}">
                <a16:creationId xmlns:a16="http://schemas.microsoft.com/office/drawing/2014/main" id="{498AA9CA-4B0A-4E03-A370-CDCF5266F9F5}"/>
              </a:ext>
            </a:extLst>
          </p:cNvPr>
          <p:cNvSpPr>
            <a:spLocks noGrp="1"/>
          </p:cNvSpPr>
          <p:nvPr>
            <p:ph type="body" sz="quarter" idx="3"/>
          </p:nvPr>
        </p:nvSpPr>
        <p:spPr/>
        <p:txBody>
          <a:bodyPr/>
          <a:lstStyle/>
          <a:p>
            <a:r>
              <a:rPr lang="en-US" sz="2000" dirty="0"/>
              <a:t>Structural Inefficiency – 25-37% (</a:t>
            </a:r>
            <a:r>
              <a:rPr lang="en-US" sz="2000" i="1" dirty="0" err="1"/>
              <a:t>Keras</a:t>
            </a:r>
            <a:r>
              <a:rPr lang="en-US" sz="2000" i="1" dirty="0"/>
              <a:t>, Caffe)</a:t>
            </a:r>
            <a:endParaRPr lang="en-US" sz="2000" dirty="0"/>
          </a:p>
        </p:txBody>
      </p:sp>
      <p:sp>
        <p:nvSpPr>
          <p:cNvPr id="6" name="Text Placeholder 5">
            <a:extLst>
              <a:ext uri="{FF2B5EF4-FFF2-40B4-BE49-F238E27FC236}">
                <a16:creationId xmlns:a16="http://schemas.microsoft.com/office/drawing/2014/main" id="{A6E035E9-326F-464B-8800-72EDBC78AF3E}"/>
              </a:ext>
            </a:extLst>
          </p:cNvPr>
          <p:cNvSpPr>
            <a:spLocks noGrp="1"/>
          </p:cNvSpPr>
          <p:nvPr>
            <p:ph type="body" sz="half" idx="16"/>
          </p:nvPr>
        </p:nvSpPr>
        <p:spPr/>
        <p:txBody>
          <a:bodyPr/>
          <a:lstStyle/>
          <a:p>
            <a:r>
              <a:rPr lang="en-US" dirty="0"/>
              <a:t>Structural Inefficiencies tend to not cause crashes, but do result in poor performance. This can result in issues with non-functional requirements or other issues within the program. </a:t>
            </a:r>
          </a:p>
        </p:txBody>
      </p:sp>
      <p:sp>
        <p:nvSpPr>
          <p:cNvPr id="7" name="Text Placeholder 6">
            <a:extLst>
              <a:ext uri="{FF2B5EF4-FFF2-40B4-BE49-F238E27FC236}">
                <a16:creationId xmlns:a16="http://schemas.microsoft.com/office/drawing/2014/main" id="{5DFE5B78-CC24-489B-9855-00B6D737261C}"/>
              </a:ext>
            </a:extLst>
          </p:cNvPr>
          <p:cNvSpPr>
            <a:spLocks noGrp="1"/>
          </p:cNvSpPr>
          <p:nvPr>
            <p:ph type="body" sz="quarter" idx="13"/>
          </p:nvPr>
        </p:nvSpPr>
        <p:spPr/>
        <p:txBody>
          <a:bodyPr/>
          <a:lstStyle/>
          <a:p>
            <a:r>
              <a:rPr lang="en-US" sz="2000" dirty="0"/>
              <a:t>Unaligned Tensor – 28% (</a:t>
            </a:r>
            <a:r>
              <a:rPr lang="en-US" sz="2000" i="1" dirty="0"/>
              <a:t>Torch</a:t>
            </a:r>
            <a:r>
              <a:rPr lang="en-US" sz="2000" dirty="0"/>
              <a:t>)</a:t>
            </a:r>
          </a:p>
        </p:txBody>
      </p:sp>
      <p:sp>
        <p:nvSpPr>
          <p:cNvPr id="8" name="Text Placeholder 7">
            <a:extLst>
              <a:ext uri="{FF2B5EF4-FFF2-40B4-BE49-F238E27FC236}">
                <a16:creationId xmlns:a16="http://schemas.microsoft.com/office/drawing/2014/main" id="{1BA2579C-0D0A-43F5-979F-72920C21E25B}"/>
              </a:ext>
            </a:extLst>
          </p:cNvPr>
          <p:cNvSpPr>
            <a:spLocks noGrp="1"/>
          </p:cNvSpPr>
          <p:nvPr>
            <p:ph type="body" sz="half" idx="17"/>
          </p:nvPr>
        </p:nvSpPr>
        <p:spPr/>
        <p:txBody>
          <a:bodyPr/>
          <a:lstStyle/>
          <a:p>
            <a:r>
              <a:rPr lang="en-US" dirty="0"/>
              <a:t>Unaligned Tensor can cause issues with the construction of the model. Throughout the other libraries, the amount of root causes can vary from 3-28%. </a:t>
            </a:r>
          </a:p>
        </p:txBody>
      </p:sp>
    </p:spTree>
    <p:extLst>
      <p:ext uri="{BB962C8B-B14F-4D97-AF65-F5344CB8AC3E}">
        <p14:creationId xmlns:p14="http://schemas.microsoft.com/office/powerpoint/2010/main" val="16410040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283</TotalTime>
  <Words>1213</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Trebuchet MS</vt:lpstr>
      <vt:lpstr>Berlin</vt:lpstr>
      <vt:lpstr>A Comprehensive Study on Deep Learning Bug Characteristics</vt:lpstr>
      <vt:lpstr>An Overview on the Libraries Used and the study</vt:lpstr>
      <vt:lpstr>The Focus of the Research</vt:lpstr>
      <vt:lpstr>Classification and the Labelling of Bugs</vt:lpstr>
      <vt:lpstr>The Bugs</vt:lpstr>
      <vt:lpstr>Classification of Root Causes</vt:lpstr>
      <vt:lpstr>Bug Types and their Frequencies</vt:lpstr>
      <vt:lpstr>Bug Types and their Frequencies (cont.)</vt:lpstr>
      <vt:lpstr>Root Causes and their Frequencies</vt:lpstr>
      <vt:lpstr>Root Causes and their Frequencies (cont.) </vt:lpstr>
      <vt:lpstr>Impacts from Bugs</vt:lpstr>
      <vt:lpstr>Difficult Deep Learning Stages</vt:lpstr>
      <vt:lpstr>Commonality of Bugs</vt:lpstr>
      <vt:lpstr>The Evolution of Bugs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Comprehensive Study on Deep Learning Bug Characteristics</dc:title>
  <dc:creator>Mcbride, Nathan John</dc:creator>
  <cp:lastModifiedBy>Mcbride, Nathan John</cp:lastModifiedBy>
  <cp:revision>17</cp:revision>
  <dcterms:created xsi:type="dcterms:W3CDTF">2020-06-25T02:04:09Z</dcterms:created>
  <dcterms:modified xsi:type="dcterms:W3CDTF">2020-06-25T07:00:43Z</dcterms:modified>
</cp:coreProperties>
</file>