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97" r:id="rId14"/>
    <p:sldId id="270" r:id="rId15"/>
    <p:sldId id="271" r:id="rId16"/>
    <p:sldId id="272" r:id="rId17"/>
    <p:sldId id="273" r:id="rId18"/>
    <p:sldId id="274" r:id="rId19"/>
    <p:sldId id="275" r:id="rId20"/>
    <p:sldId id="277" r:id="rId21"/>
    <p:sldId id="298" r:id="rId22"/>
    <p:sldId id="279" r:id="rId23"/>
    <p:sldId id="281" r:id="rId24"/>
    <p:sldId id="282" r:id="rId25"/>
    <p:sldId id="293" r:id="rId26"/>
    <p:sldId id="294" r:id="rId27"/>
    <p:sldId id="295" r:id="rId28"/>
    <p:sldId id="296" r:id="rId29"/>
    <p:sldId id="289" r:id="rId30"/>
    <p:sldId id="280" r:id="rId31"/>
    <p:sldId id="290" r:id="rId32"/>
    <p:sldId id="291"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81"/>
    <p:restoredTop sz="87104"/>
  </p:normalViewPr>
  <p:slideViewPr>
    <p:cSldViewPr snapToGrid="0" snapToObjects="1">
      <p:cViewPr varScale="1">
        <p:scale>
          <a:sx n="99" d="100"/>
          <a:sy n="99" d="100"/>
        </p:scale>
        <p:origin x="1584" y="176"/>
      </p:cViewPr>
      <p:guideLst/>
    </p:cSldViewPr>
  </p:slideViewPr>
  <p:notesTextViewPr>
    <p:cViewPr>
      <p:scale>
        <a:sx n="1" d="1"/>
        <a:sy n="1" d="1"/>
      </p:scale>
      <p:origin x="0" y="0"/>
    </p:cViewPr>
  </p:notesText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E7A2C-6916-9548-8E82-33F21917D1A4}" type="datetimeFigureOut">
              <a:rPr lang="en-US" smtClean="0"/>
              <a:t>9/16/21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6A5BA-45C0-D44A-97CD-2E7F0EF21194}" type="slidenum">
              <a:rPr lang="en-US" smtClean="0"/>
              <a:t>‹#›</a:t>
            </a:fld>
            <a:endParaRPr lang="en-US"/>
          </a:p>
        </p:txBody>
      </p:sp>
    </p:spTree>
    <p:extLst>
      <p:ext uri="{BB962C8B-B14F-4D97-AF65-F5344CB8AC3E}">
        <p14:creationId xmlns:p14="http://schemas.microsoft.com/office/powerpoint/2010/main" val="3308584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Fig1 shows a secure compressed file format: the first four bytes are a file header which contains hardcoded magic values (“SECO”); </a:t>
            </a:r>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Keys </a:t>
            </a:r>
            <a:r>
              <a:rPr lang="en-US" sz="1200" kern="1200" dirty="0">
                <a:solidFill>
                  <a:schemeClr val="tx1"/>
                </a:solidFill>
                <a:effectLst/>
                <a:latin typeface="+mn-lt"/>
                <a:ea typeface="+mn-ea"/>
                <a:cs typeface="+mn-cs"/>
              </a:rPr>
              <a:t>field declares 95 unique chars whose ASCII values must be within the range of [32, 126]; the </a:t>
            </a:r>
            <a:r>
              <a:rPr lang="en-US" sz="1200" i="1" kern="1200" dirty="0">
                <a:solidFill>
                  <a:schemeClr val="tx1"/>
                </a:solidFill>
                <a:effectLst/>
                <a:latin typeface="+mn-lt"/>
                <a:ea typeface="+mn-ea"/>
                <a:cs typeface="+mn-cs"/>
              </a:rPr>
              <a:t>Len </a:t>
            </a:r>
            <a:r>
              <a:rPr lang="en-US" sz="1200" kern="1200" dirty="0">
                <a:solidFill>
                  <a:schemeClr val="tx1"/>
                </a:solidFill>
                <a:effectLst/>
                <a:latin typeface="+mn-lt"/>
                <a:ea typeface="+mn-ea"/>
                <a:cs typeface="+mn-cs"/>
              </a:rPr>
              <a:t>field specifies the length of the following compressed data; and finally a 4-byte </a:t>
            </a:r>
            <a:r>
              <a:rPr lang="en-US" sz="1200" i="1" kern="1200" dirty="0">
                <a:solidFill>
                  <a:schemeClr val="tx1"/>
                </a:solidFill>
                <a:effectLst/>
                <a:latin typeface="+mn-lt"/>
                <a:ea typeface="+mn-ea"/>
                <a:cs typeface="+mn-cs"/>
              </a:rPr>
              <a:t>CRC </a:t>
            </a:r>
            <a:r>
              <a:rPr lang="en-US" sz="1200" kern="1200" dirty="0">
                <a:solidFill>
                  <a:schemeClr val="tx1"/>
                </a:solidFill>
                <a:effectLst/>
                <a:latin typeface="+mn-lt"/>
                <a:ea typeface="+mn-ea"/>
                <a:cs typeface="+mn-cs"/>
              </a:rPr>
              <a:t>field to integrity check the compressed data. </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8</a:t>
            </a:fld>
            <a:endParaRPr lang="en-US"/>
          </a:p>
        </p:txBody>
      </p:sp>
    </p:spTree>
    <p:extLst>
      <p:ext uri="{BB962C8B-B14F-4D97-AF65-F5344CB8AC3E}">
        <p14:creationId xmlns:p14="http://schemas.microsoft.com/office/powerpoint/2010/main" val="3399553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19</a:t>
            </a:fld>
            <a:endParaRPr lang="en-US"/>
          </a:p>
        </p:txBody>
      </p:sp>
    </p:spTree>
    <p:extLst>
      <p:ext uri="{BB962C8B-B14F-4D97-AF65-F5344CB8AC3E}">
        <p14:creationId xmlns:p14="http://schemas.microsoft.com/office/powerpoint/2010/main" val="2434203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takes 16 bytes as input and uses the first two bytes as magic values and the third byte to decide whether to use format1 or format2 to process the input.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20</a:t>
            </a:fld>
            <a:endParaRPr lang="en-US"/>
          </a:p>
        </p:txBody>
      </p:sp>
    </p:spTree>
    <p:extLst>
      <p:ext uri="{BB962C8B-B14F-4D97-AF65-F5344CB8AC3E}">
        <p14:creationId xmlns:p14="http://schemas.microsoft.com/office/powerpoint/2010/main" val="808862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takes 16 bytes as input and uses the first two bytes as magic values and the third byte to decide whether to use format1 or format2 to process the input.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21</a:t>
            </a:fld>
            <a:endParaRPr lang="en-US"/>
          </a:p>
        </p:txBody>
      </p:sp>
    </p:spTree>
    <p:extLst>
      <p:ext uri="{BB962C8B-B14F-4D97-AF65-F5344CB8AC3E}">
        <p14:creationId xmlns:p14="http://schemas.microsoft.com/office/powerpoint/2010/main" val="68262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a:solidFill>
                  <a:schemeClr val="tx1"/>
                </a:solidFill>
                <a:effectLst/>
                <a:latin typeface="+mn-lt"/>
                <a:ea typeface="+mn-ea"/>
                <a:cs typeface="+mn-cs"/>
              </a:rPr>
              <a:t>Given that the program often terminates with very short code paths after detecting such a severe error, we heuristically use the number of basic blocks following the detected NCC candidate as the length of code paths and define a threshold value to tell an error handling code path. The intuition behind this approach is to focus on NCCs that result in a large amount of increased coverage compared to NCCs that immediately terminate the program under test (due to, e.g., a severe error). </a:t>
            </a:r>
          </a:p>
          <a:p>
            <a:pPr marL="228600" indent="-228600">
              <a:buAutoNum type="arabicPeriod"/>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22</a:t>
            </a:fld>
            <a:endParaRPr lang="en-US"/>
          </a:p>
        </p:txBody>
      </p:sp>
    </p:spTree>
    <p:extLst>
      <p:ext uri="{BB962C8B-B14F-4D97-AF65-F5344CB8AC3E}">
        <p14:creationId xmlns:p14="http://schemas.microsoft.com/office/powerpoint/2010/main" val="2643448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23</a:t>
            </a:fld>
            <a:endParaRPr lang="en-US"/>
          </a:p>
        </p:txBody>
      </p:sp>
    </p:spTree>
    <p:extLst>
      <p:ext uri="{BB962C8B-B14F-4D97-AF65-F5344CB8AC3E}">
        <p14:creationId xmlns:p14="http://schemas.microsoft.com/office/powerpoint/2010/main" val="550859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24</a:t>
            </a:fld>
            <a:endParaRPr lang="en-US"/>
          </a:p>
        </p:txBody>
      </p:sp>
    </p:spTree>
    <p:extLst>
      <p:ext uri="{BB962C8B-B14F-4D97-AF65-F5344CB8AC3E}">
        <p14:creationId xmlns:p14="http://schemas.microsoft.com/office/powerpoint/2010/main" val="2136983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25</a:t>
            </a:fld>
            <a:endParaRPr lang="en-US"/>
          </a:p>
        </p:txBody>
      </p:sp>
    </p:spTree>
    <p:extLst>
      <p:ext uri="{BB962C8B-B14F-4D97-AF65-F5344CB8AC3E}">
        <p14:creationId xmlns:p14="http://schemas.microsoft.com/office/powerpoint/2010/main" val="1437766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26</a:t>
            </a:fld>
            <a:endParaRPr lang="en-US"/>
          </a:p>
        </p:txBody>
      </p:sp>
    </p:spTree>
    <p:extLst>
      <p:ext uri="{BB962C8B-B14F-4D97-AF65-F5344CB8AC3E}">
        <p14:creationId xmlns:p14="http://schemas.microsoft.com/office/powerpoint/2010/main" val="20221183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27</a:t>
            </a:fld>
            <a:endParaRPr lang="en-US"/>
          </a:p>
        </p:txBody>
      </p:sp>
    </p:spTree>
    <p:extLst>
      <p:ext uri="{BB962C8B-B14F-4D97-AF65-F5344CB8AC3E}">
        <p14:creationId xmlns:p14="http://schemas.microsoft.com/office/powerpoint/2010/main" val="28628372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28</a:t>
            </a:fld>
            <a:endParaRPr lang="en-US"/>
          </a:p>
        </p:txBody>
      </p:sp>
    </p:spTree>
    <p:extLst>
      <p:ext uri="{BB962C8B-B14F-4D97-AF65-F5344CB8AC3E}">
        <p14:creationId xmlns:p14="http://schemas.microsoft.com/office/powerpoint/2010/main" val="375740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9</a:t>
            </a:fld>
            <a:endParaRPr lang="en-US"/>
          </a:p>
        </p:txBody>
      </p:sp>
    </p:spTree>
    <p:extLst>
      <p:ext uri="{BB962C8B-B14F-4D97-AF65-F5344CB8AC3E}">
        <p14:creationId xmlns:p14="http://schemas.microsoft.com/office/powerpoint/2010/main" val="3028322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4. For example, if it is an out-of-bound read or write, the operand of the load instruction is used to encode the constraint, if it is a divide by zero crash, the denominator of the div instruction is used to encode the constraint. If the path constraints in CO can be satisfied, it means that it is possible to generate an input that will execute the same program path and trigger the same crash in the original program. Otherwise it is marked as a false positive. </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29</a:t>
            </a:fld>
            <a:endParaRPr lang="en-US"/>
          </a:p>
        </p:txBody>
      </p:sp>
    </p:spTree>
    <p:extLst>
      <p:ext uri="{BB962C8B-B14F-4D97-AF65-F5344CB8AC3E}">
        <p14:creationId xmlns:p14="http://schemas.microsoft.com/office/powerpoint/2010/main" val="48110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10</a:t>
            </a:fld>
            <a:endParaRPr lang="en-US"/>
          </a:p>
        </p:txBody>
      </p:sp>
    </p:spTree>
    <p:extLst>
      <p:ext uri="{BB962C8B-B14F-4D97-AF65-F5344CB8AC3E}">
        <p14:creationId xmlns:p14="http://schemas.microsoft.com/office/powerpoint/2010/main" val="1695929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e.g., the check for a magic value in the decompressor example above. CCs are those which are essential to the functionality of the program, e.g., a length check in a TCP packet parser. </a:t>
            </a:r>
            <a:endParaRPr lang="en-US" dirty="0"/>
          </a:p>
          <a:p>
            <a:r>
              <a:rPr lang="en-US" sz="1200" kern="1200" dirty="0">
                <a:solidFill>
                  <a:schemeClr val="tx1"/>
                </a:solidFill>
                <a:effectLst/>
                <a:latin typeface="+mn-lt"/>
                <a:ea typeface="+mn-ea"/>
                <a:cs typeface="+mn-cs"/>
              </a:rPr>
              <a:t>2) Assume we remove the three checks in the decompressor above, producing a transformed decompressor. All inputs </a:t>
            </a:r>
            <a:r>
              <a:rPr lang="en-US" sz="1200" kern="1200" dirty="0" err="1">
                <a:solidFill>
                  <a:schemeClr val="tx1"/>
                </a:solidFill>
                <a:effectLst/>
                <a:latin typeface="+mn-lt"/>
                <a:ea typeface="+mn-ea"/>
                <a:cs typeface="+mn-cs"/>
              </a:rPr>
              <a:t>gener</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ated</a:t>
            </a:r>
            <a:r>
              <a:rPr lang="en-US" sz="1200" kern="1200" dirty="0">
                <a:solidFill>
                  <a:schemeClr val="tx1"/>
                </a:solidFill>
                <a:effectLst/>
                <a:latin typeface="+mn-lt"/>
                <a:ea typeface="+mn-ea"/>
                <a:cs typeface="+mn-cs"/>
              </a:rPr>
              <a:t> by the fuzzer will be accepted by the transformed decompressor and the buggy </a:t>
            </a:r>
            <a:r>
              <a:rPr lang="en-US" sz="1200" i="1" kern="1200" dirty="0">
                <a:solidFill>
                  <a:schemeClr val="tx1"/>
                </a:solidFill>
                <a:effectLst/>
                <a:latin typeface="+mn-lt"/>
                <a:ea typeface="+mn-ea"/>
                <a:cs typeface="+mn-cs"/>
              </a:rPr>
              <a:t>decompress </a:t>
            </a:r>
            <a:r>
              <a:rPr lang="en-US" sz="1200" kern="1200" dirty="0">
                <a:solidFill>
                  <a:schemeClr val="tx1"/>
                </a:solidFill>
                <a:effectLst/>
                <a:latin typeface="+mn-lt"/>
                <a:ea typeface="+mn-ea"/>
                <a:cs typeface="+mn-cs"/>
              </a:rPr>
              <a:t>function will be </a:t>
            </a:r>
            <a:endParaRPr lang="en-US" dirty="0"/>
          </a:p>
          <a:p>
            <a:r>
              <a:rPr lang="en-US" sz="1200" kern="1200" dirty="0">
                <a:solidFill>
                  <a:schemeClr val="tx1"/>
                </a:solidFill>
                <a:effectLst/>
                <a:latin typeface="+mn-lt"/>
                <a:ea typeface="+mn-ea"/>
                <a:cs typeface="+mn-cs"/>
              </a:rPr>
              <a:t>3) In the decompressor above, as the checks are not intended for preventing the stack buffer overflow bug in the decompress function, bugs found in the transformed decompressor are also present in the original decompressor. </a:t>
            </a:r>
            <a:endParaRPr lang="en-US" dirty="0"/>
          </a:p>
          <a:p>
            <a:r>
              <a:rPr lang="en-US" sz="1200" kern="1200" dirty="0">
                <a:solidFill>
                  <a:schemeClr val="tx1"/>
                </a:solidFill>
                <a:effectLst/>
                <a:latin typeface="+mn-lt"/>
                <a:ea typeface="+mn-ea"/>
                <a:cs typeface="+mn-cs"/>
              </a:rPr>
              <a:t>4) to ensure that only the bugs present in the original program are reported. </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11</a:t>
            </a:fld>
            <a:endParaRPr lang="en-US"/>
          </a:p>
        </p:txBody>
      </p:sp>
    </p:spTree>
    <p:extLst>
      <p:ext uri="{BB962C8B-B14F-4D97-AF65-F5344CB8AC3E}">
        <p14:creationId xmlns:p14="http://schemas.microsoft.com/office/powerpoint/2010/main" val="120243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12</a:t>
            </a:fld>
            <a:endParaRPr lang="en-US"/>
          </a:p>
        </p:txBody>
      </p:sp>
    </p:spTree>
    <p:extLst>
      <p:ext uri="{BB962C8B-B14F-4D97-AF65-F5344CB8AC3E}">
        <p14:creationId xmlns:p14="http://schemas.microsoft.com/office/powerpoint/2010/main" val="144490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Fuzzer: </a:t>
            </a:r>
            <a:r>
              <a:rPr lang="en-US" sz="1200" kern="1200" dirty="0">
                <a:solidFill>
                  <a:schemeClr val="tx1"/>
                </a:solidFill>
                <a:effectLst/>
                <a:latin typeface="+mn-lt"/>
                <a:ea typeface="+mn-ea"/>
                <a:cs typeface="+mn-cs"/>
              </a:rPr>
              <a:t>T-Fuzz depends on the fuzzer to keep track of the paths taken by all the generated inputs and </a:t>
            </a:r>
            <a:r>
              <a:rPr lang="en-US" sz="1200" kern="1200" dirty="0" err="1">
                <a:solidFill>
                  <a:schemeClr val="tx1"/>
                </a:solidFill>
                <a:effectLst/>
                <a:latin typeface="+mn-lt"/>
                <a:ea typeface="+mn-ea"/>
                <a:cs typeface="+mn-cs"/>
              </a:rPr>
              <a:t>realtime</a:t>
            </a:r>
            <a:r>
              <a:rPr lang="en-US" sz="1200" kern="1200" dirty="0">
                <a:solidFill>
                  <a:schemeClr val="tx1"/>
                </a:solidFill>
                <a:effectLst/>
                <a:latin typeface="+mn-lt"/>
                <a:ea typeface="+mn-ea"/>
                <a:cs typeface="+mn-cs"/>
              </a:rPr>
              <a:t> status information regarding whether it is “stuck”. As output, the fuzzer produces all the generated inputs. Any identified crashing inputs are recorded for further analysis.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Program Transformer: </a:t>
            </a:r>
            <a:r>
              <a:rPr lang="en-US" sz="1200" kern="1200" dirty="0">
                <a:solidFill>
                  <a:schemeClr val="tx1"/>
                </a:solidFill>
                <a:effectLst/>
                <a:latin typeface="+mn-lt"/>
                <a:ea typeface="+mn-ea"/>
                <a:cs typeface="+mn-cs"/>
              </a:rPr>
              <a:t>Using the inputs generated by the fuzzer, the Program Transformer first traces the program under test to detect the NCC candidates and then transforms copies of the program by removing certain detected NCC candidates. </a:t>
            </a:r>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14</a:t>
            </a:fld>
            <a:endParaRPr lang="en-US"/>
          </a:p>
        </p:txBody>
      </p:sp>
    </p:spTree>
    <p:extLst>
      <p:ext uri="{BB962C8B-B14F-4D97-AF65-F5344CB8AC3E}">
        <p14:creationId xmlns:p14="http://schemas.microsoft.com/office/powerpoint/2010/main" val="2935289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15</a:t>
            </a:fld>
            <a:endParaRPr lang="en-US"/>
          </a:p>
        </p:txBody>
      </p:sp>
    </p:spTree>
    <p:extLst>
      <p:ext uri="{BB962C8B-B14F-4D97-AF65-F5344CB8AC3E}">
        <p14:creationId xmlns:p14="http://schemas.microsoft.com/office/powerpoint/2010/main" val="355168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all inputs in I </a:t>
            </a:r>
            <a:endParaRPr lang="en-US" dirty="0"/>
          </a:p>
          <a:p>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17</a:t>
            </a:fld>
            <a:endParaRPr lang="en-US"/>
          </a:p>
        </p:txBody>
      </p:sp>
    </p:spTree>
    <p:extLst>
      <p:ext uri="{BB962C8B-B14F-4D97-AF65-F5344CB8AC3E}">
        <p14:creationId xmlns:p14="http://schemas.microsoft.com/office/powerpoint/2010/main" val="35601989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96A5BA-45C0-D44A-97CD-2E7F0EF21194}" type="slidenum">
              <a:rPr lang="en-US" smtClean="0"/>
              <a:t>18</a:t>
            </a:fld>
            <a:endParaRPr lang="en-US"/>
          </a:p>
        </p:txBody>
      </p:sp>
    </p:spTree>
    <p:extLst>
      <p:ext uri="{BB962C8B-B14F-4D97-AF65-F5344CB8AC3E}">
        <p14:creationId xmlns:p14="http://schemas.microsoft.com/office/powerpoint/2010/main" val="3369259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B970-9C1A-4E4F-B6E9-6C165132E2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54C8FD-488C-8948-85FD-7D287C075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D7A984-4BED-334F-8B13-60289EEE6999}"/>
              </a:ext>
            </a:extLst>
          </p:cNvPr>
          <p:cNvSpPr>
            <a:spLocks noGrp="1"/>
          </p:cNvSpPr>
          <p:nvPr>
            <p:ph type="dt" sz="half" idx="10"/>
          </p:nvPr>
        </p:nvSpPr>
        <p:spPr/>
        <p:txBody>
          <a:bodyPr/>
          <a:lstStyle/>
          <a:p>
            <a:fld id="{8DC1A20E-0F6E-774A-8880-25807E2C6FE7}" type="datetimeFigureOut">
              <a:rPr lang="en-US" smtClean="0"/>
              <a:t>9/16/21</a:t>
            </a:fld>
            <a:endParaRPr lang="en-US"/>
          </a:p>
        </p:txBody>
      </p:sp>
      <p:sp>
        <p:nvSpPr>
          <p:cNvPr id="5" name="Footer Placeholder 4">
            <a:extLst>
              <a:ext uri="{FF2B5EF4-FFF2-40B4-BE49-F238E27FC236}">
                <a16:creationId xmlns:a16="http://schemas.microsoft.com/office/drawing/2014/main" id="{9FCC672B-02B7-B648-9A63-CD486092C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BF223E-E042-CB40-922B-A2E5798ACDA1}"/>
              </a:ext>
            </a:extLst>
          </p:cNvPr>
          <p:cNvSpPr>
            <a:spLocks noGrp="1"/>
          </p:cNvSpPr>
          <p:nvPr>
            <p:ph type="sldNum" sz="quarter" idx="12"/>
          </p:nvPr>
        </p:nvSpPr>
        <p:spPr/>
        <p:txBody>
          <a:bodyPr/>
          <a:lstStyle/>
          <a:p>
            <a:fld id="{BD2599AC-8A3F-7D45-8A60-0AE2185355DF}" type="slidenum">
              <a:rPr lang="en-US" smtClean="0"/>
              <a:t>‹#›</a:t>
            </a:fld>
            <a:endParaRPr lang="en-US"/>
          </a:p>
        </p:txBody>
      </p:sp>
    </p:spTree>
    <p:extLst>
      <p:ext uri="{BB962C8B-B14F-4D97-AF65-F5344CB8AC3E}">
        <p14:creationId xmlns:p14="http://schemas.microsoft.com/office/powerpoint/2010/main" val="266812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33CB-7D2E-404D-BAF4-D473EAF692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E8ECF-74A8-E141-B27A-2F39597195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206BE-BEA1-3449-B3F3-32370F2A27CB}"/>
              </a:ext>
            </a:extLst>
          </p:cNvPr>
          <p:cNvSpPr>
            <a:spLocks noGrp="1"/>
          </p:cNvSpPr>
          <p:nvPr>
            <p:ph type="dt" sz="half" idx="10"/>
          </p:nvPr>
        </p:nvSpPr>
        <p:spPr/>
        <p:txBody>
          <a:bodyPr/>
          <a:lstStyle/>
          <a:p>
            <a:fld id="{8DC1A20E-0F6E-774A-8880-25807E2C6FE7}" type="datetimeFigureOut">
              <a:rPr lang="en-US" smtClean="0"/>
              <a:t>9/16/21</a:t>
            </a:fld>
            <a:endParaRPr lang="en-US"/>
          </a:p>
        </p:txBody>
      </p:sp>
      <p:sp>
        <p:nvSpPr>
          <p:cNvPr id="5" name="Footer Placeholder 4">
            <a:extLst>
              <a:ext uri="{FF2B5EF4-FFF2-40B4-BE49-F238E27FC236}">
                <a16:creationId xmlns:a16="http://schemas.microsoft.com/office/drawing/2014/main" id="{0785718B-9F7A-BA43-A8DC-9E1FC1DEB7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99CE8-7FF8-A647-918D-7A5C0F34D27C}"/>
              </a:ext>
            </a:extLst>
          </p:cNvPr>
          <p:cNvSpPr>
            <a:spLocks noGrp="1"/>
          </p:cNvSpPr>
          <p:nvPr>
            <p:ph type="sldNum" sz="quarter" idx="12"/>
          </p:nvPr>
        </p:nvSpPr>
        <p:spPr/>
        <p:txBody>
          <a:bodyPr/>
          <a:lstStyle/>
          <a:p>
            <a:fld id="{BD2599AC-8A3F-7D45-8A60-0AE2185355DF}" type="slidenum">
              <a:rPr lang="en-US" smtClean="0"/>
              <a:t>‹#›</a:t>
            </a:fld>
            <a:endParaRPr lang="en-US"/>
          </a:p>
        </p:txBody>
      </p:sp>
    </p:spTree>
    <p:extLst>
      <p:ext uri="{BB962C8B-B14F-4D97-AF65-F5344CB8AC3E}">
        <p14:creationId xmlns:p14="http://schemas.microsoft.com/office/powerpoint/2010/main" val="1868141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1C181-A068-894B-8715-6397665DC5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0CDA1F-C46F-B142-B0EC-0D4895A4B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4F0DC-B166-F44C-97D1-4EAC3D3091F8}"/>
              </a:ext>
            </a:extLst>
          </p:cNvPr>
          <p:cNvSpPr>
            <a:spLocks noGrp="1"/>
          </p:cNvSpPr>
          <p:nvPr>
            <p:ph type="dt" sz="half" idx="10"/>
          </p:nvPr>
        </p:nvSpPr>
        <p:spPr/>
        <p:txBody>
          <a:bodyPr/>
          <a:lstStyle/>
          <a:p>
            <a:fld id="{8DC1A20E-0F6E-774A-8880-25807E2C6FE7}" type="datetimeFigureOut">
              <a:rPr lang="en-US" smtClean="0"/>
              <a:t>9/16/21</a:t>
            </a:fld>
            <a:endParaRPr lang="en-US"/>
          </a:p>
        </p:txBody>
      </p:sp>
      <p:sp>
        <p:nvSpPr>
          <p:cNvPr id="5" name="Footer Placeholder 4">
            <a:extLst>
              <a:ext uri="{FF2B5EF4-FFF2-40B4-BE49-F238E27FC236}">
                <a16:creationId xmlns:a16="http://schemas.microsoft.com/office/drawing/2014/main" id="{9C4CF818-919C-0542-958B-14FC693A6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CB2F4-7034-3541-AFE4-383E2A8F50B9}"/>
              </a:ext>
            </a:extLst>
          </p:cNvPr>
          <p:cNvSpPr>
            <a:spLocks noGrp="1"/>
          </p:cNvSpPr>
          <p:nvPr>
            <p:ph type="sldNum" sz="quarter" idx="12"/>
          </p:nvPr>
        </p:nvSpPr>
        <p:spPr/>
        <p:txBody>
          <a:bodyPr/>
          <a:lstStyle/>
          <a:p>
            <a:fld id="{BD2599AC-8A3F-7D45-8A60-0AE2185355DF}" type="slidenum">
              <a:rPr lang="en-US" smtClean="0"/>
              <a:t>‹#›</a:t>
            </a:fld>
            <a:endParaRPr lang="en-US"/>
          </a:p>
        </p:txBody>
      </p:sp>
    </p:spTree>
    <p:extLst>
      <p:ext uri="{BB962C8B-B14F-4D97-AF65-F5344CB8AC3E}">
        <p14:creationId xmlns:p14="http://schemas.microsoft.com/office/powerpoint/2010/main" val="842923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3E7BB-EA25-C641-BA64-882E8E5560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3501A-ABBC-2549-8304-C704890ED3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33718-F226-D342-9D0C-A173158EB0EB}"/>
              </a:ext>
            </a:extLst>
          </p:cNvPr>
          <p:cNvSpPr>
            <a:spLocks noGrp="1"/>
          </p:cNvSpPr>
          <p:nvPr>
            <p:ph type="dt" sz="half" idx="10"/>
          </p:nvPr>
        </p:nvSpPr>
        <p:spPr/>
        <p:txBody>
          <a:bodyPr/>
          <a:lstStyle/>
          <a:p>
            <a:fld id="{8DC1A20E-0F6E-774A-8880-25807E2C6FE7}" type="datetimeFigureOut">
              <a:rPr lang="en-US" smtClean="0"/>
              <a:t>9/16/21</a:t>
            </a:fld>
            <a:endParaRPr lang="en-US"/>
          </a:p>
        </p:txBody>
      </p:sp>
      <p:sp>
        <p:nvSpPr>
          <p:cNvPr id="5" name="Footer Placeholder 4">
            <a:extLst>
              <a:ext uri="{FF2B5EF4-FFF2-40B4-BE49-F238E27FC236}">
                <a16:creationId xmlns:a16="http://schemas.microsoft.com/office/drawing/2014/main" id="{CEE5D087-EB0C-8741-8277-25FBCB935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A46FF-9065-ED43-9247-783840225561}"/>
              </a:ext>
            </a:extLst>
          </p:cNvPr>
          <p:cNvSpPr>
            <a:spLocks noGrp="1"/>
          </p:cNvSpPr>
          <p:nvPr>
            <p:ph type="sldNum" sz="quarter" idx="12"/>
          </p:nvPr>
        </p:nvSpPr>
        <p:spPr/>
        <p:txBody>
          <a:bodyPr/>
          <a:lstStyle/>
          <a:p>
            <a:fld id="{BD2599AC-8A3F-7D45-8A60-0AE2185355DF}" type="slidenum">
              <a:rPr lang="en-US" smtClean="0"/>
              <a:t>‹#›</a:t>
            </a:fld>
            <a:endParaRPr lang="en-US"/>
          </a:p>
        </p:txBody>
      </p:sp>
    </p:spTree>
    <p:extLst>
      <p:ext uri="{BB962C8B-B14F-4D97-AF65-F5344CB8AC3E}">
        <p14:creationId xmlns:p14="http://schemas.microsoft.com/office/powerpoint/2010/main" val="354743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9E70-3038-A540-92EB-47579036EC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A4BB06-40CF-2F46-A3E3-B161F4783D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7EBDF3-A992-EB4D-9F70-B4D9C50F20C4}"/>
              </a:ext>
            </a:extLst>
          </p:cNvPr>
          <p:cNvSpPr>
            <a:spLocks noGrp="1"/>
          </p:cNvSpPr>
          <p:nvPr>
            <p:ph type="dt" sz="half" idx="10"/>
          </p:nvPr>
        </p:nvSpPr>
        <p:spPr/>
        <p:txBody>
          <a:bodyPr/>
          <a:lstStyle/>
          <a:p>
            <a:fld id="{8DC1A20E-0F6E-774A-8880-25807E2C6FE7}" type="datetimeFigureOut">
              <a:rPr lang="en-US" smtClean="0"/>
              <a:t>9/16/21</a:t>
            </a:fld>
            <a:endParaRPr lang="en-US"/>
          </a:p>
        </p:txBody>
      </p:sp>
      <p:sp>
        <p:nvSpPr>
          <p:cNvPr id="5" name="Footer Placeholder 4">
            <a:extLst>
              <a:ext uri="{FF2B5EF4-FFF2-40B4-BE49-F238E27FC236}">
                <a16:creationId xmlns:a16="http://schemas.microsoft.com/office/drawing/2014/main" id="{EB513BC4-CE03-1741-81D4-AFE1E234C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F90DE-BD47-734C-8B3B-CC9784FE0AE0}"/>
              </a:ext>
            </a:extLst>
          </p:cNvPr>
          <p:cNvSpPr>
            <a:spLocks noGrp="1"/>
          </p:cNvSpPr>
          <p:nvPr>
            <p:ph type="sldNum" sz="quarter" idx="12"/>
          </p:nvPr>
        </p:nvSpPr>
        <p:spPr/>
        <p:txBody>
          <a:bodyPr/>
          <a:lstStyle/>
          <a:p>
            <a:fld id="{BD2599AC-8A3F-7D45-8A60-0AE2185355DF}" type="slidenum">
              <a:rPr lang="en-US" smtClean="0"/>
              <a:t>‹#›</a:t>
            </a:fld>
            <a:endParaRPr lang="en-US"/>
          </a:p>
        </p:txBody>
      </p:sp>
    </p:spTree>
    <p:extLst>
      <p:ext uri="{BB962C8B-B14F-4D97-AF65-F5344CB8AC3E}">
        <p14:creationId xmlns:p14="http://schemas.microsoft.com/office/powerpoint/2010/main" val="266848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DF77-484E-E34D-A277-5C8E891252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875916-E5BE-8D48-9FC2-FBF5E61842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72D632-4D6A-254F-9686-5A80A7323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B0CA78-286B-AA4B-AAC0-EBF8A267310A}"/>
              </a:ext>
            </a:extLst>
          </p:cNvPr>
          <p:cNvSpPr>
            <a:spLocks noGrp="1"/>
          </p:cNvSpPr>
          <p:nvPr>
            <p:ph type="dt" sz="half" idx="10"/>
          </p:nvPr>
        </p:nvSpPr>
        <p:spPr/>
        <p:txBody>
          <a:bodyPr/>
          <a:lstStyle/>
          <a:p>
            <a:fld id="{8DC1A20E-0F6E-774A-8880-25807E2C6FE7}" type="datetimeFigureOut">
              <a:rPr lang="en-US" smtClean="0"/>
              <a:t>9/16/21</a:t>
            </a:fld>
            <a:endParaRPr lang="en-US"/>
          </a:p>
        </p:txBody>
      </p:sp>
      <p:sp>
        <p:nvSpPr>
          <p:cNvPr id="6" name="Footer Placeholder 5">
            <a:extLst>
              <a:ext uri="{FF2B5EF4-FFF2-40B4-BE49-F238E27FC236}">
                <a16:creationId xmlns:a16="http://schemas.microsoft.com/office/drawing/2014/main" id="{7D649498-F0DA-D846-A43F-C44047C2E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77B73D-EABC-2F41-8A37-773679149081}"/>
              </a:ext>
            </a:extLst>
          </p:cNvPr>
          <p:cNvSpPr>
            <a:spLocks noGrp="1"/>
          </p:cNvSpPr>
          <p:nvPr>
            <p:ph type="sldNum" sz="quarter" idx="12"/>
          </p:nvPr>
        </p:nvSpPr>
        <p:spPr/>
        <p:txBody>
          <a:bodyPr/>
          <a:lstStyle/>
          <a:p>
            <a:fld id="{BD2599AC-8A3F-7D45-8A60-0AE2185355DF}" type="slidenum">
              <a:rPr lang="en-US" smtClean="0"/>
              <a:t>‹#›</a:t>
            </a:fld>
            <a:endParaRPr lang="en-US"/>
          </a:p>
        </p:txBody>
      </p:sp>
    </p:spTree>
    <p:extLst>
      <p:ext uri="{BB962C8B-B14F-4D97-AF65-F5344CB8AC3E}">
        <p14:creationId xmlns:p14="http://schemas.microsoft.com/office/powerpoint/2010/main" val="767833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2757-D8EE-2A48-B385-0CA2D75A81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3AA59A-2712-AB44-9019-19C890E6B0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EC5CF-95AA-2449-AC83-F8E6F4F434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195782-310B-4940-BFA6-8F4FD3D1E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90E0D3-B27F-7B42-B126-5D6DADF30A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CFB1B2-336A-E94C-8868-F817CC654110}"/>
              </a:ext>
            </a:extLst>
          </p:cNvPr>
          <p:cNvSpPr>
            <a:spLocks noGrp="1"/>
          </p:cNvSpPr>
          <p:nvPr>
            <p:ph type="dt" sz="half" idx="10"/>
          </p:nvPr>
        </p:nvSpPr>
        <p:spPr/>
        <p:txBody>
          <a:bodyPr/>
          <a:lstStyle/>
          <a:p>
            <a:fld id="{8DC1A20E-0F6E-774A-8880-25807E2C6FE7}" type="datetimeFigureOut">
              <a:rPr lang="en-US" smtClean="0"/>
              <a:t>9/16/21</a:t>
            </a:fld>
            <a:endParaRPr lang="en-US"/>
          </a:p>
        </p:txBody>
      </p:sp>
      <p:sp>
        <p:nvSpPr>
          <p:cNvPr id="8" name="Footer Placeholder 7">
            <a:extLst>
              <a:ext uri="{FF2B5EF4-FFF2-40B4-BE49-F238E27FC236}">
                <a16:creationId xmlns:a16="http://schemas.microsoft.com/office/drawing/2014/main" id="{6013111D-FBAB-644D-AA97-99D13CF711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2E2660-73FD-3A49-8195-8EBDA186A006}"/>
              </a:ext>
            </a:extLst>
          </p:cNvPr>
          <p:cNvSpPr>
            <a:spLocks noGrp="1"/>
          </p:cNvSpPr>
          <p:nvPr>
            <p:ph type="sldNum" sz="quarter" idx="12"/>
          </p:nvPr>
        </p:nvSpPr>
        <p:spPr/>
        <p:txBody>
          <a:bodyPr/>
          <a:lstStyle/>
          <a:p>
            <a:fld id="{BD2599AC-8A3F-7D45-8A60-0AE2185355DF}" type="slidenum">
              <a:rPr lang="en-US" smtClean="0"/>
              <a:t>‹#›</a:t>
            </a:fld>
            <a:endParaRPr lang="en-US"/>
          </a:p>
        </p:txBody>
      </p:sp>
    </p:spTree>
    <p:extLst>
      <p:ext uri="{BB962C8B-B14F-4D97-AF65-F5344CB8AC3E}">
        <p14:creationId xmlns:p14="http://schemas.microsoft.com/office/powerpoint/2010/main" val="473432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193D-C62E-3347-9156-5806FC31EE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ABD593-CE6D-F840-B6EA-91150CA75D29}"/>
              </a:ext>
            </a:extLst>
          </p:cNvPr>
          <p:cNvSpPr>
            <a:spLocks noGrp="1"/>
          </p:cNvSpPr>
          <p:nvPr>
            <p:ph type="dt" sz="half" idx="10"/>
          </p:nvPr>
        </p:nvSpPr>
        <p:spPr/>
        <p:txBody>
          <a:bodyPr/>
          <a:lstStyle/>
          <a:p>
            <a:fld id="{8DC1A20E-0F6E-774A-8880-25807E2C6FE7}" type="datetimeFigureOut">
              <a:rPr lang="en-US" smtClean="0"/>
              <a:t>9/16/21</a:t>
            </a:fld>
            <a:endParaRPr lang="en-US"/>
          </a:p>
        </p:txBody>
      </p:sp>
      <p:sp>
        <p:nvSpPr>
          <p:cNvPr id="4" name="Footer Placeholder 3">
            <a:extLst>
              <a:ext uri="{FF2B5EF4-FFF2-40B4-BE49-F238E27FC236}">
                <a16:creationId xmlns:a16="http://schemas.microsoft.com/office/drawing/2014/main" id="{05C68490-A938-2F47-8855-A5CBE90556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ABF618-0BC5-4E4B-996E-5FD134BEB2AB}"/>
              </a:ext>
            </a:extLst>
          </p:cNvPr>
          <p:cNvSpPr>
            <a:spLocks noGrp="1"/>
          </p:cNvSpPr>
          <p:nvPr>
            <p:ph type="sldNum" sz="quarter" idx="12"/>
          </p:nvPr>
        </p:nvSpPr>
        <p:spPr/>
        <p:txBody>
          <a:bodyPr/>
          <a:lstStyle/>
          <a:p>
            <a:fld id="{BD2599AC-8A3F-7D45-8A60-0AE2185355DF}" type="slidenum">
              <a:rPr lang="en-US" smtClean="0"/>
              <a:t>‹#›</a:t>
            </a:fld>
            <a:endParaRPr lang="en-US"/>
          </a:p>
        </p:txBody>
      </p:sp>
    </p:spTree>
    <p:extLst>
      <p:ext uri="{BB962C8B-B14F-4D97-AF65-F5344CB8AC3E}">
        <p14:creationId xmlns:p14="http://schemas.microsoft.com/office/powerpoint/2010/main" val="1990481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858FF0-760A-854D-87AF-1C5588722CE4}"/>
              </a:ext>
            </a:extLst>
          </p:cNvPr>
          <p:cNvSpPr>
            <a:spLocks noGrp="1"/>
          </p:cNvSpPr>
          <p:nvPr>
            <p:ph type="dt" sz="half" idx="10"/>
          </p:nvPr>
        </p:nvSpPr>
        <p:spPr/>
        <p:txBody>
          <a:bodyPr/>
          <a:lstStyle/>
          <a:p>
            <a:fld id="{8DC1A20E-0F6E-774A-8880-25807E2C6FE7}" type="datetimeFigureOut">
              <a:rPr lang="en-US" smtClean="0"/>
              <a:t>9/16/21</a:t>
            </a:fld>
            <a:endParaRPr lang="en-US"/>
          </a:p>
        </p:txBody>
      </p:sp>
      <p:sp>
        <p:nvSpPr>
          <p:cNvPr id="3" name="Footer Placeholder 2">
            <a:extLst>
              <a:ext uri="{FF2B5EF4-FFF2-40B4-BE49-F238E27FC236}">
                <a16:creationId xmlns:a16="http://schemas.microsoft.com/office/drawing/2014/main" id="{FCE70AAB-59D7-474D-90E3-5BC6BEB321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B6061F-1090-EA48-A5A7-B9991BBFB9EB}"/>
              </a:ext>
            </a:extLst>
          </p:cNvPr>
          <p:cNvSpPr>
            <a:spLocks noGrp="1"/>
          </p:cNvSpPr>
          <p:nvPr>
            <p:ph type="sldNum" sz="quarter" idx="12"/>
          </p:nvPr>
        </p:nvSpPr>
        <p:spPr/>
        <p:txBody>
          <a:bodyPr/>
          <a:lstStyle/>
          <a:p>
            <a:fld id="{BD2599AC-8A3F-7D45-8A60-0AE2185355DF}" type="slidenum">
              <a:rPr lang="en-US" smtClean="0"/>
              <a:t>‹#›</a:t>
            </a:fld>
            <a:endParaRPr lang="en-US"/>
          </a:p>
        </p:txBody>
      </p:sp>
    </p:spTree>
    <p:extLst>
      <p:ext uri="{BB962C8B-B14F-4D97-AF65-F5344CB8AC3E}">
        <p14:creationId xmlns:p14="http://schemas.microsoft.com/office/powerpoint/2010/main" val="340664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BD1B-5068-F54C-93ED-E7561323F1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2AF461-6953-BB41-B953-292EE317BD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156C9F-9662-4C41-AA6D-A7014A9BF1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9B097-0685-DD49-8821-4E68BD7BF7DF}"/>
              </a:ext>
            </a:extLst>
          </p:cNvPr>
          <p:cNvSpPr>
            <a:spLocks noGrp="1"/>
          </p:cNvSpPr>
          <p:nvPr>
            <p:ph type="dt" sz="half" idx="10"/>
          </p:nvPr>
        </p:nvSpPr>
        <p:spPr/>
        <p:txBody>
          <a:bodyPr/>
          <a:lstStyle/>
          <a:p>
            <a:fld id="{8DC1A20E-0F6E-774A-8880-25807E2C6FE7}" type="datetimeFigureOut">
              <a:rPr lang="en-US" smtClean="0"/>
              <a:t>9/16/21</a:t>
            </a:fld>
            <a:endParaRPr lang="en-US"/>
          </a:p>
        </p:txBody>
      </p:sp>
      <p:sp>
        <p:nvSpPr>
          <p:cNvPr id="6" name="Footer Placeholder 5">
            <a:extLst>
              <a:ext uri="{FF2B5EF4-FFF2-40B4-BE49-F238E27FC236}">
                <a16:creationId xmlns:a16="http://schemas.microsoft.com/office/drawing/2014/main" id="{42765F29-D308-B742-9351-EC7536562B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7CF028-3FEB-9342-BD34-99A82C6C1929}"/>
              </a:ext>
            </a:extLst>
          </p:cNvPr>
          <p:cNvSpPr>
            <a:spLocks noGrp="1"/>
          </p:cNvSpPr>
          <p:nvPr>
            <p:ph type="sldNum" sz="quarter" idx="12"/>
          </p:nvPr>
        </p:nvSpPr>
        <p:spPr/>
        <p:txBody>
          <a:bodyPr/>
          <a:lstStyle/>
          <a:p>
            <a:fld id="{BD2599AC-8A3F-7D45-8A60-0AE2185355DF}" type="slidenum">
              <a:rPr lang="en-US" smtClean="0"/>
              <a:t>‹#›</a:t>
            </a:fld>
            <a:endParaRPr lang="en-US"/>
          </a:p>
        </p:txBody>
      </p:sp>
    </p:spTree>
    <p:extLst>
      <p:ext uri="{BB962C8B-B14F-4D97-AF65-F5344CB8AC3E}">
        <p14:creationId xmlns:p14="http://schemas.microsoft.com/office/powerpoint/2010/main" val="11841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F1812-119E-F943-A658-7C8BD1BE3F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6E8E44-2035-9A46-A5B7-50BBA2B863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A49B67-D338-CE40-BFFD-E03BE79D59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D663D-4984-4E42-A80D-98539BF45401}"/>
              </a:ext>
            </a:extLst>
          </p:cNvPr>
          <p:cNvSpPr>
            <a:spLocks noGrp="1"/>
          </p:cNvSpPr>
          <p:nvPr>
            <p:ph type="dt" sz="half" idx="10"/>
          </p:nvPr>
        </p:nvSpPr>
        <p:spPr/>
        <p:txBody>
          <a:bodyPr/>
          <a:lstStyle/>
          <a:p>
            <a:fld id="{8DC1A20E-0F6E-774A-8880-25807E2C6FE7}" type="datetimeFigureOut">
              <a:rPr lang="en-US" smtClean="0"/>
              <a:t>9/16/21</a:t>
            </a:fld>
            <a:endParaRPr lang="en-US"/>
          </a:p>
        </p:txBody>
      </p:sp>
      <p:sp>
        <p:nvSpPr>
          <p:cNvPr id="6" name="Footer Placeholder 5">
            <a:extLst>
              <a:ext uri="{FF2B5EF4-FFF2-40B4-BE49-F238E27FC236}">
                <a16:creationId xmlns:a16="http://schemas.microsoft.com/office/drawing/2014/main" id="{89303DEC-9962-E840-8151-398206E5F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A70F1F-BA69-634E-92ED-D1613E59F82B}"/>
              </a:ext>
            </a:extLst>
          </p:cNvPr>
          <p:cNvSpPr>
            <a:spLocks noGrp="1"/>
          </p:cNvSpPr>
          <p:nvPr>
            <p:ph type="sldNum" sz="quarter" idx="12"/>
          </p:nvPr>
        </p:nvSpPr>
        <p:spPr/>
        <p:txBody>
          <a:bodyPr/>
          <a:lstStyle/>
          <a:p>
            <a:fld id="{BD2599AC-8A3F-7D45-8A60-0AE2185355DF}" type="slidenum">
              <a:rPr lang="en-US" smtClean="0"/>
              <a:t>‹#›</a:t>
            </a:fld>
            <a:endParaRPr lang="en-US"/>
          </a:p>
        </p:txBody>
      </p:sp>
    </p:spTree>
    <p:extLst>
      <p:ext uri="{BB962C8B-B14F-4D97-AF65-F5344CB8AC3E}">
        <p14:creationId xmlns:p14="http://schemas.microsoft.com/office/powerpoint/2010/main" val="2969585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07AAE0-3F63-F340-BC81-B7018C0F42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2A484A-F0F2-AE40-BADE-B88A71178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2B07B5-EF3D-4C4B-AF64-943514633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C1A20E-0F6E-774A-8880-25807E2C6FE7}" type="datetimeFigureOut">
              <a:rPr lang="en-US" smtClean="0"/>
              <a:t>9/16/21</a:t>
            </a:fld>
            <a:endParaRPr lang="en-US"/>
          </a:p>
        </p:txBody>
      </p:sp>
      <p:sp>
        <p:nvSpPr>
          <p:cNvPr id="5" name="Footer Placeholder 4">
            <a:extLst>
              <a:ext uri="{FF2B5EF4-FFF2-40B4-BE49-F238E27FC236}">
                <a16:creationId xmlns:a16="http://schemas.microsoft.com/office/drawing/2014/main" id="{04A1E09C-0E97-B84C-90A0-DB386C96C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BED7DD-D478-B24F-ABEE-5E6BBAE13F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599AC-8A3F-7D45-8A60-0AE2185355DF}" type="slidenum">
              <a:rPr lang="en-US" smtClean="0"/>
              <a:t>‹#›</a:t>
            </a:fld>
            <a:endParaRPr lang="en-US"/>
          </a:p>
        </p:txBody>
      </p:sp>
    </p:spTree>
    <p:extLst>
      <p:ext uri="{BB962C8B-B14F-4D97-AF65-F5344CB8AC3E}">
        <p14:creationId xmlns:p14="http://schemas.microsoft.com/office/powerpoint/2010/main" val="80296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42CD-700A-6444-AD3E-9793ECAE8DEE}"/>
              </a:ext>
            </a:extLst>
          </p:cNvPr>
          <p:cNvSpPr>
            <a:spLocks noGrp="1"/>
          </p:cNvSpPr>
          <p:nvPr>
            <p:ph type="ctrTitle"/>
          </p:nvPr>
        </p:nvSpPr>
        <p:spPr/>
        <p:txBody>
          <a:bodyPr/>
          <a:lstStyle/>
          <a:p>
            <a:r>
              <a:rPr lang="en-US" dirty="0"/>
              <a:t>T-Fuzz: fuzzing by program transformation</a:t>
            </a:r>
          </a:p>
        </p:txBody>
      </p:sp>
      <p:sp>
        <p:nvSpPr>
          <p:cNvPr id="3" name="Subtitle 2">
            <a:extLst>
              <a:ext uri="{FF2B5EF4-FFF2-40B4-BE49-F238E27FC236}">
                <a16:creationId xmlns:a16="http://schemas.microsoft.com/office/drawing/2014/main" id="{B1AE5869-1F9F-7E45-B3EF-D7FFAC2092B4}"/>
              </a:ext>
            </a:extLst>
          </p:cNvPr>
          <p:cNvSpPr>
            <a:spLocks noGrp="1"/>
          </p:cNvSpPr>
          <p:nvPr>
            <p:ph type="subTitle" idx="1"/>
          </p:nvPr>
        </p:nvSpPr>
        <p:spPr>
          <a:xfrm>
            <a:off x="1524000" y="4079875"/>
            <a:ext cx="9144000" cy="1655762"/>
          </a:xfrm>
        </p:spPr>
        <p:txBody>
          <a:bodyPr/>
          <a:lstStyle/>
          <a:p>
            <a:r>
              <a:rPr lang="en-US" dirty="0"/>
              <a:t>Presenter: Yuchen Cai</a:t>
            </a:r>
          </a:p>
        </p:txBody>
      </p:sp>
    </p:spTree>
    <p:extLst>
      <p:ext uri="{BB962C8B-B14F-4D97-AF65-F5344CB8AC3E}">
        <p14:creationId xmlns:p14="http://schemas.microsoft.com/office/powerpoint/2010/main" val="879382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FCA-4F8B-4A42-872F-AFBDBEAC4E33}"/>
              </a:ext>
            </a:extLst>
          </p:cNvPr>
          <p:cNvSpPr>
            <a:spLocks noGrp="1"/>
          </p:cNvSpPr>
          <p:nvPr>
            <p:ph type="title"/>
          </p:nvPr>
        </p:nvSpPr>
        <p:spPr/>
        <p:txBody>
          <a:bodyPr/>
          <a:lstStyle/>
          <a:p>
            <a:r>
              <a:rPr lang="en-US" dirty="0"/>
              <a:t>Motivation</a:t>
            </a:r>
          </a:p>
        </p:txBody>
      </p:sp>
      <p:sp>
        <p:nvSpPr>
          <p:cNvPr id="11" name="TextBox 10">
            <a:extLst>
              <a:ext uri="{FF2B5EF4-FFF2-40B4-BE49-F238E27FC236}">
                <a16:creationId xmlns:a16="http://schemas.microsoft.com/office/drawing/2014/main" id="{1EB06632-A27B-A040-B1DD-945FD7E05FB1}"/>
              </a:ext>
            </a:extLst>
          </p:cNvPr>
          <p:cNvSpPr txBox="1"/>
          <p:nvPr/>
        </p:nvSpPr>
        <p:spPr>
          <a:xfrm>
            <a:off x="979055" y="1810327"/>
            <a:ext cx="5388335" cy="369332"/>
          </a:xfrm>
          <a:prstGeom prst="rect">
            <a:avLst/>
          </a:prstGeom>
          <a:noFill/>
        </p:spPr>
        <p:txBody>
          <a:bodyPr wrap="none" rtlCol="0">
            <a:spAutoFit/>
          </a:bodyPr>
          <a:lstStyle/>
          <a:p>
            <a:r>
              <a:rPr lang="en-US" dirty="0"/>
              <a:t>Challenges of existing better input mutation techniques</a:t>
            </a:r>
          </a:p>
        </p:txBody>
      </p:sp>
      <p:sp>
        <p:nvSpPr>
          <p:cNvPr id="12" name="Frame 11">
            <a:extLst>
              <a:ext uri="{FF2B5EF4-FFF2-40B4-BE49-F238E27FC236}">
                <a16:creationId xmlns:a16="http://schemas.microsoft.com/office/drawing/2014/main" id="{5A996AB4-853F-9E4A-AFA2-0108499E4CC4}"/>
              </a:ext>
            </a:extLst>
          </p:cNvPr>
          <p:cNvSpPr/>
          <p:nvPr/>
        </p:nvSpPr>
        <p:spPr>
          <a:xfrm>
            <a:off x="877456" y="1810327"/>
            <a:ext cx="5476452"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Table&#10;&#10;Description automatically generated">
            <a:extLst>
              <a:ext uri="{FF2B5EF4-FFF2-40B4-BE49-F238E27FC236}">
                <a16:creationId xmlns:a16="http://schemas.microsoft.com/office/drawing/2014/main" id="{53FA73DB-8EC4-3141-856C-BB78A605E7FA}"/>
              </a:ext>
            </a:extLst>
          </p:cNvPr>
          <p:cNvPicPr>
            <a:picLocks noChangeAspect="1"/>
          </p:cNvPicPr>
          <p:nvPr/>
        </p:nvPicPr>
        <p:blipFill>
          <a:blip r:embed="rId3"/>
          <a:stretch>
            <a:fillRect/>
          </a:stretch>
        </p:blipFill>
        <p:spPr>
          <a:xfrm>
            <a:off x="755363" y="2409311"/>
            <a:ext cx="5612027" cy="1144742"/>
          </a:xfrm>
          <a:prstGeom prst="rect">
            <a:avLst/>
          </a:prstGeom>
        </p:spPr>
      </p:pic>
      <p:pic>
        <p:nvPicPr>
          <p:cNvPr id="8" name="Picture 7" descr="Text&#10;&#10;Description automatically generated">
            <a:extLst>
              <a:ext uri="{FF2B5EF4-FFF2-40B4-BE49-F238E27FC236}">
                <a16:creationId xmlns:a16="http://schemas.microsoft.com/office/drawing/2014/main" id="{7F0F6392-D2E0-E041-ACBF-1607817FE1C1}"/>
              </a:ext>
            </a:extLst>
          </p:cNvPr>
          <p:cNvPicPr>
            <a:picLocks noChangeAspect="1"/>
          </p:cNvPicPr>
          <p:nvPr/>
        </p:nvPicPr>
        <p:blipFill>
          <a:blip r:embed="rId4"/>
          <a:stretch>
            <a:fillRect/>
          </a:stretch>
        </p:blipFill>
        <p:spPr>
          <a:xfrm>
            <a:off x="6551825" y="126023"/>
            <a:ext cx="5340702" cy="6731977"/>
          </a:xfrm>
          <a:prstGeom prst="rect">
            <a:avLst/>
          </a:prstGeom>
        </p:spPr>
      </p:pic>
      <p:sp>
        <p:nvSpPr>
          <p:cNvPr id="9" name="Rectangle 8">
            <a:extLst>
              <a:ext uri="{FF2B5EF4-FFF2-40B4-BE49-F238E27FC236}">
                <a16:creationId xmlns:a16="http://schemas.microsoft.com/office/drawing/2014/main" id="{11737CED-4D75-1B44-923E-4CBDE87DBF3C}"/>
              </a:ext>
            </a:extLst>
          </p:cNvPr>
          <p:cNvSpPr/>
          <p:nvPr/>
        </p:nvSpPr>
        <p:spPr>
          <a:xfrm>
            <a:off x="272116" y="4051064"/>
            <a:ext cx="6279709" cy="12359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It is therefore unlikely that the buggy </a:t>
            </a:r>
            <a:r>
              <a:rPr lang="en-US" i="1" dirty="0"/>
              <a:t>decompress</a:t>
            </a:r>
            <a:r>
              <a:rPr lang="en-US" dirty="0"/>
              <a:t> function will be triggered through either mutational fuzzing or symbolic analysis</a:t>
            </a:r>
          </a:p>
        </p:txBody>
      </p:sp>
    </p:spTree>
    <p:extLst>
      <p:ext uri="{BB962C8B-B14F-4D97-AF65-F5344CB8AC3E}">
        <p14:creationId xmlns:p14="http://schemas.microsoft.com/office/powerpoint/2010/main" val="1310390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FCA-4F8B-4A42-872F-AFBDBEAC4E33}"/>
              </a:ext>
            </a:extLst>
          </p:cNvPr>
          <p:cNvSpPr>
            <a:spLocks noGrp="1"/>
          </p:cNvSpPr>
          <p:nvPr>
            <p:ph type="title"/>
          </p:nvPr>
        </p:nvSpPr>
        <p:spPr/>
        <p:txBody>
          <a:bodyPr/>
          <a:lstStyle/>
          <a:p>
            <a:r>
              <a:rPr lang="en-US" dirty="0"/>
              <a:t>Motivation</a:t>
            </a:r>
          </a:p>
        </p:txBody>
      </p:sp>
      <p:sp>
        <p:nvSpPr>
          <p:cNvPr id="11" name="TextBox 10">
            <a:extLst>
              <a:ext uri="{FF2B5EF4-FFF2-40B4-BE49-F238E27FC236}">
                <a16:creationId xmlns:a16="http://schemas.microsoft.com/office/drawing/2014/main" id="{1EB06632-A27B-A040-B1DD-945FD7E05FB1}"/>
              </a:ext>
            </a:extLst>
          </p:cNvPr>
          <p:cNvSpPr txBox="1"/>
          <p:nvPr/>
        </p:nvSpPr>
        <p:spPr>
          <a:xfrm>
            <a:off x="979055" y="1810327"/>
            <a:ext cx="1387175" cy="369332"/>
          </a:xfrm>
          <a:prstGeom prst="rect">
            <a:avLst/>
          </a:prstGeom>
          <a:noFill/>
        </p:spPr>
        <p:txBody>
          <a:bodyPr wrap="none" rtlCol="0">
            <a:spAutoFit/>
          </a:bodyPr>
          <a:lstStyle/>
          <a:p>
            <a:r>
              <a:rPr lang="en-US" dirty="0"/>
              <a:t>observations</a:t>
            </a:r>
          </a:p>
        </p:txBody>
      </p:sp>
      <p:sp>
        <p:nvSpPr>
          <p:cNvPr id="12" name="Frame 11">
            <a:extLst>
              <a:ext uri="{FF2B5EF4-FFF2-40B4-BE49-F238E27FC236}">
                <a16:creationId xmlns:a16="http://schemas.microsoft.com/office/drawing/2014/main" id="{5A996AB4-853F-9E4A-AFA2-0108499E4CC4}"/>
              </a:ext>
            </a:extLst>
          </p:cNvPr>
          <p:cNvSpPr/>
          <p:nvPr/>
        </p:nvSpPr>
        <p:spPr>
          <a:xfrm>
            <a:off x="877456" y="1810327"/>
            <a:ext cx="1654729"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FFE0CCE1-2E30-2E44-BD6D-773F9B7952AC}"/>
              </a:ext>
            </a:extLst>
          </p:cNvPr>
          <p:cNvSpPr txBox="1"/>
          <p:nvPr/>
        </p:nvSpPr>
        <p:spPr>
          <a:xfrm>
            <a:off x="926123" y="2555631"/>
            <a:ext cx="10222523" cy="2862322"/>
          </a:xfrm>
          <a:prstGeom prst="rect">
            <a:avLst/>
          </a:prstGeom>
          <a:noFill/>
        </p:spPr>
        <p:txBody>
          <a:bodyPr wrap="square" rtlCol="0">
            <a:spAutoFit/>
          </a:bodyPr>
          <a:lstStyle/>
          <a:p>
            <a:pPr marL="342900" indent="-342900">
              <a:buFont typeface="+mj-lt"/>
              <a:buAutoNum type="arabicPeriod"/>
            </a:pPr>
            <a:r>
              <a:rPr lang="en-US" dirty="0"/>
              <a:t>Sanity checks can be divided into two categories: NCC (Non-Critical Check) and </a:t>
            </a:r>
            <a:r>
              <a:rPr lang="en-US" b="1" dirty="0"/>
              <a:t>CC </a:t>
            </a:r>
            <a:r>
              <a:rPr lang="en-US" dirty="0"/>
              <a:t>(Critical Check)</a:t>
            </a:r>
          </a:p>
          <a:p>
            <a:pPr marL="742950" lvl="1" indent="-285750">
              <a:buFont typeface="Arial" panose="020B0604020202020204" pitchFamily="34" charset="0"/>
              <a:buChar char="•"/>
            </a:pPr>
            <a:r>
              <a:rPr lang="en-US" dirty="0"/>
              <a:t>CCs are essential to functionality of the program</a:t>
            </a:r>
          </a:p>
          <a:p>
            <a:pPr marL="742950" lvl="1" indent="-285750">
              <a:buFont typeface="Arial" panose="020B0604020202020204" pitchFamily="34" charset="0"/>
              <a:buChar char="•"/>
            </a:pPr>
            <a:r>
              <a:rPr lang="en-US" dirty="0"/>
              <a:t>NCCs are present in the program logic to filter some orthogonal data (e.g. check magic value)</a:t>
            </a:r>
          </a:p>
          <a:p>
            <a:pPr marL="342900" indent="-342900">
              <a:buFont typeface="+mj-lt"/>
              <a:buAutoNum type="arabicPeriod"/>
            </a:pPr>
            <a:r>
              <a:rPr lang="en-US" dirty="0"/>
              <a:t>NCCs can be removed without triggering spurious bugs as they are not intended to prevent bugs</a:t>
            </a:r>
          </a:p>
          <a:p>
            <a:pPr marL="800100" lvl="1" indent="-342900">
              <a:buFont typeface="Arial" panose="020B0604020202020204" pitchFamily="34" charset="0"/>
              <a:buChar char="•"/>
            </a:pPr>
            <a:r>
              <a:rPr lang="en-US" dirty="0"/>
              <a:t>If remove all checks in previous example, then every input will trigger bugs in the </a:t>
            </a:r>
            <a:r>
              <a:rPr lang="en-US" i="1" dirty="0"/>
              <a:t>decompress </a:t>
            </a:r>
            <a:r>
              <a:rPr lang="en-US" dirty="0"/>
              <a:t>function</a:t>
            </a:r>
          </a:p>
          <a:p>
            <a:pPr marL="342900" indent="-342900">
              <a:buFont typeface="+mj-lt"/>
              <a:buAutoNum type="arabicPeriod"/>
            </a:pPr>
            <a:r>
              <a:rPr lang="en-US" dirty="0"/>
              <a:t>Bugs found in the transformed program can be reproduced in the original program</a:t>
            </a:r>
          </a:p>
          <a:p>
            <a:pPr marL="342900" indent="-342900">
              <a:buFont typeface="+mj-lt"/>
              <a:buAutoNum type="arabicPeriod"/>
            </a:pPr>
            <a:r>
              <a:rPr lang="en-US" dirty="0"/>
              <a:t>Removing CCs may introduce spurious bugs in the transformed program which may not be reproducible in the original  program.</a:t>
            </a:r>
          </a:p>
          <a:p>
            <a:pPr marL="800100" lvl="1" indent="-342900">
              <a:buFont typeface="Arial" panose="020B0604020202020204" pitchFamily="34" charset="0"/>
              <a:buChar char="•"/>
            </a:pPr>
            <a:r>
              <a:rPr lang="en-US" dirty="0"/>
              <a:t>These false positive bugs needs to be filtered out during a post-processing phase</a:t>
            </a:r>
          </a:p>
        </p:txBody>
      </p:sp>
    </p:spTree>
    <p:extLst>
      <p:ext uri="{BB962C8B-B14F-4D97-AF65-F5344CB8AC3E}">
        <p14:creationId xmlns:p14="http://schemas.microsoft.com/office/powerpoint/2010/main" val="635112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FCA-4F8B-4A42-872F-AFBDBEAC4E33}"/>
              </a:ext>
            </a:extLst>
          </p:cNvPr>
          <p:cNvSpPr>
            <a:spLocks noGrp="1"/>
          </p:cNvSpPr>
          <p:nvPr>
            <p:ph type="title"/>
          </p:nvPr>
        </p:nvSpPr>
        <p:spPr/>
        <p:txBody>
          <a:bodyPr/>
          <a:lstStyle/>
          <a:p>
            <a:r>
              <a:rPr lang="en-US" dirty="0"/>
              <a:t>Motivation</a:t>
            </a:r>
          </a:p>
        </p:txBody>
      </p:sp>
      <p:sp>
        <p:nvSpPr>
          <p:cNvPr id="5" name="Rectangle 4">
            <a:extLst>
              <a:ext uri="{FF2B5EF4-FFF2-40B4-BE49-F238E27FC236}">
                <a16:creationId xmlns:a16="http://schemas.microsoft.com/office/drawing/2014/main" id="{FFAF3217-1307-C34B-A0BC-3B919275B967}"/>
              </a:ext>
            </a:extLst>
          </p:cNvPr>
          <p:cNvSpPr/>
          <p:nvPr/>
        </p:nvSpPr>
        <p:spPr>
          <a:xfrm>
            <a:off x="1604861" y="2470755"/>
            <a:ext cx="9545217" cy="9582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T-fuzz is designed to improving fuzzing by detecting and removing NCCs in program, instead of necessitating time-consuming and heavyweight program analysis techniques to generate test cases</a:t>
            </a:r>
          </a:p>
        </p:txBody>
      </p:sp>
      <p:sp>
        <p:nvSpPr>
          <p:cNvPr id="13" name="Rectangle 12">
            <a:extLst>
              <a:ext uri="{FF2B5EF4-FFF2-40B4-BE49-F238E27FC236}">
                <a16:creationId xmlns:a16="http://schemas.microsoft.com/office/drawing/2014/main" id="{DACC5C83-D074-214D-8F1C-5270CE18F4C6}"/>
              </a:ext>
            </a:extLst>
          </p:cNvPr>
          <p:cNvSpPr/>
          <p:nvPr/>
        </p:nvSpPr>
        <p:spPr>
          <a:xfrm>
            <a:off x="1604861" y="4008404"/>
            <a:ext cx="9545217" cy="6064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By removing NCCs in the program, the code paths protected by them will be exposed to the fuzzer generated inputs and potential bugs can be found </a:t>
            </a:r>
          </a:p>
        </p:txBody>
      </p:sp>
      <p:sp>
        <p:nvSpPr>
          <p:cNvPr id="16" name="Frame 15">
            <a:extLst>
              <a:ext uri="{FF2B5EF4-FFF2-40B4-BE49-F238E27FC236}">
                <a16:creationId xmlns:a16="http://schemas.microsoft.com/office/drawing/2014/main" id="{0E2FC46E-8142-2C4D-A492-3FC6FA866FB5}"/>
              </a:ext>
            </a:extLst>
          </p:cNvPr>
          <p:cNvSpPr/>
          <p:nvPr/>
        </p:nvSpPr>
        <p:spPr>
          <a:xfrm>
            <a:off x="905448" y="1514580"/>
            <a:ext cx="1654729"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FE1FD9B4-B6F3-DF4E-995F-16778060F74D}"/>
              </a:ext>
            </a:extLst>
          </p:cNvPr>
          <p:cNvSpPr txBox="1"/>
          <p:nvPr/>
        </p:nvSpPr>
        <p:spPr>
          <a:xfrm>
            <a:off x="1029223" y="1514580"/>
            <a:ext cx="1151277" cy="369332"/>
          </a:xfrm>
          <a:prstGeom prst="rect">
            <a:avLst/>
          </a:prstGeom>
          <a:noFill/>
        </p:spPr>
        <p:txBody>
          <a:bodyPr wrap="none" rtlCol="0">
            <a:spAutoFit/>
          </a:bodyPr>
          <a:lstStyle/>
          <a:p>
            <a:r>
              <a:rPr lang="en-US" dirty="0"/>
              <a:t>takeaways</a:t>
            </a:r>
          </a:p>
        </p:txBody>
      </p:sp>
    </p:spTree>
    <p:extLst>
      <p:ext uri="{BB962C8B-B14F-4D97-AF65-F5344CB8AC3E}">
        <p14:creationId xmlns:p14="http://schemas.microsoft.com/office/powerpoint/2010/main" val="261732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EEB8A-924E-D540-B558-80652D0F72BD}"/>
              </a:ext>
            </a:extLst>
          </p:cNvPr>
          <p:cNvSpPr>
            <a:spLocks noGrp="1"/>
          </p:cNvSpPr>
          <p:nvPr>
            <p:ph type="title"/>
          </p:nvPr>
        </p:nvSpPr>
        <p:spPr/>
        <p:txBody>
          <a:bodyPr/>
          <a:lstStyle/>
          <a:p>
            <a:r>
              <a:rPr lang="en-US" altLang="zh-CN" dirty="0"/>
              <a:t>Unsolved</a:t>
            </a:r>
            <a:r>
              <a:rPr lang="zh-CN" altLang="en-US" dirty="0"/>
              <a:t> </a:t>
            </a:r>
            <a:r>
              <a:rPr lang="en-US" altLang="zh-CN" dirty="0"/>
              <a:t>Problems</a:t>
            </a:r>
            <a:r>
              <a:rPr lang="zh-CN" altLang="en-US" dirty="0"/>
              <a:t> </a:t>
            </a:r>
            <a:r>
              <a:rPr lang="en-US" altLang="zh-CN" dirty="0"/>
              <a:t>From</a:t>
            </a:r>
            <a:r>
              <a:rPr lang="zh-CN" altLang="en-US" dirty="0"/>
              <a:t> </a:t>
            </a:r>
            <a:r>
              <a:rPr lang="en-US" altLang="zh-CN" dirty="0"/>
              <a:t>Last</a:t>
            </a:r>
            <a:r>
              <a:rPr lang="zh-CN" altLang="en-US" dirty="0"/>
              <a:t> </a:t>
            </a:r>
            <a:r>
              <a:rPr lang="en-US" altLang="zh-CN" dirty="0"/>
              <a:t>Time</a:t>
            </a:r>
            <a:endParaRPr lang="en-US" dirty="0"/>
          </a:p>
        </p:txBody>
      </p:sp>
      <p:sp>
        <p:nvSpPr>
          <p:cNvPr id="3" name="Content Placeholder 2">
            <a:extLst>
              <a:ext uri="{FF2B5EF4-FFF2-40B4-BE49-F238E27FC236}">
                <a16:creationId xmlns:a16="http://schemas.microsoft.com/office/drawing/2014/main" id="{F01AAD87-CF37-AD48-A05B-2774643E67B1}"/>
              </a:ext>
            </a:extLst>
          </p:cNvPr>
          <p:cNvSpPr>
            <a:spLocks noGrp="1"/>
          </p:cNvSpPr>
          <p:nvPr>
            <p:ph idx="1"/>
          </p:nvPr>
        </p:nvSpPr>
        <p:spPr/>
        <p:txBody>
          <a:bodyPr/>
          <a:lstStyle/>
          <a:p>
            <a:r>
              <a:rPr lang="en-US" dirty="0"/>
              <a:t>If NCCs, why they are present in the program?</a:t>
            </a:r>
          </a:p>
          <a:p>
            <a:pPr lvl="1"/>
            <a:r>
              <a:rPr lang="en-US" altLang="zh-CN" dirty="0"/>
              <a:t>NCCs</a:t>
            </a:r>
            <a:r>
              <a:rPr lang="zh-CN" altLang="en-US" dirty="0"/>
              <a:t> </a:t>
            </a:r>
            <a:r>
              <a:rPr lang="en-US" altLang="zh-CN" dirty="0"/>
              <a:t>are</a:t>
            </a:r>
            <a:r>
              <a:rPr lang="zh-CN" altLang="en-US" dirty="0"/>
              <a:t> </a:t>
            </a:r>
            <a:r>
              <a:rPr lang="en-US" altLang="zh-CN" dirty="0"/>
              <a:t>present</a:t>
            </a:r>
            <a:r>
              <a:rPr lang="zh-CN" altLang="en-US" dirty="0"/>
              <a:t> </a:t>
            </a:r>
            <a:r>
              <a:rPr lang="en-US" altLang="zh-CN" dirty="0"/>
              <a:t>in</a:t>
            </a:r>
            <a:r>
              <a:rPr lang="zh-CN" altLang="en-US" dirty="0"/>
              <a:t> </a:t>
            </a:r>
            <a:r>
              <a:rPr lang="en-US" altLang="zh-CN" dirty="0"/>
              <a:t>the</a:t>
            </a:r>
            <a:r>
              <a:rPr lang="zh-CN" altLang="en-US" dirty="0"/>
              <a:t> </a:t>
            </a:r>
            <a:r>
              <a:rPr lang="en-US" altLang="zh-CN" dirty="0"/>
              <a:t>program</a:t>
            </a:r>
            <a:r>
              <a:rPr lang="zh-CN" altLang="en-US" dirty="0"/>
              <a:t> </a:t>
            </a:r>
            <a:r>
              <a:rPr lang="en-US" altLang="zh-CN" dirty="0"/>
              <a:t>logic</a:t>
            </a:r>
            <a:r>
              <a:rPr lang="zh-CN" altLang="en-US" dirty="0"/>
              <a:t> </a:t>
            </a:r>
            <a:r>
              <a:rPr lang="en-US" altLang="zh-CN" dirty="0"/>
              <a:t>to</a:t>
            </a:r>
            <a:r>
              <a:rPr lang="zh-CN" altLang="en-US" dirty="0"/>
              <a:t> </a:t>
            </a:r>
            <a:r>
              <a:rPr lang="en-US" altLang="zh-CN" dirty="0"/>
              <a:t>filter</a:t>
            </a:r>
            <a:r>
              <a:rPr lang="zh-CN" altLang="en-US" dirty="0"/>
              <a:t> </a:t>
            </a:r>
            <a:r>
              <a:rPr lang="en-US" altLang="zh-CN" dirty="0"/>
              <a:t>some</a:t>
            </a:r>
            <a:r>
              <a:rPr lang="zh-CN" altLang="en-US" dirty="0"/>
              <a:t> </a:t>
            </a:r>
            <a:r>
              <a:rPr lang="en-US" altLang="zh-CN" dirty="0"/>
              <a:t>orthogonal</a:t>
            </a:r>
            <a:r>
              <a:rPr lang="zh-CN" altLang="en-US" dirty="0"/>
              <a:t> </a:t>
            </a:r>
            <a:r>
              <a:rPr lang="en-US" altLang="zh-CN" dirty="0"/>
              <a:t>data,</a:t>
            </a:r>
            <a:r>
              <a:rPr lang="zh-CN" altLang="en-US" dirty="0"/>
              <a:t> </a:t>
            </a:r>
            <a:r>
              <a:rPr lang="en-US" altLang="zh-CN" dirty="0"/>
              <a:t>e.g.</a:t>
            </a:r>
            <a:r>
              <a:rPr lang="zh-CN" altLang="en-US" dirty="0"/>
              <a:t> </a:t>
            </a:r>
            <a:r>
              <a:rPr lang="en-US" altLang="zh-CN" dirty="0"/>
              <a:t>the</a:t>
            </a:r>
            <a:r>
              <a:rPr lang="zh-CN" altLang="en-US" dirty="0"/>
              <a:t> </a:t>
            </a:r>
            <a:r>
              <a:rPr lang="en-US" altLang="zh-CN" dirty="0"/>
              <a:t>check</a:t>
            </a:r>
            <a:r>
              <a:rPr lang="zh-CN" altLang="en-US" dirty="0"/>
              <a:t> </a:t>
            </a:r>
            <a:r>
              <a:rPr lang="en-US" altLang="zh-CN" dirty="0"/>
              <a:t>for</a:t>
            </a:r>
            <a:r>
              <a:rPr lang="zh-CN" altLang="en-US" dirty="0"/>
              <a:t> </a:t>
            </a:r>
            <a:r>
              <a:rPr lang="en-US" altLang="zh-CN" dirty="0"/>
              <a:t>a</a:t>
            </a:r>
            <a:r>
              <a:rPr lang="zh-CN" altLang="en-US" dirty="0"/>
              <a:t> </a:t>
            </a:r>
            <a:r>
              <a:rPr lang="en-US" altLang="zh-CN" dirty="0"/>
              <a:t>magic</a:t>
            </a:r>
            <a:r>
              <a:rPr lang="zh-CN" altLang="en-US" dirty="0"/>
              <a:t> </a:t>
            </a:r>
            <a:r>
              <a:rPr lang="en-US" altLang="zh-CN" dirty="0"/>
              <a:t>value</a:t>
            </a:r>
            <a:r>
              <a:rPr lang="zh-CN" altLang="en-US" dirty="0"/>
              <a:t> </a:t>
            </a:r>
            <a:r>
              <a:rPr lang="en-US" altLang="zh-CN" dirty="0"/>
              <a:t>in</a:t>
            </a:r>
            <a:r>
              <a:rPr lang="zh-CN" altLang="en-US" dirty="0"/>
              <a:t> </a:t>
            </a:r>
            <a:r>
              <a:rPr lang="en-US" altLang="zh-CN" dirty="0"/>
              <a:t>the</a:t>
            </a:r>
            <a:r>
              <a:rPr lang="zh-CN" altLang="en-US" dirty="0"/>
              <a:t> </a:t>
            </a:r>
            <a:r>
              <a:rPr lang="en-US" altLang="zh-CN" dirty="0"/>
              <a:t>decompressor</a:t>
            </a:r>
            <a:r>
              <a:rPr lang="zh-CN" altLang="en-US" dirty="0"/>
              <a:t> </a:t>
            </a:r>
            <a:r>
              <a:rPr lang="en-US" altLang="zh-CN" dirty="0"/>
              <a:t>example</a:t>
            </a:r>
            <a:r>
              <a:rPr lang="zh-CN" altLang="en-US" dirty="0"/>
              <a:t> </a:t>
            </a:r>
            <a:r>
              <a:rPr lang="en-US" altLang="zh-CN" dirty="0"/>
              <a:t>above.</a:t>
            </a:r>
            <a:r>
              <a:rPr lang="zh-CN" altLang="en-US" dirty="0"/>
              <a:t> </a:t>
            </a:r>
            <a:endParaRPr lang="en-US" dirty="0"/>
          </a:p>
          <a:p>
            <a:pPr lvl="1"/>
            <a:r>
              <a:rPr lang="en-US" altLang="zh-CN" dirty="0"/>
              <a:t>NCCs</a:t>
            </a:r>
            <a:r>
              <a:rPr lang="zh-CN" altLang="en-US" dirty="0"/>
              <a:t> </a:t>
            </a:r>
            <a:r>
              <a:rPr lang="en-US" altLang="zh-CN" dirty="0"/>
              <a:t>can</a:t>
            </a:r>
            <a:r>
              <a:rPr lang="zh-CN" altLang="en-US" dirty="0"/>
              <a:t> </a:t>
            </a:r>
            <a:r>
              <a:rPr lang="en-US" altLang="zh-CN" dirty="0"/>
              <a:t>be</a:t>
            </a:r>
            <a:r>
              <a:rPr lang="zh-CN" altLang="en-US" dirty="0"/>
              <a:t> </a:t>
            </a:r>
            <a:r>
              <a:rPr lang="en-US" altLang="zh-CN" dirty="0"/>
              <a:t>removed</a:t>
            </a:r>
            <a:r>
              <a:rPr lang="zh-CN" altLang="en-US" dirty="0"/>
              <a:t> </a:t>
            </a:r>
            <a:r>
              <a:rPr lang="en-US" altLang="zh-CN" dirty="0"/>
              <a:t>without</a:t>
            </a:r>
            <a:r>
              <a:rPr lang="zh-CN" altLang="en-US" dirty="0"/>
              <a:t> </a:t>
            </a:r>
            <a:r>
              <a:rPr lang="en-US" altLang="zh-CN" dirty="0"/>
              <a:t>triggering</a:t>
            </a:r>
            <a:r>
              <a:rPr lang="zh-CN" altLang="en-US" dirty="0"/>
              <a:t> </a:t>
            </a:r>
            <a:r>
              <a:rPr lang="en-US" altLang="zh-CN" dirty="0"/>
              <a:t>spurious</a:t>
            </a:r>
            <a:r>
              <a:rPr lang="zh-CN" altLang="en-US" dirty="0"/>
              <a:t> </a:t>
            </a:r>
            <a:r>
              <a:rPr lang="en-US" altLang="zh-CN" dirty="0"/>
              <a:t>bugs</a:t>
            </a:r>
            <a:r>
              <a:rPr lang="zh-CN" altLang="en-US" dirty="0"/>
              <a:t> </a:t>
            </a:r>
            <a:r>
              <a:rPr lang="en-US" altLang="zh-CN" dirty="0"/>
              <a:t>as</a:t>
            </a:r>
            <a:r>
              <a:rPr lang="zh-CN" altLang="en-US" dirty="0"/>
              <a:t> </a:t>
            </a:r>
            <a:r>
              <a:rPr lang="en-US" altLang="zh-CN" dirty="0"/>
              <a:t>they</a:t>
            </a:r>
            <a:r>
              <a:rPr lang="zh-CN" altLang="en-US" dirty="0"/>
              <a:t> </a:t>
            </a:r>
            <a:r>
              <a:rPr lang="en-US" altLang="zh-CN" dirty="0"/>
              <a:t>are</a:t>
            </a:r>
            <a:r>
              <a:rPr lang="zh-CN" altLang="en-US" dirty="0"/>
              <a:t> </a:t>
            </a:r>
            <a:r>
              <a:rPr lang="en-US" altLang="zh-CN" dirty="0"/>
              <a:t>not</a:t>
            </a:r>
            <a:r>
              <a:rPr lang="zh-CN" altLang="en-US" dirty="0"/>
              <a:t> </a:t>
            </a:r>
            <a:r>
              <a:rPr lang="en-US" altLang="zh-CN" dirty="0"/>
              <a:t>intended</a:t>
            </a:r>
            <a:r>
              <a:rPr lang="zh-CN" altLang="en-US" dirty="0"/>
              <a:t> </a:t>
            </a:r>
            <a:r>
              <a:rPr lang="en-US" altLang="zh-CN" dirty="0"/>
              <a:t>to</a:t>
            </a:r>
            <a:r>
              <a:rPr lang="zh-CN" altLang="en-US" dirty="0"/>
              <a:t> </a:t>
            </a:r>
            <a:r>
              <a:rPr lang="en-US" altLang="zh-CN" dirty="0"/>
              <a:t>prevent</a:t>
            </a:r>
            <a:r>
              <a:rPr lang="zh-CN" altLang="en-US" dirty="0"/>
              <a:t> </a:t>
            </a:r>
            <a:r>
              <a:rPr lang="en-US" altLang="zh-CN" dirty="0"/>
              <a:t>bugs.</a:t>
            </a:r>
            <a:endParaRPr lang="en-US" dirty="0"/>
          </a:p>
          <a:p>
            <a:r>
              <a:rPr lang="en-US" dirty="0"/>
              <a:t>How come you know it would not lead to a bug if you remove a NCC?</a:t>
            </a:r>
          </a:p>
          <a:p>
            <a:pPr lvl="1"/>
            <a:r>
              <a:rPr lang="en-US" altLang="zh-CN" dirty="0"/>
              <a:t>Will</a:t>
            </a:r>
            <a:r>
              <a:rPr lang="zh-CN" altLang="en-US" dirty="0"/>
              <a:t> </a:t>
            </a:r>
            <a:r>
              <a:rPr lang="en-US" altLang="zh-CN" dirty="0"/>
              <a:t>explain</a:t>
            </a:r>
            <a:r>
              <a:rPr lang="zh-CN" altLang="en-US" dirty="0"/>
              <a:t> </a:t>
            </a:r>
            <a:r>
              <a:rPr lang="en-US" altLang="zh-CN" dirty="0"/>
              <a:t>how</a:t>
            </a:r>
            <a:r>
              <a:rPr lang="zh-CN" altLang="en-US" dirty="0"/>
              <a:t> </a:t>
            </a:r>
            <a:r>
              <a:rPr lang="en-US" altLang="zh-CN" dirty="0"/>
              <a:t>to</a:t>
            </a:r>
            <a:r>
              <a:rPr lang="zh-CN" altLang="en-US" dirty="0"/>
              <a:t> </a:t>
            </a:r>
            <a:r>
              <a:rPr lang="en-US" altLang="zh-CN" dirty="0"/>
              <a:t>detect</a:t>
            </a:r>
            <a:r>
              <a:rPr lang="zh-CN" altLang="en-US" dirty="0"/>
              <a:t> </a:t>
            </a:r>
            <a:r>
              <a:rPr lang="en-US" altLang="zh-CN" dirty="0"/>
              <a:t>NCCs</a:t>
            </a:r>
            <a:r>
              <a:rPr lang="zh-CN" altLang="en-US" dirty="0"/>
              <a:t> </a:t>
            </a:r>
            <a:r>
              <a:rPr lang="en-US" altLang="zh-CN" dirty="0"/>
              <a:t>later…</a:t>
            </a:r>
            <a:endParaRPr lang="en-US" dirty="0"/>
          </a:p>
          <a:p>
            <a:endParaRPr lang="en-US" dirty="0"/>
          </a:p>
        </p:txBody>
      </p:sp>
    </p:spTree>
    <p:extLst>
      <p:ext uri="{BB962C8B-B14F-4D97-AF65-F5344CB8AC3E}">
        <p14:creationId xmlns:p14="http://schemas.microsoft.com/office/powerpoint/2010/main" val="3540080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23D3-BBEE-DE4F-868A-86F5B11B32A7}"/>
              </a:ext>
            </a:extLst>
          </p:cNvPr>
          <p:cNvSpPr>
            <a:spLocks noGrp="1"/>
          </p:cNvSpPr>
          <p:nvPr>
            <p:ph type="title"/>
          </p:nvPr>
        </p:nvSpPr>
        <p:spPr/>
        <p:txBody>
          <a:bodyPr/>
          <a:lstStyle/>
          <a:p>
            <a:r>
              <a:rPr lang="en-US" dirty="0"/>
              <a:t>T-fuzz Intuition</a:t>
            </a:r>
          </a:p>
        </p:txBody>
      </p:sp>
      <p:pic>
        <p:nvPicPr>
          <p:cNvPr id="5" name="Picture 4" descr="Diagram&#10;&#10;Description automatically generated">
            <a:extLst>
              <a:ext uri="{FF2B5EF4-FFF2-40B4-BE49-F238E27FC236}">
                <a16:creationId xmlns:a16="http://schemas.microsoft.com/office/drawing/2014/main" id="{5802EB73-0EEF-D746-8A0E-1A2DE55DC848}"/>
              </a:ext>
            </a:extLst>
          </p:cNvPr>
          <p:cNvPicPr>
            <a:picLocks noChangeAspect="1"/>
          </p:cNvPicPr>
          <p:nvPr/>
        </p:nvPicPr>
        <p:blipFill>
          <a:blip r:embed="rId3"/>
          <a:stretch>
            <a:fillRect/>
          </a:stretch>
        </p:blipFill>
        <p:spPr>
          <a:xfrm>
            <a:off x="838200" y="2072302"/>
            <a:ext cx="4793496" cy="3143509"/>
          </a:xfrm>
          <a:prstGeom prst="rect">
            <a:avLst/>
          </a:prstGeom>
        </p:spPr>
      </p:pic>
      <p:sp>
        <p:nvSpPr>
          <p:cNvPr id="4" name="TextBox 3">
            <a:extLst>
              <a:ext uri="{FF2B5EF4-FFF2-40B4-BE49-F238E27FC236}">
                <a16:creationId xmlns:a16="http://schemas.microsoft.com/office/drawing/2014/main" id="{FFD74CA0-39B9-A64D-A9F9-47508F85502C}"/>
              </a:ext>
            </a:extLst>
          </p:cNvPr>
          <p:cNvSpPr txBox="1"/>
          <p:nvPr/>
        </p:nvSpPr>
        <p:spPr>
          <a:xfrm>
            <a:off x="5542384" y="2071396"/>
            <a:ext cx="320973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Fuzzer: T-fuzz uses an existing coverage guided fuzzer, e.g. AFL, to generate inputs.</a:t>
            </a:r>
          </a:p>
        </p:txBody>
      </p:sp>
      <p:sp>
        <p:nvSpPr>
          <p:cNvPr id="6" name="TextBox 5">
            <a:extLst>
              <a:ext uri="{FF2B5EF4-FFF2-40B4-BE49-F238E27FC236}">
                <a16:creationId xmlns:a16="http://schemas.microsoft.com/office/drawing/2014/main" id="{9BACA189-E011-DE4A-A952-755F1489FB74}"/>
              </a:ext>
            </a:extLst>
          </p:cNvPr>
          <p:cNvSpPr txBox="1"/>
          <p:nvPr/>
        </p:nvSpPr>
        <p:spPr>
          <a:xfrm>
            <a:off x="5587040" y="3708417"/>
            <a:ext cx="320973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Program Transformer: generate transformed program, when the fuzzer gets stuck</a:t>
            </a:r>
          </a:p>
        </p:txBody>
      </p:sp>
      <p:sp>
        <p:nvSpPr>
          <p:cNvPr id="7" name="TextBox 6">
            <a:extLst>
              <a:ext uri="{FF2B5EF4-FFF2-40B4-BE49-F238E27FC236}">
                <a16:creationId xmlns:a16="http://schemas.microsoft.com/office/drawing/2014/main" id="{C1F5DD7E-CD4F-F747-B67D-73A22901BE38}"/>
              </a:ext>
            </a:extLst>
          </p:cNvPr>
          <p:cNvSpPr txBox="1"/>
          <p:nvPr/>
        </p:nvSpPr>
        <p:spPr>
          <a:xfrm>
            <a:off x="8612156" y="2071396"/>
            <a:ext cx="320973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Crash Analyzer: For crashing inputs found against the transformed programs, the Crash Analyzer filters false positives </a:t>
            </a:r>
          </a:p>
        </p:txBody>
      </p:sp>
    </p:spTree>
    <p:extLst>
      <p:ext uri="{BB962C8B-B14F-4D97-AF65-F5344CB8AC3E}">
        <p14:creationId xmlns:p14="http://schemas.microsoft.com/office/powerpoint/2010/main" val="3544073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B23D3-BBEE-DE4F-868A-86F5B11B32A7}"/>
              </a:ext>
            </a:extLst>
          </p:cNvPr>
          <p:cNvSpPr>
            <a:spLocks noGrp="1"/>
          </p:cNvSpPr>
          <p:nvPr>
            <p:ph type="title"/>
          </p:nvPr>
        </p:nvSpPr>
        <p:spPr/>
        <p:txBody>
          <a:bodyPr/>
          <a:lstStyle/>
          <a:p>
            <a:r>
              <a:rPr lang="en-US" dirty="0"/>
              <a:t>T-fuzz Intuition</a:t>
            </a:r>
          </a:p>
        </p:txBody>
      </p:sp>
      <p:pic>
        <p:nvPicPr>
          <p:cNvPr id="5" name="Picture 4" descr="Diagram&#10;&#10;Description automatically generated">
            <a:extLst>
              <a:ext uri="{FF2B5EF4-FFF2-40B4-BE49-F238E27FC236}">
                <a16:creationId xmlns:a16="http://schemas.microsoft.com/office/drawing/2014/main" id="{5802EB73-0EEF-D746-8A0E-1A2DE55DC848}"/>
              </a:ext>
            </a:extLst>
          </p:cNvPr>
          <p:cNvPicPr>
            <a:picLocks noChangeAspect="1"/>
          </p:cNvPicPr>
          <p:nvPr/>
        </p:nvPicPr>
        <p:blipFill>
          <a:blip r:embed="rId3"/>
          <a:stretch>
            <a:fillRect/>
          </a:stretch>
        </p:blipFill>
        <p:spPr>
          <a:xfrm>
            <a:off x="838200" y="2072302"/>
            <a:ext cx="4793496" cy="3143509"/>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908178F0-3A46-AF4C-BF2B-E4B9441576BE}"/>
              </a:ext>
            </a:extLst>
          </p:cNvPr>
          <p:cNvPicPr>
            <a:picLocks noChangeAspect="1"/>
          </p:cNvPicPr>
          <p:nvPr/>
        </p:nvPicPr>
        <p:blipFill>
          <a:blip r:embed="rId4"/>
          <a:stretch>
            <a:fillRect/>
          </a:stretch>
        </p:blipFill>
        <p:spPr>
          <a:xfrm>
            <a:off x="6096000" y="1422400"/>
            <a:ext cx="4495800" cy="2006600"/>
          </a:xfrm>
          <a:prstGeom prst="rect">
            <a:avLst/>
          </a:prstGeom>
        </p:spPr>
      </p:pic>
      <p:sp>
        <p:nvSpPr>
          <p:cNvPr id="10" name="Rectangle 9">
            <a:extLst>
              <a:ext uri="{FF2B5EF4-FFF2-40B4-BE49-F238E27FC236}">
                <a16:creationId xmlns:a16="http://schemas.microsoft.com/office/drawing/2014/main" id="{6A33428D-7DBB-4345-BF58-B36301836F18}"/>
              </a:ext>
            </a:extLst>
          </p:cNvPr>
          <p:cNvSpPr/>
          <p:nvPr/>
        </p:nvSpPr>
        <p:spPr>
          <a:xfrm>
            <a:off x="6096000" y="3644056"/>
            <a:ext cx="5083629" cy="273808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mj-lt"/>
              <a:buAutoNum type="arabicPeriod"/>
            </a:pPr>
            <a:r>
              <a:rPr lang="en-US" sz="1600" dirty="0"/>
              <a:t>T-fuzz iteratively detects and disables NCC that the fuzzer encounters in the target program</a:t>
            </a:r>
          </a:p>
          <a:p>
            <a:pPr marL="342900" indent="-342900">
              <a:buFont typeface="+mj-lt"/>
              <a:buAutoNum type="arabicPeriod"/>
            </a:pPr>
            <a:r>
              <a:rPr lang="en-US" sz="1600" dirty="0"/>
              <a:t>Fuzz a program until it is unable to generate inputs that further Improve coverage (before “stuck”)</a:t>
            </a:r>
          </a:p>
          <a:p>
            <a:pPr marL="342900" indent="-342900">
              <a:buFont typeface="+mj-lt"/>
              <a:buAutoNum type="arabicPeriod"/>
            </a:pPr>
            <a:r>
              <a:rPr lang="en-US" sz="1600" dirty="0"/>
              <a:t>Using these inputs to detects additional NCCs candidates and generates multiple transformed programs with different NCCs disabled.</a:t>
            </a:r>
          </a:p>
          <a:p>
            <a:pPr marL="342900" indent="-342900">
              <a:buFont typeface="+mj-lt"/>
              <a:buAutoNum type="arabicPeriod"/>
            </a:pPr>
            <a:r>
              <a:rPr lang="en-US" sz="1600" dirty="0"/>
              <a:t>All crashes found by the Fuzzer in each iteration are post-processed by the Crash Analyzer to identify false positives </a:t>
            </a:r>
          </a:p>
        </p:txBody>
      </p:sp>
    </p:spTree>
    <p:extLst>
      <p:ext uri="{BB962C8B-B14F-4D97-AF65-F5344CB8AC3E}">
        <p14:creationId xmlns:p14="http://schemas.microsoft.com/office/powerpoint/2010/main" val="1119930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3" name="Content Placeholder 2">
            <a:extLst>
              <a:ext uri="{FF2B5EF4-FFF2-40B4-BE49-F238E27FC236}">
                <a16:creationId xmlns:a16="http://schemas.microsoft.com/office/drawing/2014/main" id="{291FA060-D622-C740-80BC-940B471DD445}"/>
              </a:ext>
            </a:extLst>
          </p:cNvPr>
          <p:cNvSpPr>
            <a:spLocks noGrp="1"/>
          </p:cNvSpPr>
          <p:nvPr>
            <p:ph idx="1"/>
          </p:nvPr>
        </p:nvSpPr>
        <p:spPr/>
        <p:txBody>
          <a:bodyPr>
            <a:normAutofit/>
          </a:bodyPr>
          <a:lstStyle/>
          <a:p>
            <a:r>
              <a:rPr lang="en-US" sz="2000" dirty="0"/>
              <a:t>Use the set of checks that could not be satisfied by any fuzzer-generated inputs when the fuzzer gets stuck</a:t>
            </a:r>
          </a:p>
          <a:p>
            <a:r>
              <a:rPr lang="en-US" sz="2000" dirty="0"/>
              <a:t>Sanity checks are compiled into conditional jump instructions in the program. In CFG, its block contains two outgoing edges (T or F). Failing to bypass a sanity check means that only T or F edge is ever taken by any fuzzer-generated input</a:t>
            </a:r>
          </a:p>
          <a:p>
            <a:r>
              <a:rPr lang="en-US" sz="2000" b="1" dirty="0"/>
              <a:t>Use all the boundary edges in the CFG as approximation of NCC candidates</a:t>
            </a:r>
          </a:p>
        </p:txBody>
      </p:sp>
      <p:grpSp>
        <p:nvGrpSpPr>
          <p:cNvPr id="10" name="Group 9">
            <a:extLst>
              <a:ext uri="{FF2B5EF4-FFF2-40B4-BE49-F238E27FC236}">
                <a16:creationId xmlns:a16="http://schemas.microsoft.com/office/drawing/2014/main" id="{C2651354-15BE-6E4C-8961-2A0E6F19CD24}"/>
              </a:ext>
            </a:extLst>
          </p:cNvPr>
          <p:cNvGrpSpPr/>
          <p:nvPr/>
        </p:nvGrpSpPr>
        <p:grpSpPr>
          <a:xfrm>
            <a:off x="838200" y="1321356"/>
            <a:ext cx="2856722" cy="369332"/>
            <a:chOff x="838200" y="1321356"/>
            <a:chExt cx="2856722" cy="369332"/>
          </a:xfrm>
        </p:grpSpPr>
        <p:sp>
          <p:nvSpPr>
            <p:cNvPr id="5" name="Frame 4">
              <a:extLst>
                <a:ext uri="{FF2B5EF4-FFF2-40B4-BE49-F238E27FC236}">
                  <a16:creationId xmlns:a16="http://schemas.microsoft.com/office/drawing/2014/main" id="{16A0D161-C175-0748-8DBD-A8BC73FA1C53}"/>
                </a:ext>
              </a:extLst>
            </p:cNvPr>
            <p:cNvSpPr/>
            <p:nvPr/>
          </p:nvSpPr>
          <p:spPr>
            <a:xfrm>
              <a:off x="838200" y="1321356"/>
              <a:ext cx="2856722"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944294" y="1321356"/>
              <a:ext cx="2750627" cy="369332"/>
            </a:xfrm>
            <a:prstGeom prst="rect">
              <a:avLst/>
            </a:prstGeom>
            <a:noFill/>
          </p:spPr>
          <p:txBody>
            <a:bodyPr wrap="square" rtlCol="0">
              <a:spAutoFit/>
            </a:bodyPr>
            <a:lstStyle/>
            <a:p>
              <a:r>
                <a:rPr lang="en-US" dirty="0"/>
                <a:t>Detecting NCC Candidates</a:t>
              </a:r>
            </a:p>
          </p:txBody>
        </p:sp>
      </p:grpSp>
    </p:spTree>
    <p:extLst>
      <p:ext uri="{BB962C8B-B14F-4D97-AF65-F5344CB8AC3E}">
        <p14:creationId xmlns:p14="http://schemas.microsoft.com/office/powerpoint/2010/main" val="1761670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3" name="Content Placeholder 2">
            <a:extLst>
              <a:ext uri="{FF2B5EF4-FFF2-40B4-BE49-F238E27FC236}">
                <a16:creationId xmlns:a16="http://schemas.microsoft.com/office/drawing/2014/main" id="{291FA060-D622-C740-80BC-940B471DD445}"/>
              </a:ext>
            </a:extLst>
          </p:cNvPr>
          <p:cNvSpPr>
            <a:spLocks noGrp="1"/>
          </p:cNvSpPr>
          <p:nvPr>
            <p:ph idx="1"/>
          </p:nvPr>
        </p:nvSpPr>
        <p:spPr/>
        <p:txBody>
          <a:bodyPr>
            <a:normAutofit/>
          </a:bodyPr>
          <a:lstStyle/>
          <a:p>
            <a:r>
              <a:rPr lang="en-US" sz="2000" dirty="0"/>
              <a:t>Use the set of checks that could not be satisfied by any fuzzer-generated inputs when the fuzzer gets stuck</a:t>
            </a:r>
          </a:p>
          <a:p>
            <a:r>
              <a:rPr lang="en-US" sz="2000" dirty="0"/>
              <a:t>Sanity checks are compiled into conditional jump instructions in the program. In CFG, its block contains two outgoing edges (T or F). Failing to bypass a sanity check means that only T or F edge is ever taken by any fuzzer-generated input</a:t>
            </a:r>
          </a:p>
          <a:p>
            <a:r>
              <a:rPr lang="en-US" sz="2000" b="1" dirty="0"/>
              <a:t>Use all the </a:t>
            </a:r>
            <a:r>
              <a:rPr lang="en-US" sz="2000" b="1" dirty="0">
                <a:highlight>
                  <a:srgbClr val="FFFF00"/>
                </a:highlight>
              </a:rPr>
              <a:t>boundary edges </a:t>
            </a:r>
            <a:r>
              <a:rPr lang="en-US" sz="2000" b="1" dirty="0"/>
              <a:t>in the CFG as approximation of NCC candidates</a:t>
            </a:r>
          </a:p>
        </p:txBody>
      </p:sp>
      <p:sp>
        <p:nvSpPr>
          <p:cNvPr id="5" name="Frame 4">
            <a:extLst>
              <a:ext uri="{FF2B5EF4-FFF2-40B4-BE49-F238E27FC236}">
                <a16:creationId xmlns:a16="http://schemas.microsoft.com/office/drawing/2014/main" id="{16A0D161-C175-0748-8DBD-A8BC73FA1C53}"/>
              </a:ext>
            </a:extLst>
          </p:cNvPr>
          <p:cNvSpPr/>
          <p:nvPr/>
        </p:nvSpPr>
        <p:spPr>
          <a:xfrm>
            <a:off x="838200" y="1321356"/>
            <a:ext cx="2856722"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944294" y="1321356"/>
            <a:ext cx="2750627" cy="369332"/>
          </a:xfrm>
          <a:prstGeom prst="rect">
            <a:avLst/>
          </a:prstGeom>
          <a:noFill/>
        </p:spPr>
        <p:txBody>
          <a:bodyPr wrap="square" rtlCol="0">
            <a:spAutoFit/>
          </a:bodyPr>
          <a:lstStyle/>
          <a:p>
            <a:r>
              <a:rPr lang="en-US" dirty="0"/>
              <a:t>Detecting NCC Candidates</a:t>
            </a:r>
          </a:p>
        </p:txBody>
      </p:sp>
      <p:pic>
        <p:nvPicPr>
          <p:cNvPr id="7" name="Picture 6" descr="Diagram&#10;&#10;Description automatically generated">
            <a:extLst>
              <a:ext uri="{FF2B5EF4-FFF2-40B4-BE49-F238E27FC236}">
                <a16:creationId xmlns:a16="http://schemas.microsoft.com/office/drawing/2014/main" id="{C6537B90-4970-064C-917E-E1A5C96FBD9F}"/>
              </a:ext>
            </a:extLst>
          </p:cNvPr>
          <p:cNvPicPr>
            <a:picLocks noChangeAspect="1"/>
          </p:cNvPicPr>
          <p:nvPr/>
        </p:nvPicPr>
        <p:blipFill>
          <a:blip r:embed="rId3"/>
          <a:stretch>
            <a:fillRect/>
          </a:stretch>
        </p:blipFill>
        <p:spPr>
          <a:xfrm>
            <a:off x="4594807" y="1027906"/>
            <a:ext cx="5332963" cy="5034133"/>
          </a:xfrm>
          <a:prstGeom prst="rect">
            <a:avLst/>
          </a:prstGeom>
        </p:spPr>
      </p:pic>
    </p:spTree>
    <p:extLst>
      <p:ext uri="{BB962C8B-B14F-4D97-AF65-F5344CB8AC3E}">
        <p14:creationId xmlns:p14="http://schemas.microsoft.com/office/powerpoint/2010/main" val="1583929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3" name="Content Placeholder 2">
            <a:extLst>
              <a:ext uri="{FF2B5EF4-FFF2-40B4-BE49-F238E27FC236}">
                <a16:creationId xmlns:a16="http://schemas.microsoft.com/office/drawing/2014/main" id="{291FA060-D622-C740-80BC-940B471DD445}"/>
              </a:ext>
            </a:extLst>
          </p:cNvPr>
          <p:cNvSpPr>
            <a:spLocks noGrp="1"/>
          </p:cNvSpPr>
          <p:nvPr>
            <p:ph idx="1"/>
          </p:nvPr>
        </p:nvSpPr>
        <p:spPr/>
        <p:txBody>
          <a:bodyPr>
            <a:normAutofit/>
          </a:bodyPr>
          <a:lstStyle/>
          <a:p>
            <a:r>
              <a:rPr lang="en-US" sz="2000" dirty="0"/>
              <a:t>Use the set of checks that could not be satisfied by any fuzzer-generated inputs when the fuzzer gets stuck</a:t>
            </a:r>
          </a:p>
          <a:p>
            <a:r>
              <a:rPr lang="en-US" sz="2000" dirty="0"/>
              <a:t>Sanity checks are compiled into conditional jump instructions in the program. In CFG, its block contains two outgoing edges (T or F). Failing to bypass a sanity check means that only T or F edge is ever taken by any fuzzer-generated input</a:t>
            </a:r>
          </a:p>
          <a:p>
            <a:r>
              <a:rPr lang="en-US" sz="2000" dirty="0"/>
              <a:t>Use all the boundary edges in the CFG as approximation of NCC candidates</a:t>
            </a:r>
          </a:p>
          <a:p>
            <a:r>
              <a:rPr lang="en-US" sz="2000" b="1" dirty="0"/>
              <a:t>Use dynamic tracing based approach to get the cumulative edge and node coverage for a set of inputs</a:t>
            </a:r>
          </a:p>
          <a:p>
            <a:endParaRPr lang="en-US" sz="2000" dirty="0"/>
          </a:p>
        </p:txBody>
      </p:sp>
      <p:sp>
        <p:nvSpPr>
          <p:cNvPr id="5" name="Frame 4">
            <a:extLst>
              <a:ext uri="{FF2B5EF4-FFF2-40B4-BE49-F238E27FC236}">
                <a16:creationId xmlns:a16="http://schemas.microsoft.com/office/drawing/2014/main" id="{16A0D161-C175-0748-8DBD-A8BC73FA1C53}"/>
              </a:ext>
            </a:extLst>
          </p:cNvPr>
          <p:cNvSpPr/>
          <p:nvPr/>
        </p:nvSpPr>
        <p:spPr>
          <a:xfrm>
            <a:off x="838200" y="1321356"/>
            <a:ext cx="2856722"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944294" y="1321356"/>
            <a:ext cx="2750627" cy="369332"/>
          </a:xfrm>
          <a:prstGeom prst="rect">
            <a:avLst/>
          </a:prstGeom>
          <a:noFill/>
        </p:spPr>
        <p:txBody>
          <a:bodyPr wrap="square" rtlCol="0">
            <a:spAutoFit/>
          </a:bodyPr>
          <a:lstStyle/>
          <a:p>
            <a:r>
              <a:rPr lang="en-US" dirty="0"/>
              <a:t>Detecting NCC Candidates</a:t>
            </a:r>
          </a:p>
        </p:txBody>
      </p:sp>
    </p:spTree>
    <p:extLst>
      <p:ext uri="{BB962C8B-B14F-4D97-AF65-F5344CB8AC3E}">
        <p14:creationId xmlns:p14="http://schemas.microsoft.com/office/powerpoint/2010/main" val="3653925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3" name="Content Placeholder 2">
            <a:extLst>
              <a:ext uri="{FF2B5EF4-FFF2-40B4-BE49-F238E27FC236}">
                <a16:creationId xmlns:a16="http://schemas.microsoft.com/office/drawing/2014/main" id="{291FA060-D622-C740-80BC-940B471DD445}"/>
              </a:ext>
            </a:extLst>
          </p:cNvPr>
          <p:cNvSpPr>
            <a:spLocks noGrp="1"/>
          </p:cNvSpPr>
          <p:nvPr>
            <p:ph idx="1"/>
          </p:nvPr>
        </p:nvSpPr>
        <p:spPr/>
        <p:txBody>
          <a:bodyPr>
            <a:normAutofit/>
          </a:bodyPr>
          <a:lstStyle/>
          <a:p>
            <a:r>
              <a:rPr lang="en-US" sz="2000" dirty="0"/>
              <a:t>Use the set of checks that could not be satisfied by any fuzzer-generated inputs when the fuzzer gets stuck</a:t>
            </a:r>
          </a:p>
          <a:p>
            <a:r>
              <a:rPr lang="en-US" sz="2000" dirty="0"/>
              <a:t>Sanity checks are compiled into conditional jump instructions in the program. In CFG, its block contains two outgoing edges (T or F). Failing to bypass a sanity check means that only T or F edge is ever taken by any fuzzer-generated input</a:t>
            </a:r>
          </a:p>
          <a:p>
            <a:r>
              <a:rPr lang="en-US" sz="2000" dirty="0"/>
              <a:t>Use all the boundary edges in the CFG as approximation of NCC candidates</a:t>
            </a:r>
          </a:p>
          <a:p>
            <a:r>
              <a:rPr lang="en-US" sz="2000" b="1" dirty="0"/>
              <a:t>Use dynamic tracing based approach to get the cumulative edge and node coverage for a set of inputs</a:t>
            </a:r>
          </a:p>
          <a:p>
            <a:endParaRPr lang="en-US" sz="2000" dirty="0"/>
          </a:p>
        </p:txBody>
      </p:sp>
      <p:sp>
        <p:nvSpPr>
          <p:cNvPr id="5" name="Frame 4">
            <a:extLst>
              <a:ext uri="{FF2B5EF4-FFF2-40B4-BE49-F238E27FC236}">
                <a16:creationId xmlns:a16="http://schemas.microsoft.com/office/drawing/2014/main" id="{16A0D161-C175-0748-8DBD-A8BC73FA1C53}"/>
              </a:ext>
            </a:extLst>
          </p:cNvPr>
          <p:cNvSpPr/>
          <p:nvPr/>
        </p:nvSpPr>
        <p:spPr>
          <a:xfrm>
            <a:off x="838200" y="1321356"/>
            <a:ext cx="2856722"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944294" y="1321356"/>
            <a:ext cx="2750627" cy="369332"/>
          </a:xfrm>
          <a:prstGeom prst="rect">
            <a:avLst/>
          </a:prstGeom>
          <a:noFill/>
        </p:spPr>
        <p:txBody>
          <a:bodyPr wrap="square" rtlCol="0">
            <a:spAutoFit/>
          </a:bodyPr>
          <a:lstStyle/>
          <a:p>
            <a:r>
              <a:rPr lang="en-US" dirty="0"/>
              <a:t>Detecting NCC Candidates</a:t>
            </a:r>
          </a:p>
        </p:txBody>
      </p:sp>
      <p:pic>
        <p:nvPicPr>
          <p:cNvPr id="7" name="Picture 6" descr="Text&#10;&#10;Description automatically generated">
            <a:extLst>
              <a:ext uri="{FF2B5EF4-FFF2-40B4-BE49-F238E27FC236}">
                <a16:creationId xmlns:a16="http://schemas.microsoft.com/office/drawing/2014/main" id="{AD7B2560-125E-C440-A7F4-FB87B2570405}"/>
              </a:ext>
            </a:extLst>
          </p:cNvPr>
          <p:cNvPicPr>
            <a:picLocks noChangeAspect="1"/>
          </p:cNvPicPr>
          <p:nvPr/>
        </p:nvPicPr>
        <p:blipFill>
          <a:blip r:embed="rId3"/>
          <a:stretch>
            <a:fillRect/>
          </a:stretch>
        </p:blipFill>
        <p:spPr>
          <a:xfrm>
            <a:off x="4984133" y="1825625"/>
            <a:ext cx="6198259" cy="3950024"/>
          </a:xfrm>
          <a:prstGeom prst="rect">
            <a:avLst/>
          </a:prstGeom>
        </p:spPr>
      </p:pic>
    </p:spTree>
    <p:extLst>
      <p:ext uri="{BB962C8B-B14F-4D97-AF65-F5344CB8AC3E}">
        <p14:creationId xmlns:p14="http://schemas.microsoft.com/office/powerpoint/2010/main" val="3270438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B950-6B19-EE4E-A1AF-5B504BB40D84}"/>
              </a:ext>
            </a:extLst>
          </p:cNvPr>
          <p:cNvSpPr>
            <a:spLocks noGrp="1"/>
          </p:cNvSpPr>
          <p:nvPr>
            <p:ph type="title"/>
          </p:nvPr>
        </p:nvSpPr>
        <p:spPr/>
        <p:txBody>
          <a:bodyPr/>
          <a:lstStyle/>
          <a:p>
            <a:r>
              <a:rPr lang="en-US" dirty="0"/>
              <a:t>Background</a:t>
            </a:r>
            <a:endParaRPr lang="en-US" sz="2400" dirty="0"/>
          </a:p>
        </p:txBody>
      </p:sp>
      <p:sp>
        <p:nvSpPr>
          <p:cNvPr id="3" name="Content Placeholder 2">
            <a:extLst>
              <a:ext uri="{FF2B5EF4-FFF2-40B4-BE49-F238E27FC236}">
                <a16:creationId xmlns:a16="http://schemas.microsoft.com/office/drawing/2014/main" id="{26B161C3-0E7E-7443-BE7E-2C77D6DDC3BE}"/>
              </a:ext>
            </a:extLst>
          </p:cNvPr>
          <p:cNvSpPr>
            <a:spLocks noGrp="1"/>
          </p:cNvSpPr>
          <p:nvPr>
            <p:ph idx="1"/>
          </p:nvPr>
        </p:nvSpPr>
        <p:spPr>
          <a:xfrm>
            <a:off x="838200" y="1825625"/>
            <a:ext cx="10515600" cy="2165930"/>
          </a:xfrm>
        </p:spPr>
        <p:txBody>
          <a:bodyPr/>
          <a:lstStyle/>
          <a:p>
            <a:r>
              <a:rPr lang="en-US" dirty="0"/>
              <a:t>Fuzzing is an automated software testing technique that discovers faults by providing randomly-generated inputs to a program</a:t>
            </a:r>
          </a:p>
          <a:p>
            <a:r>
              <a:rPr lang="en-US" dirty="0"/>
              <a:t>Useful for discovering new bugs/vulnerabilities in software</a:t>
            </a:r>
          </a:p>
          <a:p>
            <a:r>
              <a:rPr lang="en-US" dirty="0"/>
              <a:t>Dynamic techniques: it must trigger the code that contains the bugs</a:t>
            </a:r>
          </a:p>
        </p:txBody>
      </p:sp>
      <p:sp>
        <p:nvSpPr>
          <p:cNvPr id="12" name="Frame 11">
            <a:extLst>
              <a:ext uri="{FF2B5EF4-FFF2-40B4-BE49-F238E27FC236}">
                <a16:creationId xmlns:a16="http://schemas.microsoft.com/office/drawing/2014/main" id="{846A9962-33E9-4D43-B6F3-2948B5BF4ED8}"/>
              </a:ext>
            </a:extLst>
          </p:cNvPr>
          <p:cNvSpPr/>
          <p:nvPr/>
        </p:nvSpPr>
        <p:spPr>
          <a:xfrm>
            <a:off x="838201" y="1388825"/>
            <a:ext cx="2071254" cy="369331"/>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A4161E35-1775-5145-8160-7D891AB1276B}"/>
              </a:ext>
            </a:extLst>
          </p:cNvPr>
          <p:cNvSpPr txBox="1"/>
          <p:nvPr/>
        </p:nvSpPr>
        <p:spPr>
          <a:xfrm>
            <a:off x="949037" y="1388825"/>
            <a:ext cx="1849582" cy="369332"/>
          </a:xfrm>
          <a:prstGeom prst="rect">
            <a:avLst/>
          </a:prstGeom>
          <a:noFill/>
        </p:spPr>
        <p:txBody>
          <a:bodyPr wrap="square" rtlCol="0">
            <a:spAutoFit/>
          </a:bodyPr>
          <a:lstStyle/>
          <a:p>
            <a:r>
              <a:rPr lang="en-US" dirty="0"/>
              <a:t>What is fuzzing ?</a:t>
            </a:r>
          </a:p>
        </p:txBody>
      </p:sp>
    </p:spTree>
    <p:extLst>
      <p:ext uri="{BB962C8B-B14F-4D97-AF65-F5344CB8AC3E}">
        <p14:creationId xmlns:p14="http://schemas.microsoft.com/office/powerpoint/2010/main" val="2339850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5" name="Frame 4">
            <a:extLst>
              <a:ext uri="{FF2B5EF4-FFF2-40B4-BE49-F238E27FC236}">
                <a16:creationId xmlns:a16="http://schemas.microsoft.com/office/drawing/2014/main" id="{16A0D161-C175-0748-8DBD-A8BC73FA1C53}"/>
              </a:ext>
            </a:extLst>
          </p:cNvPr>
          <p:cNvSpPr/>
          <p:nvPr/>
        </p:nvSpPr>
        <p:spPr>
          <a:xfrm>
            <a:off x="838200" y="1321356"/>
            <a:ext cx="3593841"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877425" y="1321356"/>
            <a:ext cx="3741228" cy="369332"/>
          </a:xfrm>
          <a:prstGeom prst="rect">
            <a:avLst/>
          </a:prstGeom>
          <a:noFill/>
        </p:spPr>
        <p:txBody>
          <a:bodyPr wrap="square" rtlCol="0">
            <a:spAutoFit/>
          </a:bodyPr>
          <a:lstStyle/>
          <a:p>
            <a:r>
              <a:rPr lang="en-US" dirty="0"/>
              <a:t>Detecting NCC Candidates: example</a:t>
            </a:r>
          </a:p>
        </p:txBody>
      </p:sp>
      <p:pic>
        <p:nvPicPr>
          <p:cNvPr id="10" name="Picture 9" descr="Text&#10;&#10;Description automatically generated">
            <a:extLst>
              <a:ext uri="{FF2B5EF4-FFF2-40B4-BE49-F238E27FC236}">
                <a16:creationId xmlns:a16="http://schemas.microsoft.com/office/drawing/2014/main" id="{9CD485A0-7152-034D-A475-A8521F82F0FC}"/>
              </a:ext>
            </a:extLst>
          </p:cNvPr>
          <p:cNvPicPr>
            <a:picLocks noChangeAspect="1"/>
          </p:cNvPicPr>
          <p:nvPr/>
        </p:nvPicPr>
        <p:blipFill>
          <a:blip r:embed="rId3"/>
          <a:stretch>
            <a:fillRect/>
          </a:stretch>
        </p:blipFill>
        <p:spPr>
          <a:xfrm>
            <a:off x="838200" y="1870075"/>
            <a:ext cx="5219700" cy="4622800"/>
          </a:xfrm>
          <a:prstGeom prst="rect">
            <a:avLst/>
          </a:prstGeom>
        </p:spPr>
      </p:pic>
      <p:pic>
        <p:nvPicPr>
          <p:cNvPr id="12" name="Picture 11" descr="Diagram&#10;&#10;Description automatically generated">
            <a:extLst>
              <a:ext uri="{FF2B5EF4-FFF2-40B4-BE49-F238E27FC236}">
                <a16:creationId xmlns:a16="http://schemas.microsoft.com/office/drawing/2014/main" id="{31E1F22A-188B-3945-A163-5BF620FE998A}"/>
              </a:ext>
            </a:extLst>
          </p:cNvPr>
          <p:cNvPicPr>
            <a:picLocks noChangeAspect="1"/>
          </p:cNvPicPr>
          <p:nvPr/>
        </p:nvPicPr>
        <p:blipFill>
          <a:blip r:embed="rId4"/>
          <a:stretch>
            <a:fillRect/>
          </a:stretch>
        </p:blipFill>
        <p:spPr>
          <a:xfrm>
            <a:off x="6778381" y="1690688"/>
            <a:ext cx="4006850" cy="4444846"/>
          </a:xfrm>
          <a:prstGeom prst="rect">
            <a:avLst/>
          </a:prstGeom>
        </p:spPr>
      </p:pic>
    </p:spTree>
    <p:extLst>
      <p:ext uri="{BB962C8B-B14F-4D97-AF65-F5344CB8AC3E}">
        <p14:creationId xmlns:p14="http://schemas.microsoft.com/office/powerpoint/2010/main" val="402795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5" name="Frame 4">
            <a:extLst>
              <a:ext uri="{FF2B5EF4-FFF2-40B4-BE49-F238E27FC236}">
                <a16:creationId xmlns:a16="http://schemas.microsoft.com/office/drawing/2014/main" id="{16A0D161-C175-0748-8DBD-A8BC73FA1C53}"/>
              </a:ext>
            </a:extLst>
          </p:cNvPr>
          <p:cNvSpPr/>
          <p:nvPr/>
        </p:nvSpPr>
        <p:spPr>
          <a:xfrm>
            <a:off x="838200" y="1321356"/>
            <a:ext cx="3593841"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877425" y="1321356"/>
            <a:ext cx="3741228" cy="369332"/>
          </a:xfrm>
          <a:prstGeom prst="rect">
            <a:avLst/>
          </a:prstGeom>
          <a:noFill/>
        </p:spPr>
        <p:txBody>
          <a:bodyPr wrap="square" rtlCol="0">
            <a:spAutoFit/>
          </a:bodyPr>
          <a:lstStyle/>
          <a:p>
            <a:r>
              <a:rPr lang="en-US" dirty="0"/>
              <a:t>Detecting NCC Candidates: example</a:t>
            </a:r>
          </a:p>
        </p:txBody>
      </p:sp>
      <p:sp>
        <p:nvSpPr>
          <p:cNvPr id="3" name="TextBox 2">
            <a:extLst>
              <a:ext uri="{FF2B5EF4-FFF2-40B4-BE49-F238E27FC236}">
                <a16:creationId xmlns:a16="http://schemas.microsoft.com/office/drawing/2014/main" id="{D79A748B-0522-0840-B314-DC4305C61F31}"/>
              </a:ext>
            </a:extLst>
          </p:cNvPr>
          <p:cNvSpPr txBox="1"/>
          <p:nvPr/>
        </p:nvSpPr>
        <p:spPr>
          <a:xfrm>
            <a:off x="6590715" y="398026"/>
            <a:ext cx="4161692"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Assume the fuzzer component has generated a set of input {“123…”, “A12…”…} without being able to cover </a:t>
            </a:r>
            <a:r>
              <a:rPr lang="en-US" sz="1600" dirty="0">
                <a:latin typeface="Times" pitchFamily="2" charset="0"/>
              </a:rPr>
              <a:t>format1 </a:t>
            </a:r>
            <a:r>
              <a:rPr lang="en-US" sz="1600" dirty="0"/>
              <a:t>or </a:t>
            </a:r>
            <a:r>
              <a:rPr lang="en-US" sz="1600" dirty="0">
                <a:latin typeface="Times" pitchFamily="2" charset="0"/>
              </a:rPr>
              <a:t>format2</a:t>
            </a:r>
            <a:r>
              <a:rPr lang="en-US" sz="1600" dirty="0"/>
              <a:t> we are interested in.</a:t>
            </a:r>
          </a:p>
          <a:p>
            <a:pPr marL="285750" indent="-285750">
              <a:buFont typeface="Arial" panose="020B0604020202020204" pitchFamily="34" charset="0"/>
              <a:buChar char="•"/>
            </a:pPr>
            <a:r>
              <a:rPr lang="en-US" sz="1600" dirty="0"/>
              <a:t>Running the algorithm we can detect the sanity check that are guarding the invocation of </a:t>
            </a:r>
            <a:r>
              <a:rPr lang="en-US" sz="1600" dirty="0">
                <a:latin typeface="Times" pitchFamily="2" charset="0"/>
              </a:rPr>
              <a:t>format1</a:t>
            </a:r>
            <a:r>
              <a:rPr lang="en-US" sz="1600" dirty="0"/>
              <a:t> and </a:t>
            </a:r>
            <a:r>
              <a:rPr lang="en-US" sz="1600" dirty="0">
                <a:latin typeface="Times" pitchFamily="2" charset="0"/>
              </a:rPr>
              <a:t>format2</a:t>
            </a:r>
          </a:p>
          <a:p>
            <a:pPr marL="285750" indent="-285750">
              <a:buFont typeface="Arial" panose="020B0604020202020204" pitchFamily="34" charset="0"/>
              <a:buChar char="•"/>
            </a:pPr>
            <a:r>
              <a:rPr lang="en-US" sz="1600" i="1" dirty="0"/>
              <a:t>NCC candidates are {</a:t>
            </a:r>
            <a:r>
              <a:rPr lang="en-US" sz="1600" i="1" dirty="0">
                <a:highlight>
                  <a:srgbClr val="FFFF00"/>
                </a:highlight>
              </a:rPr>
              <a:t>D-&gt;F</a:t>
            </a:r>
            <a:r>
              <a:rPr lang="en-US" sz="1600" i="1" dirty="0"/>
              <a:t>, E-&gt;H, </a:t>
            </a:r>
            <a:r>
              <a:rPr lang="en-US" sz="1600" i="1" dirty="0">
                <a:highlight>
                  <a:srgbClr val="FFFF00"/>
                </a:highlight>
              </a:rPr>
              <a:t>G-&gt;I</a:t>
            </a:r>
            <a:r>
              <a:rPr lang="en-US" sz="1600" i="1" dirty="0"/>
              <a:t>}</a:t>
            </a:r>
          </a:p>
          <a:p>
            <a:pPr marL="285750" indent="-285750">
              <a:buFont typeface="Arial" panose="020B0604020202020204" pitchFamily="34" charset="0"/>
              <a:buChar char="•"/>
            </a:pPr>
            <a:r>
              <a:rPr lang="en-US" altLang="zh-CN" sz="1600" i="1" dirty="0"/>
              <a:t>D-&gt;F</a:t>
            </a:r>
            <a:r>
              <a:rPr lang="zh-CN" altLang="en-US" sz="1600" i="1" dirty="0"/>
              <a:t> </a:t>
            </a:r>
            <a:r>
              <a:rPr lang="en-US" altLang="zh-CN" sz="1600" dirty="0"/>
              <a:t>and</a:t>
            </a:r>
            <a:r>
              <a:rPr lang="zh-CN" altLang="en-US" sz="1600" i="1" dirty="0"/>
              <a:t> </a:t>
            </a:r>
            <a:r>
              <a:rPr lang="en-US" altLang="zh-CN" sz="1600" i="1" dirty="0"/>
              <a:t>G-&gt;</a:t>
            </a:r>
            <a:r>
              <a:rPr lang="zh-CN" altLang="en-US" sz="1600" i="1" dirty="0"/>
              <a:t> </a:t>
            </a:r>
            <a:r>
              <a:rPr lang="en-US" altLang="zh-CN" sz="1600" i="1" dirty="0"/>
              <a:t>I</a:t>
            </a:r>
            <a:r>
              <a:rPr lang="zh-CN" altLang="en-US" sz="1600" i="1" dirty="0"/>
              <a:t> </a:t>
            </a:r>
            <a:r>
              <a:rPr lang="en-US" altLang="zh-CN" sz="1600" dirty="0"/>
              <a:t>are</a:t>
            </a:r>
            <a:r>
              <a:rPr lang="zh-CN" altLang="en-US" sz="1600" dirty="0"/>
              <a:t> </a:t>
            </a:r>
            <a:r>
              <a:rPr lang="en-US" altLang="zh-CN" sz="1600" dirty="0"/>
              <a:t>the</a:t>
            </a:r>
            <a:r>
              <a:rPr lang="zh-CN" altLang="en-US" sz="1600" dirty="0"/>
              <a:t> </a:t>
            </a:r>
            <a:r>
              <a:rPr lang="en-US" altLang="zh-CN" sz="1600" dirty="0"/>
              <a:t>sanity</a:t>
            </a:r>
            <a:r>
              <a:rPr lang="zh-CN" altLang="en-US" sz="1600" dirty="0"/>
              <a:t> </a:t>
            </a:r>
            <a:r>
              <a:rPr lang="en-US" altLang="zh-CN" sz="1600" dirty="0"/>
              <a:t>checks</a:t>
            </a:r>
            <a:r>
              <a:rPr lang="zh-CN" altLang="en-US" sz="1600" dirty="0"/>
              <a:t> </a:t>
            </a:r>
            <a:r>
              <a:rPr lang="en-US" altLang="zh-CN" sz="1600" dirty="0"/>
              <a:t>that</a:t>
            </a:r>
            <a:r>
              <a:rPr lang="zh-CN" altLang="en-US" sz="1600" dirty="0"/>
              <a:t> </a:t>
            </a:r>
            <a:r>
              <a:rPr lang="en-US" altLang="zh-CN" sz="1600" dirty="0"/>
              <a:t>preventing</a:t>
            </a:r>
            <a:r>
              <a:rPr lang="zh-CN" altLang="en-US" sz="1600" dirty="0"/>
              <a:t> </a:t>
            </a:r>
            <a:r>
              <a:rPr lang="en-US" altLang="zh-CN" sz="1600" dirty="0"/>
              <a:t>the</a:t>
            </a:r>
            <a:r>
              <a:rPr lang="zh-CN" altLang="en-US" sz="1600" dirty="0"/>
              <a:t> </a:t>
            </a:r>
            <a:r>
              <a:rPr lang="en-US" altLang="zh-CN" sz="1600" dirty="0"/>
              <a:t>fuzzer</a:t>
            </a:r>
            <a:r>
              <a:rPr lang="zh-CN" altLang="en-US" sz="1600" dirty="0"/>
              <a:t> </a:t>
            </a:r>
            <a:r>
              <a:rPr lang="en-US" altLang="zh-CN" sz="1600" dirty="0"/>
              <a:t>generated</a:t>
            </a:r>
            <a:r>
              <a:rPr lang="zh-CN" altLang="en-US" sz="1600" dirty="0"/>
              <a:t> </a:t>
            </a:r>
            <a:r>
              <a:rPr lang="en-US" altLang="zh-CN" sz="1600" dirty="0"/>
              <a:t>inputs</a:t>
            </a:r>
            <a:r>
              <a:rPr lang="zh-CN" altLang="en-US" sz="1600" dirty="0"/>
              <a:t> </a:t>
            </a:r>
            <a:r>
              <a:rPr lang="en-US" altLang="zh-CN" sz="1600" dirty="0"/>
              <a:t>to</a:t>
            </a:r>
            <a:r>
              <a:rPr lang="zh-CN" altLang="en-US" sz="1600" dirty="0"/>
              <a:t> </a:t>
            </a:r>
            <a:r>
              <a:rPr lang="en-US" altLang="zh-CN" sz="1600" dirty="0"/>
              <a:t>cover</a:t>
            </a:r>
            <a:r>
              <a:rPr lang="zh-CN" altLang="en-US" sz="1600" dirty="0"/>
              <a:t> </a:t>
            </a:r>
            <a:r>
              <a:rPr lang="en-US" altLang="zh-CN" sz="1600" dirty="0">
                <a:latin typeface="Times" pitchFamily="2" charset="0"/>
              </a:rPr>
              <a:t>format1</a:t>
            </a:r>
            <a:r>
              <a:rPr lang="zh-CN" altLang="en-US" sz="1600" dirty="0"/>
              <a:t> </a:t>
            </a:r>
            <a:r>
              <a:rPr lang="en-US" altLang="zh-CN" sz="1600" dirty="0"/>
              <a:t>and</a:t>
            </a:r>
            <a:r>
              <a:rPr lang="zh-CN" altLang="en-US" sz="1600" dirty="0"/>
              <a:t> </a:t>
            </a:r>
            <a:r>
              <a:rPr lang="en-US" altLang="zh-CN" sz="1600" dirty="0">
                <a:latin typeface="Times" pitchFamily="2" charset="0"/>
              </a:rPr>
              <a:t>format2</a:t>
            </a:r>
            <a:r>
              <a:rPr lang="zh-CN" altLang="en-US" sz="1600" dirty="0">
                <a:latin typeface="Times" pitchFamily="2" charset="0"/>
              </a:rPr>
              <a:t> </a:t>
            </a:r>
            <a:endParaRPr lang="en-US" sz="1600" dirty="0">
              <a:latin typeface="Times" pitchFamily="2" charset="0"/>
            </a:endParaRPr>
          </a:p>
        </p:txBody>
      </p:sp>
      <p:pic>
        <p:nvPicPr>
          <p:cNvPr id="8" name="Picture 7" descr="Diagram&#10;&#10;Description automatically generated">
            <a:extLst>
              <a:ext uri="{FF2B5EF4-FFF2-40B4-BE49-F238E27FC236}">
                <a16:creationId xmlns:a16="http://schemas.microsoft.com/office/drawing/2014/main" id="{70904210-BD8E-BA41-A4C2-3F230EB66297}"/>
              </a:ext>
            </a:extLst>
          </p:cNvPr>
          <p:cNvPicPr>
            <a:picLocks noChangeAspect="1"/>
          </p:cNvPicPr>
          <p:nvPr/>
        </p:nvPicPr>
        <p:blipFill>
          <a:blip r:embed="rId3"/>
          <a:stretch>
            <a:fillRect/>
          </a:stretch>
        </p:blipFill>
        <p:spPr>
          <a:xfrm>
            <a:off x="6845809" y="3185712"/>
            <a:ext cx="3468624" cy="3274262"/>
          </a:xfrm>
          <a:prstGeom prst="rect">
            <a:avLst/>
          </a:prstGeom>
        </p:spPr>
      </p:pic>
      <p:pic>
        <p:nvPicPr>
          <p:cNvPr id="7" name="Picture 6" descr="Text&#10;&#10;Description automatically generated">
            <a:extLst>
              <a:ext uri="{FF2B5EF4-FFF2-40B4-BE49-F238E27FC236}">
                <a16:creationId xmlns:a16="http://schemas.microsoft.com/office/drawing/2014/main" id="{7BF7B0E6-A1C1-CA4E-9DF1-DCADE40EDAB1}"/>
              </a:ext>
            </a:extLst>
          </p:cNvPr>
          <p:cNvPicPr>
            <a:picLocks noChangeAspect="1"/>
          </p:cNvPicPr>
          <p:nvPr/>
        </p:nvPicPr>
        <p:blipFill>
          <a:blip r:embed="rId4"/>
          <a:stretch>
            <a:fillRect/>
          </a:stretch>
        </p:blipFill>
        <p:spPr>
          <a:xfrm>
            <a:off x="838200" y="1870075"/>
            <a:ext cx="5219700" cy="4622800"/>
          </a:xfrm>
          <a:prstGeom prst="rect">
            <a:avLst/>
          </a:prstGeom>
        </p:spPr>
      </p:pic>
    </p:spTree>
    <p:extLst>
      <p:ext uri="{BB962C8B-B14F-4D97-AF65-F5344CB8AC3E}">
        <p14:creationId xmlns:p14="http://schemas.microsoft.com/office/powerpoint/2010/main" val="3992589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5" name="Frame 4">
            <a:extLst>
              <a:ext uri="{FF2B5EF4-FFF2-40B4-BE49-F238E27FC236}">
                <a16:creationId xmlns:a16="http://schemas.microsoft.com/office/drawing/2014/main" id="{16A0D161-C175-0748-8DBD-A8BC73FA1C53}"/>
              </a:ext>
            </a:extLst>
          </p:cNvPr>
          <p:cNvSpPr/>
          <p:nvPr/>
        </p:nvSpPr>
        <p:spPr>
          <a:xfrm>
            <a:off x="838200" y="1321356"/>
            <a:ext cx="3593841"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877425" y="1321356"/>
            <a:ext cx="3741228" cy="369332"/>
          </a:xfrm>
          <a:prstGeom prst="rect">
            <a:avLst/>
          </a:prstGeom>
          <a:noFill/>
        </p:spPr>
        <p:txBody>
          <a:bodyPr wrap="square" rtlCol="0">
            <a:spAutoFit/>
          </a:bodyPr>
          <a:lstStyle/>
          <a:p>
            <a:r>
              <a:rPr lang="en-US" dirty="0"/>
              <a:t>Pruning Undesired NCC Candidates</a:t>
            </a:r>
          </a:p>
        </p:txBody>
      </p:sp>
      <p:pic>
        <p:nvPicPr>
          <p:cNvPr id="7" name="Picture 6" descr="Text&#10;&#10;Description automatically generated with medium confidence">
            <a:extLst>
              <a:ext uri="{FF2B5EF4-FFF2-40B4-BE49-F238E27FC236}">
                <a16:creationId xmlns:a16="http://schemas.microsoft.com/office/drawing/2014/main" id="{24E731AB-EB56-9543-8F7A-C4B5A0703CC4}"/>
              </a:ext>
            </a:extLst>
          </p:cNvPr>
          <p:cNvPicPr>
            <a:picLocks noChangeAspect="1"/>
          </p:cNvPicPr>
          <p:nvPr/>
        </p:nvPicPr>
        <p:blipFill>
          <a:blip r:embed="rId3"/>
          <a:stretch>
            <a:fillRect/>
          </a:stretch>
        </p:blipFill>
        <p:spPr>
          <a:xfrm>
            <a:off x="838200" y="2100996"/>
            <a:ext cx="6142098" cy="3350235"/>
          </a:xfrm>
          <a:prstGeom prst="rect">
            <a:avLst/>
          </a:prstGeom>
        </p:spPr>
      </p:pic>
      <p:sp>
        <p:nvSpPr>
          <p:cNvPr id="4" name="Rectangle 3">
            <a:extLst>
              <a:ext uri="{FF2B5EF4-FFF2-40B4-BE49-F238E27FC236}">
                <a16:creationId xmlns:a16="http://schemas.microsoft.com/office/drawing/2014/main" id="{4A21A7A9-3CF7-6749-889E-D2883A35EC47}"/>
              </a:ext>
            </a:extLst>
          </p:cNvPr>
          <p:cNvSpPr/>
          <p:nvPr/>
        </p:nvSpPr>
        <p:spPr>
          <a:xfrm>
            <a:off x="7072604" y="3299458"/>
            <a:ext cx="4049486" cy="7579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Pruning any candidates that are not in the desired object</a:t>
            </a:r>
            <a:r>
              <a:rPr lang="zh-CN" altLang="en-US" dirty="0"/>
              <a:t> </a:t>
            </a:r>
            <a:r>
              <a:rPr lang="en-US" altLang="zh-CN" dirty="0"/>
              <a:t>(executables,</a:t>
            </a:r>
            <a:r>
              <a:rPr lang="zh-CN" altLang="en-US" dirty="0"/>
              <a:t> </a:t>
            </a:r>
            <a:r>
              <a:rPr lang="en-US" altLang="zh-CN" dirty="0"/>
              <a:t>or</a:t>
            </a:r>
            <a:r>
              <a:rPr lang="zh-CN" altLang="en-US" dirty="0"/>
              <a:t> </a:t>
            </a:r>
            <a:r>
              <a:rPr lang="en-US" altLang="zh-CN" dirty="0"/>
              <a:t>a</a:t>
            </a:r>
            <a:r>
              <a:rPr lang="zh-CN" altLang="en-US" dirty="0"/>
              <a:t> </a:t>
            </a:r>
            <a:r>
              <a:rPr lang="en-US" altLang="zh-CN" dirty="0"/>
              <a:t>specific</a:t>
            </a:r>
            <a:r>
              <a:rPr lang="zh-CN" altLang="en-US" dirty="0"/>
              <a:t> </a:t>
            </a:r>
            <a:r>
              <a:rPr lang="en-US" altLang="zh-CN" dirty="0"/>
              <a:t>library)</a:t>
            </a:r>
            <a:endParaRPr lang="en-US" dirty="0"/>
          </a:p>
        </p:txBody>
      </p:sp>
      <p:sp>
        <p:nvSpPr>
          <p:cNvPr id="9" name="TextBox 8">
            <a:extLst>
              <a:ext uri="{FF2B5EF4-FFF2-40B4-BE49-F238E27FC236}">
                <a16:creationId xmlns:a16="http://schemas.microsoft.com/office/drawing/2014/main" id="{99F1DAA8-EEB8-1B44-B263-933D1266C260}"/>
              </a:ext>
            </a:extLst>
          </p:cNvPr>
          <p:cNvSpPr txBox="1"/>
          <p:nvPr/>
        </p:nvSpPr>
        <p:spPr>
          <a:xfrm>
            <a:off x="6913981" y="887657"/>
            <a:ext cx="4907903" cy="230832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altLang="zh-CN" dirty="0"/>
              <a:t>The</a:t>
            </a:r>
            <a:r>
              <a:rPr lang="zh-CN" altLang="en-US" dirty="0"/>
              <a:t> </a:t>
            </a:r>
            <a:r>
              <a:rPr lang="en-US" altLang="zh-CN" dirty="0"/>
              <a:t>NCC</a:t>
            </a:r>
            <a:r>
              <a:rPr lang="zh-CN" altLang="en-US" dirty="0"/>
              <a:t> </a:t>
            </a:r>
            <a:r>
              <a:rPr lang="en-US" altLang="zh-CN" dirty="0"/>
              <a:t>candidates</a:t>
            </a:r>
            <a:r>
              <a:rPr lang="zh-CN" altLang="en-US" dirty="0"/>
              <a:t> </a:t>
            </a:r>
            <a:r>
              <a:rPr lang="en-US" altLang="zh-CN" dirty="0"/>
              <a:t>detected</a:t>
            </a:r>
            <a:r>
              <a:rPr lang="zh-CN" altLang="en-US" dirty="0"/>
              <a:t> </a:t>
            </a:r>
            <a:r>
              <a:rPr lang="en-US" altLang="zh-CN" dirty="0"/>
              <a:t>using</a:t>
            </a:r>
            <a:r>
              <a:rPr lang="zh-CN" altLang="en-US" dirty="0"/>
              <a:t> </a:t>
            </a:r>
            <a:r>
              <a:rPr lang="en-US" altLang="zh-CN" dirty="0"/>
              <a:t>the</a:t>
            </a:r>
            <a:r>
              <a:rPr lang="zh-CN" altLang="en-US" dirty="0"/>
              <a:t> </a:t>
            </a:r>
            <a:r>
              <a:rPr lang="en-US" altLang="zh-CN" dirty="0"/>
              <a:t>algorithm</a:t>
            </a:r>
            <a:r>
              <a:rPr lang="zh-CN" altLang="en-US" dirty="0"/>
              <a:t> </a:t>
            </a:r>
            <a:r>
              <a:rPr lang="en-US" altLang="zh-CN" dirty="0"/>
              <a:t>is</a:t>
            </a:r>
            <a:r>
              <a:rPr lang="zh-CN" altLang="en-US" dirty="0"/>
              <a:t> </a:t>
            </a:r>
            <a:r>
              <a:rPr lang="en-US" altLang="zh-CN" dirty="0"/>
              <a:t>an</a:t>
            </a:r>
            <a:r>
              <a:rPr lang="zh-CN" altLang="en-US" dirty="0"/>
              <a:t> </a:t>
            </a:r>
            <a:r>
              <a:rPr lang="en-US" altLang="zh-CN" dirty="0"/>
              <a:t>over-approximation</a:t>
            </a:r>
            <a:r>
              <a:rPr lang="zh-CN" altLang="en-US" dirty="0"/>
              <a:t> </a:t>
            </a:r>
            <a:r>
              <a:rPr lang="en-US" altLang="zh-CN" dirty="0"/>
              <a:t>and</a:t>
            </a:r>
            <a:r>
              <a:rPr lang="zh-CN" altLang="en-US" dirty="0"/>
              <a:t> </a:t>
            </a:r>
            <a:r>
              <a:rPr lang="en-US" altLang="zh-CN" dirty="0"/>
              <a:t>may</a:t>
            </a:r>
            <a:r>
              <a:rPr lang="zh-CN" altLang="en-US" dirty="0"/>
              <a:t> </a:t>
            </a:r>
            <a:r>
              <a:rPr lang="en-US" altLang="zh-CN" dirty="0"/>
              <a:t>contain</a:t>
            </a:r>
            <a:r>
              <a:rPr lang="zh-CN" altLang="en-US" dirty="0"/>
              <a:t> </a:t>
            </a:r>
            <a:r>
              <a:rPr lang="en-US" altLang="zh-CN" dirty="0"/>
              <a:t>undesired</a:t>
            </a:r>
            <a:r>
              <a:rPr lang="zh-CN" altLang="en-US" dirty="0"/>
              <a:t> </a:t>
            </a:r>
            <a:r>
              <a:rPr lang="en-US" altLang="zh-CN" dirty="0"/>
              <a:t>checks</a:t>
            </a:r>
            <a:endParaRPr lang="en-US" dirty="0"/>
          </a:p>
          <a:p>
            <a:pPr marL="285750" indent="-285750">
              <a:buFont typeface="Arial" panose="020B0604020202020204" pitchFamily="34" charset="0"/>
              <a:buChar char="•"/>
            </a:pPr>
            <a:r>
              <a:rPr lang="en-US" dirty="0"/>
              <a:t>Before feeding NCC candidates from Alg.2 into the Program Transformer, a filtering step prunes undesired candidates that are unlikely to help with bug funding</a:t>
            </a:r>
          </a:p>
        </p:txBody>
      </p:sp>
      <p:pic>
        <p:nvPicPr>
          <p:cNvPr id="12" name="Picture 11" descr="Text&#10;&#10;Description automatically generated">
            <a:extLst>
              <a:ext uri="{FF2B5EF4-FFF2-40B4-BE49-F238E27FC236}">
                <a16:creationId xmlns:a16="http://schemas.microsoft.com/office/drawing/2014/main" id="{7C8A8196-144D-0149-8ED7-96326ED64B4A}"/>
              </a:ext>
            </a:extLst>
          </p:cNvPr>
          <p:cNvPicPr>
            <a:picLocks noChangeAspect="1"/>
          </p:cNvPicPr>
          <p:nvPr/>
        </p:nvPicPr>
        <p:blipFill>
          <a:blip r:embed="rId4"/>
          <a:stretch>
            <a:fillRect/>
          </a:stretch>
        </p:blipFill>
        <p:spPr>
          <a:xfrm>
            <a:off x="6913981" y="4212981"/>
            <a:ext cx="5181600" cy="2476500"/>
          </a:xfrm>
          <a:prstGeom prst="rect">
            <a:avLst/>
          </a:prstGeom>
        </p:spPr>
      </p:pic>
      <p:sp>
        <p:nvSpPr>
          <p:cNvPr id="14" name="Oval 13">
            <a:extLst>
              <a:ext uri="{FF2B5EF4-FFF2-40B4-BE49-F238E27FC236}">
                <a16:creationId xmlns:a16="http://schemas.microsoft.com/office/drawing/2014/main" id="{25DE5601-C8B0-DF48-ACBD-0B89F233DFB9}"/>
              </a:ext>
            </a:extLst>
          </p:cNvPr>
          <p:cNvSpPr/>
          <p:nvPr/>
        </p:nvSpPr>
        <p:spPr>
          <a:xfrm>
            <a:off x="5804640" y="3133679"/>
            <a:ext cx="1175657" cy="4058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Case 1</a:t>
            </a:r>
          </a:p>
        </p:txBody>
      </p:sp>
      <p:sp>
        <p:nvSpPr>
          <p:cNvPr id="15" name="Oval 14">
            <a:extLst>
              <a:ext uri="{FF2B5EF4-FFF2-40B4-BE49-F238E27FC236}">
                <a16:creationId xmlns:a16="http://schemas.microsoft.com/office/drawing/2014/main" id="{D3E1FA2A-3238-D946-BF35-2E7CBE9F9352}"/>
              </a:ext>
            </a:extLst>
          </p:cNvPr>
          <p:cNvSpPr/>
          <p:nvPr/>
        </p:nvSpPr>
        <p:spPr>
          <a:xfrm>
            <a:off x="5804639" y="4204024"/>
            <a:ext cx="1175657" cy="4058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Case 2</a:t>
            </a:r>
          </a:p>
        </p:txBody>
      </p:sp>
    </p:spTree>
    <p:extLst>
      <p:ext uri="{BB962C8B-B14F-4D97-AF65-F5344CB8AC3E}">
        <p14:creationId xmlns:p14="http://schemas.microsoft.com/office/powerpoint/2010/main" val="2031373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5" name="Frame 4">
            <a:extLst>
              <a:ext uri="{FF2B5EF4-FFF2-40B4-BE49-F238E27FC236}">
                <a16:creationId xmlns:a16="http://schemas.microsoft.com/office/drawing/2014/main" id="{16A0D161-C175-0748-8DBD-A8BC73FA1C53}"/>
              </a:ext>
            </a:extLst>
          </p:cNvPr>
          <p:cNvSpPr/>
          <p:nvPr/>
        </p:nvSpPr>
        <p:spPr>
          <a:xfrm>
            <a:off x="838201" y="1321356"/>
            <a:ext cx="4741506"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877424" y="1321356"/>
            <a:ext cx="4944878" cy="369332"/>
          </a:xfrm>
          <a:prstGeom prst="rect">
            <a:avLst/>
          </a:prstGeom>
          <a:noFill/>
        </p:spPr>
        <p:txBody>
          <a:bodyPr wrap="square" rtlCol="0">
            <a:spAutoFit/>
          </a:bodyPr>
          <a:lstStyle/>
          <a:p>
            <a:r>
              <a:rPr lang="en-US" dirty="0"/>
              <a:t>Program Transformation: remove detected NCCs</a:t>
            </a:r>
          </a:p>
        </p:txBody>
      </p:sp>
      <p:sp>
        <p:nvSpPr>
          <p:cNvPr id="3" name="TextBox 2">
            <a:extLst>
              <a:ext uri="{FF2B5EF4-FFF2-40B4-BE49-F238E27FC236}">
                <a16:creationId xmlns:a16="http://schemas.microsoft.com/office/drawing/2014/main" id="{EE05D3A0-934A-AF49-90E4-FC500AD18A26}"/>
              </a:ext>
            </a:extLst>
          </p:cNvPr>
          <p:cNvSpPr txBox="1"/>
          <p:nvPr/>
        </p:nvSpPr>
        <p:spPr>
          <a:xfrm>
            <a:off x="838200" y="2202024"/>
            <a:ext cx="5747657" cy="3262432"/>
          </a:xfrm>
          <a:prstGeom prst="rect">
            <a:avLst/>
          </a:prstGeom>
          <a:noFill/>
        </p:spPr>
        <p:txBody>
          <a:bodyPr wrap="square" rtlCol="0">
            <a:spAutoFit/>
          </a:bodyPr>
          <a:lstStyle/>
          <a:p>
            <a:pPr marL="285750" indent="-285750">
              <a:buFont typeface="Arial" panose="020B0604020202020204" pitchFamily="34" charset="0"/>
              <a:buChar char="•"/>
            </a:pPr>
            <a:r>
              <a:rPr lang="en-US" dirty="0"/>
              <a:t>Flipping conditions for conditional jumps</a:t>
            </a:r>
          </a:p>
          <a:p>
            <a:pPr marL="742950" lvl="1" indent="-285750">
              <a:buFont typeface="Arial" panose="020B0604020202020204" pitchFamily="34" charset="0"/>
              <a:buChar char="•"/>
            </a:pPr>
            <a:r>
              <a:rPr lang="en-US" sz="1600" dirty="0"/>
              <a:t>Neutral to the length of the binary</a:t>
            </a:r>
          </a:p>
          <a:p>
            <a:pPr marL="742950" lvl="1" indent="-285750">
              <a:buFont typeface="Arial" panose="020B0604020202020204" pitchFamily="34" charset="0"/>
              <a:buChar char="•"/>
            </a:pPr>
            <a:r>
              <a:rPr lang="en-US" sz="1600" dirty="0"/>
              <a:t>Simplicity</a:t>
            </a:r>
          </a:p>
          <a:p>
            <a:pPr marL="285750" indent="-285750">
              <a:buFont typeface="Arial" panose="020B0604020202020204" pitchFamily="34" charset="0"/>
              <a:buChar char="•"/>
            </a:pPr>
            <a:r>
              <a:rPr lang="en-US" b="1" dirty="0"/>
              <a:t>T-Fuzz transforms programs by replacing the detected NCC candidates with a negated conditional jump</a:t>
            </a:r>
          </a:p>
          <a:p>
            <a:pPr marL="742950" lvl="1" indent="-285750">
              <a:buFont typeface="Arial" panose="020B0604020202020204" pitchFamily="34" charset="0"/>
              <a:buChar char="•"/>
            </a:pPr>
            <a:r>
              <a:rPr lang="en-US" sz="1600" dirty="0"/>
              <a:t>As the addresses of the basic blocks stay the same in the transformed program, the traces of the transformed program directly map to the original program</a:t>
            </a:r>
          </a:p>
          <a:p>
            <a:pPr marL="285750" indent="-285750">
              <a:buFont typeface="Arial" panose="020B0604020202020204" pitchFamily="34" charset="0"/>
              <a:buChar char="•"/>
            </a:pPr>
            <a:r>
              <a:rPr lang="en-US" dirty="0"/>
              <a:t>Scan all the instructions in the source block of the NCC candidate and overwrite the first conditional jump instruction with its negated counterpart</a:t>
            </a:r>
          </a:p>
          <a:p>
            <a:endParaRPr lang="en-US" dirty="0"/>
          </a:p>
        </p:txBody>
      </p:sp>
    </p:spTree>
    <p:extLst>
      <p:ext uri="{BB962C8B-B14F-4D97-AF65-F5344CB8AC3E}">
        <p14:creationId xmlns:p14="http://schemas.microsoft.com/office/powerpoint/2010/main" val="3816134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5" name="Frame 4">
            <a:extLst>
              <a:ext uri="{FF2B5EF4-FFF2-40B4-BE49-F238E27FC236}">
                <a16:creationId xmlns:a16="http://schemas.microsoft.com/office/drawing/2014/main" id="{16A0D161-C175-0748-8DBD-A8BC73FA1C53}"/>
              </a:ext>
            </a:extLst>
          </p:cNvPr>
          <p:cNvSpPr/>
          <p:nvPr/>
        </p:nvSpPr>
        <p:spPr>
          <a:xfrm>
            <a:off x="838201" y="1321356"/>
            <a:ext cx="4741506"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877424" y="1321356"/>
            <a:ext cx="4944878" cy="369332"/>
          </a:xfrm>
          <a:prstGeom prst="rect">
            <a:avLst/>
          </a:prstGeom>
          <a:noFill/>
        </p:spPr>
        <p:txBody>
          <a:bodyPr wrap="square" rtlCol="0">
            <a:spAutoFit/>
          </a:bodyPr>
          <a:lstStyle/>
          <a:p>
            <a:r>
              <a:rPr lang="en-US" dirty="0"/>
              <a:t>Program Transformation: remove detected NCCs</a:t>
            </a:r>
          </a:p>
        </p:txBody>
      </p:sp>
      <p:sp>
        <p:nvSpPr>
          <p:cNvPr id="3" name="TextBox 2">
            <a:extLst>
              <a:ext uri="{FF2B5EF4-FFF2-40B4-BE49-F238E27FC236}">
                <a16:creationId xmlns:a16="http://schemas.microsoft.com/office/drawing/2014/main" id="{EE05D3A0-934A-AF49-90E4-FC500AD18A26}"/>
              </a:ext>
            </a:extLst>
          </p:cNvPr>
          <p:cNvSpPr txBox="1"/>
          <p:nvPr/>
        </p:nvSpPr>
        <p:spPr>
          <a:xfrm>
            <a:off x="838200" y="2202024"/>
            <a:ext cx="5747657" cy="3262432"/>
          </a:xfrm>
          <a:prstGeom prst="rect">
            <a:avLst/>
          </a:prstGeom>
          <a:noFill/>
        </p:spPr>
        <p:txBody>
          <a:bodyPr wrap="square" rtlCol="0">
            <a:spAutoFit/>
          </a:bodyPr>
          <a:lstStyle/>
          <a:p>
            <a:pPr marL="285750" indent="-285750">
              <a:buFont typeface="Arial" panose="020B0604020202020204" pitchFamily="34" charset="0"/>
              <a:buChar char="•"/>
            </a:pPr>
            <a:r>
              <a:rPr lang="en-US" dirty="0"/>
              <a:t>Flipping conditions for conditional jumps</a:t>
            </a:r>
          </a:p>
          <a:p>
            <a:pPr marL="742950" lvl="1" indent="-285750">
              <a:buFont typeface="Arial" panose="020B0604020202020204" pitchFamily="34" charset="0"/>
              <a:buChar char="•"/>
            </a:pPr>
            <a:r>
              <a:rPr lang="en-US" sz="1600" dirty="0"/>
              <a:t>Neutral to the length of the binary</a:t>
            </a:r>
          </a:p>
          <a:p>
            <a:pPr marL="742950" lvl="1" indent="-285750">
              <a:buFont typeface="Arial" panose="020B0604020202020204" pitchFamily="34" charset="0"/>
              <a:buChar char="•"/>
            </a:pPr>
            <a:r>
              <a:rPr lang="en-US" sz="1600" dirty="0"/>
              <a:t>Simplicity</a:t>
            </a:r>
          </a:p>
          <a:p>
            <a:pPr marL="285750" indent="-285750">
              <a:buFont typeface="Arial" panose="020B0604020202020204" pitchFamily="34" charset="0"/>
              <a:buChar char="•"/>
            </a:pPr>
            <a:r>
              <a:rPr lang="en-US" b="1" dirty="0"/>
              <a:t>T-Fuzz transforms programs by replacing the detected NCC candidates with a negated conditional jump</a:t>
            </a:r>
          </a:p>
          <a:p>
            <a:pPr marL="742950" lvl="1" indent="-285750">
              <a:buFont typeface="Arial" panose="020B0604020202020204" pitchFamily="34" charset="0"/>
              <a:buChar char="•"/>
            </a:pPr>
            <a:r>
              <a:rPr lang="en-US" sz="1600" dirty="0"/>
              <a:t>As the addresses of the basic blocks stay the same in the transformed program, the traces of the transformed program directly map to the original program</a:t>
            </a:r>
          </a:p>
          <a:p>
            <a:pPr marL="285750" indent="-285750">
              <a:buFont typeface="Arial" panose="020B0604020202020204" pitchFamily="34" charset="0"/>
              <a:buChar char="•"/>
            </a:pPr>
            <a:r>
              <a:rPr lang="en-US" dirty="0"/>
              <a:t>Scan all the instructions in the source block of the NCC candidate and overwrite the first conditional jump instruction with its negated counterpart</a:t>
            </a:r>
          </a:p>
          <a:p>
            <a:endParaRPr lang="en-US" dirty="0"/>
          </a:p>
        </p:txBody>
      </p:sp>
      <p:pic>
        <p:nvPicPr>
          <p:cNvPr id="7" name="Picture 6" descr="Text&#10;&#10;Description automatically generated with medium confidence">
            <a:extLst>
              <a:ext uri="{FF2B5EF4-FFF2-40B4-BE49-F238E27FC236}">
                <a16:creationId xmlns:a16="http://schemas.microsoft.com/office/drawing/2014/main" id="{8ED20E87-13B0-9341-8E83-0467457D8085}"/>
              </a:ext>
            </a:extLst>
          </p:cNvPr>
          <p:cNvPicPr>
            <a:picLocks noChangeAspect="1"/>
          </p:cNvPicPr>
          <p:nvPr/>
        </p:nvPicPr>
        <p:blipFill>
          <a:blip r:embed="rId3"/>
          <a:stretch>
            <a:fillRect/>
          </a:stretch>
        </p:blipFill>
        <p:spPr>
          <a:xfrm>
            <a:off x="6369700" y="1027906"/>
            <a:ext cx="5105400" cy="4927600"/>
          </a:xfrm>
          <a:prstGeom prst="rect">
            <a:avLst/>
          </a:prstGeom>
        </p:spPr>
      </p:pic>
    </p:spTree>
    <p:extLst>
      <p:ext uri="{BB962C8B-B14F-4D97-AF65-F5344CB8AC3E}">
        <p14:creationId xmlns:p14="http://schemas.microsoft.com/office/powerpoint/2010/main" val="3739006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5" name="Frame 4">
            <a:extLst>
              <a:ext uri="{FF2B5EF4-FFF2-40B4-BE49-F238E27FC236}">
                <a16:creationId xmlns:a16="http://schemas.microsoft.com/office/drawing/2014/main" id="{16A0D161-C175-0748-8DBD-A8BC73FA1C53}"/>
              </a:ext>
            </a:extLst>
          </p:cNvPr>
          <p:cNvSpPr/>
          <p:nvPr/>
        </p:nvSpPr>
        <p:spPr>
          <a:xfrm>
            <a:off x="838200" y="1321356"/>
            <a:ext cx="5410199"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877424" y="1321356"/>
            <a:ext cx="5218576" cy="369332"/>
          </a:xfrm>
          <a:prstGeom prst="rect">
            <a:avLst/>
          </a:prstGeom>
          <a:noFill/>
        </p:spPr>
        <p:txBody>
          <a:bodyPr wrap="square" rtlCol="0">
            <a:spAutoFit/>
          </a:bodyPr>
          <a:lstStyle/>
          <a:p>
            <a:r>
              <a:rPr lang="en-US" dirty="0"/>
              <a:t>Filtering out the False Positives and Reproducing Bugs</a:t>
            </a:r>
          </a:p>
        </p:txBody>
      </p:sp>
      <p:sp>
        <p:nvSpPr>
          <p:cNvPr id="4" name="Rectangle 3">
            <a:extLst>
              <a:ext uri="{FF2B5EF4-FFF2-40B4-BE49-F238E27FC236}">
                <a16:creationId xmlns:a16="http://schemas.microsoft.com/office/drawing/2014/main" id="{D4C87673-80B5-9A4C-B693-8EE4A14ECF72}"/>
              </a:ext>
            </a:extLst>
          </p:cNvPr>
          <p:cNvSpPr/>
          <p:nvPr/>
        </p:nvSpPr>
        <p:spPr>
          <a:xfrm>
            <a:off x="877424" y="1978090"/>
            <a:ext cx="10086045" cy="979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As the removed NCC candidates might be meaningful guards in the original program (as opposed to, e.g. magic number check), removing detected NCC edges might introduce new bugs in the transformed program</a:t>
            </a:r>
          </a:p>
        </p:txBody>
      </p:sp>
    </p:spTree>
    <p:extLst>
      <p:ext uri="{BB962C8B-B14F-4D97-AF65-F5344CB8AC3E}">
        <p14:creationId xmlns:p14="http://schemas.microsoft.com/office/powerpoint/2010/main" val="4284551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5" name="Frame 4">
            <a:extLst>
              <a:ext uri="{FF2B5EF4-FFF2-40B4-BE49-F238E27FC236}">
                <a16:creationId xmlns:a16="http://schemas.microsoft.com/office/drawing/2014/main" id="{16A0D161-C175-0748-8DBD-A8BC73FA1C53}"/>
              </a:ext>
            </a:extLst>
          </p:cNvPr>
          <p:cNvSpPr/>
          <p:nvPr/>
        </p:nvSpPr>
        <p:spPr>
          <a:xfrm>
            <a:off x="838200" y="1321356"/>
            <a:ext cx="5410199"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877424" y="1321356"/>
            <a:ext cx="5218576" cy="369332"/>
          </a:xfrm>
          <a:prstGeom prst="rect">
            <a:avLst/>
          </a:prstGeom>
          <a:noFill/>
        </p:spPr>
        <p:txBody>
          <a:bodyPr wrap="square" rtlCol="0">
            <a:spAutoFit/>
          </a:bodyPr>
          <a:lstStyle/>
          <a:p>
            <a:r>
              <a:rPr lang="en-US" dirty="0"/>
              <a:t>Filtering out the False Positives and Reproducing Bugs</a:t>
            </a:r>
          </a:p>
        </p:txBody>
      </p:sp>
      <p:sp>
        <p:nvSpPr>
          <p:cNvPr id="4" name="Rectangle 3">
            <a:extLst>
              <a:ext uri="{FF2B5EF4-FFF2-40B4-BE49-F238E27FC236}">
                <a16:creationId xmlns:a16="http://schemas.microsoft.com/office/drawing/2014/main" id="{D4C87673-80B5-9A4C-B693-8EE4A14ECF72}"/>
              </a:ext>
            </a:extLst>
          </p:cNvPr>
          <p:cNvSpPr/>
          <p:nvPr/>
        </p:nvSpPr>
        <p:spPr>
          <a:xfrm>
            <a:off x="877424" y="1978090"/>
            <a:ext cx="10086045" cy="979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As the removed NCC candidates might be meaningful guards in the original program (as opposed to, e.g. magic number check), removing detected NCC edges might introduce new bugs in the transformed program</a:t>
            </a:r>
          </a:p>
        </p:txBody>
      </p:sp>
      <p:sp>
        <p:nvSpPr>
          <p:cNvPr id="8" name="Rectangle 7">
            <a:extLst>
              <a:ext uri="{FF2B5EF4-FFF2-40B4-BE49-F238E27FC236}">
                <a16:creationId xmlns:a16="http://schemas.microsoft.com/office/drawing/2014/main" id="{B9EC3DE2-3DAA-7942-842D-7054637032C1}"/>
              </a:ext>
            </a:extLst>
          </p:cNvPr>
          <p:cNvSpPr/>
          <p:nvPr/>
        </p:nvSpPr>
        <p:spPr>
          <a:xfrm>
            <a:off x="877424" y="3091542"/>
            <a:ext cx="10086045" cy="979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Consequently, T-Fuzz’s Crash Analyzer verifies that each bug in the transformed program is also present in the original program, thus filtering out false positives. </a:t>
            </a:r>
            <a:r>
              <a:rPr lang="en-US" sz="1600" dirty="0"/>
              <a:t>(As it relies on symbolic analysis, it may not work in the presence of “hard” checks. In that case, manual analysis is needed)</a:t>
            </a:r>
          </a:p>
          <a:p>
            <a:endParaRPr lang="en-US" dirty="0"/>
          </a:p>
        </p:txBody>
      </p:sp>
    </p:spTree>
    <p:extLst>
      <p:ext uri="{BB962C8B-B14F-4D97-AF65-F5344CB8AC3E}">
        <p14:creationId xmlns:p14="http://schemas.microsoft.com/office/powerpoint/2010/main" val="3486313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5" name="Frame 4">
            <a:extLst>
              <a:ext uri="{FF2B5EF4-FFF2-40B4-BE49-F238E27FC236}">
                <a16:creationId xmlns:a16="http://schemas.microsoft.com/office/drawing/2014/main" id="{16A0D161-C175-0748-8DBD-A8BC73FA1C53}"/>
              </a:ext>
            </a:extLst>
          </p:cNvPr>
          <p:cNvSpPr/>
          <p:nvPr/>
        </p:nvSpPr>
        <p:spPr>
          <a:xfrm>
            <a:off x="838200" y="1321356"/>
            <a:ext cx="5410199"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877424" y="1321356"/>
            <a:ext cx="5218576" cy="369332"/>
          </a:xfrm>
          <a:prstGeom prst="rect">
            <a:avLst/>
          </a:prstGeom>
          <a:noFill/>
        </p:spPr>
        <p:txBody>
          <a:bodyPr wrap="square" rtlCol="0">
            <a:spAutoFit/>
          </a:bodyPr>
          <a:lstStyle/>
          <a:p>
            <a:r>
              <a:rPr lang="en-US" dirty="0"/>
              <a:t>Filtering out the False Positives and Reproducing Bugs</a:t>
            </a:r>
          </a:p>
        </p:txBody>
      </p:sp>
      <p:sp>
        <p:nvSpPr>
          <p:cNvPr id="4" name="Rectangle 3">
            <a:extLst>
              <a:ext uri="{FF2B5EF4-FFF2-40B4-BE49-F238E27FC236}">
                <a16:creationId xmlns:a16="http://schemas.microsoft.com/office/drawing/2014/main" id="{D4C87673-80B5-9A4C-B693-8EE4A14ECF72}"/>
              </a:ext>
            </a:extLst>
          </p:cNvPr>
          <p:cNvSpPr/>
          <p:nvPr/>
        </p:nvSpPr>
        <p:spPr>
          <a:xfrm>
            <a:off x="877424" y="1978090"/>
            <a:ext cx="10086045" cy="979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As the removed NCC candidates might be meaningful guards in the original program (as opposed to, e.g. magic number check), removing detected NCC edges might introduce new bugs in the transformed program</a:t>
            </a:r>
          </a:p>
        </p:txBody>
      </p:sp>
      <p:sp>
        <p:nvSpPr>
          <p:cNvPr id="8" name="Rectangle 7">
            <a:extLst>
              <a:ext uri="{FF2B5EF4-FFF2-40B4-BE49-F238E27FC236}">
                <a16:creationId xmlns:a16="http://schemas.microsoft.com/office/drawing/2014/main" id="{B9EC3DE2-3DAA-7942-842D-7054637032C1}"/>
              </a:ext>
            </a:extLst>
          </p:cNvPr>
          <p:cNvSpPr/>
          <p:nvPr/>
        </p:nvSpPr>
        <p:spPr>
          <a:xfrm>
            <a:off x="877424" y="3091542"/>
            <a:ext cx="10086045" cy="979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Consequently, T-Fuzz’s Crash Analyzer verifies that each bug in the transformed program is also present in the original program, thus filtering out false positives. </a:t>
            </a:r>
            <a:r>
              <a:rPr lang="en-US" sz="1600" dirty="0"/>
              <a:t>(As it relies on symbolic analysis, it may not work in the presence of “hard” checks. In that case, manual analysis is needed)</a:t>
            </a:r>
          </a:p>
          <a:p>
            <a:endParaRPr lang="en-US" dirty="0"/>
          </a:p>
        </p:txBody>
      </p:sp>
      <p:sp>
        <p:nvSpPr>
          <p:cNvPr id="9" name="Rectangle 8">
            <a:extLst>
              <a:ext uri="{FF2B5EF4-FFF2-40B4-BE49-F238E27FC236}">
                <a16:creationId xmlns:a16="http://schemas.microsoft.com/office/drawing/2014/main" id="{56FCF6F1-C783-2941-A26B-2B54873C1FF6}"/>
              </a:ext>
            </a:extLst>
          </p:cNvPr>
          <p:cNvSpPr/>
          <p:nvPr/>
        </p:nvSpPr>
        <p:spPr>
          <a:xfrm>
            <a:off x="877424" y="4204994"/>
            <a:ext cx="10086045" cy="979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For remaining true positives, an example input that reproduces the bug in the original program is generated</a:t>
            </a:r>
          </a:p>
        </p:txBody>
      </p:sp>
    </p:spTree>
    <p:extLst>
      <p:ext uri="{BB962C8B-B14F-4D97-AF65-F5344CB8AC3E}">
        <p14:creationId xmlns:p14="http://schemas.microsoft.com/office/powerpoint/2010/main" val="42202631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5" name="Frame 4">
            <a:extLst>
              <a:ext uri="{FF2B5EF4-FFF2-40B4-BE49-F238E27FC236}">
                <a16:creationId xmlns:a16="http://schemas.microsoft.com/office/drawing/2014/main" id="{16A0D161-C175-0748-8DBD-A8BC73FA1C53}"/>
              </a:ext>
            </a:extLst>
          </p:cNvPr>
          <p:cNvSpPr/>
          <p:nvPr/>
        </p:nvSpPr>
        <p:spPr>
          <a:xfrm>
            <a:off x="838200" y="1321356"/>
            <a:ext cx="5410199"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877424" y="1321356"/>
            <a:ext cx="5218576" cy="369332"/>
          </a:xfrm>
          <a:prstGeom prst="rect">
            <a:avLst/>
          </a:prstGeom>
          <a:noFill/>
        </p:spPr>
        <p:txBody>
          <a:bodyPr wrap="square" rtlCol="0">
            <a:spAutoFit/>
          </a:bodyPr>
          <a:lstStyle/>
          <a:p>
            <a:r>
              <a:rPr lang="en-US" dirty="0"/>
              <a:t>Filtering out the False Positives and Reproducing Bugs</a:t>
            </a:r>
          </a:p>
        </p:txBody>
      </p:sp>
      <p:sp>
        <p:nvSpPr>
          <p:cNvPr id="4" name="Rectangle 3">
            <a:extLst>
              <a:ext uri="{FF2B5EF4-FFF2-40B4-BE49-F238E27FC236}">
                <a16:creationId xmlns:a16="http://schemas.microsoft.com/office/drawing/2014/main" id="{D4C87673-80B5-9A4C-B693-8EE4A14ECF72}"/>
              </a:ext>
            </a:extLst>
          </p:cNvPr>
          <p:cNvSpPr/>
          <p:nvPr/>
        </p:nvSpPr>
        <p:spPr>
          <a:xfrm>
            <a:off x="877424" y="1978090"/>
            <a:ext cx="10086045" cy="979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As the removed NCC candidates might be meaningful guards in the original program (as opposed to, e.g. magic number check), removing detected NCC edges might introduce new bugs in the transformed program</a:t>
            </a:r>
          </a:p>
        </p:txBody>
      </p:sp>
      <p:sp>
        <p:nvSpPr>
          <p:cNvPr id="8" name="Rectangle 7">
            <a:extLst>
              <a:ext uri="{FF2B5EF4-FFF2-40B4-BE49-F238E27FC236}">
                <a16:creationId xmlns:a16="http://schemas.microsoft.com/office/drawing/2014/main" id="{B9EC3DE2-3DAA-7942-842D-7054637032C1}"/>
              </a:ext>
            </a:extLst>
          </p:cNvPr>
          <p:cNvSpPr/>
          <p:nvPr/>
        </p:nvSpPr>
        <p:spPr>
          <a:xfrm>
            <a:off x="877424" y="3091542"/>
            <a:ext cx="10086045" cy="979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p>
          <a:p>
            <a:r>
              <a:rPr lang="en-US" dirty="0"/>
              <a:t>Consequently, T-Fuzz’s Crash Analyzer verifies that each bug in the transformed program is also present in the original program, thus filtering out false positives. </a:t>
            </a:r>
            <a:r>
              <a:rPr lang="en-US" sz="1600" dirty="0"/>
              <a:t>(As it relies on symbolic analysis, it may not work in the presence of “hard” checks. In that case, manual analysis is needed)</a:t>
            </a:r>
          </a:p>
          <a:p>
            <a:endParaRPr lang="en-US" dirty="0"/>
          </a:p>
        </p:txBody>
      </p:sp>
      <p:sp>
        <p:nvSpPr>
          <p:cNvPr id="9" name="Rectangle 8">
            <a:extLst>
              <a:ext uri="{FF2B5EF4-FFF2-40B4-BE49-F238E27FC236}">
                <a16:creationId xmlns:a16="http://schemas.microsoft.com/office/drawing/2014/main" id="{56FCF6F1-C783-2941-A26B-2B54873C1FF6}"/>
              </a:ext>
            </a:extLst>
          </p:cNvPr>
          <p:cNvSpPr/>
          <p:nvPr/>
        </p:nvSpPr>
        <p:spPr>
          <a:xfrm>
            <a:off x="877424" y="4204994"/>
            <a:ext cx="10086045" cy="9797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For remaining true positives, an example input that reproduces the bug in the original program is generated</a:t>
            </a:r>
          </a:p>
        </p:txBody>
      </p:sp>
      <p:sp>
        <p:nvSpPr>
          <p:cNvPr id="10" name="Rectangle 9">
            <a:extLst>
              <a:ext uri="{FF2B5EF4-FFF2-40B4-BE49-F238E27FC236}">
                <a16:creationId xmlns:a16="http://schemas.microsoft.com/office/drawing/2014/main" id="{F584D514-8E61-A840-92E0-C76ED04F41E5}"/>
              </a:ext>
            </a:extLst>
          </p:cNvPr>
          <p:cNvSpPr/>
          <p:nvPr/>
        </p:nvSpPr>
        <p:spPr>
          <a:xfrm>
            <a:off x="877424" y="5318446"/>
            <a:ext cx="10086045" cy="1268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The Crash Analyzer </a:t>
            </a:r>
            <a:r>
              <a:rPr lang="en-US" b="1" dirty="0"/>
              <a:t>collect</a:t>
            </a:r>
            <a:r>
              <a:rPr lang="en-US" altLang="zh-CN" b="1" dirty="0"/>
              <a:t>s</a:t>
            </a:r>
            <a:r>
              <a:rPr lang="en-US" b="1" dirty="0"/>
              <a:t> path constraints of the original program by training the program path leading to a crash in the transformed program</a:t>
            </a:r>
            <a:r>
              <a:rPr lang="en-US" dirty="0"/>
              <a:t>. If the path constraints are satisfiable, the Crash Analyzer reproduces the bug in the original program by solving the path constraints</a:t>
            </a:r>
          </a:p>
        </p:txBody>
      </p:sp>
    </p:spTree>
    <p:extLst>
      <p:ext uri="{BB962C8B-B14F-4D97-AF65-F5344CB8AC3E}">
        <p14:creationId xmlns:p14="http://schemas.microsoft.com/office/powerpoint/2010/main" val="669398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F6A9A-DCF3-A641-8DCA-5A4A9C5295D3}"/>
              </a:ext>
            </a:extLst>
          </p:cNvPr>
          <p:cNvSpPr>
            <a:spLocks noGrp="1"/>
          </p:cNvSpPr>
          <p:nvPr>
            <p:ph type="title"/>
          </p:nvPr>
        </p:nvSpPr>
        <p:spPr/>
        <p:txBody>
          <a:bodyPr/>
          <a:lstStyle/>
          <a:p>
            <a:r>
              <a:rPr lang="en-US" dirty="0"/>
              <a:t>T-Fuzz Design</a:t>
            </a:r>
          </a:p>
        </p:txBody>
      </p:sp>
      <p:sp>
        <p:nvSpPr>
          <p:cNvPr id="5" name="Frame 4">
            <a:extLst>
              <a:ext uri="{FF2B5EF4-FFF2-40B4-BE49-F238E27FC236}">
                <a16:creationId xmlns:a16="http://schemas.microsoft.com/office/drawing/2014/main" id="{16A0D161-C175-0748-8DBD-A8BC73FA1C53}"/>
              </a:ext>
            </a:extLst>
          </p:cNvPr>
          <p:cNvSpPr/>
          <p:nvPr/>
        </p:nvSpPr>
        <p:spPr>
          <a:xfrm>
            <a:off x="838200" y="1321356"/>
            <a:ext cx="6232503"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17BC0B1D-CABD-D144-BD67-4F6CD05311F2}"/>
              </a:ext>
            </a:extLst>
          </p:cNvPr>
          <p:cNvSpPr txBox="1"/>
          <p:nvPr/>
        </p:nvSpPr>
        <p:spPr>
          <a:xfrm>
            <a:off x="877423" y="1321356"/>
            <a:ext cx="6232503" cy="369332"/>
          </a:xfrm>
          <a:prstGeom prst="rect">
            <a:avLst/>
          </a:prstGeom>
          <a:noFill/>
        </p:spPr>
        <p:txBody>
          <a:bodyPr wrap="square" rtlCol="0">
            <a:spAutoFit/>
          </a:bodyPr>
          <a:lstStyle/>
          <a:p>
            <a:r>
              <a:rPr lang="en-US" dirty="0"/>
              <a:t>Filtering out the False Positives and Reproducing Bugs : example</a:t>
            </a:r>
          </a:p>
        </p:txBody>
      </p:sp>
      <p:sp>
        <p:nvSpPr>
          <p:cNvPr id="10" name="Rectangle 9">
            <a:extLst>
              <a:ext uri="{FF2B5EF4-FFF2-40B4-BE49-F238E27FC236}">
                <a16:creationId xmlns:a16="http://schemas.microsoft.com/office/drawing/2014/main" id="{F584D514-8E61-A840-92E0-C76ED04F41E5}"/>
              </a:ext>
            </a:extLst>
          </p:cNvPr>
          <p:cNvSpPr/>
          <p:nvPr/>
        </p:nvSpPr>
        <p:spPr>
          <a:xfrm>
            <a:off x="838200" y="1819466"/>
            <a:ext cx="10086045" cy="12689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The Crash Analyzer uses a transformation-aware combination of the </a:t>
            </a:r>
            <a:r>
              <a:rPr lang="en-US" dirty="0" err="1"/>
              <a:t>preconstrained</a:t>
            </a:r>
            <a:r>
              <a:rPr lang="en-US" dirty="0"/>
              <a:t> tracing technique and the Path Kneading technique </a:t>
            </a:r>
            <a:r>
              <a:rPr lang="en-US" b="1" dirty="0"/>
              <a:t>to collect path constraints of the original program by training the program path leading to a crash in the transformed program</a:t>
            </a:r>
            <a:r>
              <a:rPr lang="en-US" dirty="0"/>
              <a:t>. If the path constraints are satisfiable, the Crash Analyzer reproduces the bug in the original program by solving the path constraints</a:t>
            </a:r>
          </a:p>
        </p:txBody>
      </p:sp>
      <p:pic>
        <p:nvPicPr>
          <p:cNvPr id="7" name="Picture 6" descr="Diagram&#10;&#10;Description automatically generated">
            <a:extLst>
              <a:ext uri="{FF2B5EF4-FFF2-40B4-BE49-F238E27FC236}">
                <a16:creationId xmlns:a16="http://schemas.microsoft.com/office/drawing/2014/main" id="{379FDAD6-880C-E84D-BE6F-0D0A10B2AF0F}"/>
              </a:ext>
            </a:extLst>
          </p:cNvPr>
          <p:cNvPicPr>
            <a:picLocks noChangeAspect="1"/>
          </p:cNvPicPr>
          <p:nvPr/>
        </p:nvPicPr>
        <p:blipFill>
          <a:blip r:embed="rId3"/>
          <a:stretch>
            <a:fillRect/>
          </a:stretch>
        </p:blipFill>
        <p:spPr>
          <a:xfrm>
            <a:off x="838200" y="3429000"/>
            <a:ext cx="4114800" cy="3200400"/>
          </a:xfrm>
          <a:prstGeom prst="rect">
            <a:avLst/>
          </a:prstGeom>
        </p:spPr>
      </p:pic>
      <p:sp>
        <p:nvSpPr>
          <p:cNvPr id="11" name="TextBox 10">
            <a:extLst>
              <a:ext uri="{FF2B5EF4-FFF2-40B4-BE49-F238E27FC236}">
                <a16:creationId xmlns:a16="http://schemas.microsoft.com/office/drawing/2014/main" id="{A2F0411A-7A40-B844-9E78-18875B5AE05D}"/>
              </a:ext>
            </a:extLst>
          </p:cNvPr>
          <p:cNvSpPr txBox="1"/>
          <p:nvPr/>
        </p:nvSpPr>
        <p:spPr>
          <a:xfrm>
            <a:off x="5215813" y="3114573"/>
            <a:ext cx="6475445" cy="2831544"/>
          </a:xfrm>
          <a:prstGeom prst="rect">
            <a:avLst/>
          </a:prstGeom>
          <a:noFill/>
        </p:spPr>
        <p:txBody>
          <a:bodyPr wrap="square" rtlCol="0">
            <a:spAutoFit/>
          </a:bodyPr>
          <a:lstStyle/>
          <a:p>
            <a:pPr marL="342900" indent="-342900">
              <a:buFont typeface="+mj-lt"/>
              <a:buAutoNum type="arabicPeriod"/>
            </a:pPr>
            <a:r>
              <a:rPr lang="en-US" sz="1600" dirty="0"/>
              <a:t>When the Crash Analyzer traces the transformed program, it maintains two sets of constraints: one for keeping track of the constraints in the transformed program (denoted as CT ) the other for keeping track of that in the original program (denoted as CO) </a:t>
            </a:r>
          </a:p>
          <a:p>
            <a:pPr marL="342900" indent="-342900">
              <a:buFont typeface="+mj-lt"/>
              <a:buAutoNum type="arabicPeriod"/>
            </a:pPr>
            <a:r>
              <a:rPr lang="en-US" sz="1600" dirty="0"/>
              <a:t>Before tracing starts, a crashing input (</a:t>
            </a:r>
            <a:r>
              <a:rPr lang="en-US" sz="1600" dirty="0">
                <a:latin typeface="Abadi MT Condensed Light" panose="020B0306030101010103" pitchFamily="34" charset="77"/>
              </a:rPr>
              <a:t>I</a:t>
            </a:r>
            <a:r>
              <a:rPr lang="en-US" sz="1600" dirty="0"/>
              <a:t>) is converted to a </a:t>
            </a:r>
            <a:r>
              <a:rPr lang="en-US" sz="1600" dirty="0" err="1"/>
              <a:t>preconstraint</a:t>
            </a:r>
            <a:r>
              <a:rPr lang="en-US" sz="1600" dirty="0"/>
              <a:t> (PC) and added to CT</a:t>
            </a:r>
          </a:p>
          <a:p>
            <a:pPr marL="342900" indent="-342900">
              <a:buFont typeface="+mj-lt"/>
              <a:buAutoNum type="arabicPeriod"/>
            </a:pPr>
            <a:r>
              <a:rPr lang="en-US" sz="1600" dirty="0"/>
              <a:t>While tracing, if the basic block contains a negated jump, the inverted path constraint associated conditional jump is added to CO</a:t>
            </a:r>
          </a:p>
          <a:p>
            <a:pPr marL="342900" indent="-342900">
              <a:buFont typeface="+mj-lt"/>
              <a:buAutoNum type="arabicPeriod"/>
            </a:pPr>
            <a:r>
              <a:rPr lang="en-US" sz="1600" dirty="0"/>
              <a:t>When the tracing reaches the crashing instruction in the program, the cause of crash (CC) is encoded to a constraint and also added to CO.</a:t>
            </a:r>
          </a:p>
          <a:p>
            <a:pPr marL="342900" indent="-342900">
              <a:buFont typeface="+mj-lt"/>
              <a:buAutoNum type="arabicPeriod"/>
            </a:pPr>
            <a:endParaRPr lang="en-US" dirty="0"/>
          </a:p>
        </p:txBody>
      </p:sp>
      <p:sp>
        <p:nvSpPr>
          <p:cNvPr id="3" name="Rectangle 2">
            <a:extLst>
              <a:ext uri="{FF2B5EF4-FFF2-40B4-BE49-F238E27FC236}">
                <a16:creationId xmlns:a16="http://schemas.microsoft.com/office/drawing/2014/main" id="{1B978EF7-9EC9-454F-843A-A80C5C6284A4}"/>
              </a:ext>
            </a:extLst>
          </p:cNvPr>
          <p:cNvSpPr/>
          <p:nvPr/>
        </p:nvSpPr>
        <p:spPr>
          <a:xfrm>
            <a:off x="5312664" y="5641848"/>
            <a:ext cx="6629400" cy="9875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t>If</a:t>
            </a:r>
            <a:r>
              <a:rPr lang="zh-CN" altLang="en-US" dirty="0"/>
              <a:t> </a:t>
            </a:r>
            <a:r>
              <a:rPr lang="en-US" altLang="zh-CN" dirty="0"/>
              <a:t>the</a:t>
            </a:r>
            <a:r>
              <a:rPr lang="zh-CN" altLang="en-US" dirty="0"/>
              <a:t> </a:t>
            </a:r>
            <a:r>
              <a:rPr lang="en-US" altLang="zh-CN" dirty="0"/>
              <a:t>path</a:t>
            </a:r>
            <a:r>
              <a:rPr lang="zh-CN" altLang="en-US" dirty="0"/>
              <a:t> </a:t>
            </a:r>
            <a:r>
              <a:rPr lang="en-US" altLang="zh-CN" dirty="0"/>
              <a:t>constraints</a:t>
            </a:r>
            <a:r>
              <a:rPr lang="zh-CN" altLang="en-US" dirty="0"/>
              <a:t> </a:t>
            </a:r>
            <a:r>
              <a:rPr lang="en-US" altLang="zh-CN" dirty="0"/>
              <a:t>in</a:t>
            </a:r>
            <a:r>
              <a:rPr lang="zh-CN" altLang="en-US" dirty="0"/>
              <a:t> </a:t>
            </a:r>
            <a:r>
              <a:rPr lang="en-US" altLang="zh-CN" dirty="0"/>
              <a:t>CO</a:t>
            </a:r>
            <a:r>
              <a:rPr lang="zh-CN" altLang="en-US" dirty="0"/>
              <a:t> </a:t>
            </a:r>
            <a:r>
              <a:rPr lang="en-US" altLang="zh-CN" dirty="0"/>
              <a:t>can</a:t>
            </a:r>
            <a:r>
              <a:rPr lang="zh-CN" altLang="en-US" dirty="0"/>
              <a:t> </a:t>
            </a:r>
            <a:r>
              <a:rPr lang="en-US" altLang="zh-CN" dirty="0"/>
              <a:t>be</a:t>
            </a:r>
            <a:r>
              <a:rPr lang="zh-CN" altLang="en-US" dirty="0"/>
              <a:t> </a:t>
            </a:r>
            <a:r>
              <a:rPr lang="en-US" altLang="zh-CN" dirty="0"/>
              <a:t>satisfied,</a:t>
            </a:r>
            <a:r>
              <a:rPr lang="zh-CN" altLang="en-US" dirty="0"/>
              <a:t> </a:t>
            </a:r>
            <a:r>
              <a:rPr lang="en-US" altLang="zh-CN" dirty="0"/>
              <a:t>it</a:t>
            </a:r>
            <a:r>
              <a:rPr lang="zh-CN" altLang="en-US" dirty="0"/>
              <a:t> </a:t>
            </a:r>
            <a:r>
              <a:rPr lang="en-US" altLang="zh-CN" dirty="0"/>
              <a:t>means</a:t>
            </a:r>
            <a:r>
              <a:rPr lang="zh-CN" altLang="en-US" dirty="0"/>
              <a:t> </a:t>
            </a:r>
            <a:r>
              <a:rPr lang="en-US" altLang="zh-CN" dirty="0"/>
              <a:t>that</a:t>
            </a:r>
            <a:r>
              <a:rPr lang="zh-CN" altLang="en-US" dirty="0"/>
              <a:t> </a:t>
            </a:r>
            <a:r>
              <a:rPr lang="en-US" altLang="zh-CN" dirty="0"/>
              <a:t>it</a:t>
            </a:r>
            <a:r>
              <a:rPr lang="zh-CN" altLang="en-US" dirty="0"/>
              <a:t> </a:t>
            </a:r>
            <a:r>
              <a:rPr lang="en-US" altLang="zh-CN" dirty="0"/>
              <a:t>is</a:t>
            </a:r>
            <a:r>
              <a:rPr lang="zh-CN" altLang="en-US" dirty="0"/>
              <a:t> </a:t>
            </a:r>
            <a:r>
              <a:rPr lang="en-US" altLang="zh-CN" dirty="0"/>
              <a:t>possible</a:t>
            </a:r>
            <a:r>
              <a:rPr lang="zh-CN" altLang="en-US" dirty="0"/>
              <a:t> </a:t>
            </a:r>
            <a:r>
              <a:rPr lang="en-US" altLang="zh-CN" dirty="0"/>
              <a:t>to</a:t>
            </a:r>
            <a:r>
              <a:rPr lang="zh-CN" altLang="en-US" dirty="0"/>
              <a:t> </a:t>
            </a:r>
            <a:r>
              <a:rPr lang="en-US" altLang="zh-CN" dirty="0"/>
              <a:t>generate</a:t>
            </a:r>
            <a:r>
              <a:rPr lang="zh-CN" altLang="en-US" dirty="0"/>
              <a:t> </a:t>
            </a:r>
            <a:r>
              <a:rPr lang="en-US" altLang="zh-CN" dirty="0"/>
              <a:t>an</a:t>
            </a:r>
            <a:r>
              <a:rPr lang="zh-CN" altLang="en-US" dirty="0"/>
              <a:t> </a:t>
            </a:r>
            <a:r>
              <a:rPr lang="en-US" altLang="zh-CN" dirty="0"/>
              <a:t>input</a:t>
            </a:r>
            <a:r>
              <a:rPr lang="zh-CN" altLang="en-US" dirty="0"/>
              <a:t> </a:t>
            </a:r>
            <a:r>
              <a:rPr lang="en-US" altLang="zh-CN" dirty="0"/>
              <a:t>that</a:t>
            </a:r>
            <a:r>
              <a:rPr lang="zh-CN" altLang="en-US" dirty="0"/>
              <a:t> </a:t>
            </a:r>
            <a:r>
              <a:rPr lang="en-US" altLang="zh-CN" dirty="0"/>
              <a:t>will</a:t>
            </a:r>
            <a:r>
              <a:rPr lang="zh-CN" altLang="en-US" dirty="0"/>
              <a:t> </a:t>
            </a:r>
            <a:r>
              <a:rPr lang="en-US" altLang="zh-CN" dirty="0"/>
              <a:t>execute</a:t>
            </a:r>
            <a:r>
              <a:rPr lang="zh-CN" altLang="en-US" dirty="0"/>
              <a:t> </a:t>
            </a:r>
            <a:r>
              <a:rPr lang="en-US" altLang="zh-CN" dirty="0"/>
              <a:t>the</a:t>
            </a:r>
            <a:r>
              <a:rPr lang="zh-CN" altLang="en-US" dirty="0"/>
              <a:t> </a:t>
            </a:r>
            <a:r>
              <a:rPr lang="en-US" altLang="zh-CN" dirty="0"/>
              <a:t>same</a:t>
            </a:r>
            <a:r>
              <a:rPr lang="zh-CN" altLang="en-US" dirty="0"/>
              <a:t> </a:t>
            </a:r>
            <a:r>
              <a:rPr lang="en-US" altLang="zh-CN" dirty="0"/>
              <a:t>program</a:t>
            </a:r>
            <a:r>
              <a:rPr lang="zh-CN" altLang="en-US" dirty="0"/>
              <a:t> </a:t>
            </a:r>
            <a:r>
              <a:rPr lang="en-US" altLang="zh-CN" dirty="0"/>
              <a:t>path</a:t>
            </a:r>
            <a:r>
              <a:rPr lang="zh-CN" altLang="en-US" dirty="0"/>
              <a:t> </a:t>
            </a:r>
            <a:r>
              <a:rPr lang="en-US" altLang="zh-CN" dirty="0"/>
              <a:t>and</a:t>
            </a:r>
            <a:r>
              <a:rPr lang="zh-CN" altLang="en-US" dirty="0"/>
              <a:t> </a:t>
            </a:r>
            <a:r>
              <a:rPr lang="en-US" altLang="zh-CN" dirty="0"/>
              <a:t>trigger</a:t>
            </a:r>
            <a:r>
              <a:rPr lang="zh-CN" altLang="en-US" dirty="0"/>
              <a:t> </a:t>
            </a:r>
            <a:r>
              <a:rPr lang="en-US" altLang="zh-CN" dirty="0"/>
              <a:t>the</a:t>
            </a:r>
            <a:r>
              <a:rPr lang="zh-CN" altLang="en-US" dirty="0"/>
              <a:t> </a:t>
            </a:r>
            <a:r>
              <a:rPr lang="en-US" altLang="zh-CN" dirty="0"/>
              <a:t>same</a:t>
            </a:r>
            <a:r>
              <a:rPr lang="zh-CN" altLang="en-US" dirty="0"/>
              <a:t> </a:t>
            </a:r>
            <a:r>
              <a:rPr lang="en-US" altLang="zh-CN" dirty="0"/>
              <a:t>crash</a:t>
            </a:r>
            <a:r>
              <a:rPr lang="zh-CN" altLang="en-US" dirty="0"/>
              <a:t> </a:t>
            </a:r>
            <a:r>
              <a:rPr lang="en-US" altLang="zh-CN" dirty="0"/>
              <a:t>in</a:t>
            </a:r>
            <a:r>
              <a:rPr lang="zh-CN" altLang="en-US" dirty="0"/>
              <a:t> </a:t>
            </a:r>
            <a:r>
              <a:rPr lang="en-US" altLang="zh-CN" dirty="0"/>
              <a:t>the</a:t>
            </a:r>
            <a:r>
              <a:rPr lang="zh-CN" altLang="en-US" dirty="0"/>
              <a:t> </a:t>
            </a:r>
            <a:r>
              <a:rPr lang="en-US" altLang="zh-CN" dirty="0"/>
              <a:t>original</a:t>
            </a:r>
            <a:r>
              <a:rPr lang="zh-CN" altLang="en-US" dirty="0"/>
              <a:t> </a:t>
            </a:r>
            <a:r>
              <a:rPr lang="en-US" altLang="zh-CN" dirty="0"/>
              <a:t>program</a:t>
            </a:r>
            <a:endParaRPr lang="en-US" dirty="0"/>
          </a:p>
        </p:txBody>
      </p:sp>
    </p:spTree>
    <p:extLst>
      <p:ext uri="{BB962C8B-B14F-4D97-AF65-F5344CB8AC3E}">
        <p14:creationId xmlns:p14="http://schemas.microsoft.com/office/powerpoint/2010/main" val="2802742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B3A9-8963-C842-A77B-90FB6A732242}"/>
              </a:ext>
            </a:extLst>
          </p:cNvPr>
          <p:cNvSpPr>
            <a:spLocks noGrp="1"/>
          </p:cNvSpPr>
          <p:nvPr>
            <p:ph type="title"/>
          </p:nvPr>
        </p:nvSpPr>
        <p:spPr/>
        <p:txBody>
          <a:bodyPr/>
          <a:lstStyle/>
          <a:p>
            <a:r>
              <a:rPr lang="en-US" dirty="0"/>
              <a:t>Background</a:t>
            </a:r>
            <a:br>
              <a:rPr lang="en-US" dirty="0"/>
            </a:br>
            <a:endParaRPr lang="en-US" dirty="0"/>
          </a:p>
        </p:txBody>
      </p:sp>
      <p:sp>
        <p:nvSpPr>
          <p:cNvPr id="3" name="Content Placeholder 2">
            <a:extLst>
              <a:ext uri="{FF2B5EF4-FFF2-40B4-BE49-F238E27FC236}">
                <a16:creationId xmlns:a16="http://schemas.microsoft.com/office/drawing/2014/main" id="{A8E6492B-3A8A-E647-A63B-CA8F32296F94}"/>
              </a:ext>
            </a:extLst>
          </p:cNvPr>
          <p:cNvSpPr>
            <a:spLocks noGrp="1"/>
          </p:cNvSpPr>
          <p:nvPr>
            <p:ph idx="1"/>
          </p:nvPr>
        </p:nvSpPr>
        <p:spPr>
          <a:xfrm>
            <a:off x="838200" y="1825625"/>
            <a:ext cx="10515600" cy="1991001"/>
          </a:xfrm>
        </p:spPr>
        <p:txBody>
          <a:bodyPr/>
          <a:lstStyle/>
          <a:p>
            <a:r>
              <a:rPr lang="en-US" dirty="0"/>
              <a:t>Fuzzers can be divided into two categories:</a:t>
            </a:r>
          </a:p>
          <a:p>
            <a:pPr lvl="1"/>
            <a:r>
              <a:rPr lang="en-US" dirty="0"/>
              <a:t>Generational fuzzers that construct inputs according to some provided format specification</a:t>
            </a:r>
          </a:p>
          <a:p>
            <a:pPr lvl="1"/>
            <a:r>
              <a:rPr lang="en-US" dirty="0"/>
              <a:t>Mutational fuzzers that create inputs by randomly mutating analyst-provided or randomly generated seeds</a:t>
            </a:r>
          </a:p>
          <a:p>
            <a:endParaRPr lang="en-US" dirty="0"/>
          </a:p>
          <a:p>
            <a:endParaRPr lang="en-US" dirty="0"/>
          </a:p>
        </p:txBody>
      </p:sp>
      <p:graphicFrame>
        <p:nvGraphicFramePr>
          <p:cNvPr id="4" name="Table 4">
            <a:extLst>
              <a:ext uri="{FF2B5EF4-FFF2-40B4-BE49-F238E27FC236}">
                <a16:creationId xmlns:a16="http://schemas.microsoft.com/office/drawing/2014/main" id="{0974C3C8-DB68-724C-B3CD-AABEFF0321A7}"/>
              </a:ext>
            </a:extLst>
          </p:cNvPr>
          <p:cNvGraphicFramePr>
            <a:graphicFrameLocks noGrp="1"/>
          </p:cNvGraphicFramePr>
          <p:nvPr>
            <p:extLst>
              <p:ext uri="{D42A27DB-BD31-4B8C-83A1-F6EECF244321}">
                <p14:modId xmlns:p14="http://schemas.microsoft.com/office/powerpoint/2010/main" val="1631911193"/>
              </p:ext>
            </p:extLst>
          </p:nvPr>
        </p:nvGraphicFramePr>
        <p:xfrm>
          <a:off x="1705996" y="4075116"/>
          <a:ext cx="8128000" cy="1656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79366321"/>
                    </a:ext>
                  </a:extLst>
                </a:gridCol>
                <a:gridCol w="4064000">
                  <a:extLst>
                    <a:ext uri="{9D8B030D-6E8A-4147-A177-3AD203B41FA5}">
                      <a16:colId xmlns:a16="http://schemas.microsoft.com/office/drawing/2014/main" val="3185070124"/>
                    </a:ext>
                  </a:extLst>
                </a:gridCol>
              </a:tblGrid>
              <a:tr h="370840">
                <a:tc>
                  <a:txBody>
                    <a:bodyPr/>
                    <a:lstStyle/>
                    <a:p>
                      <a:endParaRPr lang="en-US"/>
                    </a:p>
                  </a:txBody>
                  <a:tcPr/>
                </a:tc>
                <a:tc>
                  <a:txBody>
                    <a:bodyPr/>
                    <a:lstStyle/>
                    <a:p>
                      <a:r>
                        <a:rPr lang="en-US" dirty="0"/>
                        <a:t>Limitations</a:t>
                      </a:r>
                    </a:p>
                  </a:txBody>
                  <a:tcPr/>
                </a:tc>
                <a:extLst>
                  <a:ext uri="{0D108BD9-81ED-4DB2-BD59-A6C34878D82A}">
                    <a16:rowId xmlns:a16="http://schemas.microsoft.com/office/drawing/2014/main" val="3634798032"/>
                  </a:ext>
                </a:extLst>
              </a:tr>
              <a:tr h="370840">
                <a:tc rowSpan="2">
                  <a:txBody>
                    <a:bodyPr/>
                    <a:lstStyle/>
                    <a:p>
                      <a:r>
                        <a:rPr lang="en-US" dirty="0"/>
                        <a:t>Generational Fuzzer</a:t>
                      </a:r>
                    </a:p>
                  </a:txBody>
                  <a:tcPr/>
                </a:tc>
                <a:tc>
                  <a:txBody>
                    <a:bodyPr/>
                    <a:lstStyle/>
                    <a:p>
                      <a:r>
                        <a:rPr lang="en-US" dirty="0"/>
                        <a:t>Requiring an input format specification, imposing significant manual effort to create</a:t>
                      </a:r>
                    </a:p>
                  </a:txBody>
                  <a:tcPr/>
                </a:tc>
                <a:extLst>
                  <a:ext uri="{0D108BD9-81ED-4DB2-BD59-A6C34878D82A}">
                    <a16:rowId xmlns:a16="http://schemas.microsoft.com/office/drawing/2014/main" val="2485349085"/>
                  </a:ext>
                </a:extLst>
              </a:tr>
              <a:tr h="370840">
                <a:tc vMerge="1">
                  <a:txBody>
                    <a:bodyPr/>
                    <a:lstStyle/>
                    <a:p>
                      <a:endParaRPr lang="en-US" dirty="0"/>
                    </a:p>
                  </a:txBody>
                  <a:tcPr/>
                </a:tc>
                <a:tc>
                  <a:txBody>
                    <a:bodyPr/>
                    <a:lstStyle/>
                    <a:p>
                      <a:r>
                        <a:rPr lang="en-US" dirty="0"/>
                        <a:t>Inapplicable if the format is not </a:t>
                      </a:r>
                      <a:r>
                        <a:rPr lang="en-US" dirty="0" err="1"/>
                        <a:t>availavble</a:t>
                      </a:r>
                      <a:endParaRPr lang="en-US" dirty="0"/>
                    </a:p>
                  </a:txBody>
                  <a:tcPr/>
                </a:tc>
                <a:extLst>
                  <a:ext uri="{0D108BD9-81ED-4DB2-BD59-A6C34878D82A}">
                    <a16:rowId xmlns:a16="http://schemas.microsoft.com/office/drawing/2014/main" val="178972579"/>
                  </a:ext>
                </a:extLst>
              </a:tr>
            </a:tbl>
          </a:graphicData>
        </a:graphic>
      </p:graphicFrame>
      <p:grpSp>
        <p:nvGrpSpPr>
          <p:cNvPr id="8" name="Group 7">
            <a:extLst>
              <a:ext uri="{FF2B5EF4-FFF2-40B4-BE49-F238E27FC236}">
                <a16:creationId xmlns:a16="http://schemas.microsoft.com/office/drawing/2014/main" id="{EFD9D153-5372-D541-99E5-6973030C2AA0}"/>
              </a:ext>
            </a:extLst>
          </p:cNvPr>
          <p:cNvGrpSpPr/>
          <p:nvPr/>
        </p:nvGrpSpPr>
        <p:grpSpPr>
          <a:xfrm>
            <a:off x="838201" y="1382469"/>
            <a:ext cx="2071254" cy="375687"/>
            <a:chOff x="838201" y="1382469"/>
            <a:chExt cx="2071254" cy="375687"/>
          </a:xfrm>
        </p:grpSpPr>
        <p:sp>
          <p:nvSpPr>
            <p:cNvPr id="6" name="Frame 5">
              <a:extLst>
                <a:ext uri="{FF2B5EF4-FFF2-40B4-BE49-F238E27FC236}">
                  <a16:creationId xmlns:a16="http://schemas.microsoft.com/office/drawing/2014/main" id="{6DF45B26-4BF3-A247-868E-0467AF9EA6BF}"/>
                </a:ext>
              </a:extLst>
            </p:cNvPr>
            <p:cNvSpPr/>
            <p:nvPr/>
          </p:nvSpPr>
          <p:spPr>
            <a:xfrm>
              <a:off x="838201" y="1388825"/>
              <a:ext cx="2071254" cy="369331"/>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7459A5E3-09DF-D145-9175-5B719B37DCB0}"/>
                </a:ext>
              </a:extLst>
            </p:cNvPr>
            <p:cNvSpPr txBox="1"/>
            <p:nvPr/>
          </p:nvSpPr>
          <p:spPr>
            <a:xfrm>
              <a:off x="1032766" y="1382469"/>
              <a:ext cx="1346459" cy="369332"/>
            </a:xfrm>
            <a:prstGeom prst="rect">
              <a:avLst/>
            </a:prstGeom>
            <a:noFill/>
          </p:spPr>
          <p:txBody>
            <a:bodyPr wrap="none" rtlCol="0">
              <a:spAutoFit/>
            </a:bodyPr>
            <a:lstStyle/>
            <a:p>
              <a:r>
                <a:rPr lang="en-US" dirty="0"/>
                <a:t>Fuzzer types</a:t>
              </a:r>
            </a:p>
          </p:txBody>
        </p:sp>
      </p:grpSp>
    </p:spTree>
    <p:extLst>
      <p:ext uri="{BB962C8B-B14F-4D97-AF65-F5344CB8AC3E}">
        <p14:creationId xmlns:p14="http://schemas.microsoft.com/office/powerpoint/2010/main" val="40543796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B556-DB43-3A44-A0BF-6330F1CBFAD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058610D-E9DA-1442-A0E1-7D6CDA55A364}"/>
              </a:ext>
            </a:extLst>
          </p:cNvPr>
          <p:cNvSpPr>
            <a:spLocks noGrp="1"/>
          </p:cNvSpPr>
          <p:nvPr>
            <p:ph idx="1"/>
          </p:nvPr>
        </p:nvSpPr>
        <p:spPr>
          <a:xfrm>
            <a:off x="838200" y="1825625"/>
            <a:ext cx="10515600" cy="1489789"/>
          </a:xfrm>
        </p:spPr>
        <p:txBody>
          <a:bodyPr>
            <a:normAutofit lnSpcReduction="10000"/>
          </a:bodyPr>
          <a:lstStyle/>
          <a:p>
            <a:r>
              <a:rPr lang="en-US" dirty="0"/>
              <a:t>DARPA CGC dataset</a:t>
            </a:r>
          </a:p>
          <a:p>
            <a:r>
              <a:rPr lang="en-US" dirty="0"/>
              <a:t>LAVA-M dataset</a:t>
            </a:r>
          </a:p>
          <a:p>
            <a:r>
              <a:rPr lang="en-US" dirty="0"/>
              <a:t>A set of 4 real-world programs built on wide-spread libraries</a:t>
            </a:r>
          </a:p>
        </p:txBody>
      </p:sp>
      <p:sp>
        <p:nvSpPr>
          <p:cNvPr id="9" name="Frame 8">
            <a:extLst>
              <a:ext uri="{FF2B5EF4-FFF2-40B4-BE49-F238E27FC236}">
                <a16:creationId xmlns:a16="http://schemas.microsoft.com/office/drawing/2014/main" id="{3EA70203-CC14-1842-A089-A0365BCBC64C}"/>
              </a:ext>
            </a:extLst>
          </p:cNvPr>
          <p:cNvSpPr/>
          <p:nvPr/>
        </p:nvSpPr>
        <p:spPr>
          <a:xfrm>
            <a:off x="838200" y="1321356"/>
            <a:ext cx="1141429"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85499EA2-00BA-7048-B85B-68DE9CCA9639}"/>
              </a:ext>
            </a:extLst>
          </p:cNvPr>
          <p:cNvSpPr txBox="1"/>
          <p:nvPr/>
        </p:nvSpPr>
        <p:spPr>
          <a:xfrm>
            <a:off x="933254" y="1321356"/>
            <a:ext cx="970394" cy="369332"/>
          </a:xfrm>
          <a:prstGeom prst="rect">
            <a:avLst/>
          </a:prstGeom>
          <a:noFill/>
        </p:spPr>
        <p:txBody>
          <a:bodyPr wrap="none" rtlCol="0">
            <a:spAutoFit/>
          </a:bodyPr>
          <a:lstStyle/>
          <a:p>
            <a:r>
              <a:rPr lang="en-US" dirty="0"/>
              <a:t>datasets</a:t>
            </a:r>
          </a:p>
        </p:txBody>
      </p:sp>
      <p:sp>
        <p:nvSpPr>
          <p:cNvPr id="11" name="Frame 10">
            <a:extLst>
              <a:ext uri="{FF2B5EF4-FFF2-40B4-BE49-F238E27FC236}">
                <a16:creationId xmlns:a16="http://schemas.microsoft.com/office/drawing/2014/main" id="{856BAB43-CEA1-034D-B7D4-C9C6AE028A1A}"/>
              </a:ext>
            </a:extLst>
          </p:cNvPr>
          <p:cNvSpPr/>
          <p:nvPr/>
        </p:nvSpPr>
        <p:spPr>
          <a:xfrm>
            <a:off x="838200" y="3542586"/>
            <a:ext cx="1973580"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0E193A18-F808-7C44-B64B-823801C13CDF}"/>
              </a:ext>
            </a:extLst>
          </p:cNvPr>
          <p:cNvSpPr txBox="1"/>
          <p:nvPr/>
        </p:nvSpPr>
        <p:spPr>
          <a:xfrm>
            <a:off x="933254" y="3564017"/>
            <a:ext cx="1777410" cy="369332"/>
          </a:xfrm>
          <a:prstGeom prst="rect">
            <a:avLst/>
          </a:prstGeom>
          <a:noFill/>
        </p:spPr>
        <p:txBody>
          <a:bodyPr wrap="none" rtlCol="0">
            <a:spAutoFit/>
          </a:bodyPr>
          <a:lstStyle/>
          <a:p>
            <a:r>
              <a:rPr lang="en-US" dirty="0"/>
              <a:t>implementations</a:t>
            </a:r>
          </a:p>
        </p:txBody>
      </p:sp>
      <p:sp>
        <p:nvSpPr>
          <p:cNvPr id="14" name="TextBox 13">
            <a:extLst>
              <a:ext uri="{FF2B5EF4-FFF2-40B4-BE49-F238E27FC236}">
                <a16:creationId xmlns:a16="http://schemas.microsoft.com/office/drawing/2014/main" id="{17D57097-7BCB-454B-B5E0-394A1A416365}"/>
              </a:ext>
            </a:extLst>
          </p:cNvPr>
          <p:cNvSpPr txBox="1"/>
          <p:nvPr/>
        </p:nvSpPr>
        <p:spPr>
          <a:xfrm>
            <a:off x="838200" y="4139090"/>
            <a:ext cx="8268738" cy="1200329"/>
          </a:xfrm>
          <a:prstGeom prst="rect">
            <a:avLst/>
          </a:prstGeom>
          <a:noFill/>
        </p:spPr>
        <p:txBody>
          <a:bodyPr wrap="none" rtlCol="0">
            <a:spAutoFit/>
          </a:bodyPr>
          <a:lstStyle/>
          <a:p>
            <a:r>
              <a:rPr lang="en-US" dirty="0"/>
              <a:t>T-Fuzz is implemented in Python based on a set of open source tools:</a:t>
            </a:r>
          </a:p>
          <a:p>
            <a:pPr marL="742950" lvl="1" indent="-285750">
              <a:buFont typeface="Arial" panose="020B0604020202020204" pitchFamily="34" charset="0"/>
              <a:buChar char="•"/>
            </a:pPr>
            <a:r>
              <a:rPr lang="en-US" dirty="0"/>
              <a:t>The Fuzzer component was built on AFL</a:t>
            </a:r>
          </a:p>
          <a:p>
            <a:pPr marL="742950" lvl="1" indent="-285750">
              <a:buFont typeface="Arial" panose="020B0604020202020204" pitchFamily="34" charset="0"/>
              <a:buChar char="•"/>
            </a:pPr>
            <a:r>
              <a:rPr lang="en-US" dirty="0"/>
              <a:t>The Program Transformer was implemented using the </a:t>
            </a:r>
            <a:r>
              <a:rPr lang="en-US" i="1" dirty="0" err="1"/>
              <a:t>angr</a:t>
            </a:r>
            <a:r>
              <a:rPr lang="en-US" i="1" dirty="0"/>
              <a:t> tracer </a:t>
            </a:r>
            <a:r>
              <a:rPr lang="en-US" dirty="0"/>
              <a:t>and </a:t>
            </a:r>
            <a:r>
              <a:rPr lang="en-US" i="1" dirty="0"/>
              <a:t>radare2</a:t>
            </a:r>
            <a:endParaRPr lang="en-US" dirty="0"/>
          </a:p>
          <a:p>
            <a:pPr marL="742950" lvl="1" indent="-285750">
              <a:buFont typeface="Arial" panose="020B0604020202020204" pitchFamily="34" charset="0"/>
              <a:buChar char="•"/>
            </a:pPr>
            <a:r>
              <a:rPr lang="en-US" dirty="0"/>
              <a:t>The Crash Analyzer was implemented using </a:t>
            </a:r>
            <a:r>
              <a:rPr lang="en-US" i="1" dirty="0" err="1"/>
              <a:t>angr</a:t>
            </a:r>
            <a:r>
              <a:rPr lang="en-US" i="1" dirty="0"/>
              <a:t> </a:t>
            </a:r>
          </a:p>
        </p:txBody>
      </p:sp>
    </p:spTree>
    <p:extLst>
      <p:ext uri="{BB962C8B-B14F-4D97-AF65-F5344CB8AC3E}">
        <p14:creationId xmlns:p14="http://schemas.microsoft.com/office/powerpoint/2010/main" val="2144972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B556-DB43-3A44-A0BF-6330F1CBFAD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058610D-E9DA-1442-A0E1-7D6CDA55A364}"/>
              </a:ext>
            </a:extLst>
          </p:cNvPr>
          <p:cNvSpPr>
            <a:spLocks noGrp="1"/>
          </p:cNvSpPr>
          <p:nvPr>
            <p:ph idx="1"/>
          </p:nvPr>
        </p:nvSpPr>
        <p:spPr>
          <a:xfrm>
            <a:off x="838200" y="1825625"/>
            <a:ext cx="10515600" cy="1603375"/>
          </a:xfrm>
        </p:spPr>
        <p:txBody>
          <a:bodyPr>
            <a:normAutofit fontScale="92500" lnSpcReduction="20000"/>
          </a:bodyPr>
          <a:lstStyle/>
          <a:p>
            <a:r>
              <a:rPr lang="en-US" sz="1800" dirty="0"/>
              <a:t>DARPA CGC dataset contains a set of vulnerable programs used in the Cyber Grand Challenge event hosted by DARPA (Defense Advanced Research Projects Agency)</a:t>
            </a:r>
          </a:p>
          <a:p>
            <a:r>
              <a:rPr lang="en-US" sz="1800" dirty="0"/>
              <a:t>248 challenges with 296 binary programs. For each bug in these programs, the dataset contains a set of inputs as a Proof of Vulnerability. These inputs are used as ground truth in the evaluation.</a:t>
            </a:r>
          </a:p>
          <a:p>
            <a:r>
              <a:rPr lang="en-US" sz="1800" dirty="0"/>
              <a:t>Run T-Fuzz on the same set of binaries. Each binary is fuzzed for 24 hours</a:t>
            </a:r>
          </a:p>
          <a:p>
            <a:r>
              <a:rPr lang="en-US" sz="1800" dirty="0"/>
              <a:t>Compared to AFL (heuristic based approach), Driller (symbolic execution based approach)</a:t>
            </a:r>
          </a:p>
        </p:txBody>
      </p:sp>
      <p:sp>
        <p:nvSpPr>
          <p:cNvPr id="9" name="Frame 8">
            <a:extLst>
              <a:ext uri="{FF2B5EF4-FFF2-40B4-BE49-F238E27FC236}">
                <a16:creationId xmlns:a16="http://schemas.microsoft.com/office/drawing/2014/main" id="{3EA70203-CC14-1842-A089-A0365BCBC64C}"/>
              </a:ext>
            </a:extLst>
          </p:cNvPr>
          <p:cNvSpPr/>
          <p:nvPr/>
        </p:nvSpPr>
        <p:spPr>
          <a:xfrm>
            <a:off x="838200" y="1321356"/>
            <a:ext cx="2104194"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85499EA2-00BA-7048-B85B-68DE9CCA9639}"/>
              </a:ext>
            </a:extLst>
          </p:cNvPr>
          <p:cNvSpPr txBox="1"/>
          <p:nvPr/>
        </p:nvSpPr>
        <p:spPr>
          <a:xfrm>
            <a:off x="933254" y="1321356"/>
            <a:ext cx="2009140" cy="369332"/>
          </a:xfrm>
          <a:prstGeom prst="rect">
            <a:avLst/>
          </a:prstGeom>
          <a:noFill/>
        </p:spPr>
        <p:txBody>
          <a:bodyPr wrap="none" rtlCol="0">
            <a:spAutoFit/>
          </a:bodyPr>
          <a:lstStyle/>
          <a:p>
            <a:r>
              <a:rPr lang="en-US" dirty="0"/>
              <a:t>DARPA CGC dataset</a:t>
            </a:r>
          </a:p>
        </p:txBody>
      </p:sp>
      <p:pic>
        <p:nvPicPr>
          <p:cNvPr id="5" name="Picture 4" descr="Diagram, venn diagram&#10;&#10;Description automatically generated">
            <a:extLst>
              <a:ext uri="{FF2B5EF4-FFF2-40B4-BE49-F238E27FC236}">
                <a16:creationId xmlns:a16="http://schemas.microsoft.com/office/drawing/2014/main" id="{AEE04485-C8CD-5340-BA70-408185CA2669}"/>
              </a:ext>
            </a:extLst>
          </p:cNvPr>
          <p:cNvPicPr>
            <a:picLocks noChangeAspect="1"/>
          </p:cNvPicPr>
          <p:nvPr/>
        </p:nvPicPr>
        <p:blipFill>
          <a:blip r:embed="rId2"/>
          <a:stretch>
            <a:fillRect/>
          </a:stretch>
        </p:blipFill>
        <p:spPr>
          <a:xfrm>
            <a:off x="6096000" y="3563937"/>
            <a:ext cx="3771900" cy="3048000"/>
          </a:xfrm>
          <a:prstGeom prst="rect">
            <a:avLst/>
          </a:prstGeom>
        </p:spPr>
      </p:pic>
      <p:pic>
        <p:nvPicPr>
          <p:cNvPr id="7" name="Picture 6" descr="Table&#10;&#10;Description automatically generated">
            <a:extLst>
              <a:ext uri="{FF2B5EF4-FFF2-40B4-BE49-F238E27FC236}">
                <a16:creationId xmlns:a16="http://schemas.microsoft.com/office/drawing/2014/main" id="{3EBFE765-1C73-B04F-B813-539B440A49FC}"/>
              </a:ext>
            </a:extLst>
          </p:cNvPr>
          <p:cNvPicPr>
            <a:picLocks noChangeAspect="1"/>
          </p:cNvPicPr>
          <p:nvPr/>
        </p:nvPicPr>
        <p:blipFill>
          <a:blip r:embed="rId3"/>
          <a:stretch>
            <a:fillRect/>
          </a:stretch>
        </p:blipFill>
        <p:spPr>
          <a:xfrm>
            <a:off x="1890297" y="3907622"/>
            <a:ext cx="3619500" cy="2209800"/>
          </a:xfrm>
          <a:prstGeom prst="rect">
            <a:avLst/>
          </a:prstGeom>
        </p:spPr>
      </p:pic>
    </p:spTree>
    <p:extLst>
      <p:ext uri="{BB962C8B-B14F-4D97-AF65-F5344CB8AC3E}">
        <p14:creationId xmlns:p14="http://schemas.microsoft.com/office/powerpoint/2010/main" val="3504297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B556-DB43-3A44-A0BF-6330F1CBFAD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058610D-E9DA-1442-A0E1-7D6CDA55A364}"/>
              </a:ext>
            </a:extLst>
          </p:cNvPr>
          <p:cNvSpPr>
            <a:spLocks noGrp="1"/>
          </p:cNvSpPr>
          <p:nvPr>
            <p:ph idx="1"/>
          </p:nvPr>
        </p:nvSpPr>
        <p:spPr>
          <a:xfrm>
            <a:off x="838200" y="1825625"/>
            <a:ext cx="10515600" cy="1603375"/>
          </a:xfrm>
        </p:spPr>
        <p:txBody>
          <a:bodyPr>
            <a:normAutofit/>
          </a:bodyPr>
          <a:lstStyle/>
          <a:p>
            <a:r>
              <a:rPr lang="en-US" sz="1800" dirty="0"/>
              <a:t>The LAVA dataset contains a set of vulnerable programs created by automatically injecting bugs</a:t>
            </a:r>
          </a:p>
          <a:p>
            <a:r>
              <a:rPr lang="en-US" sz="1800" dirty="0"/>
              <a:t>LAVA-M is a subset of the LAVA dataset consisting of 4 utilities from </a:t>
            </a:r>
            <a:r>
              <a:rPr lang="en-US" sz="1800" dirty="0" err="1"/>
              <a:t>coreutils</a:t>
            </a:r>
            <a:r>
              <a:rPr lang="en-US" sz="1800" dirty="0"/>
              <a:t>, each of which contains multiple injected bugs</a:t>
            </a:r>
          </a:p>
        </p:txBody>
      </p:sp>
      <p:sp>
        <p:nvSpPr>
          <p:cNvPr id="9" name="Frame 8">
            <a:extLst>
              <a:ext uri="{FF2B5EF4-FFF2-40B4-BE49-F238E27FC236}">
                <a16:creationId xmlns:a16="http://schemas.microsoft.com/office/drawing/2014/main" id="{3EA70203-CC14-1842-A089-A0365BCBC64C}"/>
              </a:ext>
            </a:extLst>
          </p:cNvPr>
          <p:cNvSpPr/>
          <p:nvPr/>
        </p:nvSpPr>
        <p:spPr>
          <a:xfrm>
            <a:off x="838200" y="1321356"/>
            <a:ext cx="2104194"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85499EA2-00BA-7048-B85B-68DE9CCA9639}"/>
              </a:ext>
            </a:extLst>
          </p:cNvPr>
          <p:cNvSpPr txBox="1"/>
          <p:nvPr/>
        </p:nvSpPr>
        <p:spPr>
          <a:xfrm>
            <a:off x="933254" y="1321356"/>
            <a:ext cx="1694888" cy="369332"/>
          </a:xfrm>
          <a:prstGeom prst="rect">
            <a:avLst/>
          </a:prstGeom>
          <a:noFill/>
        </p:spPr>
        <p:txBody>
          <a:bodyPr wrap="none" rtlCol="0">
            <a:spAutoFit/>
          </a:bodyPr>
          <a:lstStyle/>
          <a:p>
            <a:r>
              <a:rPr lang="en-US" dirty="0"/>
              <a:t>LAVA-M Dataset</a:t>
            </a:r>
          </a:p>
        </p:txBody>
      </p:sp>
      <p:pic>
        <p:nvPicPr>
          <p:cNvPr id="6" name="Picture 5" descr="Table&#10;&#10;Description automatically generated">
            <a:extLst>
              <a:ext uri="{FF2B5EF4-FFF2-40B4-BE49-F238E27FC236}">
                <a16:creationId xmlns:a16="http://schemas.microsoft.com/office/drawing/2014/main" id="{51B4DE1A-6BFA-3345-A672-449455ECE492}"/>
              </a:ext>
            </a:extLst>
          </p:cNvPr>
          <p:cNvPicPr>
            <a:picLocks noChangeAspect="1"/>
          </p:cNvPicPr>
          <p:nvPr/>
        </p:nvPicPr>
        <p:blipFill>
          <a:blip r:embed="rId2"/>
          <a:stretch>
            <a:fillRect/>
          </a:stretch>
        </p:blipFill>
        <p:spPr>
          <a:xfrm>
            <a:off x="2695213" y="3211070"/>
            <a:ext cx="5953383" cy="1511758"/>
          </a:xfrm>
          <a:prstGeom prst="rect">
            <a:avLst/>
          </a:prstGeom>
        </p:spPr>
      </p:pic>
    </p:spTree>
    <p:extLst>
      <p:ext uri="{BB962C8B-B14F-4D97-AF65-F5344CB8AC3E}">
        <p14:creationId xmlns:p14="http://schemas.microsoft.com/office/powerpoint/2010/main" val="2508018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BB556-DB43-3A44-A0BF-6330F1CBFAD4}"/>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5058610D-E9DA-1442-A0E1-7D6CDA55A364}"/>
              </a:ext>
            </a:extLst>
          </p:cNvPr>
          <p:cNvSpPr>
            <a:spLocks noGrp="1"/>
          </p:cNvSpPr>
          <p:nvPr>
            <p:ph idx="1"/>
          </p:nvPr>
        </p:nvSpPr>
        <p:spPr>
          <a:xfrm>
            <a:off x="838200" y="1825625"/>
            <a:ext cx="10515600" cy="1603375"/>
          </a:xfrm>
        </p:spPr>
        <p:txBody>
          <a:bodyPr>
            <a:normAutofit/>
          </a:bodyPr>
          <a:lstStyle/>
          <a:p>
            <a:r>
              <a:rPr lang="en-US" sz="1800" dirty="0"/>
              <a:t>The LAVA dataset contains a set of vulnerable programs created by automatically injecting bugs</a:t>
            </a:r>
          </a:p>
          <a:p>
            <a:r>
              <a:rPr lang="en-US" sz="1800" dirty="0"/>
              <a:t>LAVA-M is a subset of the LAVA dataset consisting of 4 utilities from </a:t>
            </a:r>
            <a:r>
              <a:rPr lang="en-US" sz="1800" dirty="0" err="1"/>
              <a:t>coreutils</a:t>
            </a:r>
            <a:r>
              <a:rPr lang="en-US" sz="1800" dirty="0"/>
              <a:t>, each of which contains multiple injected bugs</a:t>
            </a:r>
          </a:p>
        </p:txBody>
      </p:sp>
      <p:sp>
        <p:nvSpPr>
          <p:cNvPr id="9" name="Frame 8">
            <a:extLst>
              <a:ext uri="{FF2B5EF4-FFF2-40B4-BE49-F238E27FC236}">
                <a16:creationId xmlns:a16="http://schemas.microsoft.com/office/drawing/2014/main" id="{3EA70203-CC14-1842-A089-A0365BCBC64C}"/>
              </a:ext>
            </a:extLst>
          </p:cNvPr>
          <p:cNvSpPr/>
          <p:nvPr/>
        </p:nvSpPr>
        <p:spPr>
          <a:xfrm>
            <a:off x="838200" y="1321356"/>
            <a:ext cx="2104194"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Box 9">
            <a:extLst>
              <a:ext uri="{FF2B5EF4-FFF2-40B4-BE49-F238E27FC236}">
                <a16:creationId xmlns:a16="http://schemas.microsoft.com/office/drawing/2014/main" id="{85499EA2-00BA-7048-B85B-68DE9CCA9639}"/>
              </a:ext>
            </a:extLst>
          </p:cNvPr>
          <p:cNvSpPr txBox="1"/>
          <p:nvPr/>
        </p:nvSpPr>
        <p:spPr>
          <a:xfrm>
            <a:off x="933254" y="1321356"/>
            <a:ext cx="1694888" cy="369332"/>
          </a:xfrm>
          <a:prstGeom prst="rect">
            <a:avLst/>
          </a:prstGeom>
          <a:noFill/>
        </p:spPr>
        <p:txBody>
          <a:bodyPr wrap="none" rtlCol="0">
            <a:spAutoFit/>
          </a:bodyPr>
          <a:lstStyle/>
          <a:p>
            <a:r>
              <a:rPr lang="en-US" dirty="0"/>
              <a:t>LAVA-M Dataset</a:t>
            </a:r>
          </a:p>
        </p:txBody>
      </p:sp>
      <p:pic>
        <p:nvPicPr>
          <p:cNvPr id="6" name="Picture 5" descr="Table&#10;&#10;Description automatically generated">
            <a:extLst>
              <a:ext uri="{FF2B5EF4-FFF2-40B4-BE49-F238E27FC236}">
                <a16:creationId xmlns:a16="http://schemas.microsoft.com/office/drawing/2014/main" id="{51B4DE1A-6BFA-3345-A672-449455ECE492}"/>
              </a:ext>
            </a:extLst>
          </p:cNvPr>
          <p:cNvPicPr>
            <a:picLocks noChangeAspect="1"/>
          </p:cNvPicPr>
          <p:nvPr/>
        </p:nvPicPr>
        <p:blipFill>
          <a:blip r:embed="rId2"/>
          <a:stretch>
            <a:fillRect/>
          </a:stretch>
        </p:blipFill>
        <p:spPr>
          <a:xfrm>
            <a:off x="2695213" y="3211070"/>
            <a:ext cx="5953383" cy="1511758"/>
          </a:xfrm>
          <a:prstGeom prst="rect">
            <a:avLst/>
          </a:prstGeom>
        </p:spPr>
      </p:pic>
      <p:sp>
        <p:nvSpPr>
          <p:cNvPr id="4" name="TextBox 3">
            <a:extLst>
              <a:ext uri="{FF2B5EF4-FFF2-40B4-BE49-F238E27FC236}">
                <a16:creationId xmlns:a16="http://schemas.microsoft.com/office/drawing/2014/main" id="{5A09F3E0-9D03-1E4F-8BB1-3BD70B43B03F}"/>
              </a:ext>
            </a:extLst>
          </p:cNvPr>
          <p:cNvSpPr txBox="1"/>
          <p:nvPr/>
        </p:nvSpPr>
        <p:spPr>
          <a:xfrm>
            <a:off x="901831" y="4986779"/>
            <a:ext cx="10388338" cy="646331"/>
          </a:xfrm>
          <a:prstGeom prst="rect">
            <a:avLst/>
          </a:prstGeom>
          <a:noFill/>
        </p:spPr>
        <p:txBody>
          <a:bodyPr wrap="square" rtlCol="0">
            <a:spAutoFit/>
          </a:bodyPr>
          <a:lstStyle/>
          <a:p>
            <a:r>
              <a:rPr lang="en-US" dirty="0"/>
              <a:t>It is important to note that the bugs mentioned here are bugs that have been confirmed by Crash Analyzer or manually</a:t>
            </a:r>
          </a:p>
        </p:txBody>
      </p:sp>
    </p:spTree>
    <p:extLst>
      <p:ext uri="{BB962C8B-B14F-4D97-AF65-F5344CB8AC3E}">
        <p14:creationId xmlns:p14="http://schemas.microsoft.com/office/powerpoint/2010/main" val="268641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B3A9-8963-C842-A77B-90FB6A732242}"/>
              </a:ext>
            </a:extLst>
          </p:cNvPr>
          <p:cNvSpPr>
            <a:spLocks noGrp="1"/>
          </p:cNvSpPr>
          <p:nvPr>
            <p:ph type="title"/>
          </p:nvPr>
        </p:nvSpPr>
        <p:spPr/>
        <p:txBody>
          <a:bodyPr/>
          <a:lstStyle/>
          <a:p>
            <a:r>
              <a:rPr lang="en-US" dirty="0"/>
              <a:t>Background</a:t>
            </a:r>
            <a:br>
              <a:rPr lang="en-US" dirty="0"/>
            </a:br>
            <a:endParaRPr lang="en-US" dirty="0"/>
          </a:p>
        </p:txBody>
      </p:sp>
      <p:sp>
        <p:nvSpPr>
          <p:cNvPr id="3" name="Content Placeholder 2">
            <a:extLst>
              <a:ext uri="{FF2B5EF4-FFF2-40B4-BE49-F238E27FC236}">
                <a16:creationId xmlns:a16="http://schemas.microsoft.com/office/drawing/2014/main" id="{A8E6492B-3A8A-E647-A63B-CA8F32296F94}"/>
              </a:ext>
            </a:extLst>
          </p:cNvPr>
          <p:cNvSpPr>
            <a:spLocks noGrp="1"/>
          </p:cNvSpPr>
          <p:nvPr>
            <p:ph idx="1"/>
          </p:nvPr>
        </p:nvSpPr>
        <p:spPr>
          <a:xfrm>
            <a:off x="838200" y="1825625"/>
            <a:ext cx="10515600" cy="1991001"/>
          </a:xfrm>
        </p:spPr>
        <p:txBody>
          <a:bodyPr/>
          <a:lstStyle/>
          <a:p>
            <a:r>
              <a:rPr lang="en-US" dirty="0"/>
              <a:t>Fuzzers can be divided into two categories:</a:t>
            </a:r>
          </a:p>
          <a:p>
            <a:pPr lvl="1"/>
            <a:r>
              <a:rPr lang="en-US" dirty="0"/>
              <a:t>Generational fuzzers that construct inputs according to some provided format specification</a:t>
            </a:r>
          </a:p>
          <a:p>
            <a:pPr lvl="1"/>
            <a:r>
              <a:rPr lang="en-US" dirty="0"/>
              <a:t>Mutational fuzzers that create inputs by randomly mutating analyst-provided or randomly generated seeds</a:t>
            </a:r>
          </a:p>
          <a:p>
            <a:endParaRPr lang="en-US" dirty="0"/>
          </a:p>
          <a:p>
            <a:endParaRPr lang="en-US" dirty="0"/>
          </a:p>
        </p:txBody>
      </p:sp>
      <p:graphicFrame>
        <p:nvGraphicFramePr>
          <p:cNvPr id="4" name="Table 4">
            <a:extLst>
              <a:ext uri="{FF2B5EF4-FFF2-40B4-BE49-F238E27FC236}">
                <a16:creationId xmlns:a16="http://schemas.microsoft.com/office/drawing/2014/main" id="{0974C3C8-DB68-724C-B3CD-AABEFF0321A7}"/>
              </a:ext>
            </a:extLst>
          </p:cNvPr>
          <p:cNvGraphicFramePr>
            <a:graphicFrameLocks noGrp="1"/>
          </p:cNvGraphicFramePr>
          <p:nvPr>
            <p:extLst>
              <p:ext uri="{D42A27DB-BD31-4B8C-83A1-F6EECF244321}">
                <p14:modId xmlns:p14="http://schemas.microsoft.com/office/powerpoint/2010/main" val="551950104"/>
              </p:ext>
            </p:extLst>
          </p:nvPr>
        </p:nvGraphicFramePr>
        <p:xfrm>
          <a:off x="1705996" y="4075116"/>
          <a:ext cx="8128000" cy="1656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79366321"/>
                    </a:ext>
                  </a:extLst>
                </a:gridCol>
                <a:gridCol w="4064000">
                  <a:extLst>
                    <a:ext uri="{9D8B030D-6E8A-4147-A177-3AD203B41FA5}">
                      <a16:colId xmlns:a16="http://schemas.microsoft.com/office/drawing/2014/main" val="3185070124"/>
                    </a:ext>
                  </a:extLst>
                </a:gridCol>
              </a:tblGrid>
              <a:tr h="370840">
                <a:tc>
                  <a:txBody>
                    <a:bodyPr/>
                    <a:lstStyle/>
                    <a:p>
                      <a:endParaRPr lang="en-US" dirty="0"/>
                    </a:p>
                  </a:txBody>
                  <a:tcPr/>
                </a:tc>
                <a:tc>
                  <a:txBody>
                    <a:bodyPr/>
                    <a:lstStyle/>
                    <a:p>
                      <a:r>
                        <a:rPr lang="en-US" dirty="0"/>
                        <a:t>Limitations</a:t>
                      </a:r>
                    </a:p>
                  </a:txBody>
                  <a:tcPr/>
                </a:tc>
                <a:extLst>
                  <a:ext uri="{0D108BD9-81ED-4DB2-BD59-A6C34878D82A}">
                    <a16:rowId xmlns:a16="http://schemas.microsoft.com/office/drawing/2014/main" val="3634798032"/>
                  </a:ext>
                </a:extLst>
              </a:tr>
              <a:tr h="370840">
                <a:tc rowSpan="2">
                  <a:txBody>
                    <a:bodyPr/>
                    <a:lstStyle/>
                    <a:p>
                      <a:r>
                        <a:rPr lang="en-US" dirty="0"/>
                        <a:t>Generational Fuzzer</a:t>
                      </a:r>
                    </a:p>
                  </a:txBody>
                  <a:tcPr/>
                </a:tc>
                <a:tc>
                  <a:txBody>
                    <a:bodyPr/>
                    <a:lstStyle/>
                    <a:p>
                      <a:r>
                        <a:rPr lang="en-US" dirty="0"/>
                        <a:t>Requiring an input format specification, imposing significant manual effort to create</a:t>
                      </a:r>
                    </a:p>
                  </a:txBody>
                  <a:tcPr/>
                </a:tc>
                <a:extLst>
                  <a:ext uri="{0D108BD9-81ED-4DB2-BD59-A6C34878D82A}">
                    <a16:rowId xmlns:a16="http://schemas.microsoft.com/office/drawing/2014/main" val="2485349085"/>
                  </a:ext>
                </a:extLst>
              </a:tr>
              <a:tr h="370840">
                <a:tc vMerge="1">
                  <a:txBody>
                    <a:bodyPr/>
                    <a:lstStyle/>
                    <a:p>
                      <a:endParaRPr lang="en-US" dirty="0"/>
                    </a:p>
                  </a:txBody>
                  <a:tcPr/>
                </a:tc>
                <a:tc>
                  <a:txBody>
                    <a:bodyPr/>
                    <a:lstStyle/>
                    <a:p>
                      <a:r>
                        <a:rPr lang="en-US" dirty="0"/>
                        <a:t>Inapplicable if the format is not </a:t>
                      </a:r>
                      <a:r>
                        <a:rPr lang="en-US" dirty="0" err="1"/>
                        <a:t>availavble</a:t>
                      </a:r>
                      <a:endParaRPr lang="en-US" dirty="0"/>
                    </a:p>
                  </a:txBody>
                  <a:tcPr/>
                </a:tc>
                <a:extLst>
                  <a:ext uri="{0D108BD9-81ED-4DB2-BD59-A6C34878D82A}">
                    <a16:rowId xmlns:a16="http://schemas.microsoft.com/office/drawing/2014/main" val="178972579"/>
                  </a:ext>
                </a:extLst>
              </a:tr>
            </a:tbl>
          </a:graphicData>
        </a:graphic>
      </p:graphicFrame>
      <p:sp>
        <p:nvSpPr>
          <p:cNvPr id="5" name="TextBox 4">
            <a:extLst>
              <a:ext uri="{FF2B5EF4-FFF2-40B4-BE49-F238E27FC236}">
                <a16:creationId xmlns:a16="http://schemas.microsoft.com/office/drawing/2014/main" id="{D14355BC-BD4D-8F4E-B8E8-B89B0FFAD33C}"/>
              </a:ext>
            </a:extLst>
          </p:cNvPr>
          <p:cNvSpPr txBox="1"/>
          <p:nvPr/>
        </p:nvSpPr>
        <p:spPr>
          <a:xfrm>
            <a:off x="838200" y="5883965"/>
            <a:ext cx="9608721" cy="369332"/>
          </a:xfrm>
          <a:prstGeom prst="rect">
            <a:avLst/>
          </a:prstGeom>
          <a:noFill/>
        </p:spPr>
        <p:txBody>
          <a:bodyPr wrap="none" rtlCol="0">
            <a:spAutoFit/>
          </a:bodyPr>
          <a:lstStyle/>
          <a:p>
            <a:r>
              <a:rPr lang="en-US" dirty="0"/>
              <a:t>Thus, the most resent work in the field of fuzzing, including this paper, focuses on mutational fuzzing</a:t>
            </a:r>
          </a:p>
        </p:txBody>
      </p:sp>
      <p:grpSp>
        <p:nvGrpSpPr>
          <p:cNvPr id="9" name="Group 8">
            <a:extLst>
              <a:ext uri="{FF2B5EF4-FFF2-40B4-BE49-F238E27FC236}">
                <a16:creationId xmlns:a16="http://schemas.microsoft.com/office/drawing/2014/main" id="{B45316FA-BC17-A640-9290-B58531B2C36E}"/>
              </a:ext>
            </a:extLst>
          </p:cNvPr>
          <p:cNvGrpSpPr/>
          <p:nvPr/>
        </p:nvGrpSpPr>
        <p:grpSpPr>
          <a:xfrm>
            <a:off x="838200" y="1382469"/>
            <a:ext cx="3557953" cy="375687"/>
            <a:chOff x="838201" y="1382469"/>
            <a:chExt cx="2071254" cy="375687"/>
          </a:xfrm>
        </p:grpSpPr>
        <p:sp>
          <p:nvSpPr>
            <p:cNvPr id="10" name="Frame 9">
              <a:extLst>
                <a:ext uri="{FF2B5EF4-FFF2-40B4-BE49-F238E27FC236}">
                  <a16:creationId xmlns:a16="http://schemas.microsoft.com/office/drawing/2014/main" id="{9C510371-7847-0C4C-9B92-C70A59E2DB23}"/>
                </a:ext>
              </a:extLst>
            </p:cNvPr>
            <p:cNvSpPr/>
            <p:nvPr/>
          </p:nvSpPr>
          <p:spPr>
            <a:xfrm>
              <a:off x="838201" y="1388825"/>
              <a:ext cx="2071254" cy="369331"/>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239C6AC3-242C-5C42-8D30-336A50955F93}"/>
                </a:ext>
              </a:extLst>
            </p:cNvPr>
            <p:cNvSpPr txBox="1"/>
            <p:nvPr/>
          </p:nvSpPr>
          <p:spPr>
            <a:xfrm>
              <a:off x="1032766" y="1382469"/>
              <a:ext cx="1627362" cy="369332"/>
            </a:xfrm>
            <a:prstGeom prst="rect">
              <a:avLst/>
            </a:prstGeom>
            <a:noFill/>
          </p:spPr>
          <p:txBody>
            <a:bodyPr wrap="none" rtlCol="0">
              <a:spAutoFit/>
            </a:bodyPr>
            <a:lstStyle/>
            <a:p>
              <a:r>
                <a:rPr lang="en-US" dirty="0"/>
                <a:t>Fuzzer types and limitations</a:t>
              </a:r>
            </a:p>
          </p:txBody>
        </p:sp>
      </p:grpSp>
    </p:spTree>
    <p:extLst>
      <p:ext uri="{BB962C8B-B14F-4D97-AF65-F5344CB8AC3E}">
        <p14:creationId xmlns:p14="http://schemas.microsoft.com/office/powerpoint/2010/main" val="1938750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FCA-4F8B-4A42-872F-AFBDBEAC4E33}"/>
              </a:ext>
            </a:extLst>
          </p:cNvPr>
          <p:cNvSpPr>
            <a:spLocks noGrp="1"/>
          </p:cNvSpPr>
          <p:nvPr>
            <p:ph type="title"/>
          </p:nvPr>
        </p:nvSpPr>
        <p:spPr/>
        <p:txBody>
          <a:bodyPr/>
          <a:lstStyle/>
          <a:p>
            <a:r>
              <a:rPr lang="en-US" dirty="0"/>
              <a:t>Background</a:t>
            </a:r>
          </a:p>
        </p:txBody>
      </p:sp>
      <p:graphicFrame>
        <p:nvGraphicFramePr>
          <p:cNvPr id="5" name="Content Placeholder 4">
            <a:extLst>
              <a:ext uri="{FF2B5EF4-FFF2-40B4-BE49-F238E27FC236}">
                <a16:creationId xmlns:a16="http://schemas.microsoft.com/office/drawing/2014/main" id="{5D2CE455-82E8-0043-B7A1-261A50C4F999}"/>
              </a:ext>
            </a:extLst>
          </p:cNvPr>
          <p:cNvGraphicFramePr>
            <a:graphicFrameLocks noGrp="1"/>
          </p:cNvGraphicFramePr>
          <p:nvPr>
            <p:ph idx="1"/>
            <p:extLst>
              <p:ext uri="{D42A27DB-BD31-4B8C-83A1-F6EECF244321}">
                <p14:modId xmlns:p14="http://schemas.microsoft.com/office/powerpoint/2010/main" val="2282755127"/>
              </p:ext>
            </p:extLst>
          </p:nvPr>
        </p:nvGraphicFramePr>
        <p:xfrm>
          <a:off x="1490207" y="1841528"/>
          <a:ext cx="8128000" cy="1559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00050144"/>
                    </a:ext>
                  </a:extLst>
                </a:gridCol>
                <a:gridCol w="4064000">
                  <a:extLst>
                    <a:ext uri="{9D8B030D-6E8A-4147-A177-3AD203B41FA5}">
                      <a16:colId xmlns:a16="http://schemas.microsoft.com/office/drawing/2014/main" val="217723175"/>
                    </a:ext>
                  </a:extLst>
                </a:gridCol>
              </a:tblGrid>
              <a:tr h="370840">
                <a:tc rowSpan="2">
                  <a:txBody>
                    <a:bodyPr/>
                    <a:lstStyle/>
                    <a:p>
                      <a:r>
                        <a:rPr lang="en-US" dirty="0"/>
                        <a:t>Mutational Fuzzer</a:t>
                      </a:r>
                    </a:p>
                  </a:txBody>
                  <a:tcPr/>
                </a:tc>
                <a:tc>
                  <a:txBody>
                    <a:bodyPr/>
                    <a:lstStyle/>
                    <a:p>
                      <a:r>
                        <a:rPr lang="en-US" dirty="0"/>
                        <a:t>Limitations</a:t>
                      </a:r>
                    </a:p>
                  </a:txBody>
                  <a:tcPr/>
                </a:tc>
                <a:extLst>
                  <a:ext uri="{0D108BD9-81ED-4DB2-BD59-A6C34878D82A}">
                    <a16:rowId xmlns:a16="http://schemas.microsoft.com/office/drawing/2014/main" val="1628962909"/>
                  </a:ext>
                </a:extLst>
              </a:tr>
              <a:tr h="370840">
                <a:tc vMerge="1">
                  <a:txBody>
                    <a:bodyPr/>
                    <a:lstStyle/>
                    <a:p>
                      <a:endParaRPr lang="en-US" dirty="0"/>
                    </a:p>
                  </a:txBody>
                  <a:tcPr/>
                </a:tc>
                <a:tc>
                  <a:txBody>
                    <a:bodyPr/>
                    <a:lstStyle/>
                    <a:p>
                      <a:r>
                        <a:rPr lang="en-US" dirty="0"/>
                        <a:t>It highly unlikely for the fuzzers to bypass complex sanity checks in the target program, since they</a:t>
                      </a:r>
                      <a:r>
                        <a:rPr lang="zh-CN" altLang="en-US" dirty="0"/>
                        <a:t> </a:t>
                      </a:r>
                      <a:r>
                        <a:rPr lang="en-US" dirty="0"/>
                        <a:t>are ignorant of the expected input format.</a:t>
                      </a:r>
                    </a:p>
                  </a:txBody>
                  <a:tcPr/>
                </a:tc>
                <a:extLst>
                  <a:ext uri="{0D108BD9-81ED-4DB2-BD59-A6C34878D82A}">
                    <a16:rowId xmlns:a16="http://schemas.microsoft.com/office/drawing/2014/main" val="1357264123"/>
                  </a:ext>
                </a:extLst>
              </a:tr>
            </a:tbl>
          </a:graphicData>
        </a:graphic>
      </p:graphicFrame>
      <p:grpSp>
        <p:nvGrpSpPr>
          <p:cNvPr id="13" name="Group 12">
            <a:extLst>
              <a:ext uri="{FF2B5EF4-FFF2-40B4-BE49-F238E27FC236}">
                <a16:creationId xmlns:a16="http://schemas.microsoft.com/office/drawing/2014/main" id="{ECCACBDD-5D10-EE48-8E2E-EBDC1A474424}"/>
              </a:ext>
            </a:extLst>
          </p:cNvPr>
          <p:cNvGrpSpPr/>
          <p:nvPr/>
        </p:nvGrpSpPr>
        <p:grpSpPr>
          <a:xfrm>
            <a:off x="838200" y="1382469"/>
            <a:ext cx="3557953" cy="375687"/>
            <a:chOff x="838201" y="1382469"/>
            <a:chExt cx="2071254" cy="375687"/>
          </a:xfrm>
        </p:grpSpPr>
        <p:sp>
          <p:nvSpPr>
            <p:cNvPr id="14" name="Frame 13">
              <a:extLst>
                <a:ext uri="{FF2B5EF4-FFF2-40B4-BE49-F238E27FC236}">
                  <a16:creationId xmlns:a16="http://schemas.microsoft.com/office/drawing/2014/main" id="{263EE358-3FC7-7B41-BCFF-BE5CE66A3ED9}"/>
                </a:ext>
              </a:extLst>
            </p:cNvPr>
            <p:cNvSpPr/>
            <p:nvPr/>
          </p:nvSpPr>
          <p:spPr>
            <a:xfrm>
              <a:off x="838201" y="1388825"/>
              <a:ext cx="2071254" cy="369331"/>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TextBox 14">
              <a:extLst>
                <a:ext uri="{FF2B5EF4-FFF2-40B4-BE49-F238E27FC236}">
                  <a16:creationId xmlns:a16="http://schemas.microsoft.com/office/drawing/2014/main" id="{AFF06B7D-FA09-E640-B5AD-6D3337C75239}"/>
                </a:ext>
              </a:extLst>
            </p:cNvPr>
            <p:cNvSpPr txBox="1"/>
            <p:nvPr/>
          </p:nvSpPr>
          <p:spPr>
            <a:xfrm>
              <a:off x="1032766" y="1382469"/>
              <a:ext cx="1627362" cy="369332"/>
            </a:xfrm>
            <a:prstGeom prst="rect">
              <a:avLst/>
            </a:prstGeom>
            <a:noFill/>
          </p:spPr>
          <p:txBody>
            <a:bodyPr wrap="none" rtlCol="0">
              <a:spAutoFit/>
            </a:bodyPr>
            <a:lstStyle/>
            <a:p>
              <a:r>
                <a:rPr lang="en-US" dirty="0"/>
                <a:t>Fuzzer types and limitations</a:t>
              </a:r>
            </a:p>
          </p:txBody>
        </p:sp>
      </p:grpSp>
    </p:spTree>
    <p:extLst>
      <p:ext uri="{BB962C8B-B14F-4D97-AF65-F5344CB8AC3E}">
        <p14:creationId xmlns:p14="http://schemas.microsoft.com/office/powerpoint/2010/main" val="2133589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FCA-4F8B-4A42-872F-AFBDBEAC4E33}"/>
              </a:ext>
            </a:extLst>
          </p:cNvPr>
          <p:cNvSpPr>
            <a:spLocks noGrp="1"/>
          </p:cNvSpPr>
          <p:nvPr>
            <p:ph type="title"/>
          </p:nvPr>
        </p:nvSpPr>
        <p:spPr/>
        <p:txBody>
          <a:bodyPr/>
          <a:lstStyle/>
          <a:p>
            <a:r>
              <a:rPr lang="en-US" dirty="0"/>
              <a:t>Background</a:t>
            </a:r>
          </a:p>
        </p:txBody>
      </p:sp>
      <p:graphicFrame>
        <p:nvGraphicFramePr>
          <p:cNvPr id="5" name="Content Placeholder 4">
            <a:extLst>
              <a:ext uri="{FF2B5EF4-FFF2-40B4-BE49-F238E27FC236}">
                <a16:creationId xmlns:a16="http://schemas.microsoft.com/office/drawing/2014/main" id="{5D2CE455-82E8-0043-B7A1-261A50C4F999}"/>
              </a:ext>
            </a:extLst>
          </p:cNvPr>
          <p:cNvGraphicFramePr>
            <a:graphicFrameLocks noGrp="1"/>
          </p:cNvGraphicFramePr>
          <p:nvPr>
            <p:ph idx="1"/>
            <p:extLst>
              <p:ext uri="{D42A27DB-BD31-4B8C-83A1-F6EECF244321}">
                <p14:modId xmlns:p14="http://schemas.microsoft.com/office/powerpoint/2010/main" val="3081949417"/>
              </p:ext>
            </p:extLst>
          </p:nvPr>
        </p:nvGraphicFramePr>
        <p:xfrm>
          <a:off x="1490207" y="1841528"/>
          <a:ext cx="8128000" cy="1559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200050144"/>
                    </a:ext>
                  </a:extLst>
                </a:gridCol>
                <a:gridCol w="4064000">
                  <a:extLst>
                    <a:ext uri="{9D8B030D-6E8A-4147-A177-3AD203B41FA5}">
                      <a16:colId xmlns:a16="http://schemas.microsoft.com/office/drawing/2014/main" val="217723175"/>
                    </a:ext>
                  </a:extLst>
                </a:gridCol>
              </a:tblGrid>
              <a:tr h="370840">
                <a:tc rowSpan="2">
                  <a:txBody>
                    <a:bodyPr/>
                    <a:lstStyle/>
                    <a:p>
                      <a:r>
                        <a:rPr lang="en-US" dirty="0"/>
                        <a:t>Mutational Fuzzer</a:t>
                      </a:r>
                    </a:p>
                  </a:txBody>
                  <a:tcPr/>
                </a:tc>
                <a:tc>
                  <a:txBody>
                    <a:bodyPr/>
                    <a:lstStyle/>
                    <a:p>
                      <a:r>
                        <a:rPr lang="en-US" dirty="0"/>
                        <a:t>Limitations</a:t>
                      </a:r>
                    </a:p>
                  </a:txBody>
                  <a:tcPr/>
                </a:tc>
                <a:extLst>
                  <a:ext uri="{0D108BD9-81ED-4DB2-BD59-A6C34878D82A}">
                    <a16:rowId xmlns:a16="http://schemas.microsoft.com/office/drawing/2014/main" val="1628962909"/>
                  </a:ext>
                </a:extLst>
              </a:tr>
              <a:tr h="370840">
                <a:tc vMerge="1">
                  <a:txBody>
                    <a:bodyPr/>
                    <a:lstStyle/>
                    <a:p>
                      <a:endParaRPr lang="en-US" dirty="0"/>
                    </a:p>
                  </a:txBody>
                  <a:tcPr/>
                </a:tc>
                <a:tc>
                  <a:txBody>
                    <a:bodyPr/>
                    <a:lstStyle/>
                    <a:p>
                      <a:r>
                        <a:rPr lang="en-US" dirty="0"/>
                        <a:t>It highly unlikely for the fuzzers to bypass complex sanity checks in the target program, since they are ignorant of the expected input format.</a:t>
                      </a:r>
                    </a:p>
                  </a:txBody>
                  <a:tcPr/>
                </a:tc>
                <a:extLst>
                  <a:ext uri="{0D108BD9-81ED-4DB2-BD59-A6C34878D82A}">
                    <a16:rowId xmlns:a16="http://schemas.microsoft.com/office/drawing/2014/main" val="1357264123"/>
                  </a:ext>
                </a:extLst>
              </a:tr>
            </a:tbl>
          </a:graphicData>
        </a:graphic>
      </p:graphicFrame>
      <p:sp>
        <p:nvSpPr>
          <p:cNvPr id="3" name="TextBox 2">
            <a:extLst>
              <a:ext uri="{FF2B5EF4-FFF2-40B4-BE49-F238E27FC236}">
                <a16:creationId xmlns:a16="http://schemas.microsoft.com/office/drawing/2014/main" id="{D5A40729-3620-C849-AB09-D2E628D5E36E}"/>
              </a:ext>
            </a:extLst>
          </p:cNvPr>
          <p:cNvSpPr txBox="1"/>
          <p:nvPr/>
        </p:nvSpPr>
        <p:spPr>
          <a:xfrm>
            <a:off x="5711688" y="3941821"/>
            <a:ext cx="4248646" cy="646331"/>
          </a:xfrm>
          <a:prstGeom prst="rect">
            <a:avLst/>
          </a:prstGeom>
          <a:noFill/>
        </p:spPr>
        <p:txBody>
          <a:bodyPr wrap="square" rtlCol="0">
            <a:spAutoFit/>
          </a:bodyPr>
          <a:lstStyle/>
          <a:p>
            <a:r>
              <a:rPr lang="en-US" dirty="0"/>
              <a:t>- This inherent limitation prevents mutation fuzzers from finding “deep” bugs</a:t>
            </a:r>
          </a:p>
        </p:txBody>
      </p:sp>
      <p:sp>
        <p:nvSpPr>
          <p:cNvPr id="6" name="Triangle 5">
            <a:extLst>
              <a:ext uri="{FF2B5EF4-FFF2-40B4-BE49-F238E27FC236}">
                <a16:creationId xmlns:a16="http://schemas.microsoft.com/office/drawing/2014/main" id="{07C33823-C6F4-CC4E-A868-D30CE64E6918}"/>
              </a:ext>
            </a:extLst>
          </p:cNvPr>
          <p:cNvSpPr/>
          <p:nvPr/>
        </p:nvSpPr>
        <p:spPr>
          <a:xfrm>
            <a:off x="7136521" y="3537527"/>
            <a:ext cx="905164" cy="2678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4C6B470-C55F-DF4C-AE72-56B44F8051B9}"/>
              </a:ext>
            </a:extLst>
          </p:cNvPr>
          <p:cNvSpPr txBox="1"/>
          <p:nvPr/>
        </p:nvSpPr>
        <p:spPr>
          <a:xfrm>
            <a:off x="5711688" y="4588152"/>
            <a:ext cx="2453429" cy="369332"/>
          </a:xfrm>
          <a:prstGeom prst="rect">
            <a:avLst/>
          </a:prstGeom>
          <a:noFill/>
        </p:spPr>
        <p:txBody>
          <a:bodyPr wrap="none" rtlCol="0">
            <a:spAutoFit/>
          </a:bodyPr>
          <a:lstStyle/>
          <a:p>
            <a:r>
              <a:rPr lang="en-US" dirty="0"/>
              <a:t>- Limited by its coverage</a:t>
            </a:r>
          </a:p>
        </p:txBody>
      </p:sp>
      <p:grpSp>
        <p:nvGrpSpPr>
          <p:cNvPr id="18" name="Group 17">
            <a:extLst>
              <a:ext uri="{FF2B5EF4-FFF2-40B4-BE49-F238E27FC236}">
                <a16:creationId xmlns:a16="http://schemas.microsoft.com/office/drawing/2014/main" id="{AD4BFB02-744F-3C4B-A048-EEADD6B5A30E}"/>
              </a:ext>
            </a:extLst>
          </p:cNvPr>
          <p:cNvGrpSpPr/>
          <p:nvPr/>
        </p:nvGrpSpPr>
        <p:grpSpPr>
          <a:xfrm>
            <a:off x="838200" y="1382469"/>
            <a:ext cx="3557953" cy="375687"/>
            <a:chOff x="838201" y="1382469"/>
            <a:chExt cx="2071254" cy="375687"/>
          </a:xfrm>
        </p:grpSpPr>
        <p:sp>
          <p:nvSpPr>
            <p:cNvPr id="19" name="Frame 18">
              <a:extLst>
                <a:ext uri="{FF2B5EF4-FFF2-40B4-BE49-F238E27FC236}">
                  <a16:creationId xmlns:a16="http://schemas.microsoft.com/office/drawing/2014/main" id="{29D622C6-0ECF-5241-BDDF-16AB556C8690}"/>
                </a:ext>
              </a:extLst>
            </p:cNvPr>
            <p:cNvSpPr/>
            <p:nvPr/>
          </p:nvSpPr>
          <p:spPr>
            <a:xfrm>
              <a:off x="838201" y="1388825"/>
              <a:ext cx="2071254" cy="369331"/>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TextBox 19">
              <a:extLst>
                <a:ext uri="{FF2B5EF4-FFF2-40B4-BE49-F238E27FC236}">
                  <a16:creationId xmlns:a16="http://schemas.microsoft.com/office/drawing/2014/main" id="{300EDB34-D218-4A4D-B994-BB05C6A5C908}"/>
                </a:ext>
              </a:extLst>
            </p:cNvPr>
            <p:cNvSpPr txBox="1"/>
            <p:nvPr/>
          </p:nvSpPr>
          <p:spPr>
            <a:xfrm>
              <a:off x="1032766" y="1382469"/>
              <a:ext cx="1627362" cy="369332"/>
            </a:xfrm>
            <a:prstGeom prst="rect">
              <a:avLst/>
            </a:prstGeom>
            <a:noFill/>
          </p:spPr>
          <p:txBody>
            <a:bodyPr wrap="none" rtlCol="0">
              <a:spAutoFit/>
            </a:bodyPr>
            <a:lstStyle/>
            <a:p>
              <a:r>
                <a:rPr lang="en-US" dirty="0"/>
                <a:t>Fuzzer types and limitations</a:t>
              </a:r>
            </a:p>
          </p:txBody>
        </p:sp>
      </p:grpSp>
    </p:spTree>
    <p:extLst>
      <p:ext uri="{BB962C8B-B14F-4D97-AF65-F5344CB8AC3E}">
        <p14:creationId xmlns:p14="http://schemas.microsoft.com/office/powerpoint/2010/main" val="252411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FCA-4F8B-4A42-872F-AFBDBEAC4E33}"/>
              </a:ext>
            </a:extLst>
          </p:cNvPr>
          <p:cNvSpPr>
            <a:spLocks noGrp="1"/>
          </p:cNvSpPr>
          <p:nvPr>
            <p:ph type="title"/>
          </p:nvPr>
        </p:nvSpPr>
        <p:spPr/>
        <p:txBody>
          <a:bodyPr/>
          <a:lstStyle/>
          <a:p>
            <a:r>
              <a:rPr lang="en-US" dirty="0"/>
              <a:t>Motivation</a:t>
            </a:r>
          </a:p>
        </p:txBody>
      </p:sp>
      <p:sp>
        <p:nvSpPr>
          <p:cNvPr id="10" name="TextBox 9">
            <a:extLst>
              <a:ext uri="{FF2B5EF4-FFF2-40B4-BE49-F238E27FC236}">
                <a16:creationId xmlns:a16="http://schemas.microsoft.com/office/drawing/2014/main" id="{ABA2DC56-4C29-C345-B272-DAA452D401AC}"/>
              </a:ext>
            </a:extLst>
          </p:cNvPr>
          <p:cNvSpPr txBox="1"/>
          <p:nvPr/>
        </p:nvSpPr>
        <p:spPr>
          <a:xfrm>
            <a:off x="690418" y="2373744"/>
            <a:ext cx="105156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Coverage guided fuzzers (AFL, honggfuzz) use coverage as feedback from the target program to guide the mutational algorithm</a:t>
            </a:r>
          </a:p>
          <a:p>
            <a:pPr marL="742950" lvl="1" indent="-285750">
              <a:buFont typeface="Arial" panose="020B0604020202020204" pitchFamily="34" charset="0"/>
              <a:buChar char="•"/>
            </a:pPr>
            <a:r>
              <a:rPr lang="en-US" sz="2400" dirty="0"/>
              <a:t>Keep track of interesting inputs that triggered new code path</a:t>
            </a:r>
          </a:p>
          <a:p>
            <a:pPr marL="742950" lvl="1" indent="-285750">
              <a:buFont typeface="Arial" panose="020B0604020202020204" pitchFamily="34" charset="0"/>
              <a:buChar char="•"/>
            </a:pPr>
            <a:r>
              <a:rPr lang="en-US" sz="2400" dirty="0"/>
              <a:t>Focus on mutating the interesting inputs while generating new inputs</a:t>
            </a:r>
          </a:p>
        </p:txBody>
      </p:sp>
      <p:sp>
        <p:nvSpPr>
          <p:cNvPr id="11" name="TextBox 10">
            <a:extLst>
              <a:ext uri="{FF2B5EF4-FFF2-40B4-BE49-F238E27FC236}">
                <a16:creationId xmlns:a16="http://schemas.microsoft.com/office/drawing/2014/main" id="{1EB06632-A27B-A040-B1DD-945FD7E05FB1}"/>
              </a:ext>
            </a:extLst>
          </p:cNvPr>
          <p:cNvSpPr txBox="1"/>
          <p:nvPr/>
        </p:nvSpPr>
        <p:spPr>
          <a:xfrm>
            <a:off x="979055" y="1810327"/>
            <a:ext cx="4079002" cy="369332"/>
          </a:xfrm>
          <a:prstGeom prst="rect">
            <a:avLst/>
          </a:prstGeom>
          <a:noFill/>
        </p:spPr>
        <p:txBody>
          <a:bodyPr wrap="none" rtlCol="0">
            <a:spAutoFit/>
          </a:bodyPr>
          <a:lstStyle/>
          <a:p>
            <a:r>
              <a:rPr lang="en-US" dirty="0"/>
              <a:t>Existing better input mutation techniques</a:t>
            </a:r>
          </a:p>
        </p:txBody>
      </p:sp>
      <p:sp>
        <p:nvSpPr>
          <p:cNvPr id="12" name="Frame 11">
            <a:extLst>
              <a:ext uri="{FF2B5EF4-FFF2-40B4-BE49-F238E27FC236}">
                <a16:creationId xmlns:a16="http://schemas.microsoft.com/office/drawing/2014/main" id="{5A996AB4-853F-9E4A-AFA2-0108499E4CC4}"/>
              </a:ext>
            </a:extLst>
          </p:cNvPr>
          <p:cNvSpPr/>
          <p:nvPr/>
        </p:nvSpPr>
        <p:spPr>
          <a:xfrm>
            <a:off x="877456" y="1810327"/>
            <a:ext cx="4180602"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17EBA5A0-C8DA-8C4F-B833-4582BF9F6191}"/>
              </a:ext>
            </a:extLst>
          </p:cNvPr>
          <p:cNvSpPr/>
          <p:nvPr/>
        </p:nvSpPr>
        <p:spPr>
          <a:xfrm>
            <a:off x="877456" y="4035768"/>
            <a:ext cx="9633526" cy="859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However, generating inputs to pass through complex sanity checks remains a well-known challenge</a:t>
            </a:r>
          </a:p>
        </p:txBody>
      </p:sp>
      <p:sp>
        <p:nvSpPr>
          <p:cNvPr id="14" name="Rectangle 13">
            <a:extLst>
              <a:ext uri="{FF2B5EF4-FFF2-40B4-BE49-F238E27FC236}">
                <a16:creationId xmlns:a16="http://schemas.microsoft.com/office/drawing/2014/main" id="{B7D45B51-4121-5647-891F-AF5625C38A46}"/>
              </a:ext>
            </a:extLst>
          </p:cNvPr>
          <p:cNvSpPr/>
          <p:nvPr/>
        </p:nvSpPr>
        <p:spPr>
          <a:xfrm>
            <a:off x="877456" y="5157987"/>
            <a:ext cx="9633526" cy="8595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When mutational fuzzers fail to generate inputs to bypass the sanity checks, they become “stuck”</a:t>
            </a:r>
          </a:p>
        </p:txBody>
      </p:sp>
    </p:spTree>
    <p:extLst>
      <p:ext uri="{BB962C8B-B14F-4D97-AF65-F5344CB8AC3E}">
        <p14:creationId xmlns:p14="http://schemas.microsoft.com/office/powerpoint/2010/main" val="370669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FCA-4F8B-4A42-872F-AFBDBEAC4E33}"/>
              </a:ext>
            </a:extLst>
          </p:cNvPr>
          <p:cNvSpPr>
            <a:spLocks noGrp="1"/>
          </p:cNvSpPr>
          <p:nvPr>
            <p:ph type="title"/>
          </p:nvPr>
        </p:nvSpPr>
        <p:spPr/>
        <p:txBody>
          <a:bodyPr/>
          <a:lstStyle/>
          <a:p>
            <a:r>
              <a:rPr lang="en-US" dirty="0"/>
              <a:t>Motivation</a:t>
            </a:r>
          </a:p>
        </p:txBody>
      </p:sp>
      <p:sp>
        <p:nvSpPr>
          <p:cNvPr id="11" name="TextBox 10">
            <a:extLst>
              <a:ext uri="{FF2B5EF4-FFF2-40B4-BE49-F238E27FC236}">
                <a16:creationId xmlns:a16="http://schemas.microsoft.com/office/drawing/2014/main" id="{1EB06632-A27B-A040-B1DD-945FD7E05FB1}"/>
              </a:ext>
            </a:extLst>
          </p:cNvPr>
          <p:cNvSpPr txBox="1"/>
          <p:nvPr/>
        </p:nvSpPr>
        <p:spPr>
          <a:xfrm>
            <a:off x="979055" y="1810327"/>
            <a:ext cx="5388335" cy="369332"/>
          </a:xfrm>
          <a:prstGeom prst="rect">
            <a:avLst/>
          </a:prstGeom>
          <a:noFill/>
        </p:spPr>
        <p:txBody>
          <a:bodyPr wrap="none" rtlCol="0">
            <a:spAutoFit/>
          </a:bodyPr>
          <a:lstStyle/>
          <a:p>
            <a:r>
              <a:rPr lang="en-US" dirty="0"/>
              <a:t>Challenges of existing better input mutation techniques</a:t>
            </a:r>
          </a:p>
        </p:txBody>
      </p:sp>
      <p:sp>
        <p:nvSpPr>
          <p:cNvPr id="12" name="Frame 11">
            <a:extLst>
              <a:ext uri="{FF2B5EF4-FFF2-40B4-BE49-F238E27FC236}">
                <a16:creationId xmlns:a16="http://schemas.microsoft.com/office/drawing/2014/main" id="{5A996AB4-853F-9E4A-AFA2-0108499E4CC4}"/>
              </a:ext>
            </a:extLst>
          </p:cNvPr>
          <p:cNvSpPr/>
          <p:nvPr/>
        </p:nvSpPr>
        <p:spPr>
          <a:xfrm>
            <a:off x="877456" y="1810327"/>
            <a:ext cx="5476452"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Table&#10;&#10;Description automatically generated">
            <a:extLst>
              <a:ext uri="{FF2B5EF4-FFF2-40B4-BE49-F238E27FC236}">
                <a16:creationId xmlns:a16="http://schemas.microsoft.com/office/drawing/2014/main" id="{53FA73DB-8EC4-3141-856C-BB78A605E7FA}"/>
              </a:ext>
            </a:extLst>
          </p:cNvPr>
          <p:cNvPicPr>
            <a:picLocks noChangeAspect="1"/>
          </p:cNvPicPr>
          <p:nvPr/>
        </p:nvPicPr>
        <p:blipFill>
          <a:blip r:embed="rId3"/>
          <a:stretch>
            <a:fillRect/>
          </a:stretch>
        </p:blipFill>
        <p:spPr>
          <a:xfrm>
            <a:off x="755363" y="2409311"/>
            <a:ext cx="5612027" cy="1144742"/>
          </a:xfrm>
          <a:prstGeom prst="rect">
            <a:avLst/>
          </a:prstGeom>
        </p:spPr>
      </p:pic>
      <p:pic>
        <p:nvPicPr>
          <p:cNvPr id="8" name="Picture 7" descr="Text&#10;&#10;Description automatically generated">
            <a:extLst>
              <a:ext uri="{FF2B5EF4-FFF2-40B4-BE49-F238E27FC236}">
                <a16:creationId xmlns:a16="http://schemas.microsoft.com/office/drawing/2014/main" id="{7F0F6392-D2E0-E041-ACBF-1607817FE1C1}"/>
              </a:ext>
            </a:extLst>
          </p:cNvPr>
          <p:cNvPicPr>
            <a:picLocks noChangeAspect="1"/>
          </p:cNvPicPr>
          <p:nvPr/>
        </p:nvPicPr>
        <p:blipFill>
          <a:blip r:embed="rId4"/>
          <a:stretch>
            <a:fillRect/>
          </a:stretch>
        </p:blipFill>
        <p:spPr>
          <a:xfrm>
            <a:off x="6551825" y="126023"/>
            <a:ext cx="5340702" cy="6731977"/>
          </a:xfrm>
          <a:prstGeom prst="rect">
            <a:avLst/>
          </a:prstGeom>
        </p:spPr>
      </p:pic>
    </p:spTree>
    <p:extLst>
      <p:ext uri="{BB962C8B-B14F-4D97-AF65-F5344CB8AC3E}">
        <p14:creationId xmlns:p14="http://schemas.microsoft.com/office/powerpoint/2010/main" val="3390954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6FCA-4F8B-4A42-872F-AFBDBEAC4E33}"/>
              </a:ext>
            </a:extLst>
          </p:cNvPr>
          <p:cNvSpPr>
            <a:spLocks noGrp="1"/>
          </p:cNvSpPr>
          <p:nvPr>
            <p:ph type="title"/>
          </p:nvPr>
        </p:nvSpPr>
        <p:spPr/>
        <p:txBody>
          <a:bodyPr/>
          <a:lstStyle/>
          <a:p>
            <a:r>
              <a:rPr lang="en-US" dirty="0"/>
              <a:t>Motivation</a:t>
            </a:r>
          </a:p>
        </p:txBody>
      </p:sp>
      <p:sp>
        <p:nvSpPr>
          <p:cNvPr id="11" name="TextBox 10">
            <a:extLst>
              <a:ext uri="{FF2B5EF4-FFF2-40B4-BE49-F238E27FC236}">
                <a16:creationId xmlns:a16="http://schemas.microsoft.com/office/drawing/2014/main" id="{1EB06632-A27B-A040-B1DD-945FD7E05FB1}"/>
              </a:ext>
            </a:extLst>
          </p:cNvPr>
          <p:cNvSpPr txBox="1"/>
          <p:nvPr/>
        </p:nvSpPr>
        <p:spPr>
          <a:xfrm>
            <a:off x="979055" y="1810327"/>
            <a:ext cx="5388335" cy="369332"/>
          </a:xfrm>
          <a:prstGeom prst="rect">
            <a:avLst/>
          </a:prstGeom>
          <a:noFill/>
        </p:spPr>
        <p:txBody>
          <a:bodyPr wrap="none" rtlCol="0">
            <a:spAutoFit/>
          </a:bodyPr>
          <a:lstStyle/>
          <a:p>
            <a:r>
              <a:rPr lang="en-US" dirty="0"/>
              <a:t>Challenges of existing better input mutation techniques</a:t>
            </a:r>
          </a:p>
        </p:txBody>
      </p:sp>
      <p:sp>
        <p:nvSpPr>
          <p:cNvPr id="12" name="Frame 11">
            <a:extLst>
              <a:ext uri="{FF2B5EF4-FFF2-40B4-BE49-F238E27FC236}">
                <a16:creationId xmlns:a16="http://schemas.microsoft.com/office/drawing/2014/main" id="{5A996AB4-853F-9E4A-AFA2-0108499E4CC4}"/>
              </a:ext>
            </a:extLst>
          </p:cNvPr>
          <p:cNvSpPr/>
          <p:nvPr/>
        </p:nvSpPr>
        <p:spPr>
          <a:xfrm>
            <a:off x="877456" y="1810327"/>
            <a:ext cx="5476452" cy="369332"/>
          </a:xfrm>
          <a:prstGeom prst="frame">
            <a:avLst/>
          </a:prstGeom>
          <a:solidFill>
            <a:schemeClr val="accent1">
              <a:alpha val="41608"/>
            </a:schemeClr>
          </a:solidFill>
          <a:ln w="0">
            <a:solidFill>
              <a:schemeClr val="accent1">
                <a:shade val="50000"/>
                <a:alpha val="44286"/>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Table&#10;&#10;Description automatically generated">
            <a:extLst>
              <a:ext uri="{FF2B5EF4-FFF2-40B4-BE49-F238E27FC236}">
                <a16:creationId xmlns:a16="http://schemas.microsoft.com/office/drawing/2014/main" id="{53FA73DB-8EC4-3141-856C-BB78A605E7FA}"/>
              </a:ext>
            </a:extLst>
          </p:cNvPr>
          <p:cNvPicPr>
            <a:picLocks noChangeAspect="1"/>
          </p:cNvPicPr>
          <p:nvPr/>
        </p:nvPicPr>
        <p:blipFill>
          <a:blip r:embed="rId3"/>
          <a:stretch>
            <a:fillRect/>
          </a:stretch>
        </p:blipFill>
        <p:spPr>
          <a:xfrm>
            <a:off x="755363" y="2409311"/>
            <a:ext cx="5612027" cy="1144742"/>
          </a:xfrm>
          <a:prstGeom prst="rect">
            <a:avLst/>
          </a:prstGeom>
        </p:spPr>
      </p:pic>
      <p:pic>
        <p:nvPicPr>
          <p:cNvPr id="8" name="Picture 7" descr="Text&#10;&#10;Description automatically generated">
            <a:extLst>
              <a:ext uri="{FF2B5EF4-FFF2-40B4-BE49-F238E27FC236}">
                <a16:creationId xmlns:a16="http://schemas.microsoft.com/office/drawing/2014/main" id="{7F0F6392-D2E0-E041-ACBF-1607817FE1C1}"/>
              </a:ext>
            </a:extLst>
          </p:cNvPr>
          <p:cNvPicPr>
            <a:picLocks noChangeAspect="1"/>
          </p:cNvPicPr>
          <p:nvPr/>
        </p:nvPicPr>
        <p:blipFill>
          <a:blip r:embed="rId4"/>
          <a:stretch>
            <a:fillRect/>
          </a:stretch>
        </p:blipFill>
        <p:spPr>
          <a:xfrm>
            <a:off x="6551825" y="126023"/>
            <a:ext cx="5340702" cy="6731977"/>
          </a:xfrm>
          <a:prstGeom prst="rect">
            <a:avLst/>
          </a:prstGeom>
        </p:spPr>
      </p:pic>
      <p:sp>
        <p:nvSpPr>
          <p:cNvPr id="9" name="TextBox 8">
            <a:extLst>
              <a:ext uri="{FF2B5EF4-FFF2-40B4-BE49-F238E27FC236}">
                <a16:creationId xmlns:a16="http://schemas.microsoft.com/office/drawing/2014/main" id="{A1678E6E-65CD-C242-A3A6-7078D4A4F681}"/>
              </a:ext>
            </a:extLst>
          </p:cNvPr>
          <p:cNvSpPr txBox="1"/>
          <p:nvPr/>
        </p:nvSpPr>
        <p:spPr>
          <a:xfrm>
            <a:off x="614303" y="3783705"/>
            <a:ext cx="5612027" cy="2862322"/>
          </a:xfrm>
          <a:prstGeom prst="rect">
            <a:avLst/>
          </a:prstGeom>
          <a:noFill/>
        </p:spPr>
        <p:txBody>
          <a:bodyPr wrap="square" rtlCol="0">
            <a:spAutoFit/>
          </a:bodyPr>
          <a:lstStyle/>
          <a:p>
            <a:r>
              <a:rPr lang="en-US" b="1" dirty="0"/>
              <a:t>Challenges in mutational fuzzer and related techniques:</a:t>
            </a:r>
          </a:p>
          <a:p>
            <a:pPr marL="285750" indent="-285750">
              <a:buFont typeface="Arial" panose="020B0604020202020204" pitchFamily="34" charset="0"/>
              <a:buChar char="•"/>
            </a:pPr>
            <a:r>
              <a:rPr lang="en-US" dirty="0"/>
              <a:t>Without the help of other techniques, it takes a lot of effort for a mutational fuzzer to bypass Check 1</a:t>
            </a:r>
          </a:p>
          <a:p>
            <a:pPr marL="285750" indent="-285750">
              <a:buFont typeface="Arial" panose="020B0604020202020204" pitchFamily="34" charset="0"/>
              <a:buChar char="•"/>
            </a:pPr>
            <a:r>
              <a:rPr lang="en-US" dirty="0"/>
              <a:t>As mutational fuzzers are unaware of the file format, they will struggle to pass Check 2 &amp; 3.</a:t>
            </a:r>
          </a:p>
          <a:p>
            <a:pPr marL="285750" indent="-285750">
              <a:buFont typeface="Arial" panose="020B0604020202020204" pitchFamily="34" charset="0"/>
              <a:buChar char="•"/>
            </a:pPr>
            <a:r>
              <a:rPr lang="en-US" dirty="0"/>
              <a:t>Although symbolic based approaches like Driller can quickly bypass Check 1 &amp; 2, they will fail to pass Check 3 (derived from checksum algorithm; too complex for modern constraint solver)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2204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2104</TotalTime>
  <Words>3096</Words>
  <Application>Microsoft Macintosh PowerPoint</Application>
  <PresentationFormat>Widescreen</PresentationFormat>
  <Paragraphs>240</Paragraphs>
  <Slides>33</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Abadi MT Condensed Light</vt:lpstr>
      <vt:lpstr>Arial</vt:lpstr>
      <vt:lpstr>Calibri</vt:lpstr>
      <vt:lpstr>Calibri Light</vt:lpstr>
      <vt:lpstr>Times</vt:lpstr>
      <vt:lpstr>Office Theme</vt:lpstr>
      <vt:lpstr>T-Fuzz: fuzzing by program transformation</vt:lpstr>
      <vt:lpstr>Background</vt:lpstr>
      <vt:lpstr>Background </vt:lpstr>
      <vt:lpstr>Background </vt:lpstr>
      <vt:lpstr>Background</vt:lpstr>
      <vt:lpstr>Background</vt:lpstr>
      <vt:lpstr>Motivation</vt:lpstr>
      <vt:lpstr>Motivation</vt:lpstr>
      <vt:lpstr>Motivation</vt:lpstr>
      <vt:lpstr>Motivation</vt:lpstr>
      <vt:lpstr>Motivation</vt:lpstr>
      <vt:lpstr>Motivation</vt:lpstr>
      <vt:lpstr>Unsolved Problems From Last Time</vt:lpstr>
      <vt:lpstr>T-fuzz Intuition</vt:lpstr>
      <vt:lpstr>T-fuzz Intuition</vt:lpstr>
      <vt:lpstr>T-Fuzz Design</vt:lpstr>
      <vt:lpstr>T-Fuzz Design</vt:lpstr>
      <vt:lpstr>T-Fuzz Design</vt:lpstr>
      <vt:lpstr>T-Fuzz Design</vt:lpstr>
      <vt:lpstr>T-Fuzz Design</vt:lpstr>
      <vt:lpstr>T-Fuzz Design</vt:lpstr>
      <vt:lpstr>T-Fuzz Design</vt:lpstr>
      <vt:lpstr>T-Fuzz Design</vt:lpstr>
      <vt:lpstr>T-Fuzz Design</vt:lpstr>
      <vt:lpstr>T-Fuzz Design</vt:lpstr>
      <vt:lpstr>T-Fuzz Design</vt:lpstr>
      <vt:lpstr>T-Fuzz Design</vt:lpstr>
      <vt:lpstr>T-Fuzz Design</vt:lpstr>
      <vt:lpstr>T-Fuzz Design</vt:lpstr>
      <vt:lpstr>Evaluation</vt:lpstr>
      <vt:lpstr>Evaluation</vt:lpstr>
      <vt:lpstr>Evaluation</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Yuchen</dc:creator>
  <cp:lastModifiedBy>Cai, Yuchen</cp:lastModifiedBy>
  <cp:revision>5</cp:revision>
  <dcterms:created xsi:type="dcterms:W3CDTF">2021-09-14T05:53:55Z</dcterms:created>
  <dcterms:modified xsi:type="dcterms:W3CDTF">2021-09-17T14:47:30Z</dcterms:modified>
</cp:coreProperties>
</file>