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79" r:id="rId5"/>
    <p:sldId id="281" r:id="rId6"/>
    <p:sldId id="280" r:id="rId7"/>
    <p:sldId id="293" r:id="rId8"/>
    <p:sldId id="282" r:id="rId9"/>
    <p:sldId id="284" r:id="rId10"/>
    <p:sldId id="285" r:id="rId11"/>
    <p:sldId id="286" r:id="rId12"/>
    <p:sldId id="288" r:id="rId13"/>
    <p:sldId id="289" r:id="rId14"/>
    <p:sldId id="290" r:id="rId15"/>
    <p:sldId id="287" r:id="rId16"/>
    <p:sldId id="262" r:id="rId17"/>
    <p:sldId id="291" r:id="rId18"/>
    <p:sldId id="292" r:id="rId19"/>
    <p:sldId id="283"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6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412971-62AB-B24D-9F58-6EACDBBE54CD}" v="59" dt="2021-09-14T01:56:57.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p:restoredTop sz="96327"/>
  </p:normalViewPr>
  <p:slideViewPr>
    <p:cSldViewPr snapToGrid="0" snapToObjects="1">
      <p:cViewPr varScale="1">
        <p:scale>
          <a:sx n="111" d="100"/>
          <a:sy n="111" d="100"/>
        </p:scale>
        <p:origin x="240"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AFF566-1D80-324A-B315-DAA2FA2AE8C3}" type="datetimeFigureOut">
              <a:rPr lang="en-US" smtClean="0"/>
              <a:t>9/13/21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C9A97-C178-2140-9A24-D5AE2162E58D}" type="slidenum">
              <a:rPr lang="en-US" smtClean="0"/>
              <a:t>‹#›</a:t>
            </a:fld>
            <a:endParaRPr lang="en-US"/>
          </a:p>
        </p:txBody>
      </p:sp>
    </p:spTree>
    <p:extLst>
      <p:ext uri="{BB962C8B-B14F-4D97-AF65-F5344CB8AC3E}">
        <p14:creationId xmlns:p14="http://schemas.microsoft.com/office/powerpoint/2010/main" val="3900732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rgbClr val="FF960E"/>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6951AA-E0AB-DB4E-843D-02876A92B08E}" type="datetime1">
              <a:rPr lang="en-US" smtClean="0"/>
              <a:t>9/13/21</a:t>
            </a:fld>
            <a:endParaRPr lang="en-US" dirty="0"/>
          </a:p>
        </p:txBody>
      </p:sp>
      <p:sp>
        <p:nvSpPr>
          <p:cNvPr id="5" name="Footer Placeholder 4"/>
          <p:cNvSpPr>
            <a:spLocks noGrp="1"/>
          </p:cNvSpPr>
          <p:nvPr>
            <p:ph type="ftr" sz="quarter" idx="11"/>
          </p:nvPr>
        </p:nvSpPr>
        <p:spPr/>
        <p:txBody>
          <a:bodyPr/>
          <a:lstStyle/>
          <a:p>
            <a:r>
              <a:rPr lang="en-US"/>
              <a:t>Kunal Mukherjee   University of Texas at Dallas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D73EA-26D7-6A4E-9846-B1BF872EAB17}" type="datetime1">
              <a:rPr lang="en-US" smtClean="0"/>
              <a:t>9/13/21</a:t>
            </a:fld>
            <a:endParaRPr lang="en-US" dirty="0"/>
          </a:p>
        </p:txBody>
      </p:sp>
      <p:sp>
        <p:nvSpPr>
          <p:cNvPr id="5" name="Footer Placeholder 4"/>
          <p:cNvSpPr>
            <a:spLocks noGrp="1"/>
          </p:cNvSpPr>
          <p:nvPr>
            <p:ph type="ftr" sz="quarter" idx="11"/>
          </p:nvPr>
        </p:nvSpPr>
        <p:spPr/>
        <p:txBody>
          <a:bodyPr/>
          <a:lstStyle/>
          <a:p>
            <a:r>
              <a:rPr lang="en-US"/>
              <a:t>Kunal Mukherjee   University of Texas at Dallas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14C569-43CB-D94E-80B0-8CCC2596C6D4}" type="datetime1">
              <a:rPr lang="en-US" smtClean="0"/>
              <a:t>9/13/21</a:t>
            </a:fld>
            <a:endParaRPr lang="en-US" dirty="0"/>
          </a:p>
        </p:txBody>
      </p:sp>
      <p:sp>
        <p:nvSpPr>
          <p:cNvPr id="5" name="Footer Placeholder 4"/>
          <p:cNvSpPr>
            <a:spLocks noGrp="1"/>
          </p:cNvSpPr>
          <p:nvPr>
            <p:ph type="ftr" sz="quarter" idx="11"/>
          </p:nvPr>
        </p:nvSpPr>
        <p:spPr/>
        <p:txBody>
          <a:bodyPr/>
          <a:lstStyle/>
          <a:p>
            <a:r>
              <a:rPr lang="en-US"/>
              <a:t>Kunal Mukherjee   University of Texas at Dallas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lumMod val="25000"/>
          </a:schemeClr>
        </a:solidFill>
        <a:effectLst/>
      </p:bgPr>
    </p:bg>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rgbClr val="FF960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32D75-9DEA-5C4A-ACBA-99F5996140D4}" type="datetime1">
              <a:rPr lang="en-US" smtClean="0"/>
              <a:t>9/13/21</a:t>
            </a:fld>
            <a:endParaRPr lang="en-US" dirty="0"/>
          </a:p>
        </p:txBody>
      </p:sp>
      <p:sp>
        <p:nvSpPr>
          <p:cNvPr id="5" name="Footer Placeholder 4"/>
          <p:cNvSpPr>
            <a:spLocks noGrp="1"/>
          </p:cNvSpPr>
          <p:nvPr>
            <p:ph type="ftr" sz="quarter" idx="11"/>
          </p:nvPr>
        </p:nvSpPr>
        <p:spPr/>
        <p:txBody>
          <a:bodyPr/>
          <a:lstStyle/>
          <a:p>
            <a:r>
              <a:rPr lang="en-US"/>
              <a:t>Kunal Mukherjee   University of Texas at Dallas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02571-F024-7541-A3F8-2589920E4A9F}" type="datetime1">
              <a:rPr lang="en-US" smtClean="0"/>
              <a:t>9/13/21</a:t>
            </a:fld>
            <a:endParaRPr lang="en-US" dirty="0"/>
          </a:p>
        </p:txBody>
      </p:sp>
      <p:sp>
        <p:nvSpPr>
          <p:cNvPr id="5" name="Footer Placeholder 4"/>
          <p:cNvSpPr>
            <a:spLocks noGrp="1"/>
          </p:cNvSpPr>
          <p:nvPr>
            <p:ph type="ftr" sz="quarter" idx="11"/>
          </p:nvPr>
        </p:nvSpPr>
        <p:spPr/>
        <p:txBody>
          <a:bodyPr/>
          <a:lstStyle/>
          <a:p>
            <a:r>
              <a:rPr lang="en-US"/>
              <a:t>Kunal Mukherjee   University of Texas at Dallas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6C9100-35C9-B14E-8BCA-9832EBBD0F68}" type="datetime1">
              <a:rPr lang="en-US" smtClean="0"/>
              <a:t>9/13/21</a:t>
            </a:fld>
            <a:endParaRPr lang="en-US" dirty="0"/>
          </a:p>
        </p:txBody>
      </p:sp>
      <p:sp>
        <p:nvSpPr>
          <p:cNvPr id="6" name="Footer Placeholder 5"/>
          <p:cNvSpPr>
            <a:spLocks noGrp="1"/>
          </p:cNvSpPr>
          <p:nvPr>
            <p:ph type="ftr" sz="quarter" idx="11"/>
          </p:nvPr>
        </p:nvSpPr>
        <p:spPr/>
        <p:txBody>
          <a:bodyPr/>
          <a:lstStyle/>
          <a:p>
            <a:r>
              <a:rPr lang="en-US"/>
              <a:t>Kunal Mukherjee   University of Texas at Dallas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620481-8E3A-4241-9020-67166EA25D39}" type="datetime1">
              <a:rPr lang="en-US" smtClean="0"/>
              <a:t>9/13/21</a:t>
            </a:fld>
            <a:endParaRPr lang="en-US" dirty="0"/>
          </a:p>
        </p:txBody>
      </p:sp>
      <p:sp>
        <p:nvSpPr>
          <p:cNvPr id="8" name="Footer Placeholder 7"/>
          <p:cNvSpPr>
            <a:spLocks noGrp="1"/>
          </p:cNvSpPr>
          <p:nvPr>
            <p:ph type="ftr" sz="quarter" idx="11"/>
          </p:nvPr>
        </p:nvSpPr>
        <p:spPr/>
        <p:txBody>
          <a:bodyPr/>
          <a:lstStyle/>
          <a:p>
            <a:r>
              <a:rPr lang="en-US"/>
              <a:t>Kunal Mukherjee   University of Texas at Dallas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56DFBA-5C72-FD4E-B1C1-E497DAD6B3E2}" type="datetime1">
              <a:rPr lang="en-US" smtClean="0"/>
              <a:t>9/13/21</a:t>
            </a:fld>
            <a:endParaRPr lang="en-US" dirty="0"/>
          </a:p>
        </p:txBody>
      </p:sp>
      <p:sp>
        <p:nvSpPr>
          <p:cNvPr id="4" name="Footer Placeholder 3"/>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6075880-A4A6-A94C-B541-C29608BD5315}" type="datetime1">
              <a:rPr lang="en-US" smtClean="0"/>
              <a:t>9/13/21</a:t>
            </a:fld>
            <a:endParaRPr lang="en-US" dirty="0"/>
          </a:p>
        </p:txBody>
      </p:sp>
      <p:sp>
        <p:nvSpPr>
          <p:cNvPr id="3" name="Footer Placeholder 2"/>
          <p:cNvSpPr>
            <a:spLocks noGrp="1"/>
          </p:cNvSpPr>
          <p:nvPr>
            <p:ph type="ftr" sz="quarter" idx="11"/>
          </p:nvPr>
        </p:nvSpPr>
        <p:spPr/>
        <p:txBody>
          <a:bodyPr/>
          <a:lstStyle/>
          <a:p>
            <a:r>
              <a:rPr lang="en-US"/>
              <a:t>Kunal Mukherjee   University of Texas at Dallas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5E14C9-C96A-A64B-8184-38B543C500D4}" type="datetime1">
              <a:rPr lang="en-US" smtClean="0"/>
              <a:t>9/13/21</a:t>
            </a:fld>
            <a:endParaRPr lang="en-US" dirty="0"/>
          </a:p>
        </p:txBody>
      </p:sp>
      <p:sp>
        <p:nvSpPr>
          <p:cNvPr id="6" name="Footer Placeholder 5"/>
          <p:cNvSpPr>
            <a:spLocks noGrp="1"/>
          </p:cNvSpPr>
          <p:nvPr>
            <p:ph type="ftr" sz="quarter" idx="11"/>
          </p:nvPr>
        </p:nvSpPr>
        <p:spPr/>
        <p:txBody>
          <a:bodyPr/>
          <a:lstStyle/>
          <a:p>
            <a:r>
              <a:rPr lang="en-US"/>
              <a:t>Kunal Mukherjee   University of Texas at Dallas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BE50E-75CE-7549-91F5-C34D6E735F6D}" type="datetime1">
              <a:rPr lang="en-US" smtClean="0"/>
              <a:t>9/13/21</a:t>
            </a:fld>
            <a:endParaRPr lang="en-US" dirty="0"/>
          </a:p>
        </p:txBody>
      </p:sp>
      <p:sp>
        <p:nvSpPr>
          <p:cNvPr id="6" name="Footer Placeholder 5"/>
          <p:cNvSpPr>
            <a:spLocks noGrp="1"/>
          </p:cNvSpPr>
          <p:nvPr>
            <p:ph type="ftr" sz="quarter" idx="11"/>
          </p:nvPr>
        </p:nvSpPr>
        <p:spPr/>
        <p:txBody>
          <a:bodyPr/>
          <a:lstStyle/>
          <a:p>
            <a:r>
              <a:rPr lang="en-US"/>
              <a:t>Kunal Mukherjee   University of Texas at Dallas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5000"/>
          </a:schemeClr>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a:solidFill>
            <a:schemeClr val="tx2">
              <a:lumMod val="25000"/>
            </a:schemeClr>
          </a:solidFill>
        </p:spPr>
      </p:pic>
      <p:sp>
        <p:nvSpPr>
          <p:cNvPr id="8" name="Rectangle 7"/>
          <p:cNvSpPr/>
          <p:nvPr/>
        </p:nvSpPr>
        <p:spPr>
          <a:xfrm>
            <a:off x="0" y="0"/>
            <a:ext cx="964174" cy="6858000"/>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90D435F0-AF1D-6141-86D8-0ED0473EC55A}" type="datetime1">
              <a:rPr lang="en-US" smtClean="0"/>
              <a:t>9/13/21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Kunal Mukherjee   University of Texas at Dallas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79AB-E704-3849-BA3B-C39B32CDE435}"/>
              </a:ext>
            </a:extLst>
          </p:cNvPr>
          <p:cNvSpPr>
            <a:spLocks noGrp="1"/>
          </p:cNvSpPr>
          <p:nvPr>
            <p:ph type="ctrTitle"/>
          </p:nvPr>
        </p:nvSpPr>
        <p:spPr>
          <a:xfrm>
            <a:off x="2494721" y="3429000"/>
            <a:ext cx="6361043" cy="2268557"/>
          </a:xfrm>
        </p:spPr>
        <p:txBody>
          <a:bodyPr>
            <a:noAutofit/>
          </a:bodyPr>
          <a:lstStyle/>
          <a:p>
            <a:r>
              <a:rPr lang="en-US" sz="2400" dirty="0"/>
              <a:t>STOCHFUZZ: Sound and Cost-effective Fuzzing of Stripped Binaries by Incremental and Stochastic Rewriting </a:t>
            </a:r>
            <a:br>
              <a:rPr lang="en-US" sz="1100" dirty="0"/>
            </a:br>
            <a:br>
              <a:rPr lang="en-US" sz="1600" dirty="0"/>
            </a:br>
            <a:endParaRPr lang="en-US" sz="1600" dirty="0"/>
          </a:p>
        </p:txBody>
      </p:sp>
      <p:sp>
        <p:nvSpPr>
          <p:cNvPr id="3" name="Subtitle 2">
            <a:extLst>
              <a:ext uri="{FF2B5EF4-FFF2-40B4-BE49-F238E27FC236}">
                <a16:creationId xmlns:a16="http://schemas.microsoft.com/office/drawing/2014/main" id="{02DEBB7E-2663-AA49-951C-7EF0A195585D}"/>
              </a:ext>
            </a:extLst>
          </p:cNvPr>
          <p:cNvSpPr>
            <a:spLocks noGrp="1"/>
          </p:cNvSpPr>
          <p:nvPr>
            <p:ph type="subTitle" idx="1"/>
          </p:nvPr>
        </p:nvSpPr>
        <p:spPr>
          <a:xfrm>
            <a:off x="3219535" y="5190891"/>
            <a:ext cx="5357600" cy="1160213"/>
          </a:xfrm>
        </p:spPr>
        <p:txBody>
          <a:bodyPr anchor="t"/>
          <a:lstStyle/>
          <a:p>
            <a:r>
              <a:rPr lang="en-US" dirty="0" err="1"/>
              <a:t>Zhuo</a:t>
            </a:r>
            <a:r>
              <a:rPr lang="en-US" dirty="0"/>
              <a:t> Zhang, Wei You, </a:t>
            </a:r>
            <a:r>
              <a:rPr lang="en-US" dirty="0" err="1"/>
              <a:t>Guanhong</a:t>
            </a:r>
            <a:r>
              <a:rPr lang="en-US" dirty="0"/>
              <a:t> Tao, </a:t>
            </a:r>
            <a:r>
              <a:rPr lang="en-US" dirty="0" err="1"/>
              <a:t>Yousra</a:t>
            </a:r>
            <a:r>
              <a:rPr lang="en-US" dirty="0"/>
              <a:t> </a:t>
            </a:r>
            <a:r>
              <a:rPr lang="en-US" dirty="0" err="1"/>
              <a:t>Aafer</a:t>
            </a:r>
            <a:r>
              <a:rPr lang="en-US" dirty="0"/>
              <a:t>, </a:t>
            </a:r>
            <a:r>
              <a:rPr lang="en-US" dirty="0" err="1"/>
              <a:t>Xuwei</a:t>
            </a:r>
            <a:r>
              <a:rPr lang="en-US" dirty="0"/>
              <a:t> Liu, </a:t>
            </a:r>
            <a:r>
              <a:rPr lang="en-US" dirty="0" err="1"/>
              <a:t>Xiangyu</a:t>
            </a:r>
            <a:r>
              <a:rPr lang="en-US" dirty="0"/>
              <a:t> Zhang</a:t>
            </a:r>
          </a:p>
        </p:txBody>
      </p:sp>
      <p:pic>
        <p:nvPicPr>
          <p:cNvPr id="4" name="Picture 3">
            <a:extLst>
              <a:ext uri="{FF2B5EF4-FFF2-40B4-BE49-F238E27FC236}">
                <a16:creationId xmlns:a16="http://schemas.microsoft.com/office/drawing/2014/main" id="{D0C208BD-6473-6049-B6A4-95721CF0CF74}"/>
              </a:ext>
            </a:extLst>
          </p:cNvPr>
          <p:cNvPicPr>
            <a:picLocks noChangeAspect="1"/>
          </p:cNvPicPr>
          <p:nvPr/>
        </p:nvPicPr>
        <p:blipFill>
          <a:blip r:embed="rId2"/>
          <a:stretch>
            <a:fillRect/>
          </a:stretch>
        </p:blipFill>
        <p:spPr>
          <a:xfrm>
            <a:off x="3422650" y="2403889"/>
            <a:ext cx="5346700" cy="1155700"/>
          </a:xfrm>
          <a:prstGeom prst="rect">
            <a:avLst/>
          </a:prstGeom>
        </p:spPr>
      </p:pic>
      <p:sp>
        <p:nvSpPr>
          <p:cNvPr id="5" name="Subtitle 2">
            <a:extLst>
              <a:ext uri="{FF2B5EF4-FFF2-40B4-BE49-F238E27FC236}">
                <a16:creationId xmlns:a16="http://schemas.microsoft.com/office/drawing/2014/main" id="{46A44823-CB9C-6D4E-9EDA-B2C097B60310}"/>
              </a:ext>
            </a:extLst>
          </p:cNvPr>
          <p:cNvSpPr txBox="1">
            <a:spLocks/>
          </p:cNvSpPr>
          <p:nvPr/>
        </p:nvSpPr>
        <p:spPr>
          <a:xfrm>
            <a:off x="9012252" y="3278579"/>
            <a:ext cx="3179748" cy="1160213"/>
          </a:xfrm>
          <a:prstGeom prst="rect">
            <a:avLst/>
          </a:prstGeom>
        </p:spPr>
        <p:txBody>
          <a:bodyPr vert="horz" lIns="91440" tIns="0" rIns="91440" bIns="45720" rtlCol="0" anchor="b">
            <a:normAutofit lnSpcReduction="10000"/>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r>
              <a:rPr lang="en-US" dirty="0"/>
              <a:t>Presented by: Kunal Mukherjee</a:t>
            </a:r>
          </a:p>
          <a:p>
            <a:r>
              <a:rPr lang="en-US" dirty="0"/>
              <a:t>Reviewer: </a:t>
            </a:r>
            <a:r>
              <a:rPr lang="en-US" dirty="0" err="1"/>
              <a:t>Saquib</a:t>
            </a:r>
            <a:r>
              <a:rPr lang="en-US" dirty="0"/>
              <a:t> </a:t>
            </a:r>
            <a:r>
              <a:rPr lang="en-US" dirty="0" err="1"/>
              <a:t>Irtiza</a:t>
            </a:r>
            <a:endParaRPr lang="en-US" dirty="0"/>
          </a:p>
        </p:txBody>
      </p:sp>
      <p:sp>
        <p:nvSpPr>
          <p:cNvPr id="6" name="Footer Placeholder 5">
            <a:extLst>
              <a:ext uri="{FF2B5EF4-FFF2-40B4-BE49-F238E27FC236}">
                <a16:creationId xmlns:a16="http://schemas.microsoft.com/office/drawing/2014/main" id="{B43EBF2E-46A2-6D44-9A1D-51D3B6356300}"/>
              </a:ext>
            </a:extLst>
          </p:cNvPr>
          <p:cNvSpPr>
            <a:spLocks noGrp="1"/>
          </p:cNvSpPr>
          <p:nvPr>
            <p:ph type="ftr" sz="quarter" idx="11"/>
          </p:nvPr>
        </p:nvSpPr>
        <p:spPr/>
        <p:txBody>
          <a:bodyPr/>
          <a:lstStyle/>
          <a:p>
            <a:r>
              <a:rPr lang="en-US"/>
              <a:t>Kunal Mukherjee   University of Texas at Dallas
              </a:t>
            </a:r>
            <a:endParaRPr lang="en-US" dirty="0"/>
          </a:p>
        </p:txBody>
      </p:sp>
      <p:sp>
        <p:nvSpPr>
          <p:cNvPr id="7" name="Slide Number Placeholder 6">
            <a:extLst>
              <a:ext uri="{FF2B5EF4-FFF2-40B4-BE49-F238E27FC236}">
                <a16:creationId xmlns:a16="http://schemas.microsoft.com/office/drawing/2014/main" id="{D3A87DA4-4E48-4E4C-B241-53226C5141D5}"/>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11" name="Picture 10" descr="Table&#10;&#10;Description automatically generated">
            <a:extLst>
              <a:ext uri="{FF2B5EF4-FFF2-40B4-BE49-F238E27FC236}">
                <a16:creationId xmlns:a16="http://schemas.microsoft.com/office/drawing/2014/main" id="{A1FEA91D-03E4-A643-A131-2C7552410DE7}"/>
              </a:ext>
            </a:extLst>
          </p:cNvPr>
          <p:cNvPicPr>
            <a:picLocks noChangeAspect="1"/>
          </p:cNvPicPr>
          <p:nvPr/>
        </p:nvPicPr>
        <p:blipFill>
          <a:blip r:embed="rId3"/>
          <a:stretch>
            <a:fillRect/>
          </a:stretch>
        </p:blipFill>
        <p:spPr>
          <a:xfrm>
            <a:off x="1078532" y="68991"/>
            <a:ext cx="6106551" cy="2912748"/>
          </a:xfrm>
          <a:prstGeom prst="rect">
            <a:avLst/>
          </a:prstGeom>
        </p:spPr>
      </p:pic>
    </p:spTree>
    <p:extLst>
      <p:ext uri="{BB962C8B-B14F-4D97-AF65-F5344CB8AC3E}">
        <p14:creationId xmlns:p14="http://schemas.microsoft.com/office/powerpoint/2010/main" val="2889489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DEBC-1385-2D40-B8B9-D4AA734C6789}"/>
              </a:ext>
            </a:extLst>
          </p:cNvPr>
          <p:cNvSpPr>
            <a:spLocks noGrp="1"/>
          </p:cNvSpPr>
          <p:nvPr>
            <p:ph type="title"/>
          </p:nvPr>
        </p:nvSpPr>
        <p:spPr/>
        <p:txBody>
          <a:bodyPr/>
          <a:lstStyle/>
          <a:p>
            <a:r>
              <a:rPr lang="en-US" dirty="0"/>
              <a:t>System</a:t>
            </a:r>
          </a:p>
        </p:txBody>
      </p:sp>
      <p:sp>
        <p:nvSpPr>
          <p:cNvPr id="4" name="Footer Placeholder 3">
            <a:extLst>
              <a:ext uri="{FF2B5EF4-FFF2-40B4-BE49-F238E27FC236}">
                <a16:creationId xmlns:a16="http://schemas.microsoft.com/office/drawing/2014/main" id="{27E349DD-0518-1F4B-9DE6-12394AE834C2}"/>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8761DB45-5E20-784E-9EA7-8E4AAA82734C}"/>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9" name="Content Placeholder 8">
            <a:extLst>
              <a:ext uri="{FF2B5EF4-FFF2-40B4-BE49-F238E27FC236}">
                <a16:creationId xmlns:a16="http://schemas.microsoft.com/office/drawing/2014/main" id="{DEF435D8-EC5B-604F-948A-882BDB166E71}"/>
              </a:ext>
            </a:extLst>
          </p:cNvPr>
          <p:cNvSpPr>
            <a:spLocks noGrp="1"/>
          </p:cNvSpPr>
          <p:nvPr>
            <p:ph idx="1"/>
          </p:nvPr>
        </p:nvSpPr>
        <p:spPr>
          <a:xfrm>
            <a:off x="2773598" y="1430085"/>
            <a:ext cx="8500143" cy="5086461"/>
          </a:xfrm>
        </p:spPr>
        <p:txBody>
          <a:bodyPr anchor="t">
            <a:normAutofit/>
          </a:bodyPr>
          <a:lstStyle/>
          <a:p>
            <a:r>
              <a:rPr lang="en-US" dirty="0"/>
              <a:t>Work flow 2:</a:t>
            </a:r>
          </a:p>
          <a:p>
            <a:pPr lvl="1"/>
            <a:r>
              <a:rPr lang="en-US" dirty="0"/>
              <a:t>Execution terminated by an intentional crash (i.e., a </a:t>
            </a:r>
            <a:r>
              <a:rPr lang="en-US" dirty="0" err="1"/>
              <a:t>hlt</a:t>
            </a:r>
            <a:r>
              <a:rPr lang="en-US" dirty="0"/>
              <a:t> instruction).</a:t>
            </a:r>
          </a:p>
          <a:p>
            <a:pPr lvl="1"/>
            <a:r>
              <a:rPr lang="en-US" dirty="0"/>
              <a:t>The crash is reported to the crash analyzer, which identifies the new code coverage indicated by the crash and analyzes the newly discovered code to collect additional hints for distinguishing data and code.</a:t>
            </a:r>
          </a:p>
          <a:p>
            <a:pPr marL="800100" lvl="1" indent="-342900">
              <a:buFont typeface="+mj-lt"/>
              <a:buAutoNum type="arabicPeriod"/>
            </a:pPr>
            <a:endParaRPr lang="en-US" dirty="0"/>
          </a:p>
        </p:txBody>
      </p:sp>
      <p:pic>
        <p:nvPicPr>
          <p:cNvPr id="6" name="Content Placeholder 6" descr="Diagram&#10;&#10;Description automatically generated">
            <a:extLst>
              <a:ext uri="{FF2B5EF4-FFF2-40B4-BE49-F238E27FC236}">
                <a16:creationId xmlns:a16="http://schemas.microsoft.com/office/drawing/2014/main" id="{12786C91-D867-7544-A79F-F4AA64CEC71F}"/>
              </a:ext>
            </a:extLst>
          </p:cNvPr>
          <p:cNvPicPr>
            <a:picLocks noChangeAspect="1"/>
          </p:cNvPicPr>
          <p:nvPr/>
        </p:nvPicPr>
        <p:blipFill>
          <a:blip r:embed="rId2"/>
          <a:stretch>
            <a:fillRect/>
          </a:stretch>
        </p:blipFill>
        <p:spPr>
          <a:xfrm>
            <a:off x="3669173" y="3584693"/>
            <a:ext cx="5177892" cy="3108715"/>
          </a:xfrm>
          <a:prstGeom prst="rect">
            <a:avLst/>
          </a:prstGeom>
        </p:spPr>
      </p:pic>
    </p:spTree>
    <p:extLst>
      <p:ext uri="{BB962C8B-B14F-4D97-AF65-F5344CB8AC3E}">
        <p14:creationId xmlns:p14="http://schemas.microsoft.com/office/powerpoint/2010/main" val="287023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DEBC-1385-2D40-B8B9-D4AA734C6789}"/>
              </a:ext>
            </a:extLst>
          </p:cNvPr>
          <p:cNvSpPr>
            <a:spLocks noGrp="1"/>
          </p:cNvSpPr>
          <p:nvPr>
            <p:ph type="title"/>
          </p:nvPr>
        </p:nvSpPr>
        <p:spPr/>
        <p:txBody>
          <a:bodyPr/>
          <a:lstStyle/>
          <a:p>
            <a:r>
              <a:rPr lang="en-US" dirty="0"/>
              <a:t>System</a:t>
            </a:r>
          </a:p>
        </p:txBody>
      </p:sp>
      <p:sp>
        <p:nvSpPr>
          <p:cNvPr id="4" name="Footer Placeholder 3">
            <a:extLst>
              <a:ext uri="{FF2B5EF4-FFF2-40B4-BE49-F238E27FC236}">
                <a16:creationId xmlns:a16="http://schemas.microsoft.com/office/drawing/2014/main" id="{27E349DD-0518-1F4B-9DE6-12394AE834C2}"/>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8761DB45-5E20-784E-9EA7-8E4AAA82734C}"/>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9" name="Content Placeholder 8">
            <a:extLst>
              <a:ext uri="{FF2B5EF4-FFF2-40B4-BE49-F238E27FC236}">
                <a16:creationId xmlns:a16="http://schemas.microsoft.com/office/drawing/2014/main" id="{DEF435D8-EC5B-604F-948A-882BDB166E71}"/>
              </a:ext>
            </a:extLst>
          </p:cNvPr>
          <p:cNvSpPr>
            <a:spLocks noGrp="1"/>
          </p:cNvSpPr>
          <p:nvPr>
            <p:ph idx="1"/>
          </p:nvPr>
        </p:nvSpPr>
        <p:spPr>
          <a:xfrm>
            <a:off x="4803494" y="1430085"/>
            <a:ext cx="6470247" cy="5086461"/>
          </a:xfrm>
        </p:spPr>
        <p:txBody>
          <a:bodyPr anchor="t">
            <a:normAutofit/>
          </a:bodyPr>
          <a:lstStyle/>
          <a:p>
            <a:r>
              <a:rPr lang="en-US" dirty="0"/>
              <a:t>Work flow 3:</a:t>
            </a:r>
          </a:p>
          <a:p>
            <a:pPr lvl="1"/>
            <a:r>
              <a:rPr lang="en-US" dirty="0"/>
              <a:t>the execution is terminated by an unintentional crash (i.e., a crash not caused by </a:t>
            </a:r>
            <a:r>
              <a:rPr lang="en-US" dirty="0" err="1"/>
              <a:t>hlt</a:t>
            </a:r>
            <a:r>
              <a:rPr lang="en-US" dirty="0"/>
              <a:t>)</a:t>
            </a:r>
          </a:p>
          <a:p>
            <a:pPr lvl="1"/>
            <a:r>
              <a:rPr lang="en-US" dirty="0"/>
              <a:t>Program dispatcher to send a binary that has all uncertain rewritings removed for execution</a:t>
            </a:r>
          </a:p>
          <a:p>
            <a:pPr lvl="2"/>
            <a:r>
              <a:rPr lang="en-US" dirty="0"/>
              <a:t>If the previous crash persists, it must be caused by a latent bug in the original program.</a:t>
            </a:r>
          </a:p>
          <a:p>
            <a:pPr lvl="2"/>
            <a:r>
              <a:rPr lang="en-US" dirty="0"/>
              <a:t>Otherwise, the crash is caused by rewriting error. </a:t>
            </a:r>
          </a:p>
          <a:p>
            <a:pPr lvl="1"/>
            <a:r>
              <a:rPr lang="en-US" dirty="0"/>
              <a:t>The crash analyzer further performs delta-debugging to locate the root cause and repairs it</a:t>
            </a:r>
          </a:p>
          <a:p>
            <a:pPr lvl="2"/>
            <a:r>
              <a:rPr lang="en-US" dirty="0"/>
              <a:t>The repair is passed on as a hint to the probability analyzer and triggers probabilities updates and generation of new binaries.</a:t>
            </a:r>
          </a:p>
        </p:txBody>
      </p:sp>
      <p:pic>
        <p:nvPicPr>
          <p:cNvPr id="6" name="Content Placeholder 6" descr="Diagram&#10;&#10;Description automatically generated">
            <a:extLst>
              <a:ext uri="{FF2B5EF4-FFF2-40B4-BE49-F238E27FC236}">
                <a16:creationId xmlns:a16="http://schemas.microsoft.com/office/drawing/2014/main" id="{8874DCCE-F026-BF4C-A8C7-C2F566308836}"/>
              </a:ext>
            </a:extLst>
          </p:cNvPr>
          <p:cNvPicPr>
            <a:picLocks noChangeAspect="1"/>
          </p:cNvPicPr>
          <p:nvPr/>
        </p:nvPicPr>
        <p:blipFill>
          <a:blip r:embed="rId2"/>
          <a:stretch>
            <a:fillRect/>
          </a:stretch>
        </p:blipFill>
        <p:spPr>
          <a:xfrm>
            <a:off x="1153429" y="2790967"/>
            <a:ext cx="3938648" cy="2364695"/>
          </a:xfrm>
          <a:prstGeom prst="rect">
            <a:avLst/>
          </a:prstGeom>
        </p:spPr>
      </p:pic>
    </p:spTree>
    <p:extLst>
      <p:ext uri="{BB962C8B-B14F-4D97-AF65-F5344CB8AC3E}">
        <p14:creationId xmlns:p14="http://schemas.microsoft.com/office/powerpoint/2010/main" val="150278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B1A8-B54B-B449-B793-3C8F5536BD45}"/>
              </a:ext>
            </a:extLst>
          </p:cNvPr>
          <p:cNvSpPr>
            <a:spLocks noGrp="1"/>
          </p:cNvSpPr>
          <p:nvPr>
            <p:ph type="title"/>
          </p:nvPr>
        </p:nvSpPr>
        <p:spPr/>
        <p:txBody>
          <a:bodyPr/>
          <a:lstStyle/>
          <a:p>
            <a:r>
              <a:rPr lang="en-US" dirty="0"/>
              <a:t>Case A</a:t>
            </a:r>
          </a:p>
        </p:txBody>
      </p:sp>
      <p:pic>
        <p:nvPicPr>
          <p:cNvPr id="7" name="Content Placeholder 6" descr="Table&#10;&#10;Description automatically generated with low confidence">
            <a:extLst>
              <a:ext uri="{FF2B5EF4-FFF2-40B4-BE49-F238E27FC236}">
                <a16:creationId xmlns:a16="http://schemas.microsoft.com/office/drawing/2014/main" id="{72F7F29A-F653-6942-B756-3120CA5FA6CF}"/>
              </a:ext>
            </a:extLst>
          </p:cNvPr>
          <p:cNvPicPr>
            <a:picLocks noGrp="1" noChangeAspect="1"/>
          </p:cNvPicPr>
          <p:nvPr>
            <p:ph idx="1"/>
          </p:nvPr>
        </p:nvPicPr>
        <p:blipFill>
          <a:blip r:embed="rId2"/>
          <a:stretch>
            <a:fillRect/>
          </a:stretch>
        </p:blipFill>
        <p:spPr>
          <a:xfrm>
            <a:off x="1068202" y="3171463"/>
            <a:ext cx="10336503" cy="1921397"/>
          </a:xfrm>
        </p:spPr>
      </p:pic>
      <p:sp>
        <p:nvSpPr>
          <p:cNvPr id="4" name="Footer Placeholder 3">
            <a:extLst>
              <a:ext uri="{FF2B5EF4-FFF2-40B4-BE49-F238E27FC236}">
                <a16:creationId xmlns:a16="http://schemas.microsoft.com/office/drawing/2014/main" id="{16640445-29E6-1147-9615-BD7775C07375}"/>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0845C31B-EF3E-5142-B6FF-E9BDE1973ABA}"/>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827332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B1A8-B54B-B449-B793-3C8F5536BD45}"/>
              </a:ext>
            </a:extLst>
          </p:cNvPr>
          <p:cNvSpPr>
            <a:spLocks noGrp="1"/>
          </p:cNvSpPr>
          <p:nvPr>
            <p:ph type="title"/>
          </p:nvPr>
        </p:nvSpPr>
        <p:spPr/>
        <p:txBody>
          <a:bodyPr/>
          <a:lstStyle/>
          <a:p>
            <a:r>
              <a:rPr lang="en-US" dirty="0"/>
              <a:t>Case B</a:t>
            </a:r>
          </a:p>
        </p:txBody>
      </p:sp>
      <p:sp>
        <p:nvSpPr>
          <p:cNvPr id="4" name="Footer Placeholder 3">
            <a:extLst>
              <a:ext uri="{FF2B5EF4-FFF2-40B4-BE49-F238E27FC236}">
                <a16:creationId xmlns:a16="http://schemas.microsoft.com/office/drawing/2014/main" id="{16640445-29E6-1147-9615-BD7775C07375}"/>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0845C31B-EF3E-5142-B6FF-E9BDE1973ABA}"/>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9" name="Content Placeholder 8" descr="Table&#10;&#10;Description automatically generated with medium confidence">
            <a:extLst>
              <a:ext uri="{FF2B5EF4-FFF2-40B4-BE49-F238E27FC236}">
                <a16:creationId xmlns:a16="http://schemas.microsoft.com/office/drawing/2014/main" id="{A6FCE8A2-4007-3744-B08E-F971B3491321}"/>
              </a:ext>
            </a:extLst>
          </p:cNvPr>
          <p:cNvPicPr>
            <a:picLocks noGrp="1" noChangeAspect="1"/>
          </p:cNvPicPr>
          <p:nvPr>
            <p:ph idx="1"/>
          </p:nvPr>
        </p:nvPicPr>
        <p:blipFill>
          <a:blip r:embed="rId2"/>
          <a:stretch>
            <a:fillRect/>
          </a:stretch>
        </p:blipFill>
        <p:spPr>
          <a:xfrm>
            <a:off x="990861" y="1653391"/>
            <a:ext cx="10396081" cy="4110801"/>
          </a:xfrm>
        </p:spPr>
      </p:pic>
    </p:spTree>
    <p:extLst>
      <p:ext uri="{BB962C8B-B14F-4D97-AF65-F5344CB8AC3E}">
        <p14:creationId xmlns:p14="http://schemas.microsoft.com/office/powerpoint/2010/main" val="240548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35E-F9B4-E94D-A96F-20ABBAE4E20D}"/>
              </a:ext>
            </a:extLst>
          </p:cNvPr>
          <p:cNvSpPr>
            <a:spLocks noGrp="1"/>
          </p:cNvSpPr>
          <p:nvPr>
            <p:ph type="title"/>
          </p:nvPr>
        </p:nvSpPr>
        <p:spPr/>
        <p:txBody>
          <a:bodyPr/>
          <a:lstStyle/>
          <a:p>
            <a:r>
              <a:rPr lang="en-US" dirty="0"/>
              <a:t>System – Inference Rules</a:t>
            </a:r>
          </a:p>
        </p:txBody>
      </p:sp>
      <p:sp>
        <p:nvSpPr>
          <p:cNvPr id="3" name="Content Placeholder 2">
            <a:extLst>
              <a:ext uri="{FF2B5EF4-FFF2-40B4-BE49-F238E27FC236}">
                <a16:creationId xmlns:a16="http://schemas.microsoft.com/office/drawing/2014/main" id="{277EB705-23A5-874E-BB88-712FFD101D5D}"/>
              </a:ext>
            </a:extLst>
          </p:cNvPr>
          <p:cNvSpPr>
            <a:spLocks noGrp="1"/>
          </p:cNvSpPr>
          <p:nvPr>
            <p:ph idx="1"/>
          </p:nvPr>
        </p:nvSpPr>
        <p:spPr/>
        <p:txBody>
          <a:bodyPr anchor="t"/>
          <a:lstStyle/>
          <a:p>
            <a:pPr marL="457200" indent="-457200">
              <a:buFont typeface="+mj-lt"/>
              <a:buAutoNum type="arabicPeriod"/>
            </a:pPr>
            <a:endParaRPr lang="en-US" dirty="0"/>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30361879-46DF-F24D-A358-3F26AB4CB5CA}"/>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C1D26737-548F-0C4F-A5FF-38AA2CD3A2DA}"/>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descr="A picture containing text, receipt&#10;&#10;Description automatically generated">
            <a:extLst>
              <a:ext uri="{FF2B5EF4-FFF2-40B4-BE49-F238E27FC236}">
                <a16:creationId xmlns:a16="http://schemas.microsoft.com/office/drawing/2014/main" id="{E1261DAD-7990-A84A-AAD0-5069033CA758}"/>
              </a:ext>
            </a:extLst>
          </p:cNvPr>
          <p:cNvPicPr>
            <a:picLocks noChangeAspect="1"/>
          </p:cNvPicPr>
          <p:nvPr/>
        </p:nvPicPr>
        <p:blipFill>
          <a:blip r:embed="rId2"/>
          <a:stretch>
            <a:fillRect/>
          </a:stretch>
        </p:blipFill>
        <p:spPr>
          <a:xfrm>
            <a:off x="1339368" y="1344082"/>
            <a:ext cx="4222571" cy="3181619"/>
          </a:xfrm>
          <a:prstGeom prst="rect">
            <a:avLst/>
          </a:prstGeom>
        </p:spPr>
      </p:pic>
      <p:pic>
        <p:nvPicPr>
          <p:cNvPr id="9" name="Picture 8" descr="Text, letter&#10;&#10;Description automatically generated">
            <a:extLst>
              <a:ext uri="{FF2B5EF4-FFF2-40B4-BE49-F238E27FC236}">
                <a16:creationId xmlns:a16="http://schemas.microsoft.com/office/drawing/2014/main" id="{D30FA04C-ED59-E34C-A3C6-CF554767A118}"/>
              </a:ext>
            </a:extLst>
          </p:cNvPr>
          <p:cNvPicPr>
            <a:picLocks noChangeAspect="1"/>
          </p:cNvPicPr>
          <p:nvPr/>
        </p:nvPicPr>
        <p:blipFill>
          <a:blip r:embed="rId3"/>
          <a:stretch>
            <a:fillRect/>
          </a:stretch>
        </p:blipFill>
        <p:spPr>
          <a:xfrm>
            <a:off x="5729548" y="1343063"/>
            <a:ext cx="4444598" cy="1591828"/>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F7AAE3FF-509E-8240-9A5D-6545F2F464F1}"/>
              </a:ext>
            </a:extLst>
          </p:cNvPr>
          <p:cNvPicPr>
            <a:picLocks noChangeAspect="1"/>
          </p:cNvPicPr>
          <p:nvPr/>
        </p:nvPicPr>
        <p:blipFill>
          <a:blip r:embed="rId4"/>
          <a:stretch>
            <a:fillRect/>
          </a:stretch>
        </p:blipFill>
        <p:spPr>
          <a:xfrm>
            <a:off x="5729548" y="3006492"/>
            <a:ext cx="4859599" cy="3686916"/>
          </a:xfrm>
          <a:prstGeom prst="rect">
            <a:avLst/>
          </a:prstGeom>
        </p:spPr>
      </p:pic>
    </p:spTree>
    <p:extLst>
      <p:ext uri="{BB962C8B-B14F-4D97-AF65-F5344CB8AC3E}">
        <p14:creationId xmlns:p14="http://schemas.microsoft.com/office/powerpoint/2010/main" val="212595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D35E-F9B4-E94D-A96F-20ABBAE4E20D}"/>
              </a:ext>
            </a:extLst>
          </p:cNvPr>
          <p:cNvSpPr>
            <a:spLocks noGrp="1"/>
          </p:cNvSpPr>
          <p:nvPr>
            <p:ph type="title"/>
          </p:nvPr>
        </p:nvSpPr>
        <p:spPr/>
        <p:txBody>
          <a:bodyPr/>
          <a:lstStyle/>
          <a:p>
            <a:r>
              <a:rPr lang="en-US" dirty="0"/>
              <a:t>System – Probabilistic Guarantees</a:t>
            </a:r>
          </a:p>
        </p:txBody>
      </p:sp>
      <p:sp>
        <p:nvSpPr>
          <p:cNvPr id="3" name="Content Placeholder 2">
            <a:extLst>
              <a:ext uri="{FF2B5EF4-FFF2-40B4-BE49-F238E27FC236}">
                <a16:creationId xmlns:a16="http://schemas.microsoft.com/office/drawing/2014/main" id="{277EB705-23A5-874E-BB88-712FFD101D5D}"/>
              </a:ext>
            </a:extLst>
          </p:cNvPr>
          <p:cNvSpPr>
            <a:spLocks noGrp="1"/>
          </p:cNvSpPr>
          <p:nvPr>
            <p:ph idx="1"/>
          </p:nvPr>
        </p:nvSpPr>
        <p:spPr/>
        <p:txBody>
          <a:bodyPr anchor="t"/>
          <a:lstStyle/>
          <a:p>
            <a:pPr marL="457200" indent="-457200">
              <a:buFont typeface="+mj-lt"/>
              <a:buAutoNum type="arabicPeriod"/>
            </a:pPr>
            <a:r>
              <a:rPr lang="en-US" sz="1800" dirty="0"/>
              <a:t>the likelihood of rewriting errors (i.e., data bytes are mistakenly replaced with </a:t>
            </a:r>
            <a:r>
              <a:rPr lang="en-US" sz="1800" dirty="0" err="1"/>
              <a:t>hlt</a:t>
            </a:r>
            <a:r>
              <a:rPr lang="en-US" sz="1800" dirty="0"/>
              <a:t>) corrupting coverage information without triggering a crash - 0.05% </a:t>
            </a:r>
          </a:p>
          <a:p>
            <a:pPr marL="457200" indent="-457200">
              <a:buFont typeface="+mj-lt"/>
              <a:buAutoNum type="arabicPeriod"/>
            </a:pPr>
            <a:r>
              <a:rPr lang="en-US" sz="1800" dirty="0"/>
              <a:t>likelihood of instruction bytes not being replaced with </a:t>
            </a:r>
            <a:r>
              <a:rPr lang="en-US" sz="1800" dirty="0" err="1"/>
              <a:t>hlt</a:t>
            </a:r>
            <a:r>
              <a:rPr lang="en-US" sz="1800" dirty="0"/>
              <a:t> so that we miss coverage information. (some instructions are invisible to our system and not rewritten) - 0.01% </a:t>
            </a:r>
          </a:p>
          <a:p>
            <a:pPr marL="457200" indent="-457200">
              <a:buFont typeface="+mj-lt"/>
              <a:buAutoNum type="arabicPeriod"/>
            </a:pPr>
            <a:endParaRPr lang="en-US" dirty="0"/>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30361879-46DF-F24D-A358-3F26AB4CB5CA}"/>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C1D26737-548F-0C4F-A5FF-38AA2CD3A2DA}"/>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9" name="Picture 8" descr="Diagram, table&#10;&#10;Description automatically generated">
            <a:extLst>
              <a:ext uri="{FF2B5EF4-FFF2-40B4-BE49-F238E27FC236}">
                <a16:creationId xmlns:a16="http://schemas.microsoft.com/office/drawing/2014/main" id="{69A184CC-9CD4-394E-884A-0CB77F99BAA6}"/>
              </a:ext>
            </a:extLst>
          </p:cNvPr>
          <p:cNvPicPr>
            <a:picLocks noChangeAspect="1"/>
          </p:cNvPicPr>
          <p:nvPr/>
        </p:nvPicPr>
        <p:blipFill>
          <a:blip r:embed="rId2"/>
          <a:stretch>
            <a:fillRect/>
          </a:stretch>
        </p:blipFill>
        <p:spPr>
          <a:xfrm>
            <a:off x="4380811" y="4375895"/>
            <a:ext cx="4420323" cy="2482105"/>
          </a:xfrm>
          <a:prstGeom prst="rect">
            <a:avLst/>
          </a:prstGeom>
        </p:spPr>
      </p:pic>
    </p:spTree>
    <p:extLst>
      <p:ext uri="{BB962C8B-B14F-4D97-AF65-F5344CB8AC3E}">
        <p14:creationId xmlns:p14="http://schemas.microsoft.com/office/powerpoint/2010/main" val="128864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01B9-4EF5-2C4D-B039-77F95C2D15A2}"/>
              </a:ext>
            </a:extLst>
          </p:cNvPr>
          <p:cNvSpPr>
            <a:spLocks noGrp="1"/>
          </p:cNvSpPr>
          <p:nvPr>
            <p:ph type="title"/>
          </p:nvPr>
        </p:nvSpPr>
        <p:spPr>
          <a:xfrm>
            <a:off x="5853519" y="808056"/>
            <a:ext cx="4716620" cy="1077229"/>
          </a:xfrm>
        </p:spPr>
        <p:txBody>
          <a:bodyPr/>
          <a:lstStyle/>
          <a:p>
            <a:r>
              <a:rPr lang="en-US" dirty="0"/>
              <a:t>Evaluation</a:t>
            </a:r>
          </a:p>
        </p:txBody>
      </p:sp>
      <p:sp>
        <p:nvSpPr>
          <p:cNvPr id="3" name="Content Placeholder 2">
            <a:extLst>
              <a:ext uri="{FF2B5EF4-FFF2-40B4-BE49-F238E27FC236}">
                <a16:creationId xmlns:a16="http://schemas.microsoft.com/office/drawing/2014/main" id="{588D0DBE-BE22-4640-BD05-E5411844226F}"/>
              </a:ext>
            </a:extLst>
          </p:cNvPr>
          <p:cNvSpPr>
            <a:spLocks noGrp="1"/>
          </p:cNvSpPr>
          <p:nvPr>
            <p:ph idx="1"/>
          </p:nvPr>
        </p:nvSpPr>
        <p:spPr>
          <a:xfrm>
            <a:off x="5691726" y="1016131"/>
            <a:ext cx="4716621" cy="3997828"/>
          </a:xfrm>
        </p:spPr>
        <p:txBody>
          <a:bodyPr anchor="t">
            <a:normAutofit/>
          </a:bodyPr>
          <a:lstStyle/>
          <a:p>
            <a:r>
              <a:rPr lang="en-US" dirty="0"/>
              <a:t>Google FTS</a:t>
            </a:r>
          </a:p>
        </p:txBody>
      </p:sp>
      <p:sp>
        <p:nvSpPr>
          <p:cNvPr id="4" name="Footer Placeholder 3">
            <a:extLst>
              <a:ext uri="{FF2B5EF4-FFF2-40B4-BE49-F238E27FC236}">
                <a16:creationId xmlns:a16="http://schemas.microsoft.com/office/drawing/2014/main" id="{EF235981-059F-6A43-B397-48BDA6F13A71}"/>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C81D0971-FEA7-6841-95A6-1B8E33C4C6A8}"/>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7" name="Picture 6" descr="Table&#10;&#10;Description automatically generated">
            <a:extLst>
              <a:ext uri="{FF2B5EF4-FFF2-40B4-BE49-F238E27FC236}">
                <a16:creationId xmlns:a16="http://schemas.microsoft.com/office/drawing/2014/main" id="{83DCC9A6-2E91-984B-BF17-88C2AC3545AF}"/>
              </a:ext>
            </a:extLst>
          </p:cNvPr>
          <p:cNvPicPr>
            <a:picLocks noChangeAspect="1"/>
          </p:cNvPicPr>
          <p:nvPr/>
        </p:nvPicPr>
        <p:blipFill>
          <a:blip r:embed="rId2"/>
          <a:stretch>
            <a:fillRect/>
          </a:stretch>
        </p:blipFill>
        <p:spPr>
          <a:xfrm>
            <a:off x="1286449" y="394101"/>
            <a:ext cx="4243488" cy="3034899"/>
          </a:xfrm>
          <a:prstGeom prst="rect">
            <a:avLst/>
          </a:prstGeom>
        </p:spPr>
      </p:pic>
      <p:pic>
        <p:nvPicPr>
          <p:cNvPr id="9" name="Picture 8" descr="A screenshot of a computer&#10;&#10;Description automatically generated with low confidence">
            <a:extLst>
              <a:ext uri="{FF2B5EF4-FFF2-40B4-BE49-F238E27FC236}">
                <a16:creationId xmlns:a16="http://schemas.microsoft.com/office/drawing/2014/main" id="{7496C93F-C426-C14A-80FE-5E300ED92486}"/>
              </a:ext>
            </a:extLst>
          </p:cNvPr>
          <p:cNvPicPr>
            <a:picLocks noChangeAspect="1"/>
          </p:cNvPicPr>
          <p:nvPr/>
        </p:nvPicPr>
        <p:blipFill>
          <a:blip r:embed="rId3"/>
          <a:stretch>
            <a:fillRect/>
          </a:stretch>
        </p:blipFill>
        <p:spPr>
          <a:xfrm>
            <a:off x="1286449" y="3605847"/>
            <a:ext cx="4243488" cy="3231125"/>
          </a:xfrm>
          <a:prstGeom prst="rect">
            <a:avLst/>
          </a:prstGeom>
        </p:spPr>
      </p:pic>
      <p:pic>
        <p:nvPicPr>
          <p:cNvPr id="11" name="Picture 10" descr="Table&#10;&#10;Description automatically generated">
            <a:extLst>
              <a:ext uri="{FF2B5EF4-FFF2-40B4-BE49-F238E27FC236}">
                <a16:creationId xmlns:a16="http://schemas.microsoft.com/office/drawing/2014/main" id="{33CFA84D-1921-CB4A-80C5-4FDD2172E47F}"/>
              </a:ext>
            </a:extLst>
          </p:cNvPr>
          <p:cNvPicPr>
            <a:picLocks noChangeAspect="1"/>
          </p:cNvPicPr>
          <p:nvPr/>
        </p:nvPicPr>
        <p:blipFill>
          <a:blip r:embed="rId4"/>
          <a:stretch>
            <a:fillRect/>
          </a:stretch>
        </p:blipFill>
        <p:spPr>
          <a:xfrm>
            <a:off x="6227166" y="1715175"/>
            <a:ext cx="5023301" cy="5121797"/>
          </a:xfrm>
          <a:prstGeom prst="rect">
            <a:avLst/>
          </a:prstGeom>
        </p:spPr>
      </p:pic>
    </p:spTree>
    <p:extLst>
      <p:ext uri="{BB962C8B-B14F-4D97-AF65-F5344CB8AC3E}">
        <p14:creationId xmlns:p14="http://schemas.microsoft.com/office/powerpoint/2010/main" val="381185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01B9-4EF5-2C4D-B039-77F95C2D15A2}"/>
              </a:ext>
            </a:extLst>
          </p:cNvPr>
          <p:cNvSpPr>
            <a:spLocks noGrp="1"/>
          </p:cNvSpPr>
          <p:nvPr>
            <p:ph type="title"/>
          </p:nvPr>
        </p:nvSpPr>
        <p:spPr/>
        <p:txBody>
          <a:bodyPr/>
          <a:lstStyle/>
          <a:p>
            <a:r>
              <a:rPr lang="en-US" dirty="0"/>
              <a:t>Evaluation</a:t>
            </a:r>
          </a:p>
        </p:txBody>
      </p:sp>
      <p:pic>
        <p:nvPicPr>
          <p:cNvPr id="8" name="Content Placeholder 7" descr="A picture containing text, writing implement, stationary, indoor&#10;&#10;Description automatically generated">
            <a:extLst>
              <a:ext uri="{FF2B5EF4-FFF2-40B4-BE49-F238E27FC236}">
                <a16:creationId xmlns:a16="http://schemas.microsoft.com/office/drawing/2014/main" id="{E339AEC3-973F-A848-86B3-AE03A36C0997}"/>
              </a:ext>
            </a:extLst>
          </p:cNvPr>
          <p:cNvPicPr>
            <a:picLocks noGrp="1" noChangeAspect="1"/>
          </p:cNvPicPr>
          <p:nvPr>
            <p:ph idx="1"/>
          </p:nvPr>
        </p:nvPicPr>
        <p:blipFill>
          <a:blip r:embed="rId2"/>
          <a:stretch>
            <a:fillRect/>
          </a:stretch>
        </p:blipFill>
        <p:spPr>
          <a:xfrm>
            <a:off x="1281065" y="1450206"/>
            <a:ext cx="9870911" cy="5407794"/>
          </a:xfrm>
        </p:spPr>
      </p:pic>
      <p:sp>
        <p:nvSpPr>
          <p:cNvPr id="4" name="Footer Placeholder 3">
            <a:extLst>
              <a:ext uri="{FF2B5EF4-FFF2-40B4-BE49-F238E27FC236}">
                <a16:creationId xmlns:a16="http://schemas.microsoft.com/office/drawing/2014/main" id="{EF235981-059F-6A43-B397-48BDA6F13A71}"/>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C81D0971-FEA7-6841-95A6-1B8E33C4C6A8}"/>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852513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01B9-4EF5-2C4D-B039-77F95C2D15A2}"/>
              </a:ext>
            </a:extLst>
          </p:cNvPr>
          <p:cNvSpPr>
            <a:spLocks noGrp="1"/>
          </p:cNvSpPr>
          <p:nvPr>
            <p:ph type="title"/>
          </p:nvPr>
        </p:nvSpPr>
        <p:spPr/>
        <p:txBody>
          <a:bodyPr/>
          <a:lstStyle/>
          <a:p>
            <a:pPr algn="l"/>
            <a:r>
              <a:rPr lang="en-US" dirty="0"/>
              <a:t>Evaluation</a:t>
            </a:r>
          </a:p>
        </p:txBody>
      </p:sp>
      <p:sp>
        <p:nvSpPr>
          <p:cNvPr id="4" name="Footer Placeholder 3">
            <a:extLst>
              <a:ext uri="{FF2B5EF4-FFF2-40B4-BE49-F238E27FC236}">
                <a16:creationId xmlns:a16="http://schemas.microsoft.com/office/drawing/2014/main" id="{EF235981-059F-6A43-B397-48BDA6F13A71}"/>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C81D0971-FEA7-6841-95A6-1B8E33C4C6A8}"/>
              </a:ext>
            </a:extLst>
          </p:cNvPr>
          <p:cNvSpPr>
            <a:spLocks noGrp="1"/>
          </p:cNvSpPr>
          <p:nvPr>
            <p:ph type="sldNum" sz="quarter" idx="12"/>
          </p:nvPr>
        </p:nvSpPr>
        <p:spPr/>
        <p:txBody>
          <a:bodyPr/>
          <a:lstStyle/>
          <a:p>
            <a:fld id="{6D22F896-40B5-4ADD-8801-0D06FADFA095}" type="slidenum">
              <a:rPr lang="en-US" smtClean="0"/>
              <a:t>18</a:t>
            </a:fld>
            <a:endParaRPr lang="en-US" dirty="0"/>
          </a:p>
        </p:txBody>
      </p:sp>
      <p:sp>
        <p:nvSpPr>
          <p:cNvPr id="6" name="Content Placeholder 5">
            <a:extLst>
              <a:ext uri="{FF2B5EF4-FFF2-40B4-BE49-F238E27FC236}">
                <a16:creationId xmlns:a16="http://schemas.microsoft.com/office/drawing/2014/main" id="{96E4DFD3-3348-7D42-853F-D2DEE1C0ADA4}"/>
              </a:ext>
            </a:extLst>
          </p:cNvPr>
          <p:cNvSpPr>
            <a:spLocks noGrp="1"/>
          </p:cNvSpPr>
          <p:nvPr>
            <p:ph idx="1"/>
          </p:nvPr>
        </p:nvSpPr>
        <p:spPr>
          <a:xfrm>
            <a:off x="2322186" y="1554405"/>
            <a:ext cx="4205936" cy="3997828"/>
          </a:xfrm>
        </p:spPr>
        <p:txBody>
          <a:bodyPr anchor="t"/>
          <a:lstStyle/>
          <a:p>
            <a:r>
              <a:rPr lang="en-US" dirty="0"/>
              <a:t>STOCHFUZZ can expose and repair their rewriting errors </a:t>
            </a:r>
          </a:p>
          <a:p>
            <a:r>
              <a:rPr lang="en-US" dirty="0"/>
              <a:t>study how the numbers of false positives (i.e., a data byte is replaced with </a:t>
            </a:r>
            <a:r>
              <a:rPr lang="en-US" dirty="0" err="1"/>
              <a:t>hlt</a:t>
            </a:r>
            <a:r>
              <a:rPr lang="en-US" dirty="0"/>
              <a:t>) and false negatives (i.e., a code byte is not replaced with </a:t>
            </a:r>
            <a:r>
              <a:rPr lang="en-US" dirty="0" err="1"/>
              <a:t>hlt</a:t>
            </a:r>
            <a:r>
              <a:rPr lang="en-US" dirty="0"/>
              <a:t>) change over the procedure. </a:t>
            </a:r>
          </a:p>
          <a:p>
            <a:endParaRPr lang="en-US" dirty="0"/>
          </a:p>
        </p:txBody>
      </p:sp>
      <p:pic>
        <p:nvPicPr>
          <p:cNvPr id="9" name="Picture 8" descr="Table&#10;&#10;Description automatically generated">
            <a:extLst>
              <a:ext uri="{FF2B5EF4-FFF2-40B4-BE49-F238E27FC236}">
                <a16:creationId xmlns:a16="http://schemas.microsoft.com/office/drawing/2014/main" id="{3CA85B7C-A6FC-7043-B4FA-B3ACF05C8C6B}"/>
              </a:ext>
            </a:extLst>
          </p:cNvPr>
          <p:cNvPicPr>
            <a:picLocks noChangeAspect="1"/>
          </p:cNvPicPr>
          <p:nvPr/>
        </p:nvPicPr>
        <p:blipFill>
          <a:blip r:embed="rId2"/>
          <a:stretch>
            <a:fillRect/>
          </a:stretch>
        </p:blipFill>
        <p:spPr>
          <a:xfrm>
            <a:off x="6396723" y="0"/>
            <a:ext cx="4964749" cy="6858000"/>
          </a:xfrm>
          <a:prstGeom prst="rect">
            <a:avLst/>
          </a:prstGeom>
        </p:spPr>
      </p:pic>
    </p:spTree>
    <p:extLst>
      <p:ext uri="{BB962C8B-B14F-4D97-AF65-F5344CB8AC3E}">
        <p14:creationId xmlns:p14="http://schemas.microsoft.com/office/powerpoint/2010/main" val="2516526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601B9-4EF5-2C4D-B039-77F95C2D15A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88D0DBE-BE22-4640-BD05-E5411844226F}"/>
              </a:ext>
            </a:extLst>
          </p:cNvPr>
          <p:cNvSpPr>
            <a:spLocks noGrp="1"/>
          </p:cNvSpPr>
          <p:nvPr>
            <p:ph idx="1"/>
          </p:nvPr>
        </p:nvSpPr>
        <p:spPr/>
        <p:txBody>
          <a:bodyPr>
            <a:normAutofit/>
          </a:bodyPr>
          <a:lstStyle/>
          <a:p>
            <a:r>
              <a:rPr lang="en-US" dirty="0"/>
              <a:t>new fuzzing technique for stripped binaries </a:t>
            </a:r>
          </a:p>
          <a:p>
            <a:r>
              <a:rPr lang="en-US" dirty="0"/>
              <a:t>a novel incremental and stochastic rewriting technique </a:t>
            </a:r>
          </a:p>
          <a:p>
            <a:r>
              <a:rPr lang="en-US" dirty="0"/>
              <a:t>probabilistic guarantees on soundness </a:t>
            </a:r>
          </a:p>
          <a:p>
            <a:endParaRPr lang="en-US" dirty="0"/>
          </a:p>
          <a:p>
            <a:endParaRPr lang="en-US" dirty="0"/>
          </a:p>
        </p:txBody>
      </p:sp>
      <p:sp>
        <p:nvSpPr>
          <p:cNvPr id="4" name="Footer Placeholder 3">
            <a:extLst>
              <a:ext uri="{FF2B5EF4-FFF2-40B4-BE49-F238E27FC236}">
                <a16:creationId xmlns:a16="http://schemas.microsoft.com/office/drawing/2014/main" id="{EF235981-059F-6A43-B397-48BDA6F13A71}"/>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C81D0971-FEA7-6841-95A6-1B8E33C4C6A8}"/>
              </a:ext>
            </a:extLst>
          </p:cNvPr>
          <p:cNvSpPr>
            <a:spLocks noGrp="1"/>
          </p:cNvSpPr>
          <p:nvPr>
            <p:ph type="sldNum" sz="quarter" idx="12"/>
          </p:nvPr>
        </p:nvSpPr>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400715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9203-F2FF-D04A-952F-6BADEF02317B}"/>
              </a:ext>
            </a:extLst>
          </p:cNvPr>
          <p:cNvSpPr>
            <a:spLocks noGrp="1"/>
          </p:cNvSpPr>
          <p:nvPr>
            <p:ph type="title"/>
          </p:nvPr>
        </p:nvSpPr>
        <p:spPr/>
        <p:txBody>
          <a:bodyPr/>
          <a:lstStyle/>
          <a:p>
            <a:r>
              <a:rPr lang="en-US" dirty="0"/>
              <a:t>Sections</a:t>
            </a:r>
          </a:p>
        </p:txBody>
      </p:sp>
      <p:sp>
        <p:nvSpPr>
          <p:cNvPr id="3" name="Content Placeholder 2">
            <a:extLst>
              <a:ext uri="{FF2B5EF4-FFF2-40B4-BE49-F238E27FC236}">
                <a16:creationId xmlns:a16="http://schemas.microsoft.com/office/drawing/2014/main" id="{6CB42A56-813D-8A4F-AB0D-5A9DD4691F9D}"/>
              </a:ext>
            </a:extLst>
          </p:cNvPr>
          <p:cNvSpPr>
            <a:spLocks noGrp="1"/>
          </p:cNvSpPr>
          <p:nvPr>
            <p:ph idx="1"/>
          </p:nvPr>
        </p:nvSpPr>
        <p:spPr>
          <a:xfrm>
            <a:off x="2773599" y="1346670"/>
            <a:ext cx="7796540" cy="3997828"/>
          </a:xfrm>
        </p:spPr>
        <p:txBody>
          <a:bodyPr/>
          <a:lstStyle/>
          <a:p>
            <a:r>
              <a:rPr lang="en-US" dirty="0"/>
              <a:t>Introduction</a:t>
            </a:r>
          </a:p>
          <a:p>
            <a:r>
              <a:rPr lang="en-US" dirty="0"/>
              <a:t>Motivating Example</a:t>
            </a:r>
          </a:p>
          <a:p>
            <a:r>
              <a:rPr lang="en-US" dirty="0"/>
              <a:t>Current Solution-Issue</a:t>
            </a:r>
          </a:p>
          <a:p>
            <a:r>
              <a:rPr lang="en-US" dirty="0"/>
              <a:t>System</a:t>
            </a:r>
          </a:p>
          <a:p>
            <a:r>
              <a:rPr lang="en-US" dirty="0"/>
              <a:t>Evaluation</a:t>
            </a:r>
          </a:p>
          <a:p>
            <a:r>
              <a:rPr lang="en-US" dirty="0"/>
              <a:t>Conclusion</a:t>
            </a:r>
          </a:p>
        </p:txBody>
      </p:sp>
      <p:sp>
        <p:nvSpPr>
          <p:cNvPr id="4" name="Footer Placeholder 3">
            <a:extLst>
              <a:ext uri="{FF2B5EF4-FFF2-40B4-BE49-F238E27FC236}">
                <a16:creationId xmlns:a16="http://schemas.microsoft.com/office/drawing/2014/main" id="{B1197951-C2A9-B345-9A64-91D6C04B62D3}"/>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168DF513-51DB-5441-B226-DB0E7963CA1E}"/>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4106869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F25A6-F5FB-C144-A030-C24363EF67D5}"/>
              </a:ext>
            </a:extLst>
          </p:cNvPr>
          <p:cNvSpPr>
            <a:spLocks noGrp="1"/>
          </p:cNvSpPr>
          <p:nvPr>
            <p:ph type="title"/>
          </p:nvPr>
        </p:nvSpPr>
        <p:spPr>
          <a:xfrm>
            <a:off x="1750912" y="2743201"/>
            <a:ext cx="8690176" cy="3310938"/>
          </a:xfrm>
        </p:spPr>
        <p:txBody>
          <a:bodyPr>
            <a:normAutofit/>
          </a:bodyPr>
          <a:lstStyle/>
          <a:p>
            <a:pPr algn="ctr"/>
            <a:r>
              <a:rPr lang="en-US" sz="8800" dirty="0"/>
              <a:t>THANK YOU</a:t>
            </a:r>
          </a:p>
        </p:txBody>
      </p:sp>
      <p:sp>
        <p:nvSpPr>
          <p:cNvPr id="4" name="Footer Placeholder 3">
            <a:extLst>
              <a:ext uri="{FF2B5EF4-FFF2-40B4-BE49-F238E27FC236}">
                <a16:creationId xmlns:a16="http://schemas.microsoft.com/office/drawing/2014/main" id="{ABBCE08A-9BAE-E24A-BC32-235E70DCCDF8}"/>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3791FA7B-B707-5046-86D4-A9BD66B2778C}"/>
              </a:ext>
            </a:extLst>
          </p:cNvPr>
          <p:cNvSpPr>
            <a:spLocks noGrp="1"/>
          </p:cNvSpPr>
          <p:nvPr>
            <p:ph type="sldNum" sz="quarter" idx="12"/>
          </p:nvPr>
        </p:nvSpPr>
        <p:spPr/>
        <p:txBody>
          <a:bodyPr/>
          <a:lstStyle/>
          <a:p>
            <a:fld id="{6D22F896-40B5-4ADD-8801-0D06FADFA095}" type="slidenum">
              <a:rPr lang="en-US" smtClean="0"/>
              <a:t>20</a:t>
            </a:fld>
            <a:endParaRPr lang="en-US" dirty="0"/>
          </a:p>
        </p:txBody>
      </p:sp>
    </p:spTree>
    <p:extLst>
      <p:ext uri="{BB962C8B-B14F-4D97-AF65-F5344CB8AC3E}">
        <p14:creationId xmlns:p14="http://schemas.microsoft.com/office/powerpoint/2010/main" val="289478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6B45-BE89-7748-9916-D4884B649B27}"/>
              </a:ext>
            </a:extLst>
          </p:cNvPr>
          <p:cNvSpPr>
            <a:spLocks noGrp="1"/>
          </p:cNvSpPr>
          <p:nvPr>
            <p:ph type="title"/>
          </p:nvPr>
        </p:nvSpPr>
        <p:spPr/>
        <p:txBody>
          <a:bodyPr/>
          <a:lstStyle/>
          <a:p>
            <a:r>
              <a:rPr lang="en-US" dirty="0"/>
              <a:t>Introduction - I</a:t>
            </a:r>
          </a:p>
        </p:txBody>
      </p:sp>
      <p:sp>
        <p:nvSpPr>
          <p:cNvPr id="3" name="Content Placeholder 2">
            <a:extLst>
              <a:ext uri="{FF2B5EF4-FFF2-40B4-BE49-F238E27FC236}">
                <a16:creationId xmlns:a16="http://schemas.microsoft.com/office/drawing/2014/main" id="{FAC251D3-FFCB-2042-A356-6B64B5004386}"/>
              </a:ext>
            </a:extLst>
          </p:cNvPr>
          <p:cNvSpPr>
            <a:spLocks noGrp="1"/>
          </p:cNvSpPr>
          <p:nvPr>
            <p:ph idx="1"/>
          </p:nvPr>
        </p:nvSpPr>
        <p:spPr>
          <a:xfrm>
            <a:off x="2773598" y="2052116"/>
            <a:ext cx="8569591" cy="4641292"/>
          </a:xfrm>
        </p:spPr>
        <p:txBody>
          <a:bodyPr>
            <a:normAutofit fontScale="92500" lnSpcReduction="20000"/>
          </a:bodyPr>
          <a:lstStyle/>
          <a:p>
            <a:r>
              <a:rPr lang="en-US" dirty="0"/>
              <a:t>stripped binaries – application without source code</a:t>
            </a:r>
          </a:p>
          <a:p>
            <a:r>
              <a:rPr lang="en-US" dirty="0"/>
              <a:t>Current state-of-the-art binary fuzzing solutions</a:t>
            </a:r>
          </a:p>
          <a:p>
            <a:pPr lvl="1"/>
            <a:r>
              <a:rPr lang="en-US" dirty="0"/>
              <a:t>leveraging hardware support: Intel PT to collect runtime traces that can be post-processed to acquire coverage information </a:t>
            </a:r>
          </a:p>
          <a:p>
            <a:pPr marL="457200" lvl="1" indent="0">
              <a:buNone/>
            </a:pPr>
            <a:r>
              <a:rPr lang="en-US" dirty="0"/>
              <a:t>	- </a:t>
            </a:r>
            <a:r>
              <a:rPr lang="en-US" dirty="0">
                <a:highlight>
                  <a:srgbClr val="FF0000"/>
                </a:highlight>
              </a:rPr>
              <a:t>difficult to collect runtime information other than control-flow traces </a:t>
            </a:r>
          </a:p>
          <a:p>
            <a:pPr lvl="1"/>
            <a:r>
              <a:rPr lang="en-US" dirty="0"/>
              <a:t>leveraging on-the-fly dynamic binary rewriting: dynamic rewriting engines such as QEMU and PIN that automatically instrument a subject binary during its execution </a:t>
            </a:r>
          </a:p>
          <a:p>
            <a:pPr marL="457200" lvl="1" indent="0">
              <a:buNone/>
            </a:pPr>
            <a:r>
              <a:rPr lang="en-US" dirty="0"/>
              <a:t>	- </a:t>
            </a:r>
            <a:r>
              <a:rPr lang="en-US" dirty="0">
                <a:highlight>
                  <a:srgbClr val="FF0000"/>
                </a:highlight>
              </a:rPr>
              <a:t>extremely expensive</a:t>
            </a:r>
          </a:p>
          <a:p>
            <a:pPr lvl="1"/>
            <a:r>
              <a:rPr lang="en-US" dirty="0"/>
              <a:t>relying on offline static binary rewriting instruments the binary just once before the whole fuzzing process </a:t>
            </a:r>
          </a:p>
          <a:p>
            <a:pPr marL="457200" lvl="1" indent="0">
              <a:buNone/>
            </a:pPr>
            <a:r>
              <a:rPr lang="en-US" dirty="0"/>
              <a:t>	– </a:t>
            </a:r>
            <a:r>
              <a:rPr lang="en-US" dirty="0">
                <a:highlight>
                  <a:srgbClr val="FF0000"/>
                </a:highlight>
              </a:rPr>
              <a:t>static binary rewriting is an undecidable problem</a:t>
            </a:r>
          </a:p>
          <a:p>
            <a:pPr lvl="1"/>
            <a:endParaRPr lang="en-US" dirty="0"/>
          </a:p>
        </p:txBody>
      </p:sp>
      <p:sp>
        <p:nvSpPr>
          <p:cNvPr id="4" name="Footer Placeholder 3">
            <a:extLst>
              <a:ext uri="{FF2B5EF4-FFF2-40B4-BE49-F238E27FC236}">
                <a16:creationId xmlns:a16="http://schemas.microsoft.com/office/drawing/2014/main" id="{661E73B7-DA84-A740-A879-925D3DA5DA20}"/>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35C32020-C012-2C44-A448-25F7282C46D6}"/>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38516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4108E-AE26-D94F-82D0-66C3C1420980}"/>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63BC3D99-855E-1345-92E6-323B157F5995}"/>
              </a:ext>
            </a:extLst>
          </p:cNvPr>
          <p:cNvSpPr>
            <a:spLocks noGrp="1"/>
          </p:cNvSpPr>
          <p:nvPr>
            <p:ph idx="1"/>
          </p:nvPr>
        </p:nvSpPr>
        <p:spPr>
          <a:xfrm>
            <a:off x="3230537" y="5081258"/>
            <a:ext cx="8345505" cy="1937371"/>
          </a:xfrm>
        </p:spPr>
        <p:txBody>
          <a:bodyPr>
            <a:normAutofit/>
          </a:bodyPr>
          <a:lstStyle/>
          <a:p>
            <a:r>
              <a:rPr lang="en-US" dirty="0"/>
              <a:t>Issue:</a:t>
            </a:r>
          </a:p>
          <a:p>
            <a:pPr lvl="1"/>
            <a:r>
              <a:rPr lang="en-US" dirty="0"/>
              <a:t>Issue 1: separating code and data (</a:t>
            </a:r>
            <a:r>
              <a:rPr lang="en-US" dirty="0" err="1"/>
              <a:t>inlined</a:t>
            </a:r>
            <a:r>
              <a:rPr lang="en-US" dirty="0"/>
              <a:t> data) </a:t>
            </a:r>
          </a:p>
          <a:p>
            <a:pPr lvl="1"/>
            <a:r>
              <a:rPr lang="en-US" dirty="0"/>
              <a:t>Issue 2: identifying indirect jump and call targets</a:t>
            </a:r>
          </a:p>
          <a:p>
            <a:pPr lvl="1"/>
            <a:endParaRPr lang="en-US" dirty="0"/>
          </a:p>
        </p:txBody>
      </p:sp>
      <p:sp>
        <p:nvSpPr>
          <p:cNvPr id="4" name="Footer Placeholder 3">
            <a:extLst>
              <a:ext uri="{FF2B5EF4-FFF2-40B4-BE49-F238E27FC236}">
                <a16:creationId xmlns:a16="http://schemas.microsoft.com/office/drawing/2014/main" id="{2D9B1A5E-AF90-E14F-A186-E73440125E04}"/>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5C0D9DD3-43E4-884F-B646-BDA4C8162BCC}"/>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7" name="Picture 6" descr="Table&#10;&#10;Description automatically generated with medium confidence">
            <a:extLst>
              <a:ext uri="{FF2B5EF4-FFF2-40B4-BE49-F238E27FC236}">
                <a16:creationId xmlns:a16="http://schemas.microsoft.com/office/drawing/2014/main" id="{E7E83AF8-D715-7944-9642-E3F3645A772B}"/>
              </a:ext>
            </a:extLst>
          </p:cNvPr>
          <p:cNvPicPr>
            <a:picLocks noChangeAspect="1"/>
          </p:cNvPicPr>
          <p:nvPr/>
        </p:nvPicPr>
        <p:blipFill>
          <a:blip r:embed="rId2"/>
          <a:stretch>
            <a:fillRect/>
          </a:stretch>
        </p:blipFill>
        <p:spPr>
          <a:xfrm>
            <a:off x="3340571" y="1526989"/>
            <a:ext cx="6500804" cy="3445727"/>
          </a:xfrm>
          <a:prstGeom prst="rect">
            <a:avLst/>
          </a:prstGeom>
        </p:spPr>
      </p:pic>
    </p:spTree>
    <p:extLst>
      <p:ext uri="{BB962C8B-B14F-4D97-AF65-F5344CB8AC3E}">
        <p14:creationId xmlns:p14="http://schemas.microsoft.com/office/powerpoint/2010/main" val="261287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6B45-BE89-7748-9916-D4884B649B27}"/>
              </a:ext>
            </a:extLst>
          </p:cNvPr>
          <p:cNvSpPr>
            <a:spLocks noGrp="1"/>
          </p:cNvSpPr>
          <p:nvPr>
            <p:ph type="title"/>
          </p:nvPr>
        </p:nvSpPr>
        <p:spPr/>
        <p:txBody>
          <a:bodyPr/>
          <a:lstStyle/>
          <a:p>
            <a:r>
              <a:rPr lang="en-US" dirty="0"/>
              <a:t>Current Solution-Issue</a:t>
            </a:r>
          </a:p>
        </p:txBody>
      </p:sp>
      <p:pic>
        <p:nvPicPr>
          <p:cNvPr id="7" name="Content Placeholder 6" descr="Table&#10;&#10;Description automatically generated">
            <a:extLst>
              <a:ext uri="{FF2B5EF4-FFF2-40B4-BE49-F238E27FC236}">
                <a16:creationId xmlns:a16="http://schemas.microsoft.com/office/drawing/2014/main" id="{A482EFDD-A3FA-ED41-8527-C493976F58B9}"/>
              </a:ext>
            </a:extLst>
          </p:cNvPr>
          <p:cNvPicPr>
            <a:picLocks noGrp="1" noChangeAspect="1"/>
          </p:cNvPicPr>
          <p:nvPr>
            <p:ph idx="1"/>
          </p:nvPr>
        </p:nvPicPr>
        <p:blipFill>
          <a:blip r:embed="rId2"/>
          <a:stretch>
            <a:fillRect/>
          </a:stretch>
        </p:blipFill>
        <p:spPr>
          <a:xfrm>
            <a:off x="1106901" y="1389960"/>
            <a:ext cx="4677331" cy="5296663"/>
          </a:xfrm>
        </p:spPr>
      </p:pic>
      <p:sp>
        <p:nvSpPr>
          <p:cNvPr id="4" name="Footer Placeholder 3">
            <a:extLst>
              <a:ext uri="{FF2B5EF4-FFF2-40B4-BE49-F238E27FC236}">
                <a16:creationId xmlns:a16="http://schemas.microsoft.com/office/drawing/2014/main" id="{661E73B7-DA84-A740-A879-925D3DA5DA20}"/>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35C32020-C012-2C44-A448-25F7282C46D6}"/>
              </a:ext>
            </a:extLst>
          </p:cNvPr>
          <p:cNvSpPr>
            <a:spLocks noGrp="1"/>
          </p:cNvSpPr>
          <p:nvPr>
            <p:ph type="sldNum" sz="quarter" idx="12"/>
          </p:nvPr>
        </p:nvSpPr>
        <p:spPr/>
        <p:txBody>
          <a:bodyPr/>
          <a:lstStyle/>
          <a:p>
            <a:fld id="{6D22F896-40B5-4ADD-8801-0D06FADFA095}" type="slidenum">
              <a:rPr lang="en-US" smtClean="0"/>
              <a:t>5</a:t>
            </a:fld>
            <a:endParaRPr lang="en-US" dirty="0"/>
          </a:p>
        </p:txBody>
      </p:sp>
      <p:pic>
        <p:nvPicPr>
          <p:cNvPr id="9" name="Picture 8" descr="Text&#10;&#10;Description automatically generated with low confidence">
            <a:extLst>
              <a:ext uri="{FF2B5EF4-FFF2-40B4-BE49-F238E27FC236}">
                <a16:creationId xmlns:a16="http://schemas.microsoft.com/office/drawing/2014/main" id="{1DCC216F-9290-BA40-A36D-6467F5BAEC41}"/>
              </a:ext>
            </a:extLst>
          </p:cNvPr>
          <p:cNvPicPr>
            <a:picLocks noChangeAspect="1"/>
          </p:cNvPicPr>
          <p:nvPr/>
        </p:nvPicPr>
        <p:blipFill>
          <a:blip r:embed="rId3"/>
          <a:stretch>
            <a:fillRect/>
          </a:stretch>
        </p:blipFill>
        <p:spPr>
          <a:xfrm>
            <a:off x="5981002" y="1389960"/>
            <a:ext cx="5347190" cy="3136738"/>
          </a:xfrm>
          <a:prstGeom prst="rect">
            <a:avLst/>
          </a:prstGeom>
        </p:spPr>
      </p:pic>
      <p:sp>
        <p:nvSpPr>
          <p:cNvPr id="10" name="Rectangle 9">
            <a:extLst>
              <a:ext uri="{FF2B5EF4-FFF2-40B4-BE49-F238E27FC236}">
                <a16:creationId xmlns:a16="http://schemas.microsoft.com/office/drawing/2014/main" id="{3D053642-7EB2-4249-AC0D-7C2BC8B6BF97}"/>
              </a:ext>
            </a:extLst>
          </p:cNvPr>
          <p:cNvSpPr/>
          <p:nvPr/>
        </p:nvSpPr>
        <p:spPr>
          <a:xfrm>
            <a:off x="5981002" y="4740951"/>
            <a:ext cx="5003373" cy="1477328"/>
          </a:xfrm>
          <a:prstGeom prst="rect">
            <a:avLst/>
          </a:prstGeom>
        </p:spPr>
        <p:txBody>
          <a:bodyPr wrap="square">
            <a:spAutoFit/>
          </a:bodyPr>
          <a:lstStyle/>
          <a:p>
            <a:r>
              <a:rPr lang="en-US" dirty="0"/>
              <a:t>Current solution issues:</a:t>
            </a:r>
          </a:p>
          <a:p>
            <a:pPr marL="742950" lvl="1" indent="-285750">
              <a:buFont typeface="Arial" panose="020B0604020202020204" pitchFamily="34" charset="0"/>
              <a:buChar char="•"/>
            </a:pPr>
            <a:r>
              <a:rPr lang="en-US" dirty="0"/>
              <a:t>based on heuristics - unsound</a:t>
            </a:r>
          </a:p>
          <a:p>
            <a:pPr marL="742950" lvl="1" indent="-285750">
              <a:buFont typeface="Arial" panose="020B0604020202020204" pitchFamily="34" charset="0"/>
              <a:buChar char="•"/>
            </a:pPr>
            <a:r>
              <a:rPr lang="en-US" dirty="0"/>
              <a:t>restricted assumptions: no </a:t>
            </a:r>
            <a:r>
              <a:rPr lang="en-US" dirty="0" err="1"/>
              <a:t>inlined</a:t>
            </a:r>
            <a:r>
              <a:rPr lang="en-US" dirty="0"/>
              <a:t> data is allowed, relocation information must be available – not satisfied in real world</a:t>
            </a:r>
          </a:p>
        </p:txBody>
      </p:sp>
    </p:spTree>
    <p:extLst>
      <p:ext uri="{BB962C8B-B14F-4D97-AF65-F5344CB8AC3E}">
        <p14:creationId xmlns:p14="http://schemas.microsoft.com/office/powerpoint/2010/main" val="89441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DEBC-1385-2D40-B8B9-D4AA734C6789}"/>
              </a:ext>
            </a:extLst>
          </p:cNvPr>
          <p:cNvSpPr>
            <a:spLocks noGrp="1"/>
          </p:cNvSpPr>
          <p:nvPr>
            <p:ph type="title"/>
          </p:nvPr>
        </p:nvSpPr>
        <p:spPr/>
        <p:txBody>
          <a:bodyPr/>
          <a:lstStyle/>
          <a:p>
            <a:r>
              <a:rPr lang="en-US" dirty="0"/>
              <a:t>System</a:t>
            </a:r>
          </a:p>
        </p:txBody>
      </p:sp>
      <p:sp>
        <p:nvSpPr>
          <p:cNvPr id="4" name="Footer Placeholder 3">
            <a:extLst>
              <a:ext uri="{FF2B5EF4-FFF2-40B4-BE49-F238E27FC236}">
                <a16:creationId xmlns:a16="http://schemas.microsoft.com/office/drawing/2014/main" id="{27E349DD-0518-1F4B-9DE6-12394AE834C2}"/>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8761DB45-5E20-784E-9EA7-8E4AAA82734C}"/>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9" name="Content Placeholder 8">
            <a:extLst>
              <a:ext uri="{FF2B5EF4-FFF2-40B4-BE49-F238E27FC236}">
                <a16:creationId xmlns:a16="http://schemas.microsoft.com/office/drawing/2014/main" id="{DEF435D8-EC5B-604F-948A-882BDB166E71}"/>
              </a:ext>
            </a:extLst>
          </p:cNvPr>
          <p:cNvSpPr>
            <a:spLocks noGrp="1"/>
          </p:cNvSpPr>
          <p:nvPr>
            <p:ph idx="1"/>
          </p:nvPr>
        </p:nvSpPr>
        <p:spPr/>
        <p:txBody>
          <a:bodyPr anchor="t">
            <a:normAutofit/>
          </a:bodyPr>
          <a:lstStyle/>
          <a:p>
            <a:r>
              <a:rPr lang="en-US" dirty="0"/>
              <a:t>Insights:</a:t>
            </a:r>
          </a:p>
          <a:p>
            <a:pPr marL="908050" lvl="1" indent="-457200">
              <a:buFont typeface="+mj-lt"/>
              <a:buAutoNum type="arabicPeriod"/>
            </a:pPr>
            <a:r>
              <a:rPr lang="en-US" dirty="0"/>
              <a:t>enhanced to mutate the program on-the-fly, static rewriting can be incrementally performed over time</a:t>
            </a:r>
          </a:p>
          <a:p>
            <a:pPr marL="908050" lvl="1" indent="-457200">
              <a:buFont typeface="+mj-lt"/>
              <a:buAutoNum type="arabicPeriod"/>
            </a:pPr>
            <a:r>
              <a:rPr lang="en-US" dirty="0"/>
              <a:t>fuzzing is a highly repetitive process that provides a large number of opportunities for trial-and-error</a:t>
            </a:r>
          </a:p>
          <a:p>
            <a:r>
              <a:rPr lang="en-US" dirty="0"/>
              <a:t>Probabilistic Inference Problem: new observations (e.g., indirect call and jump targets) and exposed rewriting errors, it continuously updates probabilities until convergence</a:t>
            </a:r>
          </a:p>
        </p:txBody>
      </p:sp>
    </p:spTree>
    <p:extLst>
      <p:ext uri="{BB962C8B-B14F-4D97-AF65-F5344CB8AC3E}">
        <p14:creationId xmlns:p14="http://schemas.microsoft.com/office/powerpoint/2010/main" val="1050406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DEBC-1385-2D40-B8B9-D4AA734C6789}"/>
              </a:ext>
            </a:extLst>
          </p:cNvPr>
          <p:cNvSpPr>
            <a:spLocks noGrp="1"/>
          </p:cNvSpPr>
          <p:nvPr>
            <p:ph type="title"/>
          </p:nvPr>
        </p:nvSpPr>
        <p:spPr/>
        <p:txBody>
          <a:bodyPr/>
          <a:lstStyle/>
          <a:p>
            <a:r>
              <a:rPr lang="en-US" dirty="0"/>
              <a:t>System</a:t>
            </a:r>
          </a:p>
        </p:txBody>
      </p:sp>
      <p:sp>
        <p:nvSpPr>
          <p:cNvPr id="4" name="Footer Placeholder 3">
            <a:extLst>
              <a:ext uri="{FF2B5EF4-FFF2-40B4-BE49-F238E27FC236}">
                <a16:creationId xmlns:a16="http://schemas.microsoft.com/office/drawing/2014/main" id="{27E349DD-0518-1F4B-9DE6-12394AE834C2}"/>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8761DB45-5E20-784E-9EA7-8E4AAA82734C}"/>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9" name="Content Placeholder 8">
            <a:extLst>
              <a:ext uri="{FF2B5EF4-FFF2-40B4-BE49-F238E27FC236}">
                <a16:creationId xmlns:a16="http://schemas.microsoft.com/office/drawing/2014/main" id="{DEF435D8-EC5B-604F-948A-882BDB166E71}"/>
              </a:ext>
            </a:extLst>
          </p:cNvPr>
          <p:cNvSpPr>
            <a:spLocks noGrp="1"/>
          </p:cNvSpPr>
          <p:nvPr>
            <p:ph idx="1"/>
          </p:nvPr>
        </p:nvSpPr>
        <p:spPr>
          <a:xfrm>
            <a:off x="2854620" y="1347790"/>
            <a:ext cx="8500143" cy="5345618"/>
          </a:xfrm>
        </p:spPr>
        <p:txBody>
          <a:bodyPr anchor="t">
            <a:normAutofit fontScale="92500" lnSpcReduction="10000"/>
          </a:bodyPr>
          <a:lstStyle/>
          <a:p>
            <a:r>
              <a:rPr lang="en-US" dirty="0"/>
              <a:t>code sections are filled with a special one-byte </a:t>
            </a:r>
            <a:r>
              <a:rPr lang="en-US" b="1" dirty="0" err="1">
                <a:latin typeface="Consolas" panose="020B0609020204030204" pitchFamily="49" charset="0"/>
                <a:cs typeface="Consolas" panose="020B0609020204030204" pitchFamily="49" charset="0"/>
              </a:rPr>
              <a:t>hlt</a:t>
            </a:r>
            <a:r>
              <a:rPr lang="en-US" dirty="0"/>
              <a:t> instruction</a:t>
            </a:r>
          </a:p>
          <a:p>
            <a:pPr lvl="1"/>
            <a:r>
              <a:rPr lang="en-US" dirty="0"/>
              <a:t>Causes seg fault, intentional crashes</a:t>
            </a:r>
          </a:p>
          <a:p>
            <a:pPr lvl="1"/>
            <a:r>
              <a:rPr lang="en-US" dirty="0"/>
              <a:t>discovered a code region that has not been disassembled or rewritten</a:t>
            </a:r>
          </a:p>
          <a:p>
            <a:r>
              <a:rPr lang="en-US" dirty="0"/>
              <a:t>randomly generates a rewritten version for each fuzzing run</a:t>
            </a:r>
          </a:p>
          <a:p>
            <a:pPr lvl="1"/>
            <a:r>
              <a:rPr lang="en-US" dirty="0"/>
              <a:t>a byte with a high probability of being code is more likely replaced with </a:t>
            </a:r>
            <a:r>
              <a:rPr lang="en-US" b="1" dirty="0" err="1">
                <a:latin typeface="Consolas" panose="020B0609020204030204" pitchFamily="49" charset="0"/>
                <a:cs typeface="Consolas" panose="020B0609020204030204" pitchFamily="49" charset="0"/>
              </a:rPr>
              <a:t>hlt</a:t>
            </a:r>
            <a:endParaRPr lang="en-US" b="1" dirty="0">
              <a:latin typeface="Consolas" panose="020B0609020204030204" pitchFamily="49" charset="0"/>
              <a:cs typeface="Consolas" panose="020B0609020204030204" pitchFamily="49" charset="0"/>
            </a:endParaRPr>
          </a:p>
          <a:p>
            <a:pPr lvl="1"/>
            <a:r>
              <a:rPr lang="en-US" dirty="0"/>
              <a:t>If seg fault then determines if it is caused by a rewriting error (binary-search like debugging technique)</a:t>
            </a:r>
          </a:p>
          <a:p>
            <a:pPr lvl="2"/>
            <a:r>
              <a:rPr lang="en-US" dirty="0"/>
              <a:t>Same input but all uncertainly removed from binary</a:t>
            </a:r>
          </a:p>
          <a:p>
            <a:r>
              <a:rPr lang="en-US" dirty="0"/>
              <a:t>System Requirement</a:t>
            </a:r>
          </a:p>
          <a:p>
            <a:pPr marL="908050" lvl="1" indent="-457200">
              <a:buFont typeface="+mj-lt"/>
              <a:buAutoNum type="arabicPeriod"/>
            </a:pPr>
            <a:r>
              <a:rPr lang="en-US" dirty="0"/>
              <a:t>the rewriting errors are distributed in many random versions such that the </a:t>
            </a:r>
            <a:r>
              <a:rPr lang="en-US" dirty="0" err="1"/>
              <a:t>fuzzer</a:t>
            </a:r>
            <a:r>
              <a:rPr lang="en-US" dirty="0"/>
              <a:t> can make progress in at least some of them </a:t>
            </a:r>
          </a:p>
          <a:p>
            <a:pPr marL="908050" lvl="1" indent="-457200">
              <a:buFont typeface="+mj-lt"/>
              <a:buAutoNum type="arabicPeriod"/>
            </a:pPr>
            <a:r>
              <a:rPr lang="en-US" dirty="0"/>
              <a:t>rewriting errors can be automatically located and repaired.</a:t>
            </a:r>
          </a:p>
          <a:p>
            <a:endParaRPr lang="en-US" dirty="0"/>
          </a:p>
          <a:p>
            <a:pPr lvl="2"/>
            <a:endParaRPr lang="en-US" dirty="0"/>
          </a:p>
        </p:txBody>
      </p:sp>
    </p:spTree>
    <p:extLst>
      <p:ext uri="{BB962C8B-B14F-4D97-AF65-F5344CB8AC3E}">
        <p14:creationId xmlns:p14="http://schemas.microsoft.com/office/powerpoint/2010/main" val="251499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DEBC-1385-2D40-B8B9-D4AA734C6789}"/>
              </a:ext>
            </a:extLst>
          </p:cNvPr>
          <p:cNvSpPr>
            <a:spLocks noGrp="1"/>
          </p:cNvSpPr>
          <p:nvPr>
            <p:ph type="title"/>
          </p:nvPr>
        </p:nvSpPr>
        <p:spPr/>
        <p:txBody>
          <a:bodyPr/>
          <a:lstStyle/>
          <a:p>
            <a:r>
              <a:rPr lang="en-US" dirty="0"/>
              <a:t>System</a:t>
            </a:r>
          </a:p>
        </p:txBody>
      </p:sp>
      <p:pic>
        <p:nvPicPr>
          <p:cNvPr id="7" name="Content Placeholder 6" descr="Diagram&#10;&#10;Description automatically generated">
            <a:extLst>
              <a:ext uri="{FF2B5EF4-FFF2-40B4-BE49-F238E27FC236}">
                <a16:creationId xmlns:a16="http://schemas.microsoft.com/office/drawing/2014/main" id="{278169B6-7972-7843-B2F9-393E0BA5D372}"/>
              </a:ext>
            </a:extLst>
          </p:cNvPr>
          <p:cNvPicPr>
            <a:picLocks noGrp="1" noChangeAspect="1"/>
          </p:cNvPicPr>
          <p:nvPr>
            <p:ph idx="1"/>
          </p:nvPr>
        </p:nvPicPr>
        <p:blipFill>
          <a:blip r:embed="rId2"/>
          <a:stretch>
            <a:fillRect/>
          </a:stretch>
        </p:blipFill>
        <p:spPr>
          <a:xfrm>
            <a:off x="3269923" y="1435100"/>
            <a:ext cx="6642100" cy="3987800"/>
          </a:xfrm>
        </p:spPr>
      </p:pic>
      <p:sp>
        <p:nvSpPr>
          <p:cNvPr id="4" name="Footer Placeholder 3">
            <a:extLst>
              <a:ext uri="{FF2B5EF4-FFF2-40B4-BE49-F238E27FC236}">
                <a16:creationId xmlns:a16="http://schemas.microsoft.com/office/drawing/2014/main" id="{27E349DD-0518-1F4B-9DE6-12394AE834C2}"/>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8761DB45-5E20-784E-9EA7-8E4AAA82734C}"/>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94994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DEBC-1385-2D40-B8B9-D4AA734C6789}"/>
              </a:ext>
            </a:extLst>
          </p:cNvPr>
          <p:cNvSpPr>
            <a:spLocks noGrp="1"/>
          </p:cNvSpPr>
          <p:nvPr>
            <p:ph type="title"/>
          </p:nvPr>
        </p:nvSpPr>
        <p:spPr/>
        <p:txBody>
          <a:bodyPr/>
          <a:lstStyle/>
          <a:p>
            <a:r>
              <a:rPr lang="en-US" dirty="0"/>
              <a:t>System</a:t>
            </a:r>
          </a:p>
        </p:txBody>
      </p:sp>
      <p:sp>
        <p:nvSpPr>
          <p:cNvPr id="4" name="Footer Placeholder 3">
            <a:extLst>
              <a:ext uri="{FF2B5EF4-FFF2-40B4-BE49-F238E27FC236}">
                <a16:creationId xmlns:a16="http://schemas.microsoft.com/office/drawing/2014/main" id="{27E349DD-0518-1F4B-9DE6-12394AE834C2}"/>
              </a:ext>
            </a:extLst>
          </p:cNvPr>
          <p:cNvSpPr>
            <a:spLocks noGrp="1"/>
          </p:cNvSpPr>
          <p:nvPr>
            <p:ph type="ftr" sz="quarter" idx="11"/>
          </p:nvPr>
        </p:nvSpPr>
        <p:spPr/>
        <p:txBody>
          <a:bodyPr/>
          <a:lstStyle/>
          <a:p>
            <a:r>
              <a:rPr lang="en-US"/>
              <a:t>Kunal Mukherjee   University of Texas at Dallas
              </a:t>
            </a:r>
            <a:endParaRPr lang="en-US" dirty="0"/>
          </a:p>
        </p:txBody>
      </p:sp>
      <p:sp>
        <p:nvSpPr>
          <p:cNvPr id="5" name="Slide Number Placeholder 4">
            <a:extLst>
              <a:ext uri="{FF2B5EF4-FFF2-40B4-BE49-F238E27FC236}">
                <a16:creationId xmlns:a16="http://schemas.microsoft.com/office/drawing/2014/main" id="{8761DB45-5E20-784E-9EA7-8E4AAA82734C}"/>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9" name="Content Placeholder 8">
            <a:extLst>
              <a:ext uri="{FF2B5EF4-FFF2-40B4-BE49-F238E27FC236}">
                <a16:creationId xmlns:a16="http://schemas.microsoft.com/office/drawing/2014/main" id="{DEF435D8-EC5B-604F-948A-882BDB166E71}"/>
              </a:ext>
            </a:extLst>
          </p:cNvPr>
          <p:cNvSpPr>
            <a:spLocks noGrp="1"/>
          </p:cNvSpPr>
          <p:nvPr>
            <p:ph idx="1"/>
          </p:nvPr>
        </p:nvSpPr>
        <p:spPr>
          <a:xfrm>
            <a:off x="2773598" y="1430085"/>
            <a:ext cx="8500143" cy="5086461"/>
          </a:xfrm>
        </p:spPr>
        <p:txBody>
          <a:bodyPr anchor="t">
            <a:normAutofit/>
          </a:bodyPr>
          <a:lstStyle/>
          <a:p>
            <a:r>
              <a:rPr lang="en-US" dirty="0"/>
              <a:t>Work flow 1:</a:t>
            </a:r>
          </a:p>
          <a:p>
            <a:pPr lvl="1"/>
            <a:r>
              <a:rPr lang="en-US" dirty="0"/>
              <a:t>execution engine sends a request to the program dispatcher for a binary. The dispatcher randomly selects a rewritten binary to be executed by the engine</a:t>
            </a:r>
          </a:p>
          <a:p>
            <a:pPr lvl="1"/>
            <a:r>
              <a:rPr lang="en-US" dirty="0"/>
              <a:t>The binary subsequently exits normally without any crash </a:t>
            </a:r>
          </a:p>
          <a:p>
            <a:pPr marL="800100" lvl="1" indent="-342900">
              <a:buFont typeface="+mj-lt"/>
              <a:buAutoNum type="arabicPeriod"/>
            </a:pPr>
            <a:endParaRPr lang="en-US" dirty="0"/>
          </a:p>
        </p:txBody>
      </p:sp>
      <p:pic>
        <p:nvPicPr>
          <p:cNvPr id="6" name="Content Placeholder 6" descr="Diagram&#10;&#10;Description automatically generated">
            <a:extLst>
              <a:ext uri="{FF2B5EF4-FFF2-40B4-BE49-F238E27FC236}">
                <a16:creationId xmlns:a16="http://schemas.microsoft.com/office/drawing/2014/main" id="{EC9F2B27-15E1-1447-838B-FB33A0C5A573}"/>
              </a:ext>
            </a:extLst>
          </p:cNvPr>
          <p:cNvPicPr>
            <a:picLocks noChangeAspect="1"/>
          </p:cNvPicPr>
          <p:nvPr/>
        </p:nvPicPr>
        <p:blipFill>
          <a:blip r:embed="rId2"/>
          <a:stretch>
            <a:fillRect/>
          </a:stretch>
        </p:blipFill>
        <p:spPr>
          <a:xfrm>
            <a:off x="3669173" y="3584693"/>
            <a:ext cx="5177892" cy="3108715"/>
          </a:xfrm>
          <a:prstGeom prst="rect">
            <a:avLst/>
          </a:prstGeom>
        </p:spPr>
      </p:pic>
    </p:spTree>
    <p:extLst>
      <p:ext uri="{BB962C8B-B14F-4D97-AF65-F5344CB8AC3E}">
        <p14:creationId xmlns:p14="http://schemas.microsoft.com/office/powerpoint/2010/main" val="3239678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768</TotalTime>
  <Words>920</Words>
  <Application>Microsoft Macintosh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MS Shell Dlg 2</vt:lpstr>
      <vt:lpstr>Wingdings</vt:lpstr>
      <vt:lpstr>Wingdings 3</vt:lpstr>
      <vt:lpstr>Madison</vt:lpstr>
      <vt:lpstr>STOCHFUZZ: Sound and Cost-effective Fuzzing of Stripped Binaries by Incremental and Stochastic Rewriting   </vt:lpstr>
      <vt:lpstr>Sections</vt:lpstr>
      <vt:lpstr>Introduction - I</vt:lpstr>
      <vt:lpstr>Motivating Example</vt:lpstr>
      <vt:lpstr>Current Solution-Issue</vt:lpstr>
      <vt:lpstr>System</vt:lpstr>
      <vt:lpstr>System</vt:lpstr>
      <vt:lpstr>System</vt:lpstr>
      <vt:lpstr>System</vt:lpstr>
      <vt:lpstr>System</vt:lpstr>
      <vt:lpstr>System</vt:lpstr>
      <vt:lpstr>Case A</vt:lpstr>
      <vt:lpstr>Case B</vt:lpstr>
      <vt:lpstr>System – Inference Rules</vt:lpstr>
      <vt:lpstr>System – Probabilistic Guarantees</vt:lpstr>
      <vt:lpstr>Evaluation</vt:lpstr>
      <vt:lpstr>Evaluation</vt:lpstr>
      <vt:lpstr>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Trust, But Verify: A Longitudinal Analysis Of Android OEM Compliance and Customization  </dc:title>
  <dc:creator>Mukherjee, Kunal</dc:creator>
  <cp:lastModifiedBy>Mukherjee, Kunal</cp:lastModifiedBy>
  <cp:revision>2</cp:revision>
  <dcterms:created xsi:type="dcterms:W3CDTF">2021-09-08T15:06:38Z</dcterms:created>
  <dcterms:modified xsi:type="dcterms:W3CDTF">2021-09-14T01:58:16Z</dcterms:modified>
</cp:coreProperties>
</file>