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64" r:id="rId5"/>
    <p:sldId id="267" r:id="rId6"/>
    <p:sldId id="265" r:id="rId7"/>
    <p:sldId id="266" r:id="rId8"/>
    <p:sldId id="259" r:id="rId9"/>
    <p:sldId id="260" r:id="rId10"/>
    <p:sldId id="261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2" r:id="rId20"/>
    <p:sldId id="2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84A72-4ACF-2D49-90EC-D3CEFD0478B6}" v="59" dt="2021-09-08T17:43:48.8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73"/>
    <p:restoredTop sz="96327"/>
  </p:normalViewPr>
  <p:slideViewPr>
    <p:cSldViewPr snapToGrid="0" snapToObjects="1">
      <p:cViewPr varScale="1">
        <p:scale>
          <a:sx n="140" d="100"/>
          <a:sy n="140" d="100"/>
        </p:scale>
        <p:origin x="2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AFF566-1D80-324A-B315-DAA2FA2AE8C3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C9A97-C178-2140-9A24-D5AE2162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rgbClr val="FF96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951AA-E0AB-DB4E-843D-02876A92B08E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D73EA-26D7-6A4E-9846-B1BF872EAB17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4C569-43CB-D94E-80B0-8CCC2596C6D4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rgbClr val="FF960E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32D75-9DEA-5C4A-ACBA-99F5996140D4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2571-F024-7541-A3F8-2589920E4A9F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C9100-35C9-B14E-8BCA-9832EBBD0F68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0481-8E3A-4241-9020-67166EA25D39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6DFBA-5C72-FD4E-B1C1-E497DAD6B3E2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75880-A4A6-A94C-B541-C29608BD5315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14C9-C96A-A64B-8184-38B543C500D4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BE50E-75CE-7549-91F5-C34D6E735F6D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0D435F0-AF1D-6141-86D8-0ED0473EC55A}" type="datetime1">
              <a:rPr lang="en-US" smtClean="0"/>
              <a:t>9/8/21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/3.0/" TargetMode="External"/><Relationship Id="rId4" Type="http://schemas.openxmlformats.org/officeDocument/2006/relationships/hyperlink" Target="https://freepngimg.com/png/58538-development-android-software-free-hd-image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wh.on.ca/what-researchers-mean-by/cross-sectional-vs-longitudinal-studie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android/imag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F79AB-E704-3849-BA3B-C39B32CDE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4721" y="3429000"/>
            <a:ext cx="6361043" cy="2268557"/>
          </a:xfrm>
        </p:spPr>
        <p:txBody>
          <a:bodyPr>
            <a:noAutofit/>
          </a:bodyPr>
          <a:lstStyle/>
          <a:p>
            <a:r>
              <a:rPr lang="en-US" sz="3200" dirty="0"/>
              <a:t>Trust, But Verify: A Longitudinal Analysis Of Android OEM Compliance and Customization 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EBB7E-2663-AA49-951C-7EF0A1955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9535" y="5190891"/>
            <a:ext cx="5357600" cy="1160213"/>
          </a:xfrm>
        </p:spPr>
        <p:txBody>
          <a:bodyPr/>
          <a:lstStyle/>
          <a:p>
            <a:r>
              <a:rPr lang="en-US" dirty="0"/>
              <a:t>Andrea </a:t>
            </a:r>
            <a:r>
              <a:rPr lang="en-US" dirty="0" err="1"/>
              <a:t>Possemato</a:t>
            </a:r>
            <a:r>
              <a:rPr lang="en-US" dirty="0"/>
              <a:t>, Simone </a:t>
            </a:r>
            <a:r>
              <a:rPr lang="en-US" dirty="0" err="1"/>
              <a:t>Aonzo</a:t>
            </a:r>
            <a:r>
              <a:rPr lang="en-US" dirty="0"/>
              <a:t>, Davide </a:t>
            </a:r>
            <a:r>
              <a:rPr lang="en-US" dirty="0" err="1"/>
              <a:t>Balzarotti</a:t>
            </a:r>
            <a:r>
              <a:rPr lang="en-US" dirty="0"/>
              <a:t>, Yanick </a:t>
            </a:r>
            <a:r>
              <a:rPr lang="en-US" dirty="0" err="1"/>
              <a:t>Fratantonio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C208BD-6473-6049-B6A4-95721CF0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0" y="2403889"/>
            <a:ext cx="5346700" cy="1155700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46A44823-CB9C-6D4E-9EDA-B2C097B60310}"/>
              </a:ext>
            </a:extLst>
          </p:cNvPr>
          <p:cNvSpPr txBox="1">
            <a:spLocks/>
          </p:cNvSpPr>
          <p:nvPr/>
        </p:nvSpPr>
        <p:spPr>
          <a:xfrm>
            <a:off x="3219535" y="1967945"/>
            <a:ext cx="5357600" cy="1160213"/>
          </a:xfrm>
          <a:prstGeom prst="rect">
            <a:avLst/>
          </a:prstGeom>
        </p:spPr>
        <p:txBody>
          <a:bodyPr vert="horz" lIns="91440" tIns="0" rIns="91440" bIns="45720" rtlCol="0" anchor="b">
            <a:normAutofit/>
          </a:bodyPr>
          <a:lstStyle>
            <a:lvl1pPr marL="0" indent="0" algn="r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b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Presented by: Kunal Mukherjee</a:t>
            </a:r>
          </a:p>
          <a:p>
            <a:r>
              <a:rPr lang="en-US" dirty="0"/>
              <a:t>Reviewer: Siva Sai </a:t>
            </a:r>
            <a:r>
              <a:rPr lang="en-US" dirty="0" err="1"/>
              <a:t>Nagender</a:t>
            </a:r>
            <a:r>
              <a:rPr lang="en-US" dirty="0"/>
              <a:t> </a:t>
            </a:r>
            <a:r>
              <a:rPr lang="en-US" dirty="0" err="1"/>
              <a:t>Vasireddy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EBF2E-46A2-6D44-9A1D-51D3B6356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A87DA4-4E48-4E4C-B241-53226C51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pic>
        <p:nvPicPr>
          <p:cNvPr id="9" name="Picture 8" descr="A picture containing indoor, toilet, bathroom&#10;&#10;Description automatically generated">
            <a:extLst>
              <a:ext uri="{FF2B5EF4-FFF2-40B4-BE49-F238E27FC236}">
                <a16:creationId xmlns:a16="http://schemas.microsoft.com/office/drawing/2014/main" id="{521B4861-BC33-A34A-AB6C-C0F42A2F8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505064" y="1216768"/>
            <a:ext cx="2339392" cy="39741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26A993-A450-9D4C-AB1F-6EB4111E1606}"/>
              </a:ext>
            </a:extLst>
          </p:cNvPr>
          <p:cNvSpPr txBox="1"/>
          <p:nvPr/>
        </p:nvSpPr>
        <p:spPr>
          <a:xfrm>
            <a:off x="10852759" y="5123982"/>
            <a:ext cx="1318615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" dirty="0">
                <a:hlinkClick r:id="rId4" tooltip="https://freepngimg.com/png/58538-development-android-software-free-hd-image"/>
              </a:rPr>
              <a:t>This Photo</a:t>
            </a:r>
            <a:r>
              <a:rPr lang="en-US" sz="300" dirty="0"/>
              <a:t> by Unknown Author is licensed under </a:t>
            </a:r>
            <a:r>
              <a:rPr lang="en-US" sz="300" dirty="0">
                <a:hlinkClick r:id="rId5" tooltip="https://creativecommons.org/licenses/by-nc/3.0/"/>
              </a:rPr>
              <a:t>CC BY-NC</a:t>
            </a:r>
            <a:endParaRPr lang="en-US" sz="300" dirty="0"/>
          </a:p>
        </p:txBody>
      </p:sp>
    </p:spTree>
    <p:extLst>
      <p:ext uri="{BB962C8B-B14F-4D97-AF65-F5344CB8AC3E}">
        <p14:creationId xmlns:p14="http://schemas.microsoft.com/office/powerpoint/2010/main" val="2889489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342B-50CA-3847-93AC-83146EA9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kernel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E0E-DA21-AA4C-8C97-250B840DC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7.9% (190 out of 2,396) of the kernels (from 10 different vendors) violate the CDD for their specific Android version since they do not implement one or more </a:t>
            </a:r>
            <a:r>
              <a:rPr lang="en-US" i="1" dirty="0"/>
              <a:t>mandatory </a:t>
            </a:r>
            <a:r>
              <a:rPr lang="en-US" dirty="0"/>
              <a:t>security requirement. </a:t>
            </a:r>
          </a:p>
          <a:p>
            <a:r>
              <a:rPr lang="en-US" dirty="0"/>
              <a:t>150 kernels has absence of kernel memory protections aimed at marking sensitive memory regions and sections read-only or non-executable </a:t>
            </a:r>
          </a:p>
          <a:p>
            <a:r>
              <a:rPr lang="en-US" dirty="0"/>
              <a:t>10% (241 out of 2,396) of the kernels (from 10 vendors) do not implement one or more strongly recommended features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0528F-D9A2-1848-A084-0A16264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22AF-9259-694E-8AA6-9445CDA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23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4F33-FB99-5E4E-A374-B821D6E6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- kernel configuration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BB3B1C6A-97F6-E449-9830-6B56552C3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5850" y="1885285"/>
            <a:ext cx="4940300" cy="26035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1926-C177-8F40-AC13-F5D949A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0DDA-3CAC-A94D-9C90-88AD54C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9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342B-50CA-3847-93AC-83146EA9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SELinux</a:t>
            </a:r>
            <a:r>
              <a:rPr lang="en-US" dirty="0"/>
              <a:t> Compliance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E0E-DA21-AA4C-8C97-250B840D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9" y="1617785"/>
            <a:ext cx="8522678" cy="50756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The CDD mandates that third- party vendors </a:t>
            </a:r>
            <a:r>
              <a:rPr lang="en-US" i="1" dirty="0"/>
              <a:t>must support </a:t>
            </a:r>
            <a:r>
              <a:rPr lang="en-US" i="1" dirty="0" err="1"/>
              <a:t>SELinux</a:t>
            </a:r>
            <a:r>
              <a:rPr lang="en-US" i="1" dirty="0"/>
              <a:t> in Permissive Mode </a:t>
            </a:r>
          </a:p>
          <a:p>
            <a:r>
              <a:rPr lang="en-US" dirty="0"/>
              <a:t>violations related to </a:t>
            </a:r>
            <a:r>
              <a:rPr lang="en-US" b="1" i="1" dirty="0"/>
              <a:t>Permissive Mode</a:t>
            </a:r>
            <a:r>
              <a:rPr lang="en-US" i="1" dirty="0"/>
              <a:t> </a:t>
            </a:r>
            <a:r>
              <a:rPr lang="en-US" dirty="0"/>
              <a:t>by inspecting the </a:t>
            </a:r>
            <a:r>
              <a:rPr lang="en-US" dirty="0" err="1"/>
              <a:t>SELinux</a:t>
            </a:r>
            <a:r>
              <a:rPr lang="en-US" dirty="0"/>
              <a:t> policy available in the ROM </a:t>
            </a:r>
          </a:p>
          <a:p>
            <a:r>
              <a:rPr lang="en-US" dirty="0"/>
              <a:t>vendors that manipulated the base policy provided in AOSP to overcome the restrictions imposed by the </a:t>
            </a:r>
            <a:r>
              <a:rPr lang="en-US" b="1" dirty="0" err="1"/>
              <a:t>neverallow</a:t>
            </a:r>
            <a:r>
              <a:rPr lang="en-US" dirty="0"/>
              <a:t> rules </a:t>
            </a:r>
          </a:p>
          <a:p>
            <a:r>
              <a:rPr lang="en-US" dirty="0"/>
              <a:t>Out of the 2,907 ROMs, identified 1,090 of them not containing a </a:t>
            </a:r>
            <a:r>
              <a:rPr lang="en-US" dirty="0" err="1"/>
              <a:t>SELinux</a:t>
            </a:r>
            <a:r>
              <a:rPr lang="en-US" dirty="0"/>
              <a:t> policy </a:t>
            </a:r>
          </a:p>
          <a:p>
            <a:r>
              <a:rPr lang="en-US" dirty="0"/>
              <a:t>1,817 ROMs that define a </a:t>
            </a:r>
            <a:r>
              <a:rPr lang="en-US" dirty="0" err="1"/>
              <a:t>SELinux</a:t>
            </a:r>
            <a:r>
              <a:rPr lang="en-US" dirty="0"/>
              <a:t> policy. Out of them, 7% (108 ROMs) violate the CDD specification for their </a:t>
            </a:r>
            <a:r>
              <a:rPr lang="en-US" u="sng" dirty="0"/>
              <a:t>corresponding Android version as they still define one or more permissive domains</a:t>
            </a:r>
            <a:r>
              <a:rPr lang="en-US" dirty="0"/>
              <a:t> </a:t>
            </a:r>
          </a:p>
          <a:p>
            <a:r>
              <a:rPr lang="en-US" dirty="0"/>
              <a:t>Out of 1,533 ROMs with a </a:t>
            </a:r>
            <a:r>
              <a:rPr lang="en-US" dirty="0" err="1"/>
              <a:t>SELinux</a:t>
            </a:r>
            <a:r>
              <a:rPr lang="en-US" dirty="0"/>
              <a:t> policy (and that target Android ≥ 5), identified that 29% of them (443) violated the CDD by </a:t>
            </a:r>
            <a:r>
              <a:rPr lang="en-US" u="sng" dirty="0"/>
              <a:t>defining one or more rules violating one of them default </a:t>
            </a:r>
            <a:r>
              <a:rPr lang="en-US" b="1" u="sng" dirty="0" err="1"/>
              <a:t>neverallow</a:t>
            </a:r>
            <a:r>
              <a:rPr lang="en-US" u="sng" dirty="0"/>
              <a:t> rules</a:t>
            </a: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0528F-D9A2-1848-A084-0A16264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22AF-9259-694E-8AA6-9445CDA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3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4F33-FB99-5E4E-A374-B821D6E6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SELinux</a:t>
            </a:r>
            <a:r>
              <a:rPr lang="en-US" dirty="0"/>
              <a:t> Compliance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1926-C177-8F40-AC13-F5D949A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0DDA-3CAC-A94D-9C90-88AD54C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31CDB9D9-CB69-9140-A24B-DBF785DF13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924360"/>
            <a:ext cx="7796212" cy="2253881"/>
          </a:xfrm>
        </p:spPr>
      </p:pic>
    </p:spTree>
    <p:extLst>
      <p:ext uri="{BB962C8B-B14F-4D97-AF65-F5344CB8AC3E}">
        <p14:creationId xmlns:p14="http://schemas.microsoft.com/office/powerpoint/2010/main" val="6122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7342B-50CA-3847-93AC-83146EA9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Binary Compliance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F8E0E-DA21-AA4C-8C97-250B840DC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199" y="1617785"/>
            <a:ext cx="8522678" cy="5075623"/>
          </a:xfrm>
        </p:spPr>
        <p:txBody>
          <a:bodyPr>
            <a:normAutofit/>
          </a:bodyPr>
          <a:lstStyle/>
          <a:p>
            <a:r>
              <a:rPr lang="en-US" i="1" dirty="0"/>
              <a:t>Control Flow Integrity </a:t>
            </a:r>
            <a:r>
              <a:rPr lang="en-US" dirty="0"/>
              <a:t>(CFI) and </a:t>
            </a:r>
            <a:r>
              <a:rPr lang="en-US" i="1" dirty="0"/>
              <a:t>Integer Overflow Sanitization </a:t>
            </a:r>
            <a:r>
              <a:rPr lang="en-US" dirty="0"/>
              <a:t>(</a:t>
            </a:r>
            <a:r>
              <a:rPr lang="en-US" dirty="0" err="1"/>
              <a:t>IntSan</a:t>
            </a:r>
            <a:r>
              <a:rPr lang="en-US" dirty="0"/>
              <a:t>)</a:t>
            </a:r>
          </a:p>
          <a:p>
            <a:r>
              <a:rPr lang="en-US" dirty="0"/>
              <a:t>introduced in the CDD from Android 9</a:t>
            </a:r>
          </a:p>
          <a:p>
            <a:r>
              <a:rPr lang="en-US" dirty="0"/>
              <a:t>considered the 196 ROMs with SDK ≥ 28</a:t>
            </a:r>
          </a:p>
          <a:p>
            <a:r>
              <a:rPr lang="en-US" dirty="0"/>
              <a:t>85 (43.37 %) contained at least one binary that disabled CFI</a:t>
            </a:r>
          </a:p>
          <a:p>
            <a:r>
              <a:rPr lang="en-US" dirty="0"/>
              <a:t>104 (53.06 %) contained at least one that disabled </a:t>
            </a:r>
            <a:r>
              <a:rPr lang="en-US" dirty="0" err="1"/>
              <a:t>IntSan</a:t>
            </a:r>
            <a:r>
              <a:rPr lang="en-US" dirty="0"/>
              <a:t>. </a:t>
            </a:r>
          </a:p>
          <a:p>
            <a:r>
              <a:rPr lang="en-US" dirty="0"/>
              <a:t>six unique vendors </a:t>
            </a:r>
            <a:r>
              <a:rPr lang="en-US" i="1" dirty="0"/>
              <a:t>lowered the security of a binary</a:t>
            </a:r>
          </a:p>
          <a:p>
            <a:pPr lvl="1"/>
            <a:r>
              <a:rPr lang="en-US" dirty="0"/>
              <a:t>violating the CDD recommendation. </a:t>
            </a:r>
          </a:p>
          <a:p>
            <a:r>
              <a:rPr lang="en-US" dirty="0"/>
              <a:t>the vendors disabled CFI for 38.7% (</a:t>
            </a:r>
            <a:r>
              <a:rPr lang="el-GR" dirty="0"/>
              <a:t>σ = 36.5) </a:t>
            </a:r>
            <a:r>
              <a:rPr lang="en-US" dirty="0"/>
              <a:t>of the binaries</a:t>
            </a:r>
          </a:p>
          <a:p>
            <a:r>
              <a:rPr lang="en-US" dirty="0"/>
              <a:t>disabled </a:t>
            </a:r>
            <a:r>
              <a:rPr lang="en-US" dirty="0" err="1"/>
              <a:t>IntSan</a:t>
            </a:r>
            <a:r>
              <a:rPr lang="en-US" dirty="0"/>
              <a:t> for 35.8% (</a:t>
            </a:r>
            <a:r>
              <a:rPr lang="el-GR" dirty="0"/>
              <a:t>σ = 34.9) </a:t>
            </a:r>
            <a:r>
              <a:rPr lang="en-US" dirty="0"/>
              <a:t>of them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C0528F-D9A2-1848-A084-0A162641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B722AF-9259-694E-8AA6-9445CDADE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310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4F33-FB99-5E4E-A374-B821D6E6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Additional Customization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1926-C177-8F40-AC13-F5D949A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0DDA-3CAC-A94D-9C90-88AD54C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6BBF4-5FF0-B942-9CCB-E89BC2AD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Functions in System Libraries </a:t>
            </a:r>
          </a:p>
          <a:p>
            <a:r>
              <a:rPr lang="en-US" dirty="0"/>
              <a:t>Compile-time Hardening </a:t>
            </a:r>
          </a:p>
          <a:p>
            <a:pPr lvl="1"/>
            <a:r>
              <a:rPr lang="en-US" dirty="0"/>
              <a:t>Stack Canaries </a:t>
            </a:r>
          </a:p>
          <a:p>
            <a:pPr lvl="1"/>
            <a:r>
              <a:rPr lang="en-US" dirty="0"/>
              <a:t>No </a:t>
            </a:r>
            <a:r>
              <a:rPr lang="en-US" dirty="0" err="1"/>
              <a:t>eXecute</a:t>
            </a:r>
            <a:r>
              <a:rPr lang="en-US" dirty="0"/>
              <a:t> (NX) </a:t>
            </a:r>
          </a:p>
          <a:p>
            <a:pPr lvl="1"/>
            <a:r>
              <a:rPr lang="en-US" dirty="0"/>
              <a:t>Position Independent Executables (PIE) </a:t>
            </a:r>
          </a:p>
          <a:p>
            <a:pPr lvl="1"/>
            <a:r>
              <a:rPr lang="en-US" dirty="0"/>
              <a:t>Full Relocation Read-Only (Full RELRO) </a:t>
            </a:r>
          </a:p>
          <a:p>
            <a:pPr lvl="1"/>
            <a:r>
              <a:rPr lang="en-US" dirty="0"/>
              <a:t>Fortify Source </a:t>
            </a:r>
          </a:p>
          <a:p>
            <a:pPr lvl="1"/>
            <a:r>
              <a:rPr lang="en-US" dirty="0"/>
              <a:t>the use of </a:t>
            </a:r>
            <a:r>
              <a:rPr lang="en-US" dirty="0" err="1"/>
              <a:t>setuid</a:t>
            </a:r>
            <a:r>
              <a:rPr lang="en-US" dirty="0"/>
              <a:t>/</a:t>
            </a:r>
            <a:r>
              <a:rPr lang="en-US" dirty="0" err="1"/>
              <a:t>setgid</a:t>
            </a:r>
            <a:r>
              <a:rPr lang="en-US" dirty="0"/>
              <a:t> binaries </a:t>
            </a:r>
          </a:p>
        </p:txBody>
      </p:sp>
    </p:spTree>
    <p:extLst>
      <p:ext uri="{BB962C8B-B14F-4D97-AF65-F5344CB8AC3E}">
        <p14:creationId xmlns:p14="http://schemas.microsoft.com/office/powerpoint/2010/main" val="6439171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4F33-FB99-5E4E-A374-B821D6E61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Additional Customization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591926-C177-8F40-AC13-F5D949A4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C70DDA-3CAC-A94D-9C90-88AD54C1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136BBF4-5FF0-B942-9CCB-E89BC2AD5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2936" y="1885285"/>
            <a:ext cx="5444056" cy="3997828"/>
          </a:xfrm>
        </p:spPr>
        <p:txBody>
          <a:bodyPr/>
          <a:lstStyle/>
          <a:p>
            <a:r>
              <a:rPr lang="en-US" dirty="0"/>
              <a:t>All graphs clearly show that the </a:t>
            </a:r>
            <a:r>
              <a:rPr lang="en-US" b="1" dirty="0"/>
              <a:t>new binaries added by the vendors consistently use fewer mitigation techniques </a:t>
            </a:r>
            <a:r>
              <a:rPr lang="en-US" dirty="0"/>
              <a:t>than the binaries in AOSP. </a:t>
            </a:r>
          </a:p>
          <a:p>
            <a:r>
              <a:rPr lang="en-US" dirty="0"/>
              <a:t>319/447 (71%) of the ROMs with SDK &lt; 18 and 371/2453 (15%) of the ROMs with SDK≥18 contain </a:t>
            </a:r>
            <a:r>
              <a:rPr lang="en-US" dirty="0" err="1"/>
              <a:t>atleast</a:t>
            </a:r>
            <a:r>
              <a:rPr lang="en-US" dirty="0"/>
              <a:t> one </a:t>
            </a:r>
            <a:r>
              <a:rPr lang="en-US" dirty="0" err="1"/>
              <a:t>setuid</a:t>
            </a:r>
            <a:r>
              <a:rPr lang="en-US" dirty="0"/>
              <a:t> executable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6C343FD5-B283-D940-9437-C3D20305D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45" y="1625125"/>
            <a:ext cx="3924994" cy="50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418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D0AD-E4E7-CD48-BD8A-1E3B361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SELinux</a:t>
            </a:r>
            <a:r>
              <a:rPr lang="en-US" dirty="0"/>
              <a:t> Customization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433D-398C-F74E-973F-92A1B15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rules that modify a pre-existing rule to extend the permissions and operations allowed on a given resource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rules that modify an exiting core policy domain but just by extending it to support new resources introduced by the vendor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rules that are completely new and that operate on domains and resources that are not present in the original AOSP policy. </a:t>
            </a:r>
          </a:p>
          <a:p>
            <a:r>
              <a:rPr lang="en-US" dirty="0"/>
              <a:t>443/1,533 (∼29%) violate the </a:t>
            </a:r>
            <a:r>
              <a:rPr lang="en-US" dirty="0" err="1"/>
              <a:t>SELinux</a:t>
            </a:r>
            <a:r>
              <a:rPr lang="en-US" dirty="0"/>
              <a:t> policies requirements.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E8A59-8D83-A042-AE4A-AC584AD5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8CB7-1E16-F942-99B1-F1CA371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8D0AD-E4E7-CD48-BD8A-1E3B361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– </a:t>
            </a:r>
            <a:r>
              <a:rPr lang="en-US" dirty="0" err="1"/>
              <a:t>SELinux</a:t>
            </a:r>
            <a:r>
              <a:rPr lang="en-US" dirty="0"/>
              <a:t> Customization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D433D-398C-F74E-973F-92A1B15EA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E8A59-8D83-A042-AE4A-AC584AD50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8CB7-1E16-F942-99B1-F1CA371A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1BEF8F1D-E547-4942-94A9-7125EC95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655232"/>
            <a:ext cx="4749800" cy="4191000"/>
          </a:xfrm>
          <a:prstGeom prst="rect">
            <a:avLst/>
          </a:prstGeom>
        </p:spPr>
      </p:pic>
      <p:pic>
        <p:nvPicPr>
          <p:cNvPr id="9" name="Picture 8" descr="Chart, box and whisker chart&#10;&#10;Description automatically generated">
            <a:extLst>
              <a:ext uri="{FF2B5EF4-FFF2-40B4-BE49-F238E27FC236}">
                <a16:creationId xmlns:a16="http://schemas.microsoft.com/office/drawing/2014/main" id="{EEB4C7C8-B6FD-B242-860F-A918E9776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242" y="1644493"/>
            <a:ext cx="4983734" cy="319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00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01B9-4EF5-2C4D-B039-77F95C2D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D0DBE-BE22-4640-BD05-E54118442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set of regulations and checks is clearly insufficient </a:t>
            </a:r>
          </a:p>
          <a:p>
            <a:r>
              <a:rPr lang="en-US" dirty="0"/>
              <a:t>The result casts some shadow on the effectiveness of the ROM certification process</a:t>
            </a:r>
          </a:p>
          <a:p>
            <a:r>
              <a:rPr lang="en-US" dirty="0"/>
              <a:t>Vendor customizing their ROMs in ways that go against many well-established security practices and principles </a:t>
            </a:r>
          </a:p>
          <a:p>
            <a:r>
              <a:rPr lang="en-US" dirty="0"/>
              <a:t>testing and verification procedure, which is fundamentally based on </a:t>
            </a:r>
            <a:r>
              <a:rPr lang="en-US" b="1" u="sng" dirty="0"/>
              <a:t>trust</a:t>
            </a:r>
            <a:r>
              <a:rPr lang="en-US" dirty="0"/>
              <a:t> since the tests are </a:t>
            </a:r>
            <a:r>
              <a:rPr lang="en-US" b="1" u="sng" dirty="0"/>
              <a:t>executed by the vendors </a:t>
            </a:r>
            <a:r>
              <a:rPr lang="en-US" dirty="0"/>
              <a:t>themselves, is </a:t>
            </a:r>
            <a:r>
              <a:rPr lang="en-US" b="1" u="sng" dirty="0"/>
              <a:t>not effective </a:t>
            </a:r>
            <a:r>
              <a:rPr lang="en-US" dirty="0"/>
              <a:t>at catching problems and it is very often violated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235981-059F-6A43-B397-48BDA6F13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D0971-FEA7-6841-95A6-1B8E33C4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54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9203-F2FF-D04A-952F-6BADEF023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42A56-813D-8A4F-AB0D-5A9DD469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Dataset</a:t>
            </a:r>
          </a:p>
          <a:p>
            <a:r>
              <a:rPr lang="en-US" dirty="0"/>
              <a:t>Results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97951-C2A9-B345-9A64-91D6C04B6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8DF513-51DB-5441-B226-DB0E7963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869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25A6-F5FB-C144-A030-C24363EF6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12" y="2743201"/>
            <a:ext cx="8690176" cy="3310938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BCE08A-9BAE-E24A-BC32-235E70DCC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1FA7B-B707-5046-86D4-A9BD66B2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78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6B45-BE89-7748-9916-D4884B64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251D3-FFCB-2042-A356-6B64B5004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OS - Android Open Source Project (AOSP) </a:t>
            </a:r>
          </a:p>
          <a:p>
            <a:r>
              <a:rPr lang="en-US" dirty="0"/>
              <a:t>AOSP doesn’t include all component to build a complete system</a:t>
            </a:r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vendors or Original Equipment Manufacture (OEM) customize the AOSP base image</a:t>
            </a:r>
          </a:p>
          <a:p>
            <a:pPr lvl="1"/>
            <a:r>
              <a:rPr lang="en-US" dirty="0"/>
              <a:t>Issue 1: security safeguards at risk of overall system</a:t>
            </a:r>
          </a:p>
          <a:p>
            <a:pPr lvl="1"/>
            <a:r>
              <a:rPr lang="en-US" dirty="0"/>
              <a:t>Issue 2: increase attack surface</a:t>
            </a:r>
          </a:p>
          <a:p>
            <a:pPr lvl="1"/>
            <a:r>
              <a:rPr lang="en-US" dirty="0"/>
              <a:t>Issue 3: introduce new vulnerability</a:t>
            </a:r>
          </a:p>
          <a:p>
            <a:pPr lvl="1"/>
            <a:r>
              <a:rPr lang="en-US" dirty="0"/>
              <a:t>Issue 4: compatibility problem and delay in security patches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1E73B7-DA84-A740-A879-925D3DA5D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32020-C012-2C44-A448-25F7282C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16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4108E-AE26-D94F-82D0-66C3C1420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3D99-855E-1345-92E6-323B157F5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1618488"/>
            <a:ext cx="8345505" cy="498348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Fixes</a:t>
            </a:r>
          </a:p>
          <a:p>
            <a:r>
              <a:rPr lang="en-US" dirty="0"/>
              <a:t>Compliance:</a:t>
            </a:r>
          </a:p>
          <a:p>
            <a:pPr lvl="1"/>
            <a:r>
              <a:rPr lang="en-US" dirty="0"/>
              <a:t>Android-brand: meet requirement in </a:t>
            </a:r>
            <a:r>
              <a:rPr lang="en-US" b="1" i="1" dirty="0"/>
              <a:t>Compatibility Definition Document </a:t>
            </a:r>
            <a:r>
              <a:rPr lang="en-US" b="1" dirty="0"/>
              <a:t>(CDD)</a:t>
            </a:r>
          </a:p>
          <a:p>
            <a:pPr lvl="2"/>
            <a:r>
              <a:rPr lang="en-US" dirty="0"/>
              <a:t>requirement categories</a:t>
            </a:r>
            <a:r>
              <a:rPr lang="en-US" b="1" dirty="0"/>
              <a:t>: must, strongly recommended and recommended</a:t>
            </a:r>
          </a:p>
          <a:p>
            <a:pPr lvl="1"/>
            <a:r>
              <a:rPr lang="en-US" b="1" dirty="0"/>
              <a:t>Compatibility Testing Suite (CTS) – </a:t>
            </a:r>
            <a:r>
              <a:rPr lang="en-US" dirty="0"/>
              <a:t>automated testing suite, entirely compatible with AOSP</a:t>
            </a:r>
          </a:p>
          <a:p>
            <a:r>
              <a:rPr lang="en-US" dirty="0"/>
              <a:t>OEM Customization standardization:</a:t>
            </a:r>
          </a:p>
          <a:p>
            <a:pPr lvl="1"/>
            <a:r>
              <a:rPr lang="en-US" dirty="0"/>
              <a:t>Patches can be added without backward compatibility</a:t>
            </a:r>
          </a:p>
          <a:p>
            <a:pPr lvl="1"/>
            <a:r>
              <a:rPr lang="en-US" b="1" dirty="0"/>
              <a:t>Vendor Test Suite (VTS) – </a:t>
            </a:r>
            <a:r>
              <a:rPr lang="en-US" dirty="0"/>
              <a:t>automate the testing of the hardware abstraction layer and OS</a:t>
            </a:r>
          </a:p>
          <a:p>
            <a:pPr lvl="2"/>
            <a:r>
              <a:rPr lang="en-US" dirty="0"/>
              <a:t>Requirement: Android One, Google software suite</a:t>
            </a:r>
          </a:p>
          <a:p>
            <a:pPr lvl="2"/>
            <a:r>
              <a:rPr lang="en-US" dirty="0"/>
              <a:t>improve the robustness, reliability, and compliance of the Android system </a:t>
            </a:r>
          </a:p>
          <a:p>
            <a:pPr lvl="1"/>
            <a:r>
              <a:rPr lang="en-US" b="1" dirty="0"/>
              <a:t>GMS Requirement Test Suite (GTS) </a:t>
            </a:r>
            <a:r>
              <a:rPr lang="en-US" dirty="0"/>
              <a:t>- allow the vendor to obtain the Google license for their apps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B1A5E-AF90-E14F-A186-E7344012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D9DD3-43E4-884F-B646-BDA4C816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54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32C2-28CD-944F-BB27-1EEA707DF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Compliance</a:t>
            </a:r>
          </a:p>
        </p:txBody>
      </p:sp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D1390C36-78D9-C640-9461-4536CB1EBD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73363" y="2257114"/>
            <a:ext cx="7796212" cy="3588372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BD9F5-B841-6842-8C52-2F505558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0714E-81FB-7C43-9502-25DE8BB2B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53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FE65-B5AC-4D48-B5D0-D5C757C3A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7D4E4-CA69-CE46-87F5-BC8C1AB2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Longitudinal analysis: </a:t>
            </a:r>
            <a:r>
              <a:rPr lang="en-US" i="1" dirty="0"/>
              <a:t>longitudinal study, researchers conduct several observations of the same subjects over a period of time, sometimes lasting many years [1]</a:t>
            </a:r>
          </a:p>
          <a:p>
            <a:r>
              <a:rPr lang="en-US" dirty="0"/>
              <a:t>Focus 1: OEM complies with various regulations imposed on branded Android devices (CDD, CTS, VTS)</a:t>
            </a:r>
          </a:p>
          <a:p>
            <a:r>
              <a:rPr lang="en-US" dirty="0"/>
              <a:t>Focus 2: whether and how the various OEM customizations affect the security posture of the entire OEM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F4D56B-D1B9-6D47-8829-13C0C97A5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634D6-D022-AB43-9845-8AB760A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B81E13-4740-8147-A1E9-0FC54CFB27A0}"/>
              </a:ext>
            </a:extLst>
          </p:cNvPr>
          <p:cNvSpPr txBox="1"/>
          <p:nvPr/>
        </p:nvSpPr>
        <p:spPr>
          <a:xfrm>
            <a:off x="1451113" y="6370242"/>
            <a:ext cx="9559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[1] </a:t>
            </a:r>
            <a:r>
              <a:rPr lang="en-US" dirty="0">
                <a:hlinkClick r:id="rId2" tooltip="https://www.iwh.on.ca/what-researchers-mean-by/cross-sectional-vs-longitudinal-studies"/>
              </a:rPr>
              <a:t>https://www.iwh.on.ca/what-researchers-mean-by/cross-sectional-vs-longitudinal-studies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3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AC0B-7C47-6C4F-B137-9666F0B6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climax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6296B-7230-6544-9846-5F59DC87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579 over 2,907 (∼20%) Android-branded ROM violate at least one “must comply” CDD rule, while 289 (∼10%) do not implement at least one “strongly recommended” suggestion. </a:t>
            </a:r>
          </a:p>
          <a:p>
            <a:r>
              <a:rPr lang="en-US" dirty="0"/>
              <a:t>29% of ROMs with </a:t>
            </a:r>
            <a:r>
              <a:rPr lang="en-US" dirty="0" err="1"/>
              <a:t>SELinux</a:t>
            </a:r>
            <a:r>
              <a:rPr lang="en-US" dirty="0"/>
              <a:t> modified their policies in a way that bypasses </a:t>
            </a:r>
            <a:r>
              <a:rPr lang="en-US" i="1" dirty="0"/>
              <a:t>never allow </a:t>
            </a:r>
            <a:r>
              <a:rPr lang="en-US" dirty="0"/>
              <a:t>specifications of the main AOSP </a:t>
            </a:r>
            <a:r>
              <a:rPr lang="en-US" dirty="0" err="1"/>
              <a:t>SELinux</a:t>
            </a:r>
            <a:r>
              <a:rPr lang="en-US" dirty="0"/>
              <a:t> policy: “commented out” </a:t>
            </a:r>
            <a:r>
              <a:rPr lang="en-US" i="1" dirty="0"/>
              <a:t>never allow </a:t>
            </a:r>
            <a:r>
              <a:rPr lang="en-US" dirty="0" err="1"/>
              <a:t>SELinux</a:t>
            </a:r>
            <a:r>
              <a:rPr lang="en-US" dirty="0"/>
              <a:t> policies to compile their customized version of the policies.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8212C-FDDD-E046-A75B-343E2AE97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0BE9A-706B-6C40-A653-1A5E69357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40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F612E-33F4-B140-BDE9-6305E5E0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AA3FC-746A-EE4B-9C82-63E70A6DF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8" y="1417320"/>
            <a:ext cx="8537529" cy="544068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ROM component</a:t>
            </a:r>
          </a:p>
          <a:p>
            <a:pPr lvl="1"/>
            <a:r>
              <a:rPr lang="en-US" dirty="0"/>
              <a:t>Binary and libraries (ELF)</a:t>
            </a:r>
          </a:p>
          <a:p>
            <a:pPr lvl="2"/>
            <a:r>
              <a:rPr lang="en-US" dirty="0"/>
              <a:t>security hardening techniques, new functionality binaries or libraries, security posture of new binaries compared to native AOSP binaries</a:t>
            </a:r>
          </a:p>
          <a:p>
            <a:pPr lvl="1"/>
            <a:r>
              <a:rPr lang="en-US" dirty="0" err="1"/>
              <a:t>SELinux</a:t>
            </a:r>
            <a:r>
              <a:rPr lang="en-US" dirty="0"/>
              <a:t> policies</a:t>
            </a:r>
          </a:p>
          <a:p>
            <a:pPr lvl="2"/>
            <a:r>
              <a:rPr lang="en-US" dirty="0"/>
              <a:t>Mandatory Access control system, follows the principle of least privilege: if no rule grants a capability C to a context X, then X does not have access to that capability. </a:t>
            </a:r>
          </a:p>
          <a:p>
            <a:pPr lvl="2"/>
            <a:r>
              <a:rPr lang="en-US" dirty="0"/>
              <a:t>Look at all the customization to the base </a:t>
            </a:r>
            <a:r>
              <a:rPr lang="en-US" dirty="0" err="1"/>
              <a:t>SELinux</a:t>
            </a:r>
            <a:r>
              <a:rPr lang="en-US" dirty="0"/>
              <a:t> policy</a:t>
            </a:r>
          </a:p>
          <a:p>
            <a:pPr lvl="1"/>
            <a:r>
              <a:rPr lang="en-US" dirty="0"/>
              <a:t>Init scripts</a:t>
            </a:r>
          </a:p>
          <a:p>
            <a:pPr lvl="2"/>
            <a:r>
              <a:rPr lang="en-US" dirty="0"/>
              <a:t>specify the user/group the binary should be run with, the Linux capabilities that should be granted, and the </a:t>
            </a:r>
            <a:r>
              <a:rPr lang="en-US" dirty="0" err="1"/>
              <a:t>SELinux</a:t>
            </a:r>
            <a:r>
              <a:rPr lang="en-US" dirty="0"/>
              <a:t> context the program should be run with</a:t>
            </a:r>
          </a:p>
          <a:p>
            <a:pPr lvl="2"/>
            <a:r>
              <a:rPr lang="en-US" dirty="0"/>
              <a:t>Fatal security consequences of improper customizations </a:t>
            </a:r>
          </a:p>
          <a:p>
            <a:pPr lvl="1"/>
            <a:r>
              <a:rPr lang="en-US" dirty="0"/>
              <a:t>Kernel security configuration</a:t>
            </a:r>
          </a:p>
          <a:p>
            <a:pPr lvl="2"/>
            <a:r>
              <a:rPr lang="en-US" dirty="0"/>
              <a:t>Extract all kernel config options, to identify the ROMs that violated several CDD “must” requirements. 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E6A63-D1AE-FA47-AFCE-B52F83C9E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66828-5C0E-1E4F-A19B-EABD0A93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C0DB-43AF-594B-8014-24B9806F8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66204-7FDA-674E-BBBA-83820B8C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Source: base image: </a:t>
            </a:r>
            <a:r>
              <a:rPr lang="en-US" sz="1800" dirty="0">
                <a:hlinkClick r:id="rId2"/>
              </a:rPr>
              <a:t>https://developers.google.com/android/images</a:t>
            </a:r>
            <a:endParaRPr lang="en-US" sz="1800" dirty="0"/>
          </a:p>
          <a:p>
            <a:r>
              <a:rPr lang="en-US" sz="1800" dirty="0"/>
              <a:t>Custom ROMS: </a:t>
            </a:r>
            <a:r>
              <a:rPr lang="en-US" sz="1800" dirty="0" err="1"/>
              <a:t>firmwarefile.com</a:t>
            </a:r>
            <a:r>
              <a:rPr lang="en-US" sz="1800" dirty="0"/>
              <a:t>, </a:t>
            </a:r>
            <a:r>
              <a:rPr lang="en-US" sz="1800" dirty="0" err="1"/>
              <a:t>stockrom.net</a:t>
            </a:r>
            <a:r>
              <a:rPr lang="en-US" sz="1800" dirty="0"/>
              <a:t> </a:t>
            </a:r>
          </a:p>
          <a:p>
            <a:r>
              <a:rPr lang="en-US" sz="1800" dirty="0"/>
              <a:t>2907 Android ROMs : 42 vendors, 1403 different device models</a:t>
            </a:r>
          </a:p>
          <a:p>
            <a:r>
              <a:rPr lang="en-US" sz="1800" dirty="0"/>
              <a:t>Android system : 2.3.3 – 9</a:t>
            </a:r>
          </a:p>
          <a:p>
            <a:r>
              <a:rPr lang="en-US" sz="1800" dirty="0"/>
              <a:t>SDK : 10 -28</a:t>
            </a:r>
          </a:p>
          <a:p>
            <a:r>
              <a:rPr lang="en-US" sz="1800" dirty="0"/>
              <a:t>All GMS certified from Google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A7E9E2-B15C-084A-80F5-F68BE7F7C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Kunal Mukherjee   University of Texas at Dallas
             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3D4987-5686-934C-962E-8942654C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464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157</TotalTime>
  <Words>1368</Words>
  <Application>Microsoft Macintosh PowerPoint</Application>
  <PresentationFormat>Widescreen</PresentationFormat>
  <Paragraphs>147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MS Shell Dlg 2</vt:lpstr>
      <vt:lpstr>Wingdings</vt:lpstr>
      <vt:lpstr>Wingdings 3</vt:lpstr>
      <vt:lpstr>Madison</vt:lpstr>
      <vt:lpstr>Trust, But Verify: A Longitudinal Analysis Of Android OEM Compliance and Customization  </vt:lpstr>
      <vt:lpstr>Sections</vt:lpstr>
      <vt:lpstr>Introduction - I</vt:lpstr>
      <vt:lpstr>Introduction - II</vt:lpstr>
      <vt:lpstr>Compliance</vt:lpstr>
      <vt:lpstr>Main Study</vt:lpstr>
      <vt:lpstr>climax</vt:lpstr>
      <vt:lpstr>Background</vt:lpstr>
      <vt:lpstr>Dataset</vt:lpstr>
      <vt:lpstr>Results - kernel configuration</vt:lpstr>
      <vt:lpstr>Results - kernel configuration</vt:lpstr>
      <vt:lpstr>Results – SELinux Compliance</vt:lpstr>
      <vt:lpstr>Results – SELinux Compliance</vt:lpstr>
      <vt:lpstr>Results – Binary Compliance  </vt:lpstr>
      <vt:lpstr>Results – Additional Customization </vt:lpstr>
      <vt:lpstr>Results – Additional Customization </vt:lpstr>
      <vt:lpstr>Results – SELinux Customization  </vt:lpstr>
      <vt:lpstr>Results – SELinux Customization  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Trust, But Verify: A Longitudinal Analysis Of Android OEM Compliance and Customization  </dc:title>
  <dc:creator>Mukherjee, Kunal</dc:creator>
  <cp:lastModifiedBy>Mukherjee, Kunal</cp:lastModifiedBy>
  <cp:revision>2</cp:revision>
  <dcterms:created xsi:type="dcterms:W3CDTF">2021-09-08T15:06:38Z</dcterms:created>
  <dcterms:modified xsi:type="dcterms:W3CDTF">2021-09-08T17:44:23Z</dcterms:modified>
</cp:coreProperties>
</file>