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69" r:id="rId5"/>
    <p:sldId id="282" r:id="rId6"/>
    <p:sldId id="283" r:id="rId7"/>
    <p:sldId id="270" r:id="rId8"/>
    <p:sldId id="273" r:id="rId9"/>
    <p:sldId id="272" r:id="rId10"/>
    <p:sldId id="284" r:id="rId11"/>
    <p:sldId id="285" r:id="rId12"/>
    <p:sldId id="260" r:id="rId13"/>
    <p:sldId id="275" r:id="rId14"/>
    <p:sldId id="276" r:id="rId15"/>
    <p:sldId id="277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6C8D1-B893-4AD2-8168-95CA0E4A7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0D4CE2-3BAE-43B1-ABA2-BAB7C44E4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3545C-7670-4EA5-A456-0EC011D2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2EF9A-CD3A-48A3-953F-4B3732FB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26654-65D5-478C-8DAB-59A3E6C9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9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6F03C-1C9B-4723-A572-C26A2EF0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27BA8A-4ED8-4468-878D-4B71F98B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5DF1E-D68B-4B22-8D94-91C1C9C9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7F9DC-9814-4BDE-AFDB-7D6C52EC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49579-F537-4762-BE00-4E538B9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0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898D7-9128-4DC3-A39E-3FEEF1A4C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735B2-4BAC-460C-BC03-7E0B1118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56360-81E5-40F8-A8F5-0376A0B6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EDDDD-0D9C-4FC5-81CC-5ECAE709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24D59-BDAA-4749-815F-30DC2BDB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5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4CF43-6A2F-4D77-A2ED-A6AF7ED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A3319-0512-4084-80E3-2F950CFB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0D10F-26C2-4829-904A-DC5B826D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AB22D-C891-4538-A0EE-335991B2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E2C7F-3915-411C-8533-AE878D6D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5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849A2-745A-4D7E-8035-82502A45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EFE66-5633-41E4-83FA-EC91884E2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E3E63-8361-4B6D-8CA3-8A7EC1B4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E62D9-281C-4466-A33D-522184F8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F88CB-BEAA-425B-B313-FED38ECF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8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8455A-F979-4CE7-B683-DB4FBA5F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3FF33-1799-44EB-8970-493198ACC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47BFE-0EAC-48C2-9473-E2E9BFE3B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F7FED-860D-4B74-9F52-45ABC18A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CB029-1769-49AD-86A9-45E79ABD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E95FD-CA42-461E-9C20-963CA5A2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9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7769-777C-4459-88F3-8210EC2E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D670B-9836-4124-AED7-0D123B93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A3E33-4434-4F4A-AA15-D9AD6CEA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3A6B93-F95A-46C8-98EE-E429BD2EC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6E3BE6-F420-443F-A44C-C32F12FB4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8F8A9-8EF1-4D6E-AC19-E4DE389B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6C263-E3F9-44A8-A7CB-6E677A95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BA76D-0599-4765-87EA-8EB9F55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6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FDEE5-1C3A-43F2-8239-288B6213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3C942D-C702-456C-A09E-6901322A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54D6D3-1670-4158-A1BF-6EA05936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B66DE3-6B04-45E5-B2DC-5DD839B6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80D707-317D-4AAF-A931-EE30B259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7D8519-34C7-48DB-ADC9-2C7B81E7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43BF5-6B86-4688-AD53-3DE488E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83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74E50-8CFD-4305-A675-BF410E53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952F7-2D66-4E14-A3AB-1DA94898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8FBBB-D8A0-4082-A16D-682D4FAA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EC82F-B704-4CDD-85CC-47C2CFF5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C9DB4-596B-45BA-A96F-298483ED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EFCDD-092A-49FA-A69D-88D73A28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0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F793-924E-4D1D-8B74-A655B523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FD8C2-E31E-4096-A737-63AF278E9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42D0E-8598-4EFA-9A79-A1F5F548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4E406-793C-4519-89C7-8D71F281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7469C-1B28-4439-AD51-80C43BD7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E25F7A-6229-4BD4-95B4-5D7C1819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3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BAC4AF-EDD9-4667-A2B8-B07CD476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C87DE-6E22-43BC-B152-4C659AC6D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8AE01-8392-495B-9093-D070F3350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5160-35F0-4A1E-98F9-8D2FA31372E5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42595-CFA3-4281-A35A-AC2F1B8E2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110F4-99D0-4700-94E2-24F7C40C6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FAF4-1703-440D-9823-499A08CF7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2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23EFD1-E815-432A-B489-47E5AEC2847A}"/>
              </a:ext>
            </a:extLst>
          </p:cNvPr>
          <p:cNvSpPr txBox="1"/>
          <p:nvPr/>
        </p:nvSpPr>
        <p:spPr>
          <a:xfrm>
            <a:off x="1420428" y="1526960"/>
            <a:ext cx="8780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2"/>
                </a:solidFill>
              </a:rPr>
              <a:t>Experience from </a:t>
            </a:r>
            <a:r>
              <a:rPr lang="en-US" altLang="zh-CN" sz="5400" b="1" dirty="0" err="1">
                <a:solidFill>
                  <a:schemeClr val="accent2"/>
                </a:solidFill>
              </a:rPr>
              <a:t>PingAn</a:t>
            </a:r>
            <a:endParaRPr lang="en-US" altLang="zh-CN" sz="5400" b="1" dirty="0">
              <a:solidFill>
                <a:schemeClr val="accent2"/>
              </a:solidFill>
            </a:endParaRPr>
          </a:p>
          <a:p>
            <a:pPr algn="ctr"/>
            <a:endParaRPr lang="en-US" altLang="zh-CN" sz="5400" b="1" dirty="0">
              <a:solidFill>
                <a:schemeClr val="accent2"/>
              </a:solidFill>
            </a:endParaRPr>
          </a:p>
          <a:p>
            <a:pPr algn="ctr"/>
            <a:endParaRPr lang="en-US" altLang="zh-CN" sz="5400" b="1" dirty="0">
              <a:solidFill>
                <a:schemeClr val="accent2"/>
              </a:solidFill>
            </a:endParaRPr>
          </a:p>
          <a:p>
            <a:pPr algn="ctr"/>
            <a:r>
              <a:rPr lang="en-US" altLang="zh-CN" sz="5400" b="1" dirty="0">
                <a:solidFill>
                  <a:schemeClr val="accent2"/>
                </a:solidFill>
              </a:rPr>
              <a:t>2021.10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7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4A1105-9087-4731-8EE6-31977C36C791}"/>
              </a:ext>
            </a:extLst>
          </p:cNvPr>
          <p:cNvSpPr txBox="1"/>
          <p:nvPr/>
        </p:nvSpPr>
        <p:spPr>
          <a:xfrm>
            <a:off x="168674" y="190295"/>
            <a:ext cx="6968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AI</a:t>
            </a:r>
            <a:r>
              <a:rPr lang="zh-CN" altLang="en-US" sz="3200" b="1" dirty="0">
                <a:solidFill>
                  <a:schemeClr val="accent2"/>
                </a:solidFill>
              </a:rPr>
              <a:t>陪练</a:t>
            </a:r>
            <a:r>
              <a:rPr lang="en-US" altLang="zh-CN" sz="3200" b="1" dirty="0">
                <a:solidFill>
                  <a:schemeClr val="accent2"/>
                </a:solidFill>
              </a:rPr>
              <a:t>-</a:t>
            </a:r>
            <a:r>
              <a:rPr lang="zh-CN" altLang="en-US" sz="3200" b="1" dirty="0">
                <a:solidFill>
                  <a:schemeClr val="accent2"/>
                </a:solidFill>
              </a:rPr>
              <a:t>代理人话术练习</a:t>
            </a:r>
            <a:r>
              <a:rPr lang="en-US" altLang="zh-CN" sz="3200" b="1" dirty="0">
                <a:solidFill>
                  <a:schemeClr val="accent2"/>
                </a:solidFill>
              </a:rPr>
              <a:t>-</a:t>
            </a:r>
            <a:r>
              <a:rPr lang="zh-CN" altLang="en-US" sz="3200" b="1" dirty="0">
                <a:solidFill>
                  <a:schemeClr val="accent2"/>
                </a:solidFill>
              </a:rPr>
              <a:t>通关</a:t>
            </a:r>
            <a:r>
              <a:rPr lang="en-US" altLang="zh-CN" sz="3200" b="1" dirty="0">
                <a:solidFill>
                  <a:schemeClr val="accent2"/>
                </a:solidFill>
              </a:rPr>
              <a:t>-7*24h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E60FD7-83CB-4C8D-90D6-2FF6D48BA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4" y="939882"/>
            <a:ext cx="7809850" cy="57482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25F6DD-1439-46C2-AE52-624805261E90}"/>
              </a:ext>
            </a:extLst>
          </p:cNvPr>
          <p:cNvSpPr txBox="1"/>
          <p:nvPr/>
        </p:nvSpPr>
        <p:spPr>
          <a:xfrm>
            <a:off x="4429957" y="1269506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</a:rPr>
              <a:t>剧本</a:t>
            </a:r>
          </a:p>
        </p:txBody>
      </p:sp>
    </p:spTree>
    <p:extLst>
      <p:ext uri="{BB962C8B-B14F-4D97-AF65-F5344CB8AC3E}">
        <p14:creationId xmlns:p14="http://schemas.microsoft.com/office/powerpoint/2010/main" val="126433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E60FD7-83CB-4C8D-90D6-2FF6D48BA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4" y="939882"/>
            <a:ext cx="7809850" cy="57482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25F6DD-1439-46C2-AE52-624805261E90}"/>
              </a:ext>
            </a:extLst>
          </p:cNvPr>
          <p:cNvSpPr txBox="1"/>
          <p:nvPr/>
        </p:nvSpPr>
        <p:spPr>
          <a:xfrm>
            <a:off x="4429957" y="1269506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</a:rPr>
              <a:t>剧本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8895CF-6A10-4695-9C1D-F1C6E1A4A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020" y="842227"/>
            <a:ext cx="2180472" cy="50695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70EEE5-76E9-4A97-8D3C-F46B5E37FDB5}"/>
              </a:ext>
            </a:extLst>
          </p:cNvPr>
          <p:cNvSpPr txBox="1"/>
          <p:nvPr/>
        </p:nvSpPr>
        <p:spPr>
          <a:xfrm>
            <a:off x="168674" y="190295"/>
            <a:ext cx="6968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AI</a:t>
            </a:r>
            <a:r>
              <a:rPr lang="zh-CN" altLang="en-US" sz="3200" b="1" dirty="0">
                <a:solidFill>
                  <a:schemeClr val="accent2"/>
                </a:solidFill>
              </a:rPr>
              <a:t>陪练</a:t>
            </a:r>
            <a:r>
              <a:rPr lang="en-US" altLang="zh-CN" sz="3200" b="1" dirty="0">
                <a:solidFill>
                  <a:schemeClr val="accent2"/>
                </a:solidFill>
              </a:rPr>
              <a:t>-</a:t>
            </a:r>
            <a:r>
              <a:rPr lang="zh-CN" altLang="en-US" sz="3200" b="1" dirty="0">
                <a:solidFill>
                  <a:schemeClr val="accent2"/>
                </a:solidFill>
              </a:rPr>
              <a:t>代理人话术练习</a:t>
            </a:r>
            <a:r>
              <a:rPr lang="en-US" altLang="zh-CN" sz="3200" b="1" dirty="0">
                <a:solidFill>
                  <a:schemeClr val="accent2"/>
                </a:solidFill>
              </a:rPr>
              <a:t>-</a:t>
            </a:r>
            <a:r>
              <a:rPr lang="zh-CN" altLang="en-US" sz="3200" b="1" dirty="0">
                <a:solidFill>
                  <a:schemeClr val="accent2"/>
                </a:solidFill>
              </a:rPr>
              <a:t>通关</a:t>
            </a:r>
            <a:r>
              <a:rPr lang="en-US" altLang="zh-CN" sz="3200" b="1" dirty="0">
                <a:solidFill>
                  <a:schemeClr val="accent2"/>
                </a:solidFill>
              </a:rPr>
              <a:t>-7*24h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3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14B5DD-193B-41C5-812D-5697B78D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64" y="0"/>
            <a:ext cx="7517718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4A1105-9087-4731-8EE6-31977C36C791}"/>
              </a:ext>
            </a:extLst>
          </p:cNvPr>
          <p:cNvSpPr txBox="1"/>
          <p:nvPr/>
        </p:nvSpPr>
        <p:spPr>
          <a:xfrm>
            <a:off x="150920" y="239697"/>
            <a:ext cx="249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AI</a:t>
            </a:r>
            <a:r>
              <a:rPr lang="zh-CN" altLang="en-US" sz="3200" b="1" dirty="0">
                <a:solidFill>
                  <a:schemeClr val="accent2"/>
                </a:solidFill>
              </a:rPr>
              <a:t>陪练流程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FEDF3-DEB6-4418-B30D-9A075399BCE8}"/>
              </a:ext>
            </a:extLst>
          </p:cNvPr>
          <p:cNvSpPr txBox="1"/>
          <p:nvPr/>
        </p:nvSpPr>
        <p:spPr>
          <a:xfrm>
            <a:off x="8806649" y="1003177"/>
            <a:ext cx="1944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Text-to-sound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1CCE8C-AE94-45EB-8468-AF8CF27FB14E}"/>
              </a:ext>
            </a:extLst>
          </p:cNvPr>
          <p:cNvSpPr txBox="1"/>
          <p:nvPr/>
        </p:nvSpPr>
        <p:spPr>
          <a:xfrm>
            <a:off x="8806648" y="1606856"/>
            <a:ext cx="289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Automatic-Speech-Recognition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9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14B5DD-193B-41C5-812D-5697B78D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64" y="0"/>
            <a:ext cx="7517718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4A1105-9087-4731-8EE6-31977C36C791}"/>
              </a:ext>
            </a:extLst>
          </p:cNvPr>
          <p:cNvSpPr txBox="1"/>
          <p:nvPr/>
        </p:nvSpPr>
        <p:spPr>
          <a:xfrm>
            <a:off x="150920" y="239697"/>
            <a:ext cx="249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AI</a:t>
            </a:r>
            <a:r>
              <a:rPr lang="zh-CN" altLang="en-US" sz="3200" b="1" dirty="0">
                <a:solidFill>
                  <a:schemeClr val="accent2"/>
                </a:solidFill>
              </a:rPr>
              <a:t>陪练流程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D0F4F1-0E17-4185-A448-469B5415D18B}"/>
              </a:ext>
            </a:extLst>
          </p:cNvPr>
          <p:cNvSpPr/>
          <p:nvPr/>
        </p:nvSpPr>
        <p:spPr>
          <a:xfrm>
            <a:off x="2423603" y="239696"/>
            <a:ext cx="2698811" cy="3506681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000000"/>
                </a:highlight>
              </a:rPr>
              <a:t>Python</a:t>
            </a:r>
            <a:r>
              <a:rPr lang="zh-CN" altLang="en-US" dirty="0">
                <a:highlight>
                  <a:srgbClr val="000000"/>
                </a:highlight>
              </a:rPr>
              <a:t>服务</a:t>
            </a:r>
            <a:endParaRPr lang="en-US" altLang="zh-CN" dirty="0">
              <a:highlight>
                <a:srgbClr val="000000"/>
              </a:highlight>
            </a:endParaRPr>
          </a:p>
          <a:p>
            <a:pPr algn="ctr"/>
            <a:endParaRPr lang="en-US" altLang="zh-CN" dirty="0">
              <a:highlight>
                <a:srgbClr val="000000"/>
              </a:highlight>
            </a:endParaRPr>
          </a:p>
          <a:p>
            <a:pPr algn="ctr"/>
            <a:r>
              <a:rPr lang="zh-CN" altLang="en-US" dirty="0">
                <a:highlight>
                  <a:srgbClr val="000000"/>
                </a:highlight>
              </a:rPr>
              <a:t>好的标签体系</a:t>
            </a:r>
            <a:endParaRPr lang="en-US" altLang="zh-CN" dirty="0">
              <a:highlight>
                <a:srgbClr val="000000"/>
              </a:highlight>
            </a:endParaRPr>
          </a:p>
          <a:p>
            <a:pPr algn="ctr"/>
            <a:r>
              <a:rPr lang="en-US" altLang="zh-CN" dirty="0">
                <a:highlight>
                  <a:srgbClr val="000000"/>
                </a:highlight>
              </a:rPr>
              <a:t>Tagging system</a:t>
            </a:r>
            <a:endParaRPr lang="zh-CN" alt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079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14B5DD-193B-41C5-812D-5697B78D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64" y="0"/>
            <a:ext cx="7517718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4A1105-9087-4731-8EE6-31977C36C791}"/>
              </a:ext>
            </a:extLst>
          </p:cNvPr>
          <p:cNvSpPr txBox="1"/>
          <p:nvPr/>
        </p:nvSpPr>
        <p:spPr>
          <a:xfrm>
            <a:off x="150920" y="239697"/>
            <a:ext cx="249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AI</a:t>
            </a:r>
            <a:r>
              <a:rPr lang="zh-CN" altLang="en-US" sz="3200" b="1" dirty="0">
                <a:solidFill>
                  <a:schemeClr val="accent2"/>
                </a:solidFill>
              </a:rPr>
              <a:t>陪练流程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D0F4F1-0E17-4185-A448-469B5415D18B}"/>
              </a:ext>
            </a:extLst>
          </p:cNvPr>
          <p:cNvSpPr/>
          <p:nvPr/>
        </p:nvSpPr>
        <p:spPr>
          <a:xfrm>
            <a:off x="3275862" y="1615735"/>
            <a:ext cx="5273334" cy="656947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highlight>
                  <a:srgbClr val="000000"/>
                </a:highlight>
              </a:rPr>
              <a:t>【</a:t>
            </a:r>
            <a:r>
              <a:rPr lang="zh-CN" altLang="en-US" dirty="0">
                <a:highlight>
                  <a:srgbClr val="000000"/>
                </a:highlight>
              </a:rPr>
              <a:t>纠错模块</a:t>
            </a:r>
            <a:r>
              <a:rPr lang="en-US" altLang="zh-CN" dirty="0">
                <a:highlight>
                  <a:srgbClr val="000000"/>
                </a:highlight>
              </a:rPr>
              <a:t>】</a:t>
            </a:r>
            <a:r>
              <a:rPr lang="zh-CN" altLang="en-US" dirty="0">
                <a:highlight>
                  <a:srgbClr val="000000"/>
                </a:highlight>
              </a:rPr>
              <a:t> 近义词挖掘，口音问题</a:t>
            </a:r>
          </a:p>
        </p:txBody>
      </p:sp>
    </p:spTree>
    <p:extLst>
      <p:ext uri="{BB962C8B-B14F-4D97-AF65-F5344CB8AC3E}">
        <p14:creationId xmlns:p14="http://schemas.microsoft.com/office/powerpoint/2010/main" val="232258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14B5DD-193B-41C5-812D-5697B78D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64" y="0"/>
            <a:ext cx="7517718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4A1105-9087-4731-8EE6-31977C36C791}"/>
              </a:ext>
            </a:extLst>
          </p:cNvPr>
          <p:cNvSpPr txBox="1"/>
          <p:nvPr/>
        </p:nvSpPr>
        <p:spPr>
          <a:xfrm>
            <a:off x="264205" y="230819"/>
            <a:ext cx="2494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AI</a:t>
            </a:r>
            <a:r>
              <a:rPr lang="zh-CN" altLang="en-US" sz="3200" b="1" dirty="0">
                <a:solidFill>
                  <a:schemeClr val="accent2"/>
                </a:solidFill>
              </a:rPr>
              <a:t>陪练流程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D8B07C-6506-414C-9435-EF3F19D43FA0}"/>
              </a:ext>
            </a:extLst>
          </p:cNvPr>
          <p:cNvSpPr/>
          <p:nvPr/>
        </p:nvSpPr>
        <p:spPr>
          <a:xfrm>
            <a:off x="4376691" y="2451714"/>
            <a:ext cx="4126639" cy="841902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位</a:t>
            </a:r>
          </a:p>
          <a:p>
            <a:r>
              <a:rPr lang="zh-CN" altLang="en-US" dirty="0">
                <a:highlight>
                  <a:srgbClr val="000000"/>
                </a:highlight>
              </a:rPr>
              <a:t>文本二分类问题</a:t>
            </a:r>
            <a:r>
              <a:rPr lang="en-US" altLang="zh-CN" dirty="0">
                <a:highlight>
                  <a:srgbClr val="000000"/>
                </a:highlight>
              </a:rPr>
              <a:t>:</a:t>
            </a:r>
            <a:r>
              <a:rPr lang="en-US" altLang="zh-CN" dirty="0" err="1">
                <a:highlight>
                  <a:srgbClr val="000000"/>
                </a:highlight>
              </a:rPr>
              <a:t>TextCNN</a:t>
            </a:r>
            <a:endParaRPr lang="en-US" altLang="zh-CN" dirty="0">
              <a:highlight>
                <a:srgbClr val="000000"/>
              </a:highlight>
            </a:endParaRPr>
          </a:p>
          <a:p>
            <a:endParaRPr lang="zh-CN" altLang="en-US" dirty="0">
              <a:highlight>
                <a:srgbClr val="0000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454447-063D-4F0A-9F87-C259F1DB0EBC}"/>
              </a:ext>
            </a:extLst>
          </p:cNvPr>
          <p:cNvSpPr txBox="1"/>
          <p:nvPr/>
        </p:nvSpPr>
        <p:spPr>
          <a:xfrm>
            <a:off x="1480" y="310583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推荐保险</a:t>
            </a:r>
            <a:endParaRPr lang="en-US" altLang="zh-CN" sz="1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altLang="zh-CN" sz="1800" dirty="0">
                <a:solidFill>
                  <a:schemeClr val="bg1"/>
                </a:solidFill>
                <a:highlight>
                  <a:srgbClr val="000000"/>
                </a:highlight>
              </a:rPr>
              <a:t>[32,132,454,234,0,0,0…0] -128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位字向量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9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3A1BA-D1CD-4EBE-98A4-B1E048A79F79}"/>
              </a:ext>
            </a:extLst>
          </p:cNvPr>
          <p:cNvSpPr txBox="1"/>
          <p:nvPr/>
        </p:nvSpPr>
        <p:spPr>
          <a:xfrm>
            <a:off x="2015231" y="1189607"/>
            <a:ext cx="79632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2"/>
                </a:solidFill>
              </a:rPr>
              <a:t>AI</a:t>
            </a:r>
            <a:r>
              <a:rPr lang="zh-CN" altLang="en-US" sz="4800" b="1" dirty="0">
                <a:solidFill>
                  <a:schemeClr val="accent2"/>
                </a:solidFill>
              </a:rPr>
              <a:t>陪练应用场景</a:t>
            </a:r>
            <a:endParaRPr lang="en-US" altLang="zh-CN" sz="4800" b="1" dirty="0">
              <a:solidFill>
                <a:schemeClr val="accent2"/>
              </a:solidFill>
            </a:endParaRPr>
          </a:p>
          <a:p>
            <a:pPr algn="ctr"/>
            <a:endParaRPr lang="en-US" altLang="zh-CN" sz="4000" b="1" dirty="0">
              <a:solidFill>
                <a:schemeClr val="accent2"/>
              </a:solidFill>
            </a:endParaRPr>
          </a:p>
          <a:p>
            <a:r>
              <a:rPr lang="en-US" altLang="zh-CN" sz="4000" b="1" dirty="0">
                <a:solidFill>
                  <a:schemeClr val="accent2"/>
                </a:solidFill>
              </a:rPr>
              <a:t>-Daily training for agent</a:t>
            </a:r>
          </a:p>
          <a:p>
            <a:endParaRPr lang="en-US" altLang="zh-CN" sz="4000" b="1" dirty="0">
              <a:solidFill>
                <a:schemeClr val="accent2"/>
              </a:solidFill>
            </a:endParaRPr>
          </a:p>
          <a:p>
            <a:r>
              <a:rPr lang="en-US" altLang="zh-CN" sz="4000" b="1" dirty="0">
                <a:solidFill>
                  <a:srgbClr val="FF0000"/>
                </a:solidFill>
              </a:rPr>
              <a:t>-Support agent before he/she visit customer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8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0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387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64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DF2C91-5D5E-4E21-ABD2-EAE39938E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" t="26484" r="4641" b="24695"/>
          <a:stretch/>
        </p:blipFill>
        <p:spPr bwMode="auto">
          <a:xfrm>
            <a:off x="3861786" y="136458"/>
            <a:ext cx="1837678" cy="9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1A9BEBF-FF4E-4A86-9CE5-BB9E34679D77}"/>
              </a:ext>
            </a:extLst>
          </p:cNvPr>
          <p:cNvSpPr txBox="1"/>
          <p:nvPr/>
        </p:nvSpPr>
        <p:spPr>
          <a:xfrm>
            <a:off x="6427433" y="409848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总客户量</a:t>
            </a:r>
            <a:r>
              <a:rPr lang="en-US" altLang="zh-CN" dirty="0"/>
              <a:t>&gt;2</a:t>
            </a:r>
            <a:r>
              <a:rPr lang="zh-CN" altLang="en-US" dirty="0"/>
              <a:t>亿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6BD51CA-C9DA-4EBE-9155-3901FEFF622F}"/>
              </a:ext>
            </a:extLst>
          </p:cNvPr>
          <p:cNvSpPr/>
          <p:nvPr/>
        </p:nvSpPr>
        <p:spPr>
          <a:xfrm>
            <a:off x="4483223" y="1255851"/>
            <a:ext cx="594804" cy="5415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F1A020-5D2F-43C1-8D68-ADA1BDE210FD}"/>
              </a:ext>
            </a:extLst>
          </p:cNvPr>
          <p:cNvSpPr txBox="1"/>
          <p:nvPr/>
        </p:nvSpPr>
        <p:spPr>
          <a:xfrm>
            <a:off x="4208015" y="1878768"/>
            <a:ext cx="114521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平安寿险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4F07B-FED2-408C-A501-B2AA5092F686}"/>
              </a:ext>
            </a:extLst>
          </p:cNvPr>
          <p:cNvSpPr txBox="1"/>
          <p:nvPr/>
        </p:nvSpPr>
        <p:spPr>
          <a:xfrm>
            <a:off x="6427433" y="1687020"/>
            <a:ext cx="198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代理人</a:t>
            </a:r>
            <a:r>
              <a:rPr lang="en-US" altLang="zh-CN" dirty="0"/>
              <a:t>~100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总客户量</a:t>
            </a:r>
            <a:r>
              <a:rPr lang="en-US" altLang="zh-CN" dirty="0"/>
              <a:t>&gt;8000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投资团队</a:t>
            </a:r>
            <a:r>
              <a:rPr lang="en-US" altLang="zh-CN" b="1" dirty="0">
                <a:solidFill>
                  <a:srgbClr val="FF0000"/>
                </a:solidFill>
              </a:rPr>
              <a:t>:~70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2BF177-EC0B-4997-898D-BFF269179600}"/>
              </a:ext>
            </a:extLst>
          </p:cNvPr>
          <p:cNvSpPr/>
          <p:nvPr/>
        </p:nvSpPr>
        <p:spPr>
          <a:xfrm>
            <a:off x="3133817" y="54290"/>
            <a:ext cx="6054571" cy="264452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8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DF2C91-5D5E-4E21-ABD2-EAE39938E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" t="26484" r="4641" b="24695"/>
          <a:stretch/>
        </p:blipFill>
        <p:spPr bwMode="auto">
          <a:xfrm>
            <a:off x="3861786" y="136458"/>
            <a:ext cx="1837678" cy="9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1A9BEBF-FF4E-4A86-9CE5-BB9E34679D77}"/>
              </a:ext>
            </a:extLst>
          </p:cNvPr>
          <p:cNvSpPr txBox="1"/>
          <p:nvPr/>
        </p:nvSpPr>
        <p:spPr>
          <a:xfrm>
            <a:off x="6427433" y="409848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总客户量</a:t>
            </a:r>
            <a:r>
              <a:rPr lang="en-US" altLang="zh-CN" dirty="0"/>
              <a:t>&gt;2</a:t>
            </a:r>
            <a:r>
              <a:rPr lang="zh-CN" altLang="en-US" dirty="0"/>
              <a:t>亿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6BD51CA-C9DA-4EBE-9155-3901FEFF622F}"/>
              </a:ext>
            </a:extLst>
          </p:cNvPr>
          <p:cNvSpPr/>
          <p:nvPr/>
        </p:nvSpPr>
        <p:spPr>
          <a:xfrm>
            <a:off x="4483223" y="1255851"/>
            <a:ext cx="594804" cy="5415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F1A020-5D2F-43C1-8D68-ADA1BDE210FD}"/>
              </a:ext>
            </a:extLst>
          </p:cNvPr>
          <p:cNvSpPr txBox="1"/>
          <p:nvPr/>
        </p:nvSpPr>
        <p:spPr>
          <a:xfrm>
            <a:off x="4208015" y="1878768"/>
            <a:ext cx="114521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平安寿险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4F07B-FED2-408C-A501-B2AA5092F686}"/>
              </a:ext>
            </a:extLst>
          </p:cNvPr>
          <p:cNvSpPr txBox="1"/>
          <p:nvPr/>
        </p:nvSpPr>
        <p:spPr>
          <a:xfrm>
            <a:off x="6427433" y="1687020"/>
            <a:ext cx="198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代理人</a:t>
            </a:r>
            <a:r>
              <a:rPr lang="en-US" altLang="zh-CN" dirty="0"/>
              <a:t>~100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总客户量</a:t>
            </a:r>
            <a:r>
              <a:rPr lang="en-US" altLang="zh-CN" dirty="0"/>
              <a:t>&gt;8000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投资团队</a:t>
            </a:r>
            <a:r>
              <a:rPr lang="en-US" altLang="zh-CN" b="1" dirty="0">
                <a:solidFill>
                  <a:srgbClr val="FF0000"/>
                </a:solidFill>
              </a:rPr>
              <a:t>:~70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6D915A-D819-4E10-98EC-DB984EF0C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77" y="3012543"/>
            <a:ext cx="1763588" cy="118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D2BF177-EC0B-4997-898D-BFF269179600}"/>
              </a:ext>
            </a:extLst>
          </p:cNvPr>
          <p:cNvSpPr/>
          <p:nvPr/>
        </p:nvSpPr>
        <p:spPr>
          <a:xfrm>
            <a:off x="3133817" y="54290"/>
            <a:ext cx="6054571" cy="264452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B9D1FC1-8702-4186-A1F8-146ECC951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4" t="12969" r="18673" b="14220"/>
          <a:stretch/>
        </p:blipFill>
        <p:spPr bwMode="auto">
          <a:xfrm>
            <a:off x="3394349" y="4316006"/>
            <a:ext cx="1614847" cy="99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362941C-F0EF-4965-B4D9-B66504DCB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76" y="5170980"/>
            <a:ext cx="1773850" cy="127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1D0A1F0C-BBDB-4AA9-95B6-C15D14FF6F66}"/>
              </a:ext>
            </a:extLst>
          </p:cNvPr>
          <p:cNvSpPr/>
          <p:nvPr/>
        </p:nvSpPr>
        <p:spPr>
          <a:xfrm rot="20221123">
            <a:off x="5289365" y="3964299"/>
            <a:ext cx="1172706" cy="2522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EB841ED-C584-401A-B4C0-F813CDC7BC5F}"/>
              </a:ext>
            </a:extLst>
          </p:cNvPr>
          <p:cNvSpPr/>
          <p:nvPr/>
        </p:nvSpPr>
        <p:spPr>
          <a:xfrm rot="1644661">
            <a:off x="5250594" y="5564283"/>
            <a:ext cx="1140782" cy="2450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5D1EC8-5653-41E0-BE39-F7F2A6B0BB22}"/>
              </a:ext>
            </a:extLst>
          </p:cNvPr>
          <p:cNvSpPr/>
          <p:nvPr/>
        </p:nvSpPr>
        <p:spPr>
          <a:xfrm>
            <a:off x="3133816" y="2865442"/>
            <a:ext cx="6054571" cy="358271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C99022-BBA7-48CB-924A-D20EE23D41A8}"/>
              </a:ext>
            </a:extLst>
          </p:cNvPr>
          <p:cNvSpPr txBox="1"/>
          <p:nvPr/>
        </p:nvSpPr>
        <p:spPr>
          <a:xfrm>
            <a:off x="5258233" y="3524611"/>
            <a:ext cx="117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互联网保险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356E6A-49C3-4E85-AFE6-DC64409DBA29}"/>
              </a:ext>
            </a:extLst>
          </p:cNvPr>
          <p:cNvSpPr txBox="1"/>
          <p:nvPr/>
        </p:nvSpPr>
        <p:spPr>
          <a:xfrm>
            <a:off x="5307425" y="5081388"/>
            <a:ext cx="117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精英代理人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969E2C-C6F8-4DFD-9252-5583717CD0D6}"/>
              </a:ext>
            </a:extLst>
          </p:cNvPr>
          <p:cNvSpPr txBox="1"/>
          <p:nvPr/>
        </p:nvSpPr>
        <p:spPr>
          <a:xfrm>
            <a:off x="6702119" y="4250843"/>
            <a:ext cx="178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蚂蚁</a:t>
            </a:r>
            <a:r>
              <a:rPr lang="en-US" altLang="zh-CN" b="1" dirty="0"/>
              <a:t>-</a:t>
            </a:r>
            <a:r>
              <a:rPr lang="zh-CN" altLang="en-US" b="1" dirty="0"/>
              <a:t>相互保</a:t>
            </a:r>
          </a:p>
        </p:txBody>
      </p:sp>
    </p:spTree>
    <p:extLst>
      <p:ext uri="{BB962C8B-B14F-4D97-AF65-F5344CB8AC3E}">
        <p14:creationId xmlns:p14="http://schemas.microsoft.com/office/powerpoint/2010/main" val="8699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7A9CDA-B2BE-4033-AB13-87A2FFCF4D82}"/>
              </a:ext>
            </a:extLst>
          </p:cNvPr>
          <p:cNvSpPr txBox="1"/>
          <p:nvPr/>
        </p:nvSpPr>
        <p:spPr>
          <a:xfrm>
            <a:off x="2657012" y="741982"/>
            <a:ext cx="6877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在平安的应用场景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2DE75-D927-4699-83FE-45606A792FD4}"/>
              </a:ext>
            </a:extLst>
          </p:cNvPr>
          <p:cNvSpPr txBox="1"/>
          <p:nvPr/>
        </p:nvSpPr>
        <p:spPr>
          <a:xfrm>
            <a:off x="3808521" y="2349402"/>
            <a:ext cx="3666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2"/>
                </a:solidFill>
              </a:rPr>
              <a:t>To 	C</a:t>
            </a:r>
          </a:p>
          <a:p>
            <a:pPr algn="ctr"/>
            <a:r>
              <a:rPr lang="en-US" altLang="zh-CN" sz="5400" b="1" dirty="0">
                <a:solidFill>
                  <a:schemeClr val="accent2"/>
                </a:solidFill>
              </a:rPr>
              <a:t>To 	B</a:t>
            </a:r>
          </a:p>
          <a:p>
            <a:pPr algn="ctr"/>
            <a:r>
              <a:rPr lang="en-US" altLang="zh-CN" sz="5400" b="1" dirty="0">
                <a:solidFill>
                  <a:schemeClr val="accent2"/>
                </a:solidFill>
              </a:rPr>
              <a:t>To 	A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6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7A9CDA-B2BE-4033-AB13-87A2FFCF4D82}"/>
              </a:ext>
            </a:extLst>
          </p:cNvPr>
          <p:cNvSpPr txBox="1"/>
          <p:nvPr/>
        </p:nvSpPr>
        <p:spPr>
          <a:xfrm>
            <a:off x="2657012" y="662084"/>
            <a:ext cx="6877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在平安的应用场景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2DE75-D927-4699-83FE-45606A792FD4}"/>
              </a:ext>
            </a:extLst>
          </p:cNvPr>
          <p:cNvSpPr txBox="1"/>
          <p:nvPr/>
        </p:nvSpPr>
        <p:spPr>
          <a:xfrm>
            <a:off x="1553592" y="2571344"/>
            <a:ext cx="10280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accent2"/>
                </a:solidFill>
              </a:rPr>
              <a:t>To 	Customer (</a:t>
            </a:r>
            <a:r>
              <a:rPr lang="zh-CN" altLang="en-US" sz="4800" b="1" dirty="0">
                <a:solidFill>
                  <a:schemeClr val="accent2"/>
                </a:solidFill>
              </a:rPr>
              <a:t>智能客服、智能推荐</a:t>
            </a:r>
            <a:r>
              <a:rPr lang="en-US" altLang="zh-CN" sz="4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z="4800" b="1" dirty="0">
                <a:solidFill>
                  <a:schemeClr val="bg1">
                    <a:lumMod val="65000"/>
                  </a:schemeClr>
                </a:solidFill>
              </a:rPr>
              <a:t>To 	Business   (</a:t>
            </a:r>
            <a:r>
              <a:rPr lang="zh-CN" altLang="en-US" sz="4800" b="1" dirty="0">
                <a:solidFill>
                  <a:schemeClr val="bg1">
                    <a:lumMod val="65000"/>
                  </a:schemeClr>
                </a:solidFill>
              </a:rPr>
              <a:t>私有云、</a:t>
            </a:r>
            <a:r>
              <a:rPr lang="zh-CN" altLang="en-US" sz="4800" b="1" u="sng" dirty="0">
                <a:solidFill>
                  <a:schemeClr val="bg1">
                    <a:lumMod val="65000"/>
                  </a:schemeClr>
                </a:solidFill>
              </a:rPr>
              <a:t>金融一账通</a:t>
            </a:r>
            <a:r>
              <a:rPr lang="en-US" altLang="zh-CN" sz="4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br>
              <a:rPr lang="en-US" altLang="zh-CN" sz="48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CN" sz="4800" b="1" dirty="0">
                <a:solidFill>
                  <a:schemeClr val="accent2"/>
                </a:solidFill>
              </a:rPr>
              <a:t>To 	Agent       (Training)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4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7A9CDA-B2BE-4033-AB13-87A2FFCF4D82}"/>
              </a:ext>
            </a:extLst>
          </p:cNvPr>
          <p:cNvSpPr txBox="1"/>
          <p:nvPr/>
        </p:nvSpPr>
        <p:spPr>
          <a:xfrm>
            <a:off x="2657012" y="662084"/>
            <a:ext cx="6877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在平安的应用场景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2DE75-D927-4699-83FE-45606A792FD4}"/>
              </a:ext>
            </a:extLst>
          </p:cNvPr>
          <p:cNvSpPr txBox="1"/>
          <p:nvPr/>
        </p:nvSpPr>
        <p:spPr>
          <a:xfrm>
            <a:off x="778274" y="1958784"/>
            <a:ext cx="10635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To 	Customer (</a:t>
            </a:r>
            <a:r>
              <a:rPr lang="zh-CN" altLang="en-US" sz="3200" b="1" dirty="0">
                <a:solidFill>
                  <a:schemeClr val="accent2"/>
                </a:solidFill>
              </a:rPr>
              <a:t>智能客服、智能推荐</a:t>
            </a:r>
            <a:r>
              <a:rPr lang="en-US" altLang="zh-CN" sz="32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z="4000" b="1" i="1" dirty="0"/>
              <a:t>-App: </a:t>
            </a:r>
            <a:r>
              <a:rPr lang="zh-CN" altLang="en-US" sz="4000" b="1" i="1" dirty="0"/>
              <a:t>平安金管家</a:t>
            </a:r>
            <a:r>
              <a:rPr lang="en-US" altLang="zh-CN" sz="4000" b="1" i="1" dirty="0"/>
              <a:t>(</a:t>
            </a:r>
            <a:r>
              <a:rPr lang="zh-CN" altLang="en-US" sz="4000" b="1" i="1" dirty="0"/>
              <a:t>增加用户粘性</a:t>
            </a:r>
            <a:r>
              <a:rPr lang="en-US" altLang="zh-CN" sz="4000" b="1" i="1" dirty="0"/>
              <a:t>,</a:t>
            </a:r>
            <a:r>
              <a:rPr lang="en-US" altLang="zh-CN" sz="4000" b="1" i="1" u="sng" dirty="0">
                <a:solidFill>
                  <a:srgbClr val="FF0000"/>
                </a:solidFill>
              </a:rPr>
              <a:t>AIA Vitality</a:t>
            </a:r>
            <a:r>
              <a:rPr lang="en-US" altLang="zh-CN" sz="4000" b="1" i="1" dirty="0"/>
              <a:t>)</a:t>
            </a:r>
          </a:p>
          <a:p>
            <a:endParaRPr lang="en-US" altLang="zh-CN" sz="4000" b="1" i="1" dirty="0"/>
          </a:p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To 	Business   (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</a:rPr>
              <a:t>私有云、</a:t>
            </a:r>
            <a:r>
              <a:rPr lang="zh-CN" altLang="en-US" sz="3200" b="1" u="sng" dirty="0">
                <a:solidFill>
                  <a:schemeClr val="bg1">
                    <a:lumMod val="65000"/>
                  </a:schemeClr>
                </a:solidFill>
              </a:rPr>
              <a:t>金融一账通</a:t>
            </a: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br>
              <a:rPr lang="en-US" altLang="zh-CN" sz="32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CN" sz="3200" b="1" dirty="0">
                <a:solidFill>
                  <a:schemeClr val="accent2"/>
                </a:solidFill>
              </a:rPr>
              <a:t>To 	Agent       (Training)</a:t>
            </a:r>
          </a:p>
          <a:p>
            <a:r>
              <a:rPr lang="en-US" altLang="zh-CN" sz="4000" b="1" i="1" dirty="0"/>
              <a:t>-App:</a:t>
            </a:r>
            <a:r>
              <a:rPr lang="zh-CN" altLang="en-US" sz="4000" b="1" i="1" dirty="0"/>
              <a:t> 代理人内部应用</a:t>
            </a:r>
          </a:p>
        </p:txBody>
      </p:sp>
    </p:spTree>
    <p:extLst>
      <p:ext uri="{BB962C8B-B14F-4D97-AF65-F5344CB8AC3E}">
        <p14:creationId xmlns:p14="http://schemas.microsoft.com/office/powerpoint/2010/main" val="380387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49CA6C-00B9-4AAC-8039-CF9B57A04240}"/>
              </a:ext>
            </a:extLst>
          </p:cNvPr>
          <p:cNvSpPr txBox="1"/>
          <p:nvPr/>
        </p:nvSpPr>
        <p:spPr>
          <a:xfrm>
            <a:off x="239697" y="133165"/>
            <a:ext cx="232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</a:rPr>
              <a:t>AI</a:t>
            </a:r>
            <a:r>
              <a:rPr lang="zh-CN" altLang="en-US" sz="3200" b="1" dirty="0">
                <a:solidFill>
                  <a:schemeClr val="accent2"/>
                </a:solidFill>
              </a:rPr>
              <a:t>智能客服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EBC1D89-5D09-4972-863C-688B7474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14" y="0"/>
            <a:ext cx="5472772" cy="65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E4BAC9-B239-41BD-88FE-23E09AF76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3147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FECE38-D051-4B10-BD46-B21BB3786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31" y="621436"/>
            <a:ext cx="4394857" cy="52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1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55C838-173E-4F71-AD81-8BED18D57C78}"/>
              </a:ext>
            </a:extLst>
          </p:cNvPr>
          <p:cNvSpPr txBox="1"/>
          <p:nvPr/>
        </p:nvSpPr>
        <p:spPr>
          <a:xfrm>
            <a:off x="239696" y="133165"/>
            <a:ext cx="4456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</a:rPr>
              <a:t>智能推荐 </a:t>
            </a:r>
            <a:r>
              <a:rPr lang="en-US" altLang="zh-CN" sz="3200" b="1" dirty="0">
                <a:solidFill>
                  <a:schemeClr val="accent2"/>
                </a:solidFill>
              </a:rPr>
              <a:t>【</a:t>
            </a:r>
            <a:r>
              <a:rPr lang="zh-CN" altLang="en-US" sz="3200" b="1" dirty="0">
                <a:solidFill>
                  <a:schemeClr val="accent2"/>
                </a:solidFill>
              </a:rPr>
              <a:t>保险，商品</a:t>
            </a:r>
            <a:r>
              <a:rPr lang="en-US" altLang="zh-CN" sz="3200" b="1" dirty="0">
                <a:solidFill>
                  <a:schemeClr val="accent2"/>
                </a:solidFill>
              </a:rPr>
              <a:t>】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C69E3-EEFD-4338-9EB6-9F1043779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45" y="745723"/>
            <a:ext cx="2877648" cy="59791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4DB3A9-72B4-4BDA-90D2-733AAB1FF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38" y="745723"/>
            <a:ext cx="2877647" cy="59791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E7F728-E90C-4E03-A5C0-449C14088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94" y="1243559"/>
            <a:ext cx="3315163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8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264</Words>
  <Application>Microsoft Office PowerPoint</Application>
  <PresentationFormat>宽屏</PresentationFormat>
  <Paragraphs>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Qiwei Yu</dc:creator>
  <cp:lastModifiedBy>于 其位</cp:lastModifiedBy>
  <cp:revision>64</cp:revision>
  <dcterms:created xsi:type="dcterms:W3CDTF">2021-08-26T19:17:17Z</dcterms:created>
  <dcterms:modified xsi:type="dcterms:W3CDTF">2021-10-21T00:08:57Z</dcterms:modified>
</cp:coreProperties>
</file>