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60" r:id="rId2"/>
    <p:sldId id="259" r:id="rId3"/>
    <p:sldId id="256" r:id="rId4"/>
    <p:sldId id="257" r:id="rId5"/>
    <p:sldId id="261" r:id="rId6"/>
    <p:sldId id="266" r:id="rId7"/>
    <p:sldId id="265" r:id="rId8"/>
  </p:sldIdLst>
  <p:sldSz cx="20421600" cy="2148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F92"/>
    <a:srgbClr val="9CD2D4"/>
    <a:srgbClr val="E3B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317" autoAdjust="0"/>
  </p:normalViewPr>
  <p:slideViewPr>
    <p:cSldViewPr snapToGrid="0">
      <p:cViewPr>
        <p:scale>
          <a:sx n="66" d="100"/>
          <a:sy n="66" d="100"/>
        </p:scale>
        <p:origin x="-636" y="-4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4607624" y="1976938"/>
            <a:ext cx="11681155" cy="1638490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526" y="3441616"/>
            <a:ext cx="17283351" cy="13770962"/>
          </a:xfrm>
        </p:spPr>
        <p:txBody>
          <a:bodyPr anchor="ctr">
            <a:noAutofit/>
          </a:bodyPr>
          <a:lstStyle>
            <a:lvl1pPr algn="ctr">
              <a:defRPr sz="16750" spc="13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0201" y="18734819"/>
            <a:ext cx="13476000" cy="232580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350" b="1" i="0" cap="all" spc="670" baseline="0">
                <a:solidFill>
                  <a:schemeClr val="tx2"/>
                </a:solidFill>
              </a:defRPr>
            </a:lvl1pPr>
            <a:lvl2pPr marL="765799" indent="0" algn="ctr">
              <a:buNone/>
              <a:defRPr sz="3350"/>
            </a:lvl2pPr>
            <a:lvl3pPr marL="1531597" indent="0" algn="ctr">
              <a:buNone/>
              <a:defRPr sz="3015"/>
            </a:lvl3pPr>
            <a:lvl4pPr marL="2297396" indent="0" algn="ctr">
              <a:buNone/>
              <a:defRPr sz="2680"/>
            </a:lvl4pPr>
            <a:lvl5pPr marL="3063194" indent="0" algn="ctr">
              <a:buNone/>
              <a:defRPr sz="2680"/>
            </a:lvl5pPr>
            <a:lvl6pPr marL="3828993" indent="0" algn="ctr">
              <a:buNone/>
              <a:defRPr sz="2680"/>
            </a:lvl6pPr>
            <a:lvl7pPr marL="4594791" indent="0" algn="ctr">
              <a:buNone/>
              <a:defRPr sz="2680"/>
            </a:lvl7pPr>
            <a:lvl8pPr marL="5360590" indent="0" algn="ctr">
              <a:buNone/>
              <a:defRPr sz="2680"/>
            </a:lvl8pPr>
            <a:lvl9pPr marL="6126389" indent="0" algn="ctr">
              <a:buNone/>
              <a:defRPr sz="2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6526" y="19977127"/>
            <a:ext cx="3902285" cy="1091848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02056" y="19977128"/>
            <a:ext cx="6892290" cy="108349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87592" y="19977128"/>
            <a:ext cx="3902285" cy="108349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74802" cy="2148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474802" cy="2148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75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03101" y="1198143"/>
            <a:ext cx="3957310" cy="175479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5976" y="1198143"/>
            <a:ext cx="12974588" cy="17547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0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4714520" cy="214884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908" y="3364854"/>
            <a:ext cx="13713343" cy="12735831"/>
          </a:xfrm>
        </p:spPr>
        <p:txBody>
          <a:bodyPr anchor="b">
            <a:normAutofit/>
          </a:bodyPr>
          <a:lstStyle>
            <a:lvl1pPr>
              <a:defRPr sz="14070" spc="13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909" y="16167319"/>
            <a:ext cx="11754292" cy="29802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350" b="1" i="0" cap="all" spc="670" baseline="0">
                <a:solidFill>
                  <a:schemeClr val="accent1"/>
                </a:solidFill>
              </a:defRPr>
            </a:lvl1pPr>
            <a:lvl2pPr marL="765799" indent="0">
              <a:buNone/>
              <a:defRPr sz="3350">
                <a:solidFill>
                  <a:schemeClr val="tx1">
                    <a:tint val="75000"/>
                  </a:schemeClr>
                </a:solidFill>
              </a:defRPr>
            </a:lvl2pPr>
            <a:lvl3pPr marL="1531597" indent="0">
              <a:buNone/>
              <a:defRPr sz="3015">
                <a:solidFill>
                  <a:schemeClr val="tx1">
                    <a:tint val="75000"/>
                  </a:schemeClr>
                </a:solidFill>
              </a:defRPr>
            </a:lvl3pPr>
            <a:lvl4pPr marL="2297396" indent="0">
              <a:buNone/>
              <a:defRPr sz="2680">
                <a:solidFill>
                  <a:schemeClr val="tx1">
                    <a:tint val="75000"/>
                  </a:schemeClr>
                </a:solidFill>
              </a:defRPr>
            </a:lvl4pPr>
            <a:lvl5pPr marL="3063194" indent="0">
              <a:buNone/>
              <a:defRPr sz="2680">
                <a:solidFill>
                  <a:schemeClr val="tx1">
                    <a:tint val="75000"/>
                  </a:schemeClr>
                </a:solidFill>
              </a:defRPr>
            </a:lvl5pPr>
            <a:lvl6pPr marL="3828993" indent="0">
              <a:buNone/>
              <a:defRPr sz="2680">
                <a:solidFill>
                  <a:schemeClr val="tx1">
                    <a:tint val="75000"/>
                  </a:schemeClr>
                </a:solidFill>
              </a:defRPr>
            </a:lvl6pPr>
            <a:lvl7pPr marL="4594791" indent="0">
              <a:buNone/>
              <a:defRPr sz="2680">
                <a:solidFill>
                  <a:schemeClr val="tx1">
                    <a:tint val="75000"/>
                  </a:schemeClr>
                </a:solidFill>
              </a:defRPr>
            </a:lvl7pPr>
            <a:lvl8pPr marL="5360590" indent="0">
              <a:buNone/>
              <a:defRPr sz="2680">
                <a:solidFill>
                  <a:schemeClr val="tx1">
                    <a:tint val="75000"/>
                  </a:schemeClr>
                </a:solidFill>
              </a:defRPr>
            </a:lvl8pPr>
            <a:lvl9pPr marL="6126389" indent="0">
              <a:buNone/>
              <a:defRPr sz="2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21216" y="19977127"/>
            <a:ext cx="2502361" cy="109184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2432" y="19977128"/>
            <a:ext cx="6892290" cy="108349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653577" y="19977128"/>
            <a:ext cx="2491674" cy="108349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1464590" y="0"/>
            <a:ext cx="2757450" cy="214884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4714520" cy="214884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86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977" y="7162800"/>
            <a:ext cx="8025689" cy="11341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056" y="7162800"/>
            <a:ext cx="8025689" cy="11341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1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978" y="1193805"/>
            <a:ext cx="17039273" cy="4679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25" y="6892188"/>
            <a:ext cx="8066532" cy="19819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020" b="1" cap="all" spc="335" baseline="0">
                <a:solidFill>
                  <a:schemeClr val="tx2"/>
                </a:solidFill>
              </a:defRPr>
            </a:lvl1pPr>
            <a:lvl2pPr marL="765799" indent="0">
              <a:buNone/>
              <a:defRPr sz="3350" b="1"/>
            </a:lvl2pPr>
            <a:lvl3pPr marL="1531597" indent="0">
              <a:buNone/>
              <a:defRPr sz="3015" b="1"/>
            </a:lvl3pPr>
            <a:lvl4pPr marL="2297396" indent="0">
              <a:buNone/>
              <a:defRPr sz="2680" b="1"/>
            </a:lvl4pPr>
            <a:lvl5pPr marL="3063194" indent="0">
              <a:buNone/>
              <a:defRPr sz="2680" b="1"/>
            </a:lvl5pPr>
            <a:lvl6pPr marL="3828993" indent="0">
              <a:buNone/>
              <a:defRPr sz="2680" b="1"/>
            </a:lvl6pPr>
            <a:lvl7pPr marL="4594791" indent="0">
              <a:buNone/>
              <a:defRPr sz="2680" b="1"/>
            </a:lvl7pPr>
            <a:lvl8pPr marL="5360590" indent="0">
              <a:buNone/>
              <a:defRPr sz="2680" b="1"/>
            </a:lvl8pPr>
            <a:lvl9pPr marL="6126389" indent="0">
              <a:buNone/>
              <a:defRPr sz="2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25" y="9115186"/>
            <a:ext cx="8066532" cy="9388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1722" y="6892188"/>
            <a:ext cx="8066532" cy="19819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020" b="1" cap="all" spc="335" baseline="0">
                <a:solidFill>
                  <a:schemeClr val="tx2"/>
                </a:solidFill>
              </a:defRPr>
            </a:lvl1pPr>
            <a:lvl2pPr marL="765799" indent="0">
              <a:buNone/>
              <a:defRPr sz="3350" b="1"/>
            </a:lvl2pPr>
            <a:lvl3pPr marL="1531597" indent="0">
              <a:buNone/>
              <a:defRPr sz="3015" b="1"/>
            </a:lvl3pPr>
            <a:lvl4pPr marL="2297396" indent="0">
              <a:buNone/>
              <a:defRPr sz="2680" b="1"/>
            </a:lvl4pPr>
            <a:lvl5pPr marL="3063194" indent="0">
              <a:buNone/>
              <a:defRPr sz="2680" b="1"/>
            </a:lvl5pPr>
            <a:lvl6pPr marL="3828993" indent="0">
              <a:buNone/>
              <a:defRPr sz="2680" b="1"/>
            </a:lvl6pPr>
            <a:lvl7pPr marL="4594791" indent="0">
              <a:buNone/>
              <a:defRPr sz="2680" b="1"/>
            </a:lvl7pPr>
            <a:lvl8pPr marL="5360590" indent="0">
              <a:buNone/>
              <a:defRPr sz="2680" b="1"/>
            </a:lvl8pPr>
            <a:lvl9pPr marL="6126389" indent="0">
              <a:buNone/>
              <a:defRPr sz="2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1722" y="9115186"/>
            <a:ext cx="8066532" cy="9388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0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12377936" y="0"/>
            <a:ext cx="8043665" cy="21488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958" y="1432562"/>
            <a:ext cx="5179292" cy="374956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20" b="1" i="0" cap="all" spc="502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60" y="2883848"/>
            <a:ext cx="10315351" cy="15620055"/>
          </a:xfrm>
        </p:spPr>
        <p:txBody>
          <a:bodyPr/>
          <a:lstStyle>
            <a:lvl1pPr>
              <a:defRPr sz="5360"/>
            </a:lvl1pPr>
            <a:lvl2pPr>
              <a:defRPr sz="4690"/>
            </a:lvl2pPr>
            <a:lvl3pPr>
              <a:defRPr sz="4020"/>
            </a:lvl3pPr>
            <a:lvl4pPr>
              <a:defRPr sz="3350"/>
            </a:lvl4pPr>
            <a:lvl5pPr>
              <a:defRPr sz="3350"/>
            </a:lvl5pPr>
            <a:lvl6pPr>
              <a:defRPr sz="3350"/>
            </a:lvl6pPr>
            <a:lvl7pPr>
              <a:defRPr sz="3350"/>
            </a:lvl7pPr>
            <a:lvl8pPr>
              <a:defRPr sz="3350"/>
            </a:lvl8pPr>
            <a:lvl9pPr>
              <a:defRPr sz="3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65958" y="5456186"/>
            <a:ext cx="5179292" cy="1304771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2680"/>
              </a:spcBef>
              <a:buNone/>
              <a:defRPr sz="3127" baseline="0">
                <a:solidFill>
                  <a:schemeClr val="bg2"/>
                </a:solidFill>
              </a:defRPr>
            </a:lvl1pPr>
            <a:lvl2pPr marL="765799" indent="0">
              <a:buNone/>
              <a:defRPr sz="2345"/>
            </a:lvl2pPr>
            <a:lvl3pPr marL="1531597" indent="0">
              <a:buNone/>
              <a:defRPr sz="2010"/>
            </a:lvl3pPr>
            <a:lvl4pPr marL="2297396" indent="0">
              <a:buNone/>
              <a:defRPr sz="1675"/>
            </a:lvl4pPr>
            <a:lvl5pPr marL="3063194" indent="0">
              <a:buNone/>
              <a:defRPr sz="1675"/>
            </a:lvl5pPr>
            <a:lvl6pPr marL="3828993" indent="0">
              <a:buNone/>
              <a:defRPr sz="1675"/>
            </a:lvl6pPr>
            <a:lvl7pPr marL="4594791" indent="0">
              <a:buNone/>
              <a:defRPr sz="1675"/>
            </a:lvl7pPr>
            <a:lvl8pPr marL="5360590" indent="0">
              <a:buNone/>
              <a:defRPr sz="1675"/>
            </a:lvl8pPr>
            <a:lvl9pPr marL="6126389" indent="0">
              <a:buNone/>
              <a:defRPr sz="1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1462" y="19977127"/>
            <a:ext cx="2065869" cy="1091848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3566" y="19977128"/>
            <a:ext cx="5832649" cy="1083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32449" y="19977128"/>
            <a:ext cx="2064364" cy="1083494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4802" cy="214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474802" cy="214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36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orient="horz" pos="798" userDrawn="1">
          <p15:clr>
            <a:srgbClr val="FBAE40"/>
          </p15:clr>
        </p15:guide>
        <p15:guide id="3" orient="horz" pos="1056" userDrawn="1">
          <p15:clr>
            <a:srgbClr val="FBAE40"/>
          </p15:clr>
        </p15:guide>
        <p15:guide id="4" orient="horz" pos="838" userDrawn="1">
          <p15:clr>
            <a:srgbClr val="FBAE40"/>
          </p15:clr>
        </p15:guide>
        <p15:guide id="5" orient="horz" pos="218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804" y="5"/>
            <a:ext cx="12320605" cy="21488397"/>
          </a:xfrm>
        </p:spPr>
        <p:txBody>
          <a:bodyPr anchor="t"/>
          <a:lstStyle>
            <a:lvl1pPr marL="0" indent="0">
              <a:buNone/>
              <a:defRPr sz="5360"/>
            </a:lvl1pPr>
            <a:lvl2pPr marL="765799" indent="0">
              <a:buNone/>
              <a:defRPr sz="4690"/>
            </a:lvl2pPr>
            <a:lvl3pPr marL="1531597" indent="0">
              <a:buNone/>
              <a:defRPr sz="4020"/>
            </a:lvl3pPr>
            <a:lvl4pPr marL="2297396" indent="0">
              <a:buNone/>
              <a:defRPr sz="3350"/>
            </a:lvl4pPr>
            <a:lvl5pPr marL="3063194" indent="0">
              <a:buNone/>
              <a:defRPr sz="3350"/>
            </a:lvl5pPr>
            <a:lvl6pPr marL="3828993" indent="0">
              <a:buNone/>
              <a:defRPr sz="3350"/>
            </a:lvl6pPr>
            <a:lvl7pPr marL="4594791" indent="0">
              <a:buNone/>
              <a:defRPr sz="3350"/>
            </a:lvl7pPr>
            <a:lvl8pPr marL="5360590" indent="0">
              <a:buNone/>
              <a:defRPr sz="3350"/>
            </a:lvl8pPr>
            <a:lvl9pPr marL="6126389" indent="0">
              <a:buNone/>
              <a:defRPr sz="33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12377936" y="0"/>
            <a:ext cx="8043665" cy="21488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474802" cy="214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955" y="1432560"/>
            <a:ext cx="5179297" cy="374956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20" b="1" i="0" spc="502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65955" y="5456186"/>
            <a:ext cx="5179297" cy="1304771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2680"/>
              </a:spcBef>
              <a:buNone/>
              <a:defRPr sz="3127" baseline="0">
                <a:solidFill>
                  <a:schemeClr val="bg2"/>
                </a:solidFill>
              </a:defRPr>
            </a:lvl1pPr>
            <a:lvl2pPr marL="765799" indent="0">
              <a:buNone/>
              <a:defRPr sz="2345"/>
            </a:lvl2pPr>
            <a:lvl3pPr marL="1531597" indent="0">
              <a:buNone/>
              <a:defRPr sz="2010"/>
            </a:lvl3pPr>
            <a:lvl4pPr marL="2297396" indent="0">
              <a:buNone/>
              <a:defRPr sz="1675"/>
            </a:lvl4pPr>
            <a:lvl5pPr marL="3063194" indent="0">
              <a:buNone/>
              <a:defRPr sz="1675"/>
            </a:lvl5pPr>
            <a:lvl6pPr marL="3828993" indent="0">
              <a:buNone/>
              <a:defRPr sz="1675"/>
            </a:lvl6pPr>
            <a:lvl7pPr marL="4594791" indent="0">
              <a:buNone/>
              <a:defRPr sz="1675"/>
            </a:lvl7pPr>
            <a:lvl8pPr marL="5360590" indent="0">
              <a:buNone/>
              <a:defRPr sz="1675"/>
            </a:lvl8pPr>
            <a:lvl9pPr marL="6126389" indent="0">
              <a:buNone/>
              <a:defRPr sz="1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2967" y="19977127"/>
            <a:ext cx="2064364" cy="1091848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3566" y="19977128"/>
            <a:ext cx="5832649" cy="1083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05408" y="19977128"/>
            <a:ext cx="2115994" cy="1083494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474802" cy="214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6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60" y="1198140"/>
            <a:ext cx="17048690" cy="4675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60" y="7162808"/>
            <a:ext cx="17048690" cy="1125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60" y="19977127"/>
            <a:ext cx="3902285" cy="109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4655" y="19977128"/>
            <a:ext cx="6892290" cy="1083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22758" y="19977128"/>
            <a:ext cx="4722493" cy="1083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46798" y="0"/>
            <a:ext cx="474802" cy="214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9946798" y="0"/>
            <a:ext cx="474802" cy="214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2" y="0"/>
            <a:ext cx="1516634" cy="214884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105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31597" rtl="0" eaLnBrk="1" latinLnBrk="0" hangingPunct="1">
        <a:lnSpc>
          <a:spcPct val="90000"/>
        </a:lnSpc>
        <a:spcBef>
          <a:spcPct val="0"/>
        </a:spcBef>
        <a:buNone/>
        <a:defRPr sz="11390" kern="1200" cap="all" spc="33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10532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Arial" panose="020B0604020202020204" pitchFamily="34" charset="0"/>
        <a:buChar char="•"/>
        <a:defRPr sz="44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531597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Gill Sans MT" panose="020B0502020104020203" pitchFamily="34" charset="0"/>
        <a:buChar char="–"/>
        <a:defRPr sz="40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552662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Arial" panose="020B0604020202020204" pitchFamily="34" charset="0"/>
        <a:buChar char="•"/>
        <a:defRPr sz="357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573727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Gill Sans MT" panose="020B0502020104020203" pitchFamily="34" charset="0"/>
        <a:buChar char="–"/>
        <a:defRPr sz="312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594791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Arial" panose="020B0604020202020204" pitchFamily="34" charset="0"/>
        <a:buChar char="•"/>
        <a:defRPr sz="312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615856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Gill Sans MT" panose="020B0502020104020203" pitchFamily="34" charset="0"/>
        <a:buChar char="–"/>
        <a:defRPr sz="312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636921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Arial" panose="020B0604020202020204" pitchFamily="34" charset="0"/>
        <a:buChar char="•"/>
        <a:defRPr sz="312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7657986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Gill Sans MT" panose="020B0502020104020203" pitchFamily="34" charset="0"/>
        <a:buChar char="–"/>
        <a:defRPr sz="312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8679050" indent="-510532" algn="l" defTabSz="1531597" rtl="0" eaLnBrk="1" latinLnBrk="0" hangingPunct="1">
        <a:lnSpc>
          <a:spcPct val="110000"/>
        </a:lnSpc>
        <a:spcBef>
          <a:spcPts val="1563"/>
        </a:spcBef>
        <a:buClr>
          <a:schemeClr val="tx2"/>
        </a:buClr>
        <a:buFont typeface="Arial" panose="020B0604020202020204" pitchFamily="34" charset="0"/>
        <a:buChar char="•"/>
        <a:defRPr sz="312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1pPr>
      <a:lvl2pPr marL="765799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2pPr>
      <a:lvl3pPr marL="1531597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297396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4pPr>
      <a:lvl5pPr marL="3063194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5pPr>
      <a:lvl6pPr marL="3828993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6pPr>
      <a:lvl7pPr marL="4594791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7pPr>
      <a:lvl8pPr marL="5360590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8pPr>
      <a:lvl9pPr marL="6126389" algn="l" defTabSz="1531597" rtl="0" eaLnBrk="1" latinLnBrk="0" hangingPunct="1">
        <a:defRPr sz="3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orient="horz" pos="4595" userDrawn="1">
          <p15:clr>
            <a:srgbClr val="F26B43"/>
          </p15:clr>
        </p15:guide>
        <p15:guide id="9" orient="horz" pos="1651" userDrawn="1">
          <p15:clr>
            <a:srgbClr val="F26B43"/>
          </p15:clr>
        </p15:guide>
        <p15:guide id="10" orient="horz" pos="4264" userDrawn="1">
          <p15:clr>
            <a:srgbClr val="F26B43"/>
          </p15:clr>
        </p15:guide>
        <p15:guide id="11" orient="horz" pos="275" userDrawn="1">
          <p15:clr>
            <a:srgbClr val="F26B43"/>
          </p15:clr>
        </p15:guide>
        <p15:guide id="12" pos="792" userDrawn="1">
          <p15:clr>
            <a:srgbClr val="F26B43"/>
          </p15:clr>
        </p15:guide>
        <p15:guide id="13" pos="7200" userDrawn="1">
          <p15:clr>
            <a:srgbClr val="F26B43"/>
          </p15:clr>
        </p15:guide>
        <p15:guide id="14" pos="594" userDrawn="1">
          <p15:clr>
            <a:srgbClr val="F26B43"/>
          </p15:clr>
        </p15:guide>
        <p15:guide id="15" pos="5400" userDrawn="1">
          <p15:clr>
            <a:srgbClr val="F26B43"/>
          </p15:clr>
        </p15:guide>
        <p15:guide id="16" pos="965" userDrawn="1">
          <p15:clr>
            <a:srgbClr val="F26B43"/>
          </p15:clr>
        </p15:guide>
        <p15:guide id="17" pos="8771" userDrawn="1">
          <p15:clr>
            <a:srgbClr val="F26B43"/>
          </p15:clr>
        </p15:guide>
        <p15:guide id="18" pos="724" userDrawn="1">
          <p15:clr>
            <a:srgbClr val="F26B43"/>
          </p15:clr>
        </p15:guide>
        <p15:guide id="19" pos="6578" userDrawn="1">
          <p15:clr>
            <a:srgbClr val="F26B43"/>
          </p15:clr>
        </p15:guide>
        <p15:guide id="20" orient="horz" pos="6077" userDrawn="1">
          <p15:clr>
            <a:srgbClr val="F26B43"/>
          </p15:clr>
        </p15:guide>
        <p15:guide id="21" orient="horz" pos="2184" userDrawn="1">
          <p15:clr>
            <a:srgbClr val="F26B43"/>
          </p15:clr>
        </p15:guide>
        <p15:guide id="22" orient="horz" pos="5640" userDrawn="1">
          <p15:clr>
            <a:srgbClr val="F26B43"/>
          </p15:clr>
        </p15:guide>
        <p15:guide id="23" orient="horz" pos="363" userDrawn="1">
          <p15:clr>
            <a:srgbClr val="F26B43"/>
          </p15:clr>
        </p15:guide>
        <p15:guide id="24" pos="995" userDrawn="1">
          <p15:clr>
            <a:srgbClr val="F26B43"/>
          </p15:clr>
        </p15:guide>
        <p15:guide id="25" pos="9045" userDrawn="1">
          <p15:clr>
            <a:srgbClr val="F26B43"/>
          </p15:clr>
        </p15:guide>
        <p15:guide id="26" orient="horz" pos="4831" userDrawn="1">
          <p15:clr>
            <a:srgbClr val="F26B43"/>
          </p15:clr>
        </p15:guide>
        <p15:guide id="27" orient="horz" pos="1736" userDrawn="1">
          <p15:clr>
            <a:srgbClr val="F26B43"/>
          </p15:clr>
        </p15:guide>
        <p15:guide id="28" orient="horz" pos="4483" userDrawn="1">
          <p15:clr>
            <a:srgbClr val="F26B43"/>
          </p15:clr>
        </p15:guide>
        <p15:guide id="29" orient="horz" pos="290" userDrawn="1">
          <p15:clr>
            <a:srgbClr val="F26B43"/>
          </p15:clr>
        </p15:guide>
        <p15:guide id="30" pos="1327" userDrawn="1">
          <p15:clr>
            <a:srgbClr val="F26B43"/>
          </p15:clr>
        </p15:guide>
        <p15:guide id="31" pos="12060" userDrawn="1">
          <p15:clr>
            <a:srgbClr val="F26B43"/>
          </p15:clr>
        </p15:guide>
        <p15:guide id="32" orient="horz" pos="12558" userDrawn="1">
          <p15:clr>
            <a:srgbClr val="F26B43"/>
          </p15:clr>
        </p15:guide>
        <p15:guide id="33" orient="horz" pos="4512" userDrawn="1">
          <p15:clr>
            <a:srgbClr val="F26B43"/>
          </p15:clr>
        </p15:guide>
        <p15:guide id="34" orient="horz" pos="11656" userDrawn="1">
          <p15:clr>
            <a:srgbClr val="F26B43"/>
          </p15:clr>
        </p15:guide>
        <p15:guide id="35" orient="horz" pos="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接入方及交易所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对接文档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7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4265" y="8077069"/>
            <a:ext cx="527196" cy="1233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26" dirty="0">
                <a:solidFill>
                  <a:schemeClr val="bg1">
                    <a:lumMod val="75000"/>
                  </a:schemeClr>
                </a:solidFill>
              </a:rPr>
              <a:t>身份定義</a:t>
            </a:r>
            <a:endParaRPr lang="en-US" altLang="zh-CN" sz="2226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8928" y="10040349"/>
            <a:ext cx="6157175" cy="97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31" dirty="0"/>
              <a:t>接入方</a:t>
            </a:r>
            <a:r>
              <a:rPr lang="en-US" altLang="zh-CN" sz="1431" dirty="0"/>
              <a:t>	</a:t>
            </a:r>
            <a:r>
              <a:rPr lang="zh-CN" altLang="en-US" sz="1431" dirty="0"/>
              <a:t>： 接入方系統</a:t>
            </a:r>
            <a:endParaRPr lang="en-US" altLang="zh-CN" sz="1431" dirty="0"/>
          </a:p>
          <a:p>
            <a:r>
              <a:rPr lang="zh-CN" altLang="en-US" sz="1431" dirty="0"/>
              <a:t>交易所</a:t>
            </a:r>
            <a:r>
              <a:rPr lang="en-US" altLang="zh-CN" sz="1431" dirty="0"/>
              <a:t>(OTC)	</a:t>
            </a:r>
            <a:r>
              <a:rPr lang="zh-CN" altLang="en-US" sz="1431" dirty="0"/>
              <a:t>：交易所</a:t>
            </a:r>
            <a:endParaRPr lang="en-US" altLang="zh-CN" sz="1431" dirty="0"/>
          </a:p>
          <a:p>
            <a:r>
              <a:rPr lang="zh-CN" altLang="en-US" sz="1431" dirty="0"/>
              <a:t>銀商</a:t>
            </a:r>
            <a:r>
              <a:rPr lang="en-US" altLang="zh-CN" sz="1431" dirty="0"/>
              <a:t>		</a:t>
            </a:r>
            <a:r>
              <a:rPr lang="zh-CN" altLang="en-US" sz="1431" dirty="0"/>
              <a:t>：在交易所發佈信息</a:t>
            </a:r>
            <a:r>
              <a:rPr lang="en-US" altLang="zh-CN" sz="1431" dirty="0"/>
              <a:t>(</a:t>
            </a:r>
            <a:r>
              <a:rPr lang="zh-CN" altLang="en-US" sz="1431" dirty="0"/>
              <a:t>賣出</a:t>
            </a:r>
            <a:r>
              <a:rPr lang="en-US" altLang="zh-CN" sz="1431" dirty="0"/>
              <a:t>/</a:t>
            </a:r>
            <a:r>
              <a:rPr lang="zh-CN" altLang="en-US" sz="1431" dirty="0"/>
              <a:t>買入</a:t>
            </a:r>
            <a:r>
              <a:rPr lang="en-US" altLang="zh-CN" sz="1431" dirty="0"/>
              <a:t>)</a:t>
            </a:r>
            <a:r>
              <a:rPr lang="zh-CN" altLang="en-US" sz="1431" dirty="0"/>
              <a:t>積分，及兌換勛章之用家</a:t>
            </a:r>
            <a:endParaRPr lang="en-US" altLang="zh-CN" sz="1431" dirty="0"/>
          </a:p>
          <a:p>
            <a:r>
              <a:rPr lang="zh-CN" altLang="en-US" sz="1431" dirty="0"/>
              <a:t>玩家</a:t>
            </a:r>
            <a:r>
              <a:rPr lang="en-US" altLang="zh-CN" sz="1431" dirty="0"/>
              <a:t>		</a:t>
            </a:r>
            <a:r>
              <a:rPr lang="zh-CN" altLang="en-US" sz="1431" dirty="0"/>
              <a:t>：在游戲和交易所中買賣積分</a:t>
            </a:r>
            <a:r>
              <a:rPr lang="en-US" altLang="zh-CN" sz="1431" dirty="0"/>
              <a:t>/</a:t>
            </a:r>
            <a:r>
              <a:rPr lang="zh-CN" altLang="en-US" sz="1431" dirty="0"/>
              <a:t>勛章之個人</a:t>
            </a:r>
            <a:endParaRPr lang="en-US" sz="1431" dirty="0"/>
          </a:p>
        </p:txBody>
      </p:sp>
    </p:spTree>
    <p:extLst>
      <p:ext uri="{BB962C8B-B14F-4D97-AF65-F5344CB8AC3E}">
        <p14:creationId xmlns:p14="http://schemas.microsoft.com/office/powerpoint/2010/main" val="187561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6610065" y="8453012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接入方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0812316" y="8453012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交易所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4265" y="8077069"/>
            <a:ext cx="527196" cy="20896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26" dirty="0">
                <a:solidFill>
                  <a:schemeClr val="bg1">
                    <a:lumMod val="75000"/>
                  </a:schemeClr>
                </a:solidFill>
              </a:rPr>
              <a:t>自动登录交易所</a:t>
            </a:r>
            <a:endParaRPr lang="en-US" altLang="zh-CN" sz="2226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0064" y="9505668"/>
            <a:ext cx="2222264" cy="3141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注册申请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12315" y="9492265"/>
            <a:ext cx="2468255" cy="3275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注册成功，返回玩家标识码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urved Down Arrow 75"/>
          <p:cNvSpPr/>
          <p:nvPr/>
        </p:nvSpPr>
        <p:spPr>
          <a:xfrm>
            <a:off x="8899167" y="9376175"/>
            <a:ext cx="1913151" cy="25898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1">
              <a:solidFill>
                <a:schemeClr val="tx1"/>
              </a:solidFill>
            </a:endParaRPr>
          </a:p>
        </p:txBody>
      </p:sp>
      <p:sp>
        <p:nvSpPr>
          <p:cNvPr id="77" name="Curved Down Arrow 76"/>
          <p:cNvSpPr/>
          <p:nvPr/>
        </p:nvSpPr>
        <p:spPr>
          <a:xfrm rot="10800000">
            <a:off x="8865749" y="9690330"/>
            <a:ext cx="1913151" cy="258985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1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10064" y="10799017"/>
            <a:ext cx="2222264" cy="3141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登录申请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812316" y="10799018"/>
            <a:ext cx="2468254" cy="3141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收到申请，返回登录标识码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10064" y="11626095"/>
            <a:ext cx="2222264" cy="5446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调起交易所前台界面，带参数登录标识码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812316" y="11626100"/>
            <a:ext cx="2347580" cy="54461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确认标识码，允许登入，跳转到交易界面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Straight Arrow Connector 84"/>
          <p:cNvCxnSpPr>
            <a:stCxn id="78" idx="3"/>
            <a:endCxn id="79" idx="1"/>
          </p:cNvCxnSpPr>
          <p:nvPr/>
        </p:nvCxnSpPr>
        <p:spPr>
          <a:xfrm>
            <a:off x="8832328" y="10956095"/>
            <a:ext cx="1979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3"/>
            <a:endCxn id="83" idx="1"/>
          </p:cNvCxnSpPr>
          <p:nvPr/>
        </p:nvCxnSpPr>
        <p:spPr>
          <a:xfrm>
            <a:off x="8832333" y="11898402"/>
            <a:ext cx="197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9" idx="2"/>
            <a:endCxn id="82" idx="0"/>
          </p:cNvCxnSpPr>
          <p:nvPr/>
        </p:nvCxnSpPr>
        <p:spPr>
          <a:xfrm rot="5400000">
            <a:off x="9627359" y="9207011"/>
            <a:ext cx="512922" cy="4325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cxnSpLocks/>
            <a:stCxn id="8" idx="2"/>
            <a:endCxn id="78" idx="0"/>
          </p:cNvCxnSpPr>
          <p:nvPr/>
        </p:nvCxnSpPr>
        <p:spPr>
          <a:xfrm rot="5400000">
            <a:off x="9394224" y="8146797"/>
            <a:ext cx="979193" cy="4325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3855" y="9508188"/>
            <a:ext cx="98135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>
                <a:solidFill>
                  <a:schemeClr val="accent3">
                    <a:lumMod val="75000"/>
                  </a:schemeClr>
                </a:solidFill>
              </a:rPr>
              <a:t>otc_API_1</a:t>
            </a:r>
            <a:endParaRPr lang="en-US" sz="143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43855" y="10694080"/>
            <a:ext cx="98135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>
                <a:solidFill>
                  <a:schemeClr val="accent3">
                    <a:lumMod val="75000"/>
                  </a:schemeClr>
                </a:solidFill>
              </a:rPr>
              <a:t>otc_API_2</a:t>
            </a:r>
            <a:endParaRPr lang="en-US" sz="143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12525" y="11594204"/>
            <a:ext cx="98135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>
                <a:solidFill>
                  <a:schemeClr val="accent3">
                    <a:lumMod val="75000"/>
                  </a:schemeClr>
                </a:solidFill>
              </a:rPr>
              <a:t>otc_API_3</a:t>
            </a:r>
            <a:endParaRPr lang="en-US" sz="143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3818" y="12856165"/>
            <a:ext cx="7372922" cy="75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1430" dirty="0">
                <a:solidFill>
                  <a:schemeClr val="accent3">
                    <a:lumMod val="75000"/>
                  </a:schemeClr>
                </a:solidFill>
              </a:rPr>
              <a:t>OTC</a:t>
            </a:r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提供） </a:t>
            </a:r>
            <a:r>
              <a:rPr lang="en-US" altLang="zh-CN" sz="1431" dirty="0">
                <a:solidFill>
                  <a:schemeClr val="accent3">
                    <a:lumMod val="75000"/>
                  </a:schemeClr>
                </a:solidFill>
              </a:rPr>
              <a:t>otc_API_1:	</a:t>
            </a:r>
            <a:r>
              <a:rPr lang="zh-CN" altLang="en-US" sz="1431" dirty="0">
                <a:solidFill>
                  <a:schemeClr val="accent3">
                    <a:lumMod val="75000"/>
                  </a:schemeClr>
                </a:solidFill>
              </a:rPr>
              <a:t>玩家注册交易所</a:t>
            </a:r>
            <a:r>
              <a:rPr lang="en-US" altLang="zh-CN" sz="1431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en-US" altLang="zh-CN" sz="143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1430" dirty="0">
                <a:solidFill>
                  <a:schemeClr val="accent3">
                    <a:lumMod val="75000"/>
                  </a:schemeClr>
                </a:solidFill>
              </a:rPr>
              <a:t>OTC</a:t>
            </a:r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提供） </a:t>
            </a:r>
            <a:r>
              <a:rPr lang="en-US" altLang="zh-CN" sz="1431" dirty="0">
                <a:solidFill>
                  <a:schemeClr val="accent3">
                    <a:lumMod val="75000"/>
                  </a:schemeClr>
                </a:solidFill>
              </a:rPr>
              <a:t>otc_API_2:	</a:t>
            </a:r>
            <a:r>
              <a:rPr lang="zh-CN" altLang="en-US" sz="1431" dirty="0">
                <a:solidFill>
                  <a:schemeClr val="accent3">
                    <a:lumMod val="75000"/>
                  </a:schemeClr>
                </a:solidFill>
              </a:rPr>
              <a:t>玩家登录交易所前获取登录标识码</a:t>
            </a:r>
            <a:r>
              <a:rPr lang="en-US" altLang="zh-CN" sz="1431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en-US" altLang="zh-CN" sz="143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1430" dirty="0">
                <a:solidFill>
                  <a:schemeClr val="accent3">
                    <a:lumMod val="75000"/>
                  </a:schemeClr>
                </a:solidFill>
              </a:rPr>
              <a:t>OTC</a:t>
            </a:r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提供） </a:t>
            </a:r>
            <a:r>
              <a:rPr lang="en-US" altLang="zh-CN" sz="1431" dirty="0">
                <a:solidFill>
                  <a:schemeClr val="accent3">
                    <a:lumMod val="75000"/>
                  </a:schemeClr>
                </a:solidFill>
              </a:rPr>
              <a:t>otc_API_3:	</a:t>
            </a:r>
            <a:r>
              <a:rPr lang="zh-CN" altLang="en-US" sz="1431" dirty="0">
                <a:solidFill>
                  <a:schemeClr val="accent3">
                    <a:lumMod val="75000"/>
                  </a:schemeClr>
                </a:solidFill>
              </a:rPr>
              <a:t>玩家游戏界面调起交易所界面</a:t>
            </a:r>
            <a:r>
              <a:rPr lang="en-US" altLang="zh-CN" sz="1431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endParaRPr lang="en-US" sz="143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7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6406866" y="6141481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接入方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0609117" y="6141481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交易所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74948" y="13428612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US" sz="1431" dirty="0"/>
          </a:p>
        </p:txBody>
      </p:sp>
      <p:sp>
        <p:nvSpPr>
          <p:cNvPr id="17" name="TextBox 16"/>
          <p:cNvSpPr txBox="1"/>
          <p:nvPr/>
        </p:nvSpPr>
        <p:spPr>
          <a:xfrm>
            <a:off x="8149872" y="13549150"/>
            <a:ext cx="2138521" cy="75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31" dirty="0">
                <a:solidFill>
                  <a:srgbClr val="388F92"/>
                </a:solidFill>
              </a:rPr>
              <a:t>返回信息给交易所</a:t>
            </a:r>
            <a:endParaRPr lang="en-HK" altLang="zh-CN" sz="1431" dirty="0">
              <a:solidFill>
                <a:srgbClr val="388F92"/>
              </a:solidFill>
            </a:endParaRPr>
          </a:p>
          <a:p>
            <a:r>
              <a:rPr lang="zh-CN" altLang="en-US" sz="1431" dirty="0">
                <a:solidFill>
                  <a:srgbClr val="388F92"/>
                </a:solidFill>
              </a:rPr>
              <a:t>更新订单状态</a:t>
            </a:r>
            <a:endParaRPr lang="en-HK" altLang="zh-CN" sz="1431" dirty="0">
              <a:solidFill>
                <a:srgbClr val="388F92"/>
              </a:solidFill>
            </a:endParaRPr>
          </a:p>
          <a:p>
            <a:r>
              <a:rPr lang="en-US" altLang="zh-CN" sz="1431" dirty="0">
                <a:solidFill>
                  <a:srgbClr val="388F92"/>
                </a:solidFill>
              </a:rPr>
              <a:t>(</a:t>
            </a:r>
            <a:r>
              <a:rPr lang="en-US" altLang="zh-CN" sz="143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API </a:t>
            </a:r>
            <a:r>
              <a:rPr lang="zh-TW" altLang="en-US" sz="143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返回报文</a:t>
            </a:r>
            <a:r>
              <a:rPr lang="en-US" altLang="zh-CN" sz="1431" dirty="0">
                <a:solidFill>
                  <a:srgbClr val="388F92"/>
                </a:solidFill>
              </a:rPr>
              <a:t>)</a:t>
            </a:r>
            <a:endParaRPr lang="en-US" sz="1431" dirty="0">
              <a:solidFill>
                <a:srgbClr val="388F9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825821" y="8804367"/>
            <a:ext cx="1896877" cy="3141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玩家买入积分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cxnSpLocks/>
            <a:stCxn id="50" idx="2"/>
          </p:cNvCxnSpPr>
          <p:nvPr/>
        </p:nvCxnSpPr>
        <p:spPr>
          <a:xfrm>
            <a:off x="11774256" y="9118522"/>
            <a:ext cx="0" cy="26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5618273" y="13530694"/>
            <a:ext cx="1520496" cy="51797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处理成功？</a:t>
            </a:r>
            <a:endParaRPr lang="en-US" sz="1113" dirty="0"/>
          </a:p>
        </p:txBody>
      </p:sp>
      <p:sp>
        <p:nvSpPr>
          <p:cNvPr id="64" name="Rectangle 63"/>
          <p:cNvSpPr/>
          <p:nvPr/>
        </p:nvSpPr>
        <p:spPr>
          <a:xfrm>
            <a:off x="10927515" y="10134065"/>
            <a:ext cx="1896878" cy="5199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生成交易所订单，初始交易状态为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933410" y="12184657"/>
            <a:ext cx="1896878" cy="3141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OTC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更新订单状态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cxnSpLocks/>
            <a:stCxn id="60" idx="2"/>
            <a:endCxn id="77" idx="1"/>
          </p:cNvCxnSpPr>
          <p:nvPr/>
        </p:nvCxnSpPr>
        <p:spPr>
          <a:xfrm rot="5400000" flipH="1" flipV="1">
            <a:off x="7802499" y="10917756"/>
            <a:ext cx="1706931" cy="4554889"/>
          </a:xfrm>
          <a:prstGeom prst="bentConnector4">
            <a:avLst>
              <a:gd name="adj1" fmla="val -13392"/>
              <a:gd name="adj2" fmla="val 5834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22692" y="9364327"/>
            <a:ext cx="112170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game_API_1</a:t>
            </a:r>
            <a:endParaRPr lang="en-US" sz="143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20334" y="14555423"/>
            <a:ext cx="7372922" cy="77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1431" dirty="0">
                <a:solidFill>
                  <a:schemeClr val="accent5">
                    <a:lumMod val="75000"/>
                  </a:schemeClr>
                </a:solidFill>
              </a:rPr>
              <a:t>（接入方提供）</a:t>
            </a:r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game_API_1:	</a:t>
            </a:r>
            <a:r>
              <a:rPr lang="zh-CN" altLang="en-US" sz="1431" dirty="0">
                <a:solidFill>
                  <a:schemeClr val="accent5">
                    <a:lumMod val="75000"/>
                  </a:schemeClr>
                </a:solidFill>
              </a:rPr>
              <a:t>接收交易所发出转入</a:t>
            </a:r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zh-CN" altLang="en-US" sz="1431" dirty="0">
                <a:solidFill>
                  <a:schemeClr val="accent5">
                    <a:lumMod val="75000"/>
                  </a:schemeClr>
                </a:solidFill>
              </a:rPr>
              <a:t>转出请求的</a:t>
            </a:r>
            <a:r>
              <a:rPr lang="en-US" altLang="zh-CN" sz="143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endParaRPr lang="en-US" altLang="zh-CN" sz="143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1430" dirty="0">
                <a:solidFill>
                  <a:schemeClr val="accent3">
                    <a:lumMod val="75000"/>
                  </a:schemeClr>
                </a:solidFill>
              </a:rPr>
              <a:t>OTC</a:t>
            </a:r>
            <a:r>
              <a:rPr lang="zh-CN" altLang="en-US" sz="1430" dirty="0">
                <a:solidFill>
                  <a:schemeClr val="accent3">
                    <a:lumMod val="75000"/>
                  </a:schemeClr>
                </a:solidFill>
              </a:rPr>
              <a:t>提供）</a:t>
            </a:r>
            <a:r>
              <a:rPr lang="en-US" altLang="zh-CN" sz="1430" dirty="0">
                <a:solidFill>
                  <a:schemeClr val="accent3">
                    <a:lumMod val="75000"/>
                  </a:schemeClr>
                </a:solidFill>
              </a:rPr>
              <a:t>otc_API_5</a:t>
            </a:r>
            <a:r>
              <a:rPr lang="en-US" altLang="zh-CN" sz="1430" dirty="0">
                <a:solidFill>
                  <a:schemeClr val="accent3"/>
                </a:solidFill>
              </a:rPr>
              <a:t>:               </a:t>
            </a:r>
            <a:r>
              <a:rPr lang="zh-CN" altLang="en-US" sz="143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交易所订单状态</a:t>
            </a:r>
            <a:r>
              <a:rPr lang="en-US" altLang="zh-CN" sz="143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  <a:p>
            <a:endParaRPr lang="en-US" altLang="zh-CN" sz="143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63BF7-C810-4226-807D-120A0709170E}"/>
              </a:ext>
            </a:extLst>
          </p:cNvPr>
          <p:cNvSpPr txBox="1"/>
          <p:nvPr/>
        </p:nvSpPr>
        <p:spPr>
          <a:xfrm>
            <a:off x="5373781" y="8100915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玩家充值</a:t>
            </a:r>
            <a:endParaRPr lang="en-H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10E0B-E0EF-415B-9FA9-E40C3954C7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54445" y="6404644"/>
            <a:ext cx="185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20092E-8879-4EB7-BD3B-45BDE0CDB2B7}"/>
              </a:ext>
            </a:extLst>
          </p:cNvPr>
          <p:cNvSpPr txBox="1"/>
          <p:nvPr/>
        </p:nvSpPr>
        <p:spPr>
          <a:xfrm>
            <a:off x="9548407" y="6211283"/>
            <a:ext cx="550151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31" dirty="0"/>
              <a:t>跳转</a:t>
            </a:r>
            <a:endParaRPr lang="en-HK" sz="143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9B5BE-6896-4E65-A017-A5C62858A170}"/>
              </a:ext>
            </a:extLst>
          </p:cNvPr>
          <p:cNvCxnSpPr>
            <a:cxnSpLocks/>
            <a:stCxn id="5" idx="2"/>
            <a:endCxn id="50" idx="0"/>
          </p:cNvCxnSpPr>
          <p:nvPr/>
        </p:nvCxnSpPr>
        <p:spPr>
          <a:xfrm flipH="1">
            <a:off x="11774260" y="6602016"/>
            <a:ext cx="8647" cy="220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DD413DE2-DC4F-4C7C-BF29-D2BB4A6A6D61}"/>
              </a:ext>
            </a:extLst>
          </p:cNvPr>
          <p:cNvSpPr/>
          <p:nvPr/>
        </p:nvSpPr>
        <p:spPr>
          <a:xfrm>
            <a:off x="11013098" y="9394068"/>
            <a:ext cx="1520496" cy="51797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成功</a:t>
            </a:r>
            <a:endParaRPr lang="en-US" sz="1113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D5FDD-1DD6-469F-A219-47E5A4E2730B}"/>
              </a:ext>
            </a:extLst>
          </p:cNvPr>
          <p:cNvCxnSpPr>
            <a:cxnSpLocks/>
          </p:cNvCxnSpPr>
          <p:nvPr/>
        </p:nvCxnSpPr>
        <p:spPr>
          <a:xfrm>
            <a:off x="11765802" y="9922802"/>
            <a:ext cx="0" cy="26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236A83-11E0-4B1B-ABB4-F54FB218F82B}"/>
              </a:ext>
            </a:extLst>
          </p:cNvPr>
          <p:cNvCxnSpPr>
            <a:stCxn id="48" idx="3"/>
          </p:cNvCxnSpPr>
          <p:nvPr/>
        </p:nvCxnSpPr>
        <p:spPr>
          <a:xfrm>
            <a:off x="12533599" y="9653054"/>
            <a:ext cx="62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79A61F-3F05-4F8C-87B1-76E07254336E}"/>
              </a:ext>
            </a:extLst>
          </p:cNvPr>
          <p:cNvSpPr txBox="1"/>
          <p:nvPr/>
        </p:nvSpPr>
        <p:spPr>
          <a:xfrm>
            <a:off x="12599764" y="9402456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F6AD61-7D81-445A-8015-879B08F40A4F}"/>
              </a:ext>
            </a:extLst>
          </p:cNvPr>
          <p:cNvSpPr/>
          <p:nvPr/>
        </p:nvSpPr>
        <p:spPr>
          <a:xfrm>
            <a:off x="13159901" y="9500941"/>
            <a:ext cx="651641" cy="31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683" tIns="36342" rIns="72683" bIns="363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31" dirty="0"/>
              <a:t>结束</a:t>
            </a:r>
            <a:endParaRPr lang="en-HK" sz="143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4C35F5-9D95-4837-8A85-7660C9C9FBC5}"/>
              </a:ext>
            </a:extLst>
          </p:cNvPr>
          <p:cNvSpPr/>
          <p:nvPr/>
        </p:nvSpPr>
        <p:spPr>
          <a:xfrm>
            <a:off x="10927515" y="11002518"/>
            <a:ext cx="1896878" cy="3141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调用转账</a:t>
            </a:r>
            <a:r>
              <a:rPr lang="en-US" altLang="zh-CN" sz="143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DCC367-2EB2-406F-86FA-D44CB55AE906}"/>
              </a:ext>
            </a:extLst>
          </p:cNvPr>
          <p:cNvCxnSpPr>
            <a:cxnSpLocks/>
          </p:cNvCxnSpPr>
          <p:nvPr/>
        </p:nvCxnSpPr>
        <p:spPr>
          <a:xfrm>
            <a:off x="11773346" y="10658125"/>
            <a:ext cx="0" cy="3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402634-2972-4F5D-983A-C752A33B2BC7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8595090" y="9761790"/>
            <a:ext cx="2418009" cy="1969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1DFAD6A-F5BC-4056-BE0D-311A92DAFD72}"/>
              </a:ext>
            </a:extLst>
          </p:cNvPr>
          <p:cNvSpPr/>
          <p:nvPr/>
        </p:nvSpPr>
        <p:spPr>
          <a:xfrm>
            <a:off x="11559820" y="12633326"/>
            <a:ext cx="651641" cy="31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683" tIns="36342" rIns="72683" bIns="363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31" dirty="0"/>
              <a:t>结束</a:t>
            </a:r>
            <a:endParaRPr lang="en-HK" sz="143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D2DC62-D6FB-4D9C-B96A-CB890CF625CA}"/>
              </a:ext>
            </a:extLst>
          </p:cNvPr>
          <p:cNvCxnSpPr>
            <a:cxnSpLocks/>
          </p:cNvCxnSpPr>
          <p:nvPr/>
        </p:nvCxnSpPr>
        <p:spPr>
          <a:xfrm>
            <a:off x="11884404" y="12398805"/>
            <a:ext cx="0" cy="3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8">
            <a:extLst>
              <a:ext uri="{FF2B5EF4-FFF2-40B4-BE49-F238E27FC236}">
                <a16:creationId xmlns:a16="http://schemas.microsoft.com/office/drawing/2014/main" id="{AF35EA08-6687-4588-A483-B5673EA6A24B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138769" y="13315267"/>
            <a:ext cx="1929259" cy="474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535550C3-8810-4421-90DE-45638F7865B9}"/>
              </a:ext>
            </a:extLst>
          </p:cNvPr>
          <p:cNvSpPr/>
          <p:nvPr/>
        </p:nvSpPr>
        <p:spPr>
          <a:xfrm>
            <a:off x="11013098" y="11472650"/>
            <a:ext cx="1520496" cy="51797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113" dirty="0" err="1"/>
              <a:t>Timout</a:t>
            </a:r>
            <a:r>
              <a:rPr lang="zh-CN" altLang="en-US" sz="1113" dirty="0"/>
              <a:t> </a:t>
            </a:r>
            <a:endParaRPr lang="en-US" sz="1113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75415B-6133-49D9-BC88-EC1F954C3753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1773346" y="11300452"/>
            <a:ext cx="0" cy="17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01639E2-7038-4F14-A04E-2BBD4459DD93}"/>
              </a:ext>
            </a:extLst>
          </p:cNvPr>
          <p:cNvSpPr txBox="1"/>
          <p:nvPr/>
        </p:nvSpPr>
        <p:spPr>
          <a:xfrm>
            <a:off x="10626384" y="11382595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6D71AB-D913-4453-8A9A-24734066AA03}"/>
              </a:ext>
            </a:extLst>
          </p:cNvPr>
          <p:cNvCxnSpPr/>
          <p:nvPr/>
        </p:nvCxnSpPr>
        <p:spPr>
          <a:xfrm>
            <a:off x="12547119" y="11721980"/>
            <a:ext cx="62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27427D0-5DEB-4E55-A047-7BD789BD8670}"/>
              </a:ext>
            </a:extLst>
          </p:cNvPr>
          <p:cNvSpPr txBox="1"/>
          <p:nvPr/>
        </p:nvSpPr>
        <p:spPr>
          <a:xfrm>
            <a:off x="12621740" y="11471382"/>
            <a:ext cx="41985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1" dirty="0"/>
              <a:t>yes</a:t>
            </a:r>
            <a:endParaRPr lang="en-HK" sz="143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A412034-6210-44A6-AC46-FC920712EB17}"/>
              </a:ext>
            </a:extLst>
          </p:cNvPr>
          <p:cNvSpPr/>
          <p:nvPr/>
        </p:nvSpPr>
        <p:spPr>
          <a:xfrm>
            <a:off x="13173417" y="11569866"/>
            <a:ext cx="1184264" cy="31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683" tIns="36342" rIns="72683" bIns="363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31" dirty="0"/>
              <a:t>待客服处理</a:t>
            </a:r>
            <a:endParaRPr lang="en-HK" sz="1431" dirty="0"/>
          </a:p>
        </p:txBody>
      </p:sp>
      <p:sp>
        <p:nvSpPr>
          <p:cNvPr id="45" name="TextBox 44"/>
          <p:cNvSpPr txBox="1"/>
          <p:nvPr/>
        </p:nvSpPr>
        <p:spPr>
          <a:xfrm>
            <a:off x="6616130" y="13951572"/>
            <a:ext cx="41985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yes</a:t>
            </a:r>
            <a:endParaRPr lang="en-US" sz="1431" dirty="0"/>
          </a:p>
        </p:txBody>
      </p:sp>
      <p:cxnSp>
        <p:nvCxnSpPr>
          <p:cNvPr id="52" name="Straight Arrow Connector 48"/>
          <p:cNvCxnSpPr>
            <a:cxnSpLocks/>
            <a:stCxn id="61" idx="3"/>
            <a:endCxn id="54" idx="1"/>
          </p:cNvCxnSpPr>
          <p:nvPr/>
        </p:nvCxnSpPr>
        <p:spPr>
          <a:xfrm flipV="1">
            <a:off x="8242791" y="7616450"/>
            <a:ext cx="1580691" cy="3173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823482" y="7296516"/>
            <a:ext cx="1896877" cy="639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订单状态</a:t>
            </a:r>
            <a:r>
              <a:rPr lang="en-US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92" y="7284005"/>
            <a:ext cx="112170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1430" dirty="0" err="1">
                <a:solidFill>
                  <a:schemeClr val="accent3">
                    <a:lumMod val="75000"/>
                  </a:schemeClr>
                </a:solidFill>
              </a:rPr>
              <a:t>otc</a:t>
            </a:r>
            <a:r>
              <a:rPr lang="en-US" altLang="zh-CN" sz="1430" dirty="0">
                <a:solidFill>
                  <a:schemeClr val="accent3">
                    <a:lumMod val="75000"/>
                  </a:schemeClr>
                </a:solidFill>
              </a:rPr>
              <a:t>_API_5</a:t>
            </a:r>
            <a:endParaRPr lang="en-US" sz="143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F86B4-992D-428E-A194-165BEFC4E301}"/>
              </a:ext>
            </a:extLst>
          </p:cNvPr>
          <p:cNvSpPr/>
          <p:nvPr/>
        </p:nvSpPr>
        <p:spPr>
          <a:xfrm>
            <a:off x="4081051" y="9627212"/>
            <a:ext cx="4514035" cy="27715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AF46ED-03F7-494B-8F2B-144194A99255}"/>
              </a:ext>
            </a:extLst>
          </p:cNvPr>
          <p:cNvSpPr txBox="1"/>
          <p:nvPr/>
        </p:nvSpPr>
        <p:spPr>
          <a:xfrm>
            <a:off x="5896781" y="11583198"/>
            <a:ext cx="416545" cy="3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1" dirty="0"/>
              <a:t>yes</a:t>
            </a:r>
            <a:endParaRPr lang="en-HK" sz="1431" dirty="0"/>
          </a:p>
        </p:txBody>
      </p:sp>
      <p:sp>
        <p:nvSpPr>
          <p:cNvPr id="55" name="矩形 13">
            <a:extLst>
              <a:ext uri="{FF2B5EF4-FFF2-40B4-BE49-F238E27FC236}">
                <a16:creationId xmlns:a16="http://schemas.microsoft.com/office/drawing/2014/main" id="{A01970FF-2218-4B7C-BAC0-20AB24C190E7}"/>
              </a:ext>
            </a:extLst>
          </p:cNvPr>
          <p:cNvSpPr/>
          <p:nvPr/>
        </p:nvSpPr>
        <p:spPr>
          <a:xfrm>
            <a:off x="4644068" y="9658864"/>
            <a:ext cx="3481179" cy="734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接入方处理充值请求（转入）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: 圆角 42">
            <a:extLst>
              <a:ext uri="{FF2B5EF4-FFF2-40B4-BE49-F238E27FC236}">
                <a16:creationId xmlns:a16="http://schemas.microsoft.com/office/drawing/2014/main" id="{6D7D0892-DFB3-4FAD-92CB-11C3BEEB8A0B}"/>
              </a:ext>
            </a:extLst>
          </p:cNvPr>
          <p:cNvSpPr/>
          <p:nvPr/>
        </p:nvSpPr>
        <p:spPr>
          <a:xfrm>
            <a:off x="4514250" y="10547211"/>
            <a:ext cx="3728541" cy="485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内部先校验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OTC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订单是否存在</a:t>
            </a:r>
            <a:endParaRPr lang="en-HK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Flowchart: Decision 98">
            <a:extLst>
              <a:ext uri="{FF2B5EF4-FFF2-40B4-BE49-F238E27FC236}">
                <a16:creationId xmlns:a16="http://schemas.microsoft.com/office/drawing/2014/main" id="{630EDE22-C7B6-4BED-8213-24E559EC7816}"/>
              </a:ext>
            </a:extLst>
          </p:cNvPr>
          <p:cNvSpPr/>
          <p:nvPr/>
        </p:nvSpPr>
        <p:spPr>
          <a:xfrm>
            <a:off x="5812730" y="11306772"/>
            <a:ext cx="1105100" cy="33562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存在</a:t>
            </a:r>
            <a:endParaRPr lang="en-US" sz="1113" dirty="0"/>
          </a:p>
        </p:txBody>
      </p:sp>
      <p:cxnSp>
        <p:nvCxnSpPr>
          <p:cNvPr id="63" name="Straight Arrow Connector 106">
            <a:extLst>
              <a:ext uri="{FF2B5EF4-FFF2-40B4-BE49-F238E27FC236}">
                <a16:creationId xmlns:a16="http://schemas.microsoft.com/office/drawing/2014/main" id="{9083EB0F-DFF9-405B-865A-4968AAEC38B9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365280" y="11032304"/>
            <a:ext cx="13241" cy="2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6">
            <a:extLst>
              <a:ext uri="{FF2B5EF4-FFF2-40B4-BE49-F238E27FC236}">
                <a16:creationId xmlns:a16="http://schemas.microsoft.com/office/drawing/2014/main" id="{E67EBFAC-6952-4351-A7FF-19E236D08B22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6365280" y="11642400"/>
            <a:ext cx="13241" cy="3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6">
            <a:extLst>
              <a:ext uri="{FF2B5EF4-FFF2-40B4-BE49-F238E27FC236}">
                <a16:creationId xmlns:a16="http://schemas.microsoft.com/office/drawing/2014/main" id="{E57A9A2D-A89D-4EE7-91B0-E17848119886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 flipV="1">
            <a:off x="6917830" y="11467415"/>
            <a:ext cx="552551" cy="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142">
            <a:extLst>
              <a:ext uri="{FF2B5EF4-FFF2-40B4-BE49-F238E27FC236}">
                <a16:creationId xmlns:a16="http://schemas.microsoft.com/office/drawing/2014/main" id="{1580C82E-8506-42A0-9ABD-F92E810D5C31}"/>
              </a:ext>
            </a:extLst>
          </p:cNvPr>
          <p:cNvSpPr/>
          <p:nvPr/>
        </p:nvSpPr>
        <p:spPr>
          <a:xfrm>
            <a:off x="7470381" y="11080082"/>
            <a:ext cx="1024680" cy="774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返回</a:t>
            </a:r>
            <a:r>
              <a:rPr lang="en-US" altLang="zh-CN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errorcode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给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OTC</a:t>
            </a:r>
            <a:endParaRPr lang="en-HK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TextBox 129">
            <a:extLst>
              <a:ext uri="{FF2B5EF4-FFF2-40B4-BE49-F238E27FC236}">
                <a16:creationId xmlns:a16="http://schemas.microsoft.com/office/drawing/2014/main" id="{26FED3E4-AFA3-4F15-9668-ED4FBF4AF7DA}"/>
              </a:ext>
            </a:extLst>
          </p:cNvPr>
          <p:cNvSpPr txBox="1"/>
          <p:nvPr/>
        </p:nvSpPr>
        <p:spPr>
          <a:xfrm>
            <a:off x="6994232" y="11108420"/>
            <a:ext cx="416545" cy="3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sp>
        <p:nvSpPr>
          <p:cNvPr id="73" name="矩形: 圆角 42">
            <a:extLst>
              <a:ext uri="{FF2B5EF4-FFF2-40B4-BE49-F238E27FC236}">
                <a16:creationId xmlns:a16="http://schemas.microsoft.com/office/drawing/2014/main" id="{6D7D0892-DFB3-4FAD-92CB-11C3BEEB8A0B}"/>
              </a:ext>
            </a:extLst>
          </p:cNvPr>
          <p:cNvSpPr/>
          <p:nvPr/>
        </p:nvSpPr>
        <p:spPr>
          <a:xfrm>
            <a:off x="4514250" y="11960841"/>
            <a:ext cx="3728541" cy="378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处理充值请求</a:t>
            </a:r>
            <a:endParaRPr lang="en-HK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Straight Arrow Connector 106">
            <a:extLst>
              <a:ext uri="{FF2B5EF4-FFF2-40B4-BE49-F238E27FC236}">
                <a16:creationId xmlns:a16="http://schemas.microsoft.com/office/drawing/2014/main" id="{9083EB0F-DFF9-405B-865A-4968AAEC38B9}"/>
              </a:ext>
            </a:extLst>
          </p:cNvPr>
          <p:cNvCxnSpPr>
            <a:cxnSpLocks/>
            <a:stCxn id="73" idx="2"/>
            <a:endCxn id="60" idx="0"/>
          </p:cNvCxnSpPr>
          <p:nvPr/>
        </p:nvCxnSpPr>
        <p:spPr>
          <a:xfrm>
            <a:off x="6378521" y="12339270"/>
            <a:ext cx="0" cy="119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9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rizontal Scroll 42">
            <a:extLst>
              <a:ext uri="{FF2B5EF4-FFF2-40B4-BE49-F238E27FC236}">
                <a16:creationId xmlns:a16="http://schemas.microsoft.com/office/drawing/2014/main" id="{D552CA60-FB7F-4636-AEE7-3F8B3E9091B4}"/>
              </a:ext>
            </a:extLst>
          </p:cNvPr>
          <p:cNvSpPr/>
          <p:nvPr/>
        </p:nvSpPr>
        <p:spPr>
          <a:xfrm>
            <a:off x="6492524" y="4964782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接入方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15" name="Horizontal Scroll 44">
            <a:extLst>
              <a:ext uri="{FF2B5EF4-FFF2-40B4-BE49-F238E27FC236}">
                <a16:creationId xmlns:a16="http://schemas.microsoft.com/office/drawing/2014/main" id="{685B7E5E-5586-4AD0-9954-FD3973E17FB5}"/>
              </a:ext>
            </a:extLst>
          </p:cNvPr>
          <p:cNvSpPr/>
          <p:nvPr/>
        </p:nvSpPr>
        <p:spPr>
          <a:xfrm>
            <a:off x="12813799" y="4983102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交易所</a:t>
            </a:r>
            <a:endParaRPr lang="en-US" sz="143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BC2139-941A-4F07-8BBC-773EBC0DEE6E}"/>
              </a:ext>
            </a:extLst>
          </p:cNvPr>
          <p:cNvCxnSpPr>
            <a:cxnSpLocks/>
          </p:cNvCxnSpPr>
          <p:nvPr/>
        </p:nvCxnSpPr>
        <p:spPr>
          <a:xfrm>
            <a:off x="8851154" y="5227945"/>
            <a:ext cx="4256228" cy="1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EA8E7C-A3F9-439E-839E-8CD89ABE656D}"/>
              </a:ext>
            </a:extLst>
          </p:cNvPr>
          <p:cNvSpPr txBox="1"/>
          <p:nvPr/>
        </p:nvSpPr>
        <p:spPr>
          <a:xfrm>
            <a:off x="10693147" y="4986654"/>
            <a:ext cx="550151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31" dirty="0"/>
              <a:t>跳转</a:t>
            </a:r>
            <a:endParaRPr lang="en-HK" sz="143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29FEA-CE5C-4269-AAA7-FF4E6FFB09A4}"/>
              </a:ext>
            </a:extLst>
          </p:cNvPr>
          <p:cNvSpPr txBox="1"/>
          <p:nvPr/>
        </p:nvSpPr>
        <p:spPr>
          <a:xfrm>
            <a:off x="5359059" y="5142913"/>
            <a:ext cx="527196" cy="2854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226" dirty="0">
                <a:solidFill>
                  <a:schemeClr val="bg1">
                    <a:lumMod val="75000"/>
                  </a:schemeClr>
                </a:solidFill>
              </a:rPr>
              <a:t>玩家提现</a:t>
            </a:r>
            <a:r>
              <a:rPr lang="en-US" altLang="zh-CN" sz="2226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zh-CN" altLang="en-US" sz="2226" dirty="0">
                <a:solidFill>
                  <a:schemeClr val="bg1">
                    <a:lumMod val="75000"/>
                  </a:schemeClr>
                </a:solidFill>
              </a:rPr>
              <a:t>黑盒版</a:t>
            </a:r>
            <a:endParaRPr lang="en-US" altLang="zh-CN" sz="2226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3D8F0A-0A8E-4E3E-9E91-E5576C5E5A03}"/>
              </a:ext>
            </a:extLst>
          </p:cNvPr>
          <p:cNvSpPr/>
          <p:nvPr/>
        </p:nvSpPr>
        <p:spPr>
          <a:xfrm>
            <a:off x="12981939" y="5883983"/>
            <a:ext cx="2034466" cy="1652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交易所黑盒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客户操作</a:t>
            </a:r>
            <a:r>
              <a:rPr lang="en-US" altLang="zh-CN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订单处理逻辑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F91F3B-AE6F-402D-B016-B74CA7981F5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4775742" y="9888322"/>
            <a:ext cx="410003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D719DA6-A61A-404F-80D3-AD13E3545C7A}"/>
              </a:ext>
            </a:extLst>
          </p:cNvPr>
          <p:cNvSpPr/>
          <p:nvPr/>
        </p:nvSpPr>
        <p:spPr>
          <a:xfrm>
            <a:off x="13255242" y="9642031"/>
            <a:ext cx="1520496" cy="51797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113" dirty="0" err="1"/>
              <a:t>Timout</a:t>
            </a:r>
            <a:r>
              <a:rPr lang="zh-CN" altLang="en-US" sz="1113" dirty="0"/>
              <a:t> </a:t>
            </a:r>
            <a:endParaRPr lang="en-US" sz="111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8B1B3-8D08-4B3F-8A8B-C32CBC925763}"/>
              </a:ext>
            </a:extLst>
          </p:cNvPr>
          <p:cNvSpPr txBox="1"/>
          <p:nvPr/>
        </p:nvSpPr>
        <p:spPr>
          <a:xfrm>
            <a:off x="12999239" y="9452656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47C03-3850-47C3-8612-16F2EABDBAFA}"/>
              </a:ext>
            </a:extLst>
          </p:cNvPr>
          <p:cNvSpPr txBox="1"/>
          <p:nvPr/>
        </p:nvSpPr>
        <p:spPr>
          <a:xfrm>
            <a:off x="14769200" y="9504429"/>
            <a:ext cx="41654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1" dirty="0"/>
              <a:t>yes</a:t>
            </a:r>
            <a:endParaRPr lang="en-HK" sz="143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2E14C9-EDC3-4AD3-BEA9-8D19F674333E}"/>
              </a:ext>
            </a:extLst>
          </p:cNvPr>
          <p:cNvSpPr/>
          <p:nvPr/>
        </p:nvSpPr>
        <p:spPr>
          <a:xfrm>
            <a:off x="15185741" y="9731244"/>
            <a:ext cx="933318" cy="31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683" tIns="36342" rIns="72683" bIns="363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31" dirty="0"/>
              <a:t>结束</a:t>
            </a:r>
            <a:endParaRPr lang="en-HK" sz="143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D7764-D575-4E12-862F-67A59E2DC0F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3987593" y="5443637"/>
            <a:ext cx="11583" cy="4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1EC987-3C04-4AF0-91F7-4989DAAD9CC1}"/>
              </a:ext>
            </a:extLst>
          </p:cNvPr>
          <p:cNvCxnSpPr>
            <a:cxnSpLocks/>
          </p:cNvCxnSpPr>
          <p:nvPr/>
        </p:nvCxnSpPr>
        <p:spPr>
          <a:xfrm>
            <a:off x="13999172" y="7563784"/>
            <a:ext cx="16318" cy="89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B64950-FA8C-4CD1-AA81-3641904BDE31}"/>
              </a:ext>
            </a:extLst>
          </p:cNvPr>
          <p:cNvSpPr txBox="1"/>
          <p:nvPr/>
        </p:nvSpPr>
        <p:spPr>
          <a:xfrm>
            <a:off x="10053079" y="5580317"/>
            <a:ext cx="1080745" cy="752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 err="1">
                <a:solidFill>
                  <a:schemeClr val="accent5">
                    <a:lumMod val="75000"/>
                  </a:schemeClr>
                </a:solidFill>
              </a:rPr>
              <a:t>game_API_I</a:t>
            </a:r>
            <a:endParaRPr lang="en-US" altLang="zh-CN" sz="143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31" dirty="0">
                <a:solidFill>
                  <a:schemeClr val="accent5">
                    <a:lumMod val="75000"/>
                  </a:schemeClr>
                </a:solidFill>
              </a:rPr>
              <a:t>转账</a:t>
            </a:r>
            <a:r>
              <a:rPr lang="en-US" altLang="zh-CN" sz="143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endParaRPr lang="en-US" altLang="zh-CN" sz="143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3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73">
            <a:extLst>
              <a:ext uri="{FF2B5EF4-FFF2-40B4-BE49-F238E27FC236}">
                <a16:creationId xmlns:a16="http://schemas.microsoft.com/office/drawing/2014/main" id="{6EA4C9AF-C456-451D-90C2-EF3B695D412D}"/>
              </a:ext>
            </a:extLst>
          </p:cNvPr>
          <p:cNvCxnSpPr>
            <a:cxnSpLocks/>
            <a:stCxn id="21" idx="1"/>
            <a:endCxn id="29" idx="3"/>
          </p:cNvCxnSpPr>
          <p:nvPr/>
        </p:nvCxnSpPr>
        <p:spPr>
          <a:xfrm rot="10800000">
            <a:off x="9552562" y="6109303"/>
            <a:ext cx="3702680" cy="3791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5784C-EA33-4662-BA2D-897371170917}"/>
              </a:ext>
            </a:extLst>
          </p:cNvPr>
          <p:cNvSpPr/>
          <p:nvPr/>
        </p:nvSpPr>
        <p:spPr>
          <a:xfrm>
            <a:off x="6332706" y="5965731"/>
            <a:ext cx="3219856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接入方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处理转账请求（转出）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56D563-3545-465C-982E-AC106DDDE45A}"/>
              </a:ext>
            </a:extLst>
          </p:cNvPr>
          <p:cNvSpPr/>
          <p:nvPr/>
        </p:nvSpPr>
        <p:spPr>
          <a:xfrm>
            <a:off x="6940919" y="7027264"/>
            <a:ext cx="2034466" cy="1652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接入方黑盒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交易逻辑</a:t>
            </a:r>
            <a:endParaRPr lang="en-HK" altLang="zh-CN" sz="1431" dirty="0">
              <a:ln w="0"/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</a:t>
            </a:r>
            <a:r>
              <a:rPr lang="en-US" altLang="zh-CN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额度审批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45CCC8-D1A5-4447-B760-48043F1F555D}"/>
              </a:ext>
            </a:extLst>
          </p:cNvPr>
          <p:cNvSpPr/>
          <p:nvPr/>
        </p:nvSpPr>
        <p:spPr>
          <a:xfrm>
            <a:off x="12998257" y="8495591"/>
            <a:ext cx="2034466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调用转账</a:t>
            </a:r>
            <a:r>
              <a:rPr lang="en-US" altLang="zh-CN" sz="143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137613-5EFB-4DFF-A2EF-EC5D8A1565C0}"/>
              </a:ext>
            </a:extLst>
          </p:cNvPr>
          <p:cNvCxnSpPr>
            <a:cxnSpLocks/>
          </p:cNvCxnSpPr>
          <p:nvPr/>
        </p:nvCxnSpPr>
        <p:spPr>
          <a:xfrm>
            <a:off x="14027195" y="8761261"/>
            <a:ext cx="16318" cy="89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BB5CCC-8104-41D2-BF79-91C7B2250D1E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958152" y="6212073"/>
            <a:ext cx="0" cy="81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623DE53-4C6E-4650-BD65-34AA8AA1F12F}"/>
              </a:ext>
            </a:extLst>
          </p:cNvPr>
          <p:cNvSpPr/>
          <p:nvPr/>
        </p:nvSpPr>
        <p:spPr>
          <a:xfrm>
            <a:off x="7197411" y="9517310"/>
            <a:ext cx="1520496" cy="43952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合格</a:t>
            </a:r>
            <a:endParaRPr lang="en-US" sz="1113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03811-7D86-4E95-BE32-6DF8FD2AA2E7}"/>
              </a:ext>
            </a:extLst>
          </p:cNvPr>
          <p:cNvCxnSpPr>
            <a:cxnSpLocks/>
          </p:cNvCxnSpPr>
          <p:nvPr/>
        </p:nvCxnSpPr>
        <p:spPr>
          <a:xfrm>
            <a:off x="7958152" y="8691613"/>
            <a:ext cx="0" cy="81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35DF5D-C597-478B-89C1-4309E97C0638}"/>
              </a:ext>
            </a:extLst>
          </p:cNvPr>
          <p:cNvSpPr txBox="1"/>
          <p:nvPr/>
        </p:nvSpPr>
        <p:spPr>
          <a:xfrm>
            <a:off x="6821733" y="9209901"/>
            <a:ext cx="597700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yes</a:t>
            </a:r>
            <a:endParaRPr lang="en-US" sz="143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8B3946-4967-4884-A657-157718722C95}"/>
              </a:ext>
            </a:extLst>
          </p:cNvPr>
          <p:cNvSpPr/>
          <p:nvPr/>
        </p:nvSpPr>
        <p:spPr>
          <a:xfrm>
            <a:off x="9749988" y="9516872"/>
            <a:ext cx="1229280" cy="47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683" tIns="36342" rIns="72683" bIns="363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31" dirty="0"/>
              <a:t>返回错误信息给交易所</a:t>
            </a:r>
            <a:endParaRPr lang="en-HK" sz="143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9AF404-8823-4BD0-B2A5-7CDC8B8474D4}"/>
              </a:ext>
            </a:extLst>
          </p:cNvPr>
          <p:cNvCxnSpPr>
            <a:cxnSpLocks/>
          </p:cNvCxnSpPr>
          <p:nvPr/>
        </p:nvCxnSpPr>
        <p:spPr>
          <a:xfrm>
            <a:off x="8709589" y="9755401"/>
            <a:ext cx="102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23">
            <a:extLst>
              <a:ext uri="{FF2B5EF4-FFF2-40B4-BE49-F238E27FC236}">
                <a16:creationId xmlns:a16="http://schemas.microsoft.com/office/drawing/2014/main" id="{40ACA317-B9C4-402A-BF77-3A842C0BE5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64774" y="9730004"/>
            <a:ext cx="345341" cy="79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23">
            <a:extLst>
              <a:ext uri="{FF2B5EF4-FFF2-40B4-BE49-F238E27FC236}">
                <a16:creationId xmlns:a16="http://schemas.microsoft.com/office/drawing/2014/main" id="{DE4F568D-29FE-4C65-A757-B09E62B8A37D}"/>
              </a:ext>
            </a:extLst>
          </p:cNvPr>
          <p:cNvCxnSpPr>
            <a:cxnSpLocks/>
          </p:cNvCxnSpPr>
          <p:nvPr/>
        </p:nvCxnSpPr>
        <p:spPr>
          <a:xfrm>
            <a:off x="6801562" y="10727605"/>
            <a:ext cx="65842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929A6D-B5C3-4316-9F84-68B6C242F170}"/>
              </a:ext>
            </a:extLst>
          </p:cNvPr>
          <p:cNvSpPr txBox="1"/>
          <p:nvPr/>
        </p:nvSpPr>
        <p:spPr>
          <a:xfrm>
            <a:off x="8997284" y="9241366"/>
            <a:ext cx="377026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no</a:t>
            </a:r>
            <a:endParaRPr lang="en-US" sz="143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8DC849-CFF3-4565-BB0C-110C55ED2488}"/>
              </a:ext>
            </a:extLst>
          </p:cNvPr>
          <p:cNvSpPr/>
          <p:nvPr/>
        </p:nvSpPr>
        <p:spPr>
          <a:xfrm>
            <a:off x="13430245" y="10197137"/>
            <a:ext cx="2034466" cy="12331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交易所黑盒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变现逻辑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59D77E-E3C7-4B05-8993-D85E9FE192CE}"/>
              </a:ext>
            </a:extLst>
          </p:cNvPr>
          <p:cNvSpPr txBox="1"/>
          <p:nvPr/>
        </p:nvSpPr>
        <p:spPr>
          <a:xfrm>
            <a:off x="7918779" y="10381732"/>
            <a:ext cx="457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返回订单合格信息并转账</a:t>
            </a:r>
            <a:endParaRPr lang="en-HK" sz="14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B3D8BB4D-C21B-4C3C-9D0D-28D4D479D902}"/>
              </a:ext>
            </a:extLst>
          </p:cNvPr>
          <p:cNvSpPr/>
          <p:nvPr/>
        </p:nvSpPr>
        <p:spPr>
          <a:xfrm>
            <a:off x="13681302" y="11782092"/>
            <a:ext cx="1520496" cy="43952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成功</a:t>
            </a:r>
            <a:endParaRPr lang="en-US" sz="1113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09D5CF-033B-4F4D-9AFD-E7118D45E6E9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14441550" y="11430306"/>
            <a:ext cx="5928" cy="35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5">
            <a:extLst>
              <a:ext uri="{FF2B5EF4-FFF2-40B4-BE49-F238E27FC236}">
                <a16:creationId xmlns:a16="http://schemas.microsoft.com/office/drawing/2014/main" id="{E5FDF145-7CF8-458F-8D5F-3FB188758238}"/>
              </a:ext>
            </a:extLst>
          </p:cNvPr>
          <p:cNvCxnSpPr/>
          <p:nvPr/>
        </p:nvCxnSpPr>
        <p:spPr>
          <a:xfrm rot="5400000">
            <a:off x="13303067" y="11899654"/>
            <a:ext cx="293736" cy="498143"/>
          </a:xfrm>
          <a:prstGeom prst="bentConnector3">
            <a:avLst>
              <a:gd name="adj1" fmla="val 6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8">
            <a:extLst>
              <a:ext uri="{FF2B5EF4-FFF2-40B4-BE49-F238E27FC236}">
                <a16:creationId xmlns:a16="http://schemas.microsoft.com/office/drawing/2014/main" id="{C375F12D-209A-4786-AA7A-A84632B41463}"/>
              </a:ext>
            </a:extLst>
          </p:cNvPr>
          <p:cNvCxnSpPr/>
          <p:nvPr/>
        </p:nvCxnSpPr>
        <p:spPr>
          <a:xfrm rot="16200000" flipH="1">
            <a:off x="15263692" y="11949493"/>
            <a:ext cx="284211" cy="407991"/>
          </a:xfrm>
          <a:prstGeom prst="bentConnector3">
            <a:avLst>
              <a:gd name="adj1" fmla="val 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25516F-9BD4-472D-B4E8-42693602AAF8}"/>
              </a:ext>
            </a:extLst>
          </p:cNvPr>
          <p:cNvSpPr txBox="1"/>
          <p:nvPr/>
        </p:nvSpPr>
        <p:spPr>
          <a:xfrm>
            <a:off x="13264761" y="11676414"/>
            <a:ext cx="41654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1" dirty="0"/>
              <a:t>yes</a:t>
            </a:r>
            <a:endParaRPr lang="en-HK" sz="143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A88D5-B469-4EA1-A397-5CC72F1EEDE9}"/>
              </a:ext>
            </a:extLst>
          </p:cNvPr>
          <p:cNvSpPr txBox="1"/>
          <p:nvPr/>
        </p:nvSpPr>
        <p:spPr>
          <a:xfrm>
            <a:off x="15217280" y="11676413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89663A-74DD-4C85-9910-0C578B885A39}"/>
              </a:ext>
            </a:extLst>
          </p:cNvPr>
          <p:cNvCxnSpPr/>
          <p:nvPr/>
        </p:nvCxnSpPr>
        <p:spPr>
          <a:xfrm>
            <a:off x="13200863" y="12295590"/>
            <a:ext cx="2408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499ED5D3-370C-4E7A-97DC-5F89FE88CA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96902" y="12327299"/>
            <a:ext cx="5344653" cy="310489"/>
          </a:xfrm>
          <a:prstGeom prst="bentConnector3">
            <a:avLst>
              <a:gd name="adj1" fmla="val -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9028935-BCED-4272-8706-0A09DCFBC2B7}"/>
              </a:ext>
            </a:extLst>
          </p:cNvPr>
          <p:cNvSpPr txBox="1"/>
          <p:nvPr/>
        </p:nvSpPr>
        <p:spPr>
          <a:xfrm>
            <a:off x="9285410" y="12246358"/>
            <a:ext cx="457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通知交易所订单处理状态</a:t>
            </a:r>
            <a:endParaRPr lang="en-HK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17C2E3-30D8-44AF-B20E-554EB727B777}"/>
              </a:ext>
            </a:extLst>
          </p:cNvPr>
          <p:cNvSpPr/>
          <p:nvPr/>
        </p:nvSpPr>
        <p:spPr>
          <a:xfrm>
            <a:off x="7031683" y="11728052"/>
            <a:ext cx="2034466" cy="1652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接入方黑盒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交易逻辑</a:t>
            </a:r>
            <a:endParaRPr lang="en-HK" altLang="zh-CN" sz="1431" dirty="0">
              <a:ln w="0"/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完成订单状态更新</a:t>
            </a:r>
            <a:endParaRPr lang="en-HK" altLang="zh-CN" sz="1431" dirty="0">
              <a:ln w="0"/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或返回额度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3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1253EB99-87FA-4FE5-8BFA-DDD11DC4BC74}"/>
              </a:ext>
            </a:extLst>
          </p:cNvPr>
          <p:cNvSpPr/>
          <p:nvPr/>
        </p:nvSpPr>
        <p:spPr>
          <a:xfrm>
            <a:off x="1540087" y="217638"/>
            <a:ext cx="7387922" cy="17086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B8DD5-B495-4F5E-82A8-FB28B97B07FF}"/>
              </a:ext>
            </a:extLst>
          </p:cNvPr>
          <p:cNvSpPr txBox="1"/>
          <p:nvPr/>
        </p:nvSpPr>
        <p:spPr>
          <a:xfrm>
            <a:off x="2694560" y="217638"/>
            <a:ext cx="536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接入方黑盒详细逻辑流程图</a:t>
            </a:r>
            <a:endParaRPr lang="en-HK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5D2B5-F369-4977-8BF1-32080E8AB7F7}"/>
              </a:ext>
            </a:extLst>
          </p:cNvPr>
          <p:cNvSpPr txBox="1"/>
          <p:nvPr/>
        </p:nvSpPr>
        <p:spPr>
          <a:xfrm>
            <a:off x="4165850" y="2927165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US" sz="143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51A75-A417-4301-BB56-57FDBABFE753}"/>
              </a:ext>
            </a:extLst>
          </p:cNvPr>
          <p:cNvSpPr/>
          <p:nvPr/>
        </p:nvSpPr>
        <p:spPr>
          <a:xfrm>
            <a:off x="12707453" y="1719115"/>
            <a:ext cx="2258485" cy="5203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交易市场点击买出按钮，填入积分（</a:t>
            </a:r>
            <a:r>
              <a:rPr lang="en-US" altLang="zh-CN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zh-CN" altLang="en-US" sz="1431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校验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Horizontal Scroll 42">
            <a:extLst>
              <a:ext uri="{FF2B5EF4-FFF2-40B4-BE49-F238E27FC236}">
                <a16:creationId xmlns:a16="http://schemas.microsoft.com/office/drawing/2014/main" id="{6E91095F-C5E2-4790-A51F-C57272B04A1F}"/>
              </a:ext>
            </a:extLst>
          </p:cNvPr>
          <p:cNvSpPr/>
          <p:nvPr/>
        </p:nvSpPr>
        <p:spPr>
          <a:xfrm>
            <a:off x="2630752" y="934935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接入方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20" name="Horizontal Scroll 44">
            <a:extLst>
              <a:ext uri="{FF2B5EF4-FFF2-40B4-BE49-F238E27FC236}">
                <a16:creationId xmlns:a16="http://schemas.microsoft.com/office/drawing/2014/main" id="{6BA24E41-21DC-403A-B808-8518F0D02B41}"/>
              </a:ext>
            </a:extLst>
          </p:cNvPr>
          <p:cNvSpPr/>
          <p:nvPr/>
        </p:nvSpPr>
        <p:spPr>
          <a:xfrm>
            <a:off x="12607785" y="1000311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交易所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211620-A50B-42EF-B1DE-61E823235BA5}"/>
              </a:ext>
            </a:extLst>
          </p:cNvPr>
          <p:cNvSpPr/>
          <p:nvPr/>
        </p:nvSpPr>
        <p:spPr>
          <a:xfrm>
            <a:off x="12313982" y="2488097"/>
            <a:ext cx="2775158" cy="5043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交易所生成提现订单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初始审批状态为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，交易状态为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BBEC2-F1DB-44E4-A060-418C997944C8}"/>
              </a:ext>
            </a:extLst>
          </p:cNvPr>
          <p:cNvSpPr/>
          <p:nvPr/>
        </p:nvSpPr>
        <p:spPr>
          <a:xfrm>
            <a:off x="12699614" y="3276119"/>
            <a:ext cx="2034466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调用转账</a:t>
            </a:r>
            <a:r>
              <a:rPr lang="en-US" altLang="zh-CN" sz="143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56AAF-465C-4E11-B935-4E134C3EB276}"/>
              </a:ext>
            </a:extLst>
          </p:cNvPr>
          <p:cNvSpPr txBox="1"/>
          <p:nvPr/>
        </p:nvSpPr>
        <p:spPr>
          <a:xfrm>
            <a:off x="11310109" y="3759337"/>
            <a:ext cx="1080745" cy="53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 err="1">
                <a:solidFill>
                  <a:schemeClr val="accent5">
                    <a:lumMod val="75000"/>
                  </a:schemeClr>
                </a:solidFill>
              </a:rPr>
              <a:t>game_API_I</a:t>
            </a:r>
            <a:endParaRPr lang="en-US" altLang="zh-CN" sz="143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3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A3D6E1E1-5EEF-456D-A0A5-C8D3D271ECB5}"/>
              </a:ext>
            </a:extLst>
          </p:cNvPr>
          <p:cNvSpPr/>
          <p:nvPr/>
        </p:nvSpPr>
        <p:spPr>
          <a:xfrm>
            <a:off x="2683983" y="2998519"/>
            <a:ext cx="1520496" cy="43952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合格</a:t>
            </a:r>
            <a:endParaRPr lang="en-US" sz="1113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F6AFF-BE75-4EBD-9FDB-C1BD03B5C94C}"/>
              </a:ext>
            </a:extLst>
          </p:cNvPr>
          <p:cNvCxnSpPr>
            <a:cxnSpLocks/>
          </p:cNvCxnSpPr>
          <p:nvPr/>
        </p:nvCxnSpPr>
        <p:spPr>
          <a:xfrm>
            <a:off x="13724686" y="1473016"/>
            <a:ext cx="0" cy="2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E432C-C693-4952-874B-8584F8CFCA1E}"/>
              </a:ext>
            </a:extLst>
          </p:cNvPr>
          <p:cNvCxnSpPr>
            <a:cxnSpLocks/>
          </p:cNvCxnSpPr>
          <p:nvPr/>
        </p:nvCxnSpPr>
        <p:spPr>
          <a:xfrm>
            <a:off x="3369208" y="2408623"/>
            <a:ext cx="2821" cy="9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3">
            <a:extLst>
              <a:ext uri="{FF2B5EF4-FFF2-40B4-BE49-F238E27FC236}">
                <a16:creationId xmlns:a16="http://schemas.microsoft.com/office/drawing/2014/main" id="{90AE47D0-9B1A-46B6-8399-394BA9C902C5}"/>
              </a:ext>
            </a:extLst>
          </p:cNvPr>
          <p:cNvCxnSpPr>
            <a:cxnSpLocks/>
            <a:stCxn id="40" idx="1"/>
            <a:endCxn id="49" idx="3"/>
          </p:cNvCxnSpPr>
          <p:nvPr/>
        </p:nvCxnSpPr>
        <p:spPr>
          <a:xfrm rot="10800000">
            <a:off x="4879709" y="2233897"/>
            <a:ext cx="8101659" cy="1880769"/>
          </a:xfrm>
          <a:prstGeom prst="bentConnector3">
            <a:avLst>
              <a:gd name="adj1" fmla="val 6865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C8649F-C7E7-43FE-905F-3B88372744CE}"/>
              </a:ext>
            </a:extLst>
          </p:cNvPr>
          <p:cNvSpPr txBox="1"/>
          <p:nvPr/>
        </p:nvSpPr>
        <p:spPr>
          <a:xfrm>
            <a:off x="12252836" y="21546229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US" sz="1431" dirty="0"/>
          </a:p>
        </p:txBody>
      </p:sp>
      <p:cxnSp>
        <p:nvCxnSpPr>
          <p:cNvPr id="29" name="Elbow Connector 78">
            <a:extLst>
              <a:ext uri="{FF2B5EF4-FFF2-40B4-BE49-F238E27FC236}">
                <a16:creationId xmlns:a16="http://schemas.microsoft.com/office/drawing/2014/main" id="{8BBBD141-D4D2-4538-87F7-772054A294BE}"/>
              </a:ext>
            </a:extLst>
          </p:cNvPr>
          <p:cNvCxnSpPr>
            <a:cxnSpLocks/>
          </p:cNvCxnSpPr>
          <p:nvPr/>
        </p:nvCxnSpPr>
        <p:spPr>
          <a:xfrm rot="5400000">
            <a:off x="10714888" y="20413957"/>
            <a:ext cx="314173" cy="2761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4C0115-93FF-4822-B654-71D61234B3A4}"/>
              </a:ext>
            </a:extLst>
          </p:cNvPr>
          <p:cNvSpPr txBox="1"/>
          <p:nvPr/>
        </p:nvSpPr>
        <p:spPr>
          <a:xfrm>
            <a:off x="3022317" y="3432356"/>
            <a:ext cx="483676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yes</a:t>
            </a:r>
            <a:endParaRPr lang="en-US" sz="143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97E361-97A6-4A00-A6D8-D917BB30B952}"/>
              </a:ext>
            </a:extLst>
          </p:cNvPr>
          <p:cNvCxnSpPr>
            <a:cxnSpLocks/>
          </p:cNvCxnSpPr>
          <p:nvPr/>
        </p:nvCxnSpPr>
        <p:spPr>
          <a:xfrm flipH="1">
            <a:off x="3441224" y="3453144"/>
            <a:ext cx="2821" cy="14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CF4613-D1CC-454E-A624-E9A219427BD7}"/>
              </a:ext>
            </a:extLst>
          </p:cNvPr>
          <p:cNvSpPr txBox="1"/>
          <p:nvPr/>
        </p:nvSpPr>
        <p:spPr>
          <a:xfrm>
            <a:off x="9872694" y="21661546"/>
            <a:ext cx="112562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game_API_2</a:t>
            </a:r>
            <a:endParaRPr lang="en-US" sz="143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B34F9-6A20-4A13-AA03-614CF4512018}"/>
              </a:ext>
            </a:extLst>
          </p:cNvPr>
          <p:cNvSpPr txBox="1"/>
          <p:nvPr/>
        </p:nvSpPr>
        <p:spPr>
          <a:xfrm>
            <a:off x="8318281" y="908866"/>
            <a:ext cx="550151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31" dirty="0"/>
              <a:t>跳转</a:t>
            </a:r>
            <a:endParaRPr lang="en-HK" sz="143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9AB7DD-4E7C-47BF-9373-D87AC6FBC102}"/>
              </a:ext>
            </a:extLst>
          </p:cNvPr>
          <p:cNvCxnSpPr>
            <a:cxnSpLocks/>
          </p:cNvCxnSpPr>
          <p:nvPr/>
        </p:nvCxnSpPr>
        <p:spPr>
          <a:xfrm>
            <a:off x="13724685" y="2239464"/>
            <a:ext cx="0" cy="2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6D4CF9-A84B-4A1F-89BF-14F20F94E302}"/>
              </a:ext>
            </a:extLst>
          </p:cNvPr>
          <p:cNvCxnSpPr>
            <a:cxnSpLocks/>
          </p:cNvCxnSpPr>
          <p:nvPr/>
        </p:nvCxnSpPr>
        <p:spPr>
          <a:xfrm>
            <a:off x="13724685" y="2992452"/>
            <a:ext cx="0" cy="2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B7B770-181A-4838-AC0B-15563A98B9FF}"/>
              </a:ext>
            </a:extLst>
          </p:cNvPr>
          <p:cNvCxnSpPr>
            <a:cxnSpLocks/>
          </p:cNvCxnSpPr>
          <p:nvPr/>
        </p:nvCxnSpPr>
        <p:spPr>
          <a:xfrm>
            <a:off x="13728962" y="3589980"/>
            <a:ext cx="0" cy="2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E5A244-C07B-4AAB-ADA0-A5152291F568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14501865" y="4109974"/>
            <a:ext cx="455128" cy="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B01A4DBA-9187-4DBA-863E-DD9F88DA7811}"/>
              </a:ext>
            </a:extLst>
          </p:cNvPr>
          <p:cNvSpPr/>
          <p:nvPr/>
        </p:nvSpPr>
        <p:spPr>
          <a:xfrm>
            <a:off x="12981367" y="3855679"/>
            <a:ext cx="1520496" cy="51797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113" dirty="0" err="1"/>
              <a:t>Timout</a:t>
            </a:r>
            <a:r>
              <a:rPr lang="zh-CN" altLang="en-US" sz="1113" dirty="0"/>
              <a:t> </a:t>
            </a:r>
            <a:endParaRPr lang="en-US" sz="111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01B497-8D42-48F4-9430-5812EC2145CC}"/>
              </a:ext>
            </a:extLst>
          </p:cNvPr>
          <p:cNvSpPr txBox="1"/>
          <p:nvPr/>
        </p:nvSpPr>
        <p:spPr>
          <a:xfrm>
            <a:off x="12594653" y="3765624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E8EDB7-F233-4BFA-B775-84B0FA8031D3}"/>
              </a:ext>
            </a:extLst>
          </p:cNvPr>
          <p:cNvSpPr txBox="1"/>
          <p:nvPr/>
        </p:nvSpPr>
        <p:spPr>
          <a:xfrm>
            <a:off x="14549394" y="3765624"/>
            <a:ext cx="41654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1" dirty="0"/>
              <a:t>yes</a:t>
            </a:r>
            <a:endParaRPr lang="en-HK" sz="143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0F4BF7-4481-46F9-8066-EC92D0B97A9F}"/>
              </a:ext>
            </a:extLst>
          </p:cNvPr>
          <p:cNvSpPr/>
          <p:nvPr/>
        </p:nvSpPr>
        <p:spPr>
          <a:xfrm>
            <a:off x="14956992" y="3952896"/>
            <a:ext cx="933318" cy="31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683" tIns="36342" rIns="72683" bIns="363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31" dirty="0"/>
              <a:t>结束</a:t>
            </a:r>
            <a:endParaRPr lang="en-HK" sz="143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516C58-B3A5-42E0-86AF-5A010A70592A}"/>
              </a:ext>
            </a:extLst>
          </p:cNvPr>
          <p:cNvSpPr/>
          <p:nvPr/>
        </p:nvSpPr>
        <p:spPr>
          <a:xfrm>
            <a:off x="2008761" y="2090324"/>
            <a:ext cx="2870947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接入方处理转账请求（转出）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D6660F-C453-4A29-981D-23678C287812}"/>
              </a:ext>
            </a:extLst>
          </p:cNvPr>
          <p:cNvCxnSpPr>
            <a:cxnSpLocks/>
          </p:cNvCxnSpPr>
          <p:nvPr/>
        </p:nvCxnSpPr>
        <p:spPr>
          <a:xfrm flipH="1" flipV="1">
            <a:off x="9612249" y="21497137"/>
            <a:ext cx="2001483" cy="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0BC9699-40CD-4177-9968-5D7F5AAFE670}"/>
              </a:ext>
            </a:extLst>
          </p:cNvPr>
          <p:cNvSpPr/>
          <p:nvPr/>
        </p:nvSpPr>
        <p:spPr>
          <a:xfrm>
            <a:off x="2327326" y="2543360"/>
            <a:ext cx="2129277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订单提现额度校验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CB417D-CE94-455B-9E5C-93FC07637C0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4231" y="2822416"/>
            <a:ext cx="0" cy="1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59EE5B-7DC5-43D2-BFD8-6C7F66AEB14C}"/>
              </a:ext>
            </a:extLst>
          </p:cNvPr>
          <p:cNvCxnSpPr>
            <a:cxnSpLocks/>
          </p:cNvCxnSpPr>
          <p:nvPr/>
        </p:nvCxnSpPr>
        <p:spPr>
          <a:xfrm flipH="1" flipV="1">
            <a:off x="4211114" y="3210257"/>
            <a:ext cx="356569" cy="1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5665BD-CF9D-404B-8AEA-FCE8FF756FE3}"/>
              </a:ext>
            </a:extLst>
          </p:cNvPr>
          <p:cNvSpPr/>
          <p:nvPr/>
        </p:nvSpPr>
        <p:spPr>
          <a:xfrm>
            <a:off x="4567678" y="2944314"/>
            <a:ext cx="1229280" cy="47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683" tIns="36342" rIns="72683" bIns="363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31" dirty="0"/>
              <a:t>返回错误信息给交易所</a:t>
            </a:r>
            <a:endParaRPr lang="en-HK" sz="143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9ED7AF-AC48-49AA-964F-6E75FCAD21C7}"/>
              </a:ext>
            </a:extLst>
          </p:cNvPr>
          <p:cNvSpPr/>
          <p:nvPr/>
        </p:nvSpPr>
        <p:spPr>
          <a:xfrm>
            <a:off x="2513266" y="3736899"/>
            <a:ext cx="2473392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判断订单是否需要审核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2AD3B7E5-8A9E-4526-A433-E29EF0FF8CF6}"/>
              </a:ext>
            </a:extLst>
          </p:cNvPr>
          <p:cNvSpPr/>
          <p:nvPr/>
        </p:nvSpPr>
        <p:spPr>
          <a:xfrm>
            <a:off x="2806710" y="4586243"/>
            <a:ext cx="1520496" cy="43952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需要</a:t>
            </a:r>
            <a:endParaRPr lang="en-US" sz="1113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133DB4-AA91-4C61-BD1D-515857CE1BB4}"/>
              </a:ext>
            </a:extLst>
          </p:cNvPr>
          <p:cNvSpPr txBox="1"/>
          <p:nvPr/>
        </p:nvSpPr>
        <p:spPr>
          <a:xfrm>
            <a:off x="4659956" y="8551502"/>
            <a:ext cx="483676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yes</a:t>
            </a:r>
            <a:endParaRPr lang="en-US" sz="143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606605-9F8B-4B70-89CE-052D0A98752B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566958" y="3909828"/>
            <a:ext cx="35570" cy="67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2">
            <a:extLst>
              <a:ext uri="{FF2B5EF4-FFF2-40B4-BE49-F238E27FC236}">
                <a16:creationId xmlns:a16="http://schemas.microsoft.com/office/drawing/2014/main" id="{A1445060-B391-4710-A517-6AB8B262D73F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4259047" y="4805500"/>
            <a:ext cx="882113" cy="202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CFB78FE-7646-465B-AFAB-3B7A26B336B0}"/>
              </a:ext>
            </a:extLst>
          </p:cNvPr>
          <p:cNvSpPr txBox="1"/>
          <p:nvPr/>
        </p:nvSpPr>
        <p:spPr>
          <a:xfrm>
            <a:off x="4772351" y="4497399"/>
            <a:ext cx="483676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no</a:t>
            </a:r>
            <a:endParaRPr lang="en-US" sz="143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C7D45C-BAED-44E9-BAF9-0AE62314F66E}"/>
              </a:ext>
            </a:extLst>
          </p:cNvPr>
          <p:cNvSpPr/>
          <p:nvPr/>
        </p:nvSpPr>
        <p:spPr>
          <a:xfrm>
            <a:off x="1606092" y="5663913"/>
            <a:ext cx="1710554" cy="5147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开始冻结转出金额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并生产转出订单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6FE5AE-3934-4A24-BED2-C64B73C4C466}"/>
              </a:ext>
            </a:extLst>
          </p:cNvPr>
          <p:cNvSpPr/>
          <p:nvPr/>
        </p:nvSpPr>
        <p:spPr>
          <a:xfrm>
            <a:off x="12679477" y="5130377"/>
            <a:ext cx="2517313" cy="45134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交易所处理订单逻辑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B746CA-D73F-4AF0-8203-5846744386F6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>
            <a:off x="5996437" y="5265625"/>
            <a:ext cx="6683040" cy="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0389943-2AA7-4B23-96DA-579BEF77DB73}"/>
              </a:ext>
            </a:extLst>
          </p:cNvPr>
          <p:cNvSpPr txBox="1"/>
          <p:nvPr/>
        </p:nvSpPr>
        <p:spPr>
          <a:xfrm>
            <a:off x="6096330" y="5034243"/>
            <a:ext cx="164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返回审批通过信息</a:t>
            </a:r>
            <a:endParaRPr lang="en-HK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A9F345-9842-40D0-8D74-9C9F846828A5}"/>
              </a:ext>
            </a:extLst>
          </p:cNvPr>
          <p:cNvSpPr/>
          <p:nvPr/>
        </p:nvSpPr>
        <p:spPr>
          <a:xfrm>
            <a:off x="10464827" y="8244948"/>
            <a:ext cx="300966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：审批状态为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，交易状态为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1C5D45-0A62-4472-A498-53CC3B33B895}"/>
              </a:ext>
            </a:extLst>
          </p:cNvPr>
          <p:cNvSpPr/>
          <p:nvPr/>
        </p:nvSpPr>
        <p:spPr>
          <a:xfrm>
            <a:off x="11748949" y="13907164"/>
            <a:ext cx="337184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调用更改游戏订单状态</a:t>
            </a:r>
            <a:r>
              <a:rPr lang="en-US" altLang="zh-CN" sz="143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29D313-46F6-4E2F-B96A-943BF656AAA3}"/>
              </a:ext>
            </a:extLst>
          </p:cNvPr>
          <p:cNvCxnSpPr>
            <a:cxnSpLocks/>
          </p:cNvCxnSpPr>
          <p:nvPr/>
        </p:nvCxnSpPr>
        <p:spPr>
          <a:xfrm>
            <a:off x="13924778" y="5600360"/>
            <a:ext cx="0" cy="2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CEC6F5-C81F-4A57-97ED-006911518704}"/>
              </a:ext>
            </a:extLst>
          </p:cNvPr>
          <p:cNvCxnSpPr>
            <a:cxnSpLocks/>
          </p:cNvCxnSpPr>
          <p:nvPr/>
        </p:nvCxnSpPr>
        <p:spPr>
          <a:xfrm>
            <a:off x="13938134" y="6080894"/>
            <a:ext cx="0" cy="2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25109DEA-E03C-4C32-B3E8-89FA506F4A91}"/>
              </a:ext>
            </a:extLst>
          </p:cNvPr>
          <p:cNvSpPr/>
          <p:nvPr/>
        </p:nvSpPr>
        <p:spPr>
          <a:xfrm>
            <a:off x="13420597" y="11902736"/>
            <a:ext cx="1520496" cy="51797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成功 </a:t>
            </a:r>
            <a:endParaRPr lang="en-US" sz="1113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448938-7F35-4823-BD29-4E9ECB404981}"/>
              </a:ext>
            </a:extLst>
          </p:cNvPr>
          <p:cNvCxnSpPr>
            <a:cxnSpLocks/>
            <a:stCxn id="78" idx="2"/>
            <a:endCxn id="70" idx="0"/>
          </p:cNvCxnSpPr>
          <p:nvPr/>
        </p:nvCxnSpPr>
        <p:spPr>
          <a:xfrm flipH="1">
            <a:off x="14180845" y="7292061"/>
            <a:ext cx="6430" cy="461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D084086-D3D9-4AB1-9535-A0DB8163E31C}"/>
              </a:ext>
            </a:extLst>
          </p:cNvPr>
          <p:cNvSpPr txBox="1"/>
          <p:nvPr/>
        </p:nvSpPr>
        <p:spPr>
          <a:xfrm>
            <a:off x="14872822" y="11837120"/>
            <a:ext cx="377026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AF46ED-03F7-494B-8F2B-144194A99255}"/>
              </a:ext>
            </a:extLst>
          </p:cNvPr>
          <p:cNvSpPr txBox="1"/>
          <p:nvPr/>
        </p:nvSpPr>
        <p:spPr>
          <a:xfrm>
            <a:off x="12962728" y="12174769"/>
            <a:ext cx="41654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1" dirty="0"/>
              <a:t>yes</a:t>
            </a:r>
            <a:endParaRPr lang="en-HK" sz="143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954AE4-9587-4F55-8D0E-4D572F1F054B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14941458" y="12174765"/>
            <a:ext cx="363389" cy="1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605E132-D35C-4F45-A839-60C9340C236C}"/>
              </a:ext>
            </a:extLst>
          </p:cNvPr>
          <p:cNvCxnSpPr>
            <a:cxnSpLocks/>
          </p:cNvCxnSpPr>
          <p:nvPr/>
        </p:nvCxnSpPr>
        <p:spPr>
          <a:xfrm>
            <a:off x="13420958" y="12174765"/>
            <a:ext cx="18150" cy="72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0E5836-DE5C-4AAF-94D1-27F663C64927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3434724" y="12904137"/>
            <a:ext cx="0" cy="4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A9BC65B-EDF5-48BF-9194-A62C3DB0F861}"/>
              </a:ext>
            </a:extLst>
          </p:cNvPr>
          <p:cNvSpPr/>
          <p:nvPr/>
        </p:nvSpPr>
        <p:spPr>
          <a:xfrm>
            <a:off x="12501350" y="6984284"/>
            <a:ext cx="337184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：开始与银商交易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0" name="Straight Arrow Connector 73">
            <a:extLst>
              <a:ext uri="{FF2B5EF4-FFF2-40B4-BE49-F238E27FC236}">
                <a16:creationId xmlns:a16="http://schemas.microsoft.com/office/drawing/2014/main" id="{4E1C88FB-6FBA-4D15-9A3F-2FA03E87D567}"/>
              </a:ext>
            </a:extLst>
          </p:cNvPr>
          <p:cNvCxnSpPr>
            <a:cxnSpLocks/>
            <a:stCxn id="67" idx="1"/>
            <a:endCxn id="127" idx="3"/>
          </p:cNvCxnSpPr>
          <p:nvPr/>
        </p:nvCxnSpPr>
        <p:spPr>
          <a:xfrm rot="10800000">
            <a:off x="6919227" y="13876295"/>
            <a:ext cx="4829722" cy="184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92997-8E42-4FAF-8A47-5C94D0A1BE3E}"/>
              </a:ext>
            </a:extLst>
          </p:cNvPr>
          <p:cNvCxnSpPr/>
          <p:nvPr/>
        </p:nvCxnSpPr>
        <p:spPr>
          <a:xfrm>
            <a:off x="13446752" y="13621949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44BEC8-0F04-43A7-9ED4-BFDA4EF282AE}"/>
              </a:ext>
            </a:extLst>
          </p:cNvPr>
          <p:cNvSpPr/>
          <p:nvPr/>
        </p:nvSpPr>
        <p:spPr>
          <a:xfrm>
            <a:off x="11748799" y="13314172"/>
            <a:ext cx="337184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更新交易所订单交易状态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762D06-0F3D-452F-ACD4-904C191ADA28}"/>
              </a:ext>
            </a:extLst>
          </p:cNvPr>
          <p:cNvSpPr/>
          <p:nvPr/>
        </p:nvSpPr>
        <p:spPr>
          <a:xfrm>
            <a:off x="10280444" y="13688012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game_API_2</a:t>
            </a:r>
            <a:endParaRPr lang="en-HK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8B7DF5-DDEE-456E-B55E-51B69E120EFB}"/>
              </a:ext>
            </a:extLst>
          </p:cNvPr>
          <p:cNvSpPr/>
          <p:nvPr/>
        </p:nvSpPr>
        <p:spPr>
          <a:xfrm>
            <a:off x="8859078" y="157275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（ 接入方提供）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game_API_1:	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转入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转出请求的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（ 接入方提供）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game_API_2:	</a:t>
            </a:r>
            <a:r>
              <a:rPr lang="zh-CN" alt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更改游戏订单状态</a:t>
            </a:r>
            <a:r>
              <a:rPr lang="en-US" altLang="zh-CN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altLang="zh-CN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（ 接入方提供）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game_API_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:	</a:t>
            </a:r>
            <a:r>
              <a:rPr lang="zh-CN" alt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查询玩家积分</a:t>
            </a:r>
            <a:r>
              <a:rPr lang="en-US" altLang="zh-CN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徽章</a:t>
            </a:r>
            <a:r>
              <a:rPr lang="en-US" altLang="zh-CN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OTC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提供）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otc_API_4: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交易所订单状态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OTC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提供）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otc_API_5:</a:t>
            </a:r>
            <a:r>
              <a:rPr lang="zh-CN" altLang="en-US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交易所订单状态</a:t>
            </a:r>
            <a:r>
              <a:rPr lang="en-US" altLang="zh-CN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altLang="zh-CN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6" name="Straight Arrow Connector 123">
            <a:extLst>
              <a:ext uri="{FF2B5EF4-FFF2-40B4-BE49-F238E27FC236}">
                <a16:creationId xmlns:a16="http://schemas.microsoft.com/office/drawing/2014/main" id="{D22C4C49-2EAC-4D9B-9985-8F32887BB089}"/>
              </a:ext>
            </a:extLst>
          </p:cNvPr>
          <p:cNvCxnSpPr>
            <a:cxnSpLocks/>
            <a:stCxn id="56" idx="1"/>
            <a:endCxn id="61" idx="0"/>
          </p:cNvCxnSpPr>
          <p:nvPr/>
        </p:nvCxnSpPr>
        <p:spPr>
          <a:xfrm rot="10800000" flipV="1">
            <a:off x="2461370" y="4806003"/>
            <a:ext cx="345341" cy="857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2CCBBD-BC45-432F-8F6A-33FEA26BA550}"/>
              </a:ext>
            </a:extLst>
          </p:cNvPr>
          <p:cNvCxnSpPr>
            <a:cxnSpLocks/>
          </p:cNvCxnSpPr>
          <p:nvPr/>
        </p:nvCxnSpPr>
        <p:spPr>
          <a:xfrm>
            <a:off x="2461369" y="6178648"/>
            <a:ext cx="0" cy="17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5F5FE9-C127-43DB-A4FC-E758016C2AC3}"/>
              </a:ext>
            </a:extLst>
          </p:cNvPr>
          <p:cNvSpPr/>
          <p:nvPr/>
        </p:nvSpPr>
        <p:spPr>
          <a:xfrm>
            <a:off x="4285883" y="5008257"/>
            <a:ext cx="1710554" cy="5147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开始转出金额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并生产转出订单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84BCC5-CBCB-4FF1-ABCA-DE2EE7D058FE}"/>
              </a:ext>
            </a:extLst>
          </p:cNvPr>
          <p:cNvSpPr txBox="1"/>
          <p:nvPr/>
        </p:nvSpPr>
        <p:spPr>
          <a:xfrm>
            <a:off x="2642212" y="7333147"/>
            <a:ext cx="164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返回需要审批信息</a:t>
            </a:r>
            <a:endParaRPr lang="en-HK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F99733-4293-4EBC-97A1-3F3D87037FF0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441730" y="7669414"/>
            <a:ext cx="8615295" cy="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587161C-6924-48F8-9F2C-3F0C722CAA77}"/>
              </a:ext>
            </a:extLst>
          </p:cNvPr>
          <p:cNvSpPr/>
          <p:nvPr/>
        </p:nvSpPr>
        <p:spPr>
          <a:xfrm>
            <a:off x="11057025" y="7455197"/>
            <a:ext cx="1816214" cy="45134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交易所处理订单逻辑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DD314F-1593-4EBB-B79F-B43597874CC5}"/>
              </a:ext>
            </a:extLst>
          </p:cNvPr>
          <p:cNvSpPr/>
          <p:nvPr/>
        </p:nvSpPr>
        <p:spPr>
          <a:xfrm>
            <a:off x="12523440" y="5807378"/>
            <a:ext cx="337184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：审批状态为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，交易状态为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FEC2F3-0E8F-407D-957C-BCADC2094C91}"/>
              </a:ext>
            </a:extLst>
          </p:cNvPr>
          <p:cNvCxnSpPr>
            <a:cxnSpLocks/>
            <a:stCxn id="92" idx="2"/>
            <a:endCxn id="66" idx="0"/>
          </p:cNvCxnSpPr>
          <p:nvPr/>
        </p:nvCxnSpPr>
        <p:spPr>
          <a:xfrm>
            <a:off x="11965132" y="7906546"/>
            <a:ext cx="4526" cy="33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07B8050-B8FE-4F77-B8D8-68A8A79E6950}"/>
              </a:ext>
            </a:extLst>
          </p:cNvPr>
          <p:cNvSpPr/>
          <p:nvPr/>
        </p:nvSpPr>
        <p:spPr>
          <a:xfrm>
            <a:off x="10280444" y="8745811"/>
            <a:ext cx="337184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：页面通知客户需等待审核完成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CA3042-EE8A-43DA-A273-04C64B9356E5}"/>
              </a:ext>
            </a:extLst>
          </p:cNvPr>
          <p:cNvCxnSpPr>
            <a:cxnSpLocks/>
            <a:stCxn id="66" idx="2"/>
            <a:endCxn id="95" idx="0"/>
          </p:cNvCxnSpPr>
          <p:nvPr/>
        </p:nvCxnSpPr>
        <p:spPr>
          <a:xfrm flipH="1">
            <a:off x="11966369" y="8552725"/>
            <a:ext cx="3289" cy="1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F2FB74-3497-430E-82D0-69E6DE25FC01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461369" y="8068143"/>
            <a:ext cx="0" cy="82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3717AE9F-B44F-4042-9F66-47B3904A6D49}"/>
              </a:ext>
            </a:extLst>
          </p:cNvPr>
          <p:cNvSpPr/>
          <p:nvPr/>
        </p:nvSpPr>
        <p:spPr>
          <a:xfrm>
            <a:off x="4530792" y="8954143"/>
            <a:ext cx="1105100" cy="31300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通过</a:t>
            </a:r>
            <a:endParaRPr lang="en-US" sz="1113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268370-00AE-4EC5-A9CB-159A6916BE45}"/>
              </a:ext>
            </a:extLst>
          </p:cNvPr>
          <p:cNvSpPr/>
          <p:nvPr/>
        </p:nvSpPr>
        <p:spPr>
          <a:xfrm>
            <a:off x="1606092" y="8890055"/>
            <a:ext cx="1710554" cy="3915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客服审核转出订单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69B490-F8F7-41CD-9B70-AF8D709EC30A}"/>
              </a:ext>
            </a:extLst>
          </p:cNvPr>
          <p:cNvSpPr/>
          <p:nvPr/>
        </p:nvSpPr>
        <p:spPr>
          <a:xfrm>
            <a:off x="4242192" y="8068143"/>
            <a:ext cx="1710554" cy="3915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调用交易所更改状态</a:t>
            </a:r>
            <a:r>
              <a:rPr lang="en-US" altLang="zh-CN" sz="143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6F4E9F8-408C-43CC-A64D-C543E34C45B7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5083346" y="8459663"/>
            <a:ext cx="14127" cy="4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910BACF-30A1-4C5B-B3BB-BA54D993A50E}"/>
              </a:ext>
            </a:extLst>
          </p:cNvPr>
          <p:cNvSpPr txBox="1"/>
          <p:nvPr/>
        </p:nvSpPr>
        <p:spPr>
          <a:xfrm>
            <a:off x="2748277" y="5085408"/>
            <a:ext cx="483676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yes</a:t>
            </a:r>
            <a:endParaRPr lang="en-US" sz="1431" dirty="0"/>
          </a:p>
        </p:txBody>
      </p:sp>
      <p:cxnSp>
        <p:nvCxnSpPr>
          <p:cNvPr id="105" name="Straight Arrow Connector 48">
            <a:extLst>
              <a:ext uri="{FF2B5EF4-FFF2-40B4-BE49-F238E27FC236}">
                <a16:creationId xmlns:a16="http://schemas.microsoft.com/office/drawing/2014/main" id="{76606589-ECDA-476F-AA65-F223DA907C7D}"/>
              </a:ext>
            </a:extLst>
          </p:cNvPr>
          <p:cNvCxnSpPr>
            <a:cxnSpLocks/>
            <a:stCxn id="102" idx="0"/>
          </p:cNvCxnSpPr>
          <p:nvPr/>
        </p:nvCxnSpPr>
        <p:spPr>
          <a:xfrm rot="5400000" flipH="1" flipV="1">
            <a:off x="7627101" y="3035407"/>
            <a:ext cx="2503105" cy="7562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016A17-D009-4F93-B645-51F5F9D3DD65}"/>
              </a:ext>
            </a:extLst>
          </p:cNvPr>
          <p:cNvCxnSpPr>
            <a:stCxn id="100" idx="3"/>
            <a:endCxn id="99" idx="1"/>
          </p:cNvCxnSpPr>
          <p:nvPr/>
        </p:nvCxnSpPr>
        <p:spPr>
          <a:xfrm>
            <a:off x="3316646" y="9085815"/>
            <a:ext cx="1214146" cy="2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E4075BB-1643-421F-B29E-4BD11F62B791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5056069" y="9267155"/>
            <a:ext cx="27277" cy="5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76A9C1-4FD8-4E34-A44F-8A3C398712D9}"/>
              </a:ext>
            </a:extLst>
          </p:cNvPr>
          <p:cNvSpPr/>
          <p:nvPr/>
        </p:nvSpPr>
        <p:spPr>
          <a:xfrm>
            <a:off x="4200788" y="9849174"/>
            <a:ext cx="1710554" cy="3915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调用交易所更改状态</a:t>
            </a:r>
            <a:r>
              <a:rPr lang="en-US" altLang="zh-CN" sz="143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73E24D-BFD2-4E77-95C0-96FCD2DE2EB1}"/>
              </a:ext>
            </a:extLst>
          </p:cNvPr>
          <p:cNvSpPr txBox="1"/>
          <p:nvPr/>
        </p:nvSpPr>
        <p:spPr>
          <a:xfrm>
            <a:off x="5126816" y="9421458"/>
            <a:ext cx="483676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no</a:t>
            </a:r>
            <a:endParaRPr lang="en-US" sz="143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B38043-6BAC-4C51-89DD-043ED2926BF9}"/>
              </a:ext>
            </a:extLst>
          </p:cNvPr>
          <p:cNvSpPr/>
          <p:nvPr/>
        </p:nvSpPr>
        <p:spPr>
          <a:xfrm>
            <a:off x="10580743" y="10518562"/>
            <a:ext cx="300966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：审批状态为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，交易状态为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54C17AF-1BAF-4888-9E5E-3E20DF548062}"/>
              </a:ext>
            </a:extLst>
          </p:cNvPr>
          <p:cNvSpPr/>
          <p:nvPr/>
        </p:nvSpPr>
        <p:spPr>
          <a:xfrm>
            <a:off x="11291827" y="9841581"/>
            <a:ext cx="1816214" cy="45134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交易所处理订单逻辑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7E83A5-C2C7-4A91-82F3-0F52918FB8A0}"/>
              </a:ext>
            </a:extLst>
          </p:cNvPr>
          <p:cNvCxnSpPr>
            <a:cxnSpLocks/>
          </p:cNvCxnSpPr>
          <p:nvPr/>
        </p:nvCxnSpPr>
        <p:spPr>
          <a:xfrm flipH="1">
            <a:off x="12206397" y="10261266"/>
            <a:ext cx="1" cy="2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7E7B501-A93A-437F-B60D-478508D2D1B6}"/>
              </a:ext>
            </a:extLst>
          </p:cNvPr>
          <p:cNvCxnSpPr>
            <a:stCxn id="108" idx="3"/>
            <a:endCxn id="111" idx="1"/>
          </p:cNvCxnSpPr>
          <p:nvPr/>
        </p:nvCxnSpPr>
        <p:spPr>
          <a:xfrm>
            <a:off x="5911342" y="10044934"/>
            <a:ext cx="5380485" cy="2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0C936D-B60D-4634-B884-2307C85F2148}"/>
              </a:ext>
            </a:extLst>
          </p:cNvPr>
          <p:cNvCxnSpPr>
            <a:cxnSpLocks/>
          </p:cNvCxnSpPr>
          <p:nvPr/>
        </p:nvCxnSpPr>
        <p:spPr>
          <a:xfrm flipH="1">
            <a:off x="12171513" y="10817071"/>
            <a:ext cx="1" cy="2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3D14E7-9DBD-4B80-8EF0-02F1BF033C64}"/>
              </a:ext>
            </a:extLst>
          </p:cNvPr>
          <p:cNvSpPr/>
          <p:nvPr/>
        </p:nvSpPr>
        <p:spPr>
          <a:xfrm>
            <a:off x="10580747" y="11049239"/>
            <a:ext cx="2473713" cy="45134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：通知页面更新并结束</a:t>
            </a:r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764281E-42EC-4F8F-919B-EB5F1EE78D98}"/>
              </a:ext>
            </a:extLst>
          </p:cNvPr>
          <p:cNvSpPr txBox="1"/>
          <p:nvPr/>
        </p:nvSpPr>
        <p:spPr>
          <a:xfrm>
            <a:off x="6044608" y="557847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otc_API_4</a:t>
            </a:r>
            <a:endParaRPr lang="en-HK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54ECABB-C9C7-4273-9E66-C5BBAD61DD22}"/>
              </a:ext>
            </a:extLst>
          </p:cNvPr>
          <p:cNvSpPr txBox="1"/>
          <p:nvPr/>
        </p:nvSpPr>
        <p:spPr>
          <a:xfrm>
            <a:off x="5958753" y="968196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otc_API_4</a:t>
            </a:r>
            <a:endParaRPr lang="en-HK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1B5F72B-802B-416E-A28F-5D3D84743CF4}"/>
              </a:ext>
            </a:extLst>
          </p:cNvPr>
          <p:cNvSpPr/>
          <p:nvPr/>
        </p:nvSpPr>
        <p:spPr>
          <a:xfrm>
            <a:off x="15304843" y="11970296"/>
            <a:ext cx="1520496" cy="43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+mj-ea"/>
                <a:ea typeface="+mj-ea"/>
              </a:rPr>
              <a:t>客服介入</a:t>
            </a:r>
            <a:endParaRPr lang="en-HK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0F5C394-7412-4914-AA81-95F2F4645F81}"/>
              </a:ext>
            </a:extLst>
          </p:cNvPr>
          <p:cNvSpPr/>
          <p:nvPr/>
        </p:nvSpPr>
        <p:spPr>
          <a:xfrm>
            <a:off x="15249848" y="12695394"/>
            <a:ext cx="63420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放行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28A9315-FCF8-43C8-872C-F499C9D6CA36}"/>
              </a:ext>
            </a:extLst>
          </p:cNvPr>
          <p:cNvSpPr/>
          <p:nvPr/>
        </p:nvSpPr>
        <p:spPr>
          <a:xfrm>
            <a:off x="16155982" y="12685869"/>
            <a:ext cx="63420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取消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1" name="Straight Arrow Connector 15">
            <a:extLst>
              <a:ext uri="{FF2B5EF4-FFF2-40B4-BE49-F238E27FC236}">
                <a16:creationId xmlns:a16="http://schemas.microsoft.com/office/drawing/2014/main" id="{B066E188-166E-4A0C-A9B3-9651A6265286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5400000">
            <a:off x="15669152" y="12299455"/>
            <a:ext cx="293736" cy="498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8">
            <a:extLst>
              <a:ext uri="{FF2B5EF4-FFF2-40B4-BE49-F238E27FC236}">
                <a16:creationId xmlns:a16="http://schemas.microsoft.com/office/drawing/2014/main" id="{E52437CF-B295-453B-BF3B-ABA87687760E}"/>
              </a:ext>
            </a:extLst>
          </p:cNvPr>
          <p:cNvCxnSpPr>
            <a:stCxn id="118" idx="2"/>
            <a:endCxn id="120" idx="0"/>
          </p:cNvCxnSpPr>
          <p:nvPr/>
        </p:nvCxnSpPr>
        <p:spPr>
          <a:xfrm rot="16200000" flipH="1">
            <a:off x="16126985" y="12339767"/>
            <a:ext cx="284211" cy="4079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F471D61-AD1B-406A-A839-78D4B5DDFCE6}"/>
              </a:ext>
            </a:extLst>
          </p:cNvPr>
          <p:cNvCxnSpPr>
            <a:stCxn id="119" idx="1"/>
          </p:cNvCxnSpPr>
          <p:nvPr/>
        </p:nvCxnSpPr>
        <p:spPr>
          <a:xfrm flipH="1" flipV="1">
            <a:off x="13439108" y="12821969"/>
            <a:ext cx="1810740" cy="2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4">
            <a:extLst>
              <a:ext uri="{FF2B5EF4-FFF2-40B4-BE49-F238E27FC236}">
                <a16:creationId xmlns:a16="http://schemas.microsoft.com/office/drawing/2014/main" id="{E01F9528-4FB9-4A18-A4A2-39E8CE996C06}"/>
              </a:ext>
            </a:extLst>
          </p:cNvPr>
          <p:cNvCxnSpPr>
            <a:cxnSpLocks/>
            <a:stCxn id="120" idx="2"/>
            <a:endCxn id="83" idx="3"/>
          </p:cNvCxnSpPr>
          <p:nvPr/>
        </p:nvCxnSpPr>
        <p:spPr>
          <a:xfrm rot="5400000">
            <a:off x="15559658" y="12554636"/>
            <a:ext cx="474415" cy="1352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4B945D-8B15-47D0-B7A4-7913DF93D3BC}"/>
              </a:ext>
            </a:extLst>
          </p:cNvPr>
          <p:cNvSpPr/>
          <p:nvPr/>
        </p:nvSpPr>
        <p:spPr>
          <a:xfrm>
            <a:off x="12510648" y="6348716"/>
            <a:ext cx="337184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：转入订单金额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2F84EF7-C43E-4604-9F31-AB12A883F74E}"/>
              </a:ext>
            </a:extLst>
          </p:cNvPr>
          <p:cNvCxnSpPr>
            <a:cxnSpLocks/>
          </p:cNvCxnSpPr>
          <p:nvPr/>
        </p:nvCxnSpPr>
        <p:spPr>
          <a:xfrm>
            <a:off x="13999133" y="6656493"/>
            <a:ext cx="0" cy="32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0B8B4-9A82-457F-A883-DC864734E51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978332" y="1198098"/>
            <a:ext cx="7629453" cy="6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2F86B4-992D-428E-A194-165BEFC4E301}"/>
              </a:ext>
            </a:extLst>
          </p:cNvPr>
          <p:cNvSpPr/>
          <p:nvPr/>
        </p:nvSpPr>
        <p:spPr>
          <a:xfrm>
            <a:off x="2405192" y="12401654"/>
            <a:ext cx="4514035" cy="29492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HK" altLang="zh-CN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AF46ED-03F7-494B-8F2B-144194A99255}"/>
              </a:ext>
            </a:extLst>
          </p:cNvPr>
          <p:cNvSpPr txBox="1"/>
          <p:nvPr/>
        </p:nvSpPr>
        <p:spPr>
          <a:xfrm>
            <a:off x="4165850" y="14383946"/>
            <a:ext cx="41654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1" dirty="0"/>
              <a:t>yes</a:t>
            </a:r>
            <a:endParaRPr lang="en-HK" sz="1431" dirty="0"/>
          </a:p>
        </p:txBody>
      </p:sp>
      <p:cxnSp>
        <p:nvCxnSpPr>
          <p:cNvPr id="7" name="Elbow Connector 6"/>
          <p:cNvCxnSpPr>
            <a:cxnSpLocks/>
            <a:stCxn id="43" idx="3"/>
            <a:endCxn id="138" idx="1"/>
          </p:cNvCxnSpPr>
          <p:nvPr/>
        </p:nvCxnSpPr>
        <p:spPr>
          <a:xfrm flipV="1">
            <a:off x="6566932" y="12241384"/>
            <a:ext cx="3423841" cy="1244465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54ECABB-C9C7-4273-9E66-C5BBAD61DD22}"/>
              </a:ext>
            </a:extLst>
          </p:cNvPr>
          <p:cNvSpPr txBox="1"/>
          <p:nvPr/>
        </p:nvSpPr>
        <p:spPr>
          <a:xfrm>
            <a:off x="7038664" y="1309872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otc_API_5</a:t>
            </a:r>
            <a:endParaRPr lang="en-HK" dirty="0"/>
          </a:p>
        </p:txBody>
      </p:sp>
      <p:cxnSp>
        <p:nvCxnSpPr>
          <p:cNvPr id="134" name="Straight Arrow Connector 73">
            <a:extLst>
              <a:ext uri="{FF2B5EF4-FFF2-40B4-BE49-F238E27FC236}">
                <a16:creationId xmlns:a16="http://schemas.microsoft.com/office/drawing/2014/main" id="{90AE47D0-9B1A-46B6-8399-394BA9C902C5}"/>
              </a:ext>
            </a:extLst>
          </p:cNvPr>
          <p:cNvCxnSpPr>
            <a:cxnSpLocks/>
            <a:stCxn id="18" idx="1"/>
            <a:endCxn id="135" idx="3"/>
          </p:cNvCxnSpPr>
          <p:nvPr/>
        </p:nvCxnSpPr>
        <p:spPr>
          <a:xfrm rot="10800000">
            <a:off x="8782289" y="1671086"/>
            <a:ext cx="3925164" cy="308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8516C58-B3A5-42E0-86AF-5A010A70592A}"/>
              </a:ext>
            </a:extLst>
          </p:cNvPr>
          <p:cNvSpPr/>
          <p:nvPr/>
        </p:nvSpPr>
        <p:spPr>
          <a:xfrm>
            <a:off x="5911342" y="1527513"/>
            <a:ext cx="2870947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查询玩家积分</a:t>
            </a:r>
            <a:r>
              <a:rPr lang="en-HK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徽章</a:t>
            </a:r>
            <a:r>
              <a:rPr lang="en-US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256AAF-465C-4E11-B935-4E134C3EB276}"/>
              </a:ext>
            </a:extLst>
          </p:cNvPr>
          <p:cNvSpPr txBox="1"/>
          <p:nvPr/>
        </p:nvSpPr>
        <p:spPr>
          <a:xfrm>
            <a:off x="11291827" y="1674786"/>
            <a:ext cx="1125629" cy="53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game_API_</a:t>
            </a:r>
            <a:r>
              <a:rPr lang="en-US" altLang="zh-TW" sz="143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altLang="zh-CN" sz="143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3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990773" y="11910623"/>
            <a:ext cx="1896877" cy="6615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交易所订单状态</a:t>
            </a:r>
            <a:r>
              <a:rPr lang="en-US" altLang="zh-CN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1970FF-2218-4B7C-BAC0-20AB24C190E7}"/>
              </a:ext>
            </a:extLst>
          </p:cNvPr>
          <p:cNvSpPr/>
          <p:nvPr/>
        </p:nvSpPr>
        <p:spPr>
          <a:xfrm>
            <a:off x="2968209" y="12431173"/>
            <a:ext cx="3481179" cy="684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根据接收信息</a:t>
            </a:r>
            <a:endParaRPr lang="en-HK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更新订单交易状态</a:t>
            </a:r>
            <a:endParaRPr lang="en-HK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A048FD-93F8-436E-B41D-19FF66E5A63D}"/>
              </a:ext>
            </a:extLst>
          </p:cNvPr>
          <p:cNvSpPr/>
          <p:nvPr/>
        </p:nvSpPr>
        <p:spPr>
          <a:xfrm>
            <a:off x="2513266" y="14757866"/>
            <a:ext cx="4354831" cy="55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若订单更新成功为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或放行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--》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完成交易。</a:t>
            </a:r>
            <a:endParaRPr lang="en-HK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3: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若订单取消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--》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返还金额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D7D0892-DFB3-4FAD-92CB-11C3BEEB8A0B}"/>
              </a:ext>
            </a:extLst>
          </p:cNvPr>
          <p:cNvSpPr/>
          <p:nvPr/>
        </p:nvSpPr>
        <p:spPr>
          <a:xfrm>
            <a:off x="2838391" y="13259649"/>
            <a:ext cx="3728541" cy="4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HK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内部先校验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OTC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订单是否存在</a:t>
            </a:r>
            <a:endParaRPr lang="en-HK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Flowchart: Decision 98">
            <a:extLst>
              <a:ext uri="{FF2B5EF4-FFF2-40B4-BE49-F238E27FC236}">
                <a16:creationId xmlns:a16="http://schemas.microsoft.com/office/drawing/2014/main" id="{630EDE22-C7B6-4BED-8213-24E559EC7816}"/>
              </a:ext>
            </a:extLst>
          </p:cNvPr>
          <p:cNvSpPr/>
          <p:nvPr/>
        </p:nvSpPr>
        <p:spPr>
          <a:xfrm>
            <a:off x="4149988" y="14157789"/>
            <a:ext cx="1105100" cy="31300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13" dirty="0"/>
              <a:t>存在</a:t>
            </a:r>
            <a:endParaRPr lang="en-US" sz="1113" dirty="0"/>
          </a:p>
        </p:txBody>
      </p:sp>
      <p:cxnSp>
        <p:nvCxnSpPr>
          <p:cNvPr id="133" name="Straight Arrow Connector 106">
            <a:extLst>
              <a:ext uri="{FF2B5EF4-FFF2-40B4-BE49-F238E27FC236}">
                <a16:creationId xmlns:a16="http://schemas.microsoft.com/office/drawing/2014/main" id="{9083EB0F-DFF9-405B-865A-4968AAEC38B9}"/>
              </a:ext>
            </a:extLst>
          </p:cNvPr>
          <p:cNvCxnSpPr>
            <a:cxnSpLocks/>
            <a:stCxn id="43" idx="2"/>
            <a:endCxn id="131" idx="0"/>
          </p:cNvCxnSpPr>
          <p:nvPr/>
        </p:nvCxnSpPr>
        <p:spPr>
          <a:xfrm flipH="1">
            <a:off x="4702538" y="13712049"/>
            <a:ext cx="124" cy="44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06">
            <a:extLst>
              <a:ext uri="{FF2B5EF4-FFF2-40B4-BE49-F238E27FC236}">
                <a16:creationId xmlns:a16="http://schemas.microsoft.com/office/drawing/2014/main" id="{E67EBFAC-6952-4351-A7FF-19E236D08B22}"/>
              </a:ext>
            </a:extLst>
          </p:cNvPr>
          <p:cNvCxnSpPr>
            <a:cxnSpLocks/>
            <a:stCxn id="131" idx="2"/>
            <a:endCxn id="15" idx="0"/>
          </p:cNvCxnSpPr>
          <p:nvPr/>
        </p:nvCxnSpPr>
        <p:spPr>
          <a:xfrm flipH="1">
            <a:off x="4690682" y="14470797"/>
            <a:ext cx="11856" cy="28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06">
            <a:extLst>
              <a:ext uri="{FF2B5EF4-FFF2-40B4-BE49-F238E27FC236}">
                <a16:creationId xmlns:a16="http://schemas.microsoft.com/office/drawing/2014/main" id="{E57A9A2D-A89D-4EE7-91B0-E17848119886}"/>
              </a:ext>
            </a:extLst>
          </p:cNvPr>
          <p:cNvCxnSpPr>
            <a:cxnSpLocks/>
            <a:stCxn id="131" idx="3"/>
            <a:endCxn id="143" idx="1"/>
          </p:cNvCxnSpPr>
          <p:nvPr/>
        </p:nvCxnSpPr>
        <p:spPr>
          <a:xfrm flipV="1">
            <a:off x="5255088" y="14309838"/>
            <a:ext cx="540695" cy="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1580C82E-8506-42A0-9ABD-F92E810D5C31}"/>
              </a:ext>
            </a:extLst>
          </p:cNvPr>
          <p:cNvSpPr/>
          <p:nvPr/>
        </p:nvSpPr>
        <p:spPr>
          <a:xfrm>
            <a:off x="5795783" y="13948609"/>
            <a:ext cx="1024680" cy="722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返回</a:t>
            </a:r>
            <a:r>
              <a:rPr lang="en-US" altLang="zh-CN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errorcode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给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OTC</a:t>
            </a:r>
            <a:endParaRPr lang="en-HK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TextBox 129">
            <a:extLst>
              <a:ext uri="{FF2B5EF4-FFF2-40B4-BE49-F238E27FC236}">
                <a16:creationId xmlns:a16="http://schemas.microsoft.com/office/drawing/2014/main" id="{26FED3E4-AFA3-4F15-9668-ED4FBF4AF7DA}"/>
              </a:ext>
            </a:extLst>
          </p:cNvPr>
          <p:cNvSpPr txBox="1"/>
          <p:nvPr/>
        </p:nvSpPr>
        <p:spPr>
          <a:xfrm>
            <a:off x="5245181" y="13849310"/>
            <a:ext cx="416545" cy="31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/>
              <a:t>no</a:t>
            </a:r>
            <a:endParaRPr lang="en-HK" sz="143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C2D06F3-9FD5-4AC0-8569-900C59CE65A0}"/>
              </a:ext>
            </a:extLst>
          </p:cNvPr>
          <p:cNvSpPr txBox="1"/>
          <p:nvPr/>
        </p:nvSpPr>
        <p:spPr>
          <a:xfrm rot="5400000">
            <a:off x="2005434" y="7992870"/>
            <a:ext cx="1015663" cy="189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。。。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6940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14265" y="8077069"/>
            <a:ext cx="527196" cy="1233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26" dirty="0">
                <a:solidFill>
                  <a:schemeClr val="bg1">
                    <a:lumMod val="75000"/>
                  </a:schemeClr>
                </a:solidFill>
              </a:rPr>
              <a:t>订单查询</a:t>
            </a:r>
            <a:endParaRPr lang="en-US" altLang="zh-CN" sz="2226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Horizontal Scroll 42"/>
          <p:cNvSpPr/>
          <p:nvPr/>
        </p:nvSpPr>
        <p:spPr>
          <a:xfrm>
            <a:off x="6610065" y="8100910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接入方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45" name="Horizontal Scroll 44"/>
          <p:cNvSpPr/>
          <p:nvPr/>
        </p:nvSpPr>
        <p:spPr>
          <a:xfrm>
            <a:off x="10812316" y="8100910"/>
            <a:ext cx="2347580" cy="52632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solidFill>
                  <a:schemeClr val="tx1"/>
                </a:solidFill>
              </a:rPr>
              <a:t>交易所</a:t>
            </a:r>
            <a:endParaRPr lang="en-US" sz="143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817364" y="9561049"/>
            <a:ext cx="2034466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发起订单查询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20159" y="9561049"/>
            <a:ext cx="2034466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返回订单查询结果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7648" y="9411054"/>
            <a:ext cx="112562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game_API_3</a:t>
            </a:r>
            <a:endParaRPr lang="en-US" sz="143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46" idx="1"/>
            <a:endCxn id="47" idx="3"/>
          </p:cNvCxnSpPr>
          <p:nvPr/>
        </p:nvCxnSpPr>
        <p:spPr>
          <a:xfrm flipH="1">
            <a:off x="8654629" y="9704621"/>
            <a:ext cx="216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817364" y="10688014"/>
            <a:ext cx="2034466" cy="2871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返回订单查询结果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20159" y="10688018"/>
            <a:ext cx="2034466" cy="2871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发起订单查询</a:t>
            </a:r>
            <a:endParaRPr lang="en-US" sz="143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Arrow Connector 87"/>
          <p:cNvCxnSpPr>
            <a:stCxn id="82" idx="3"/>
            <a:endCxn id="64" idx="1"/>
          </p:cNvCxnSpPr>
          <p:nvPr/>
        </p:nvCxnSpPr>
        <p:spPr>
          <a:xfrm flipV="1">
            <a:off x="8654629" y="10831591"/>
            <a:ext cx="2162739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077421" y="10541232"/>
            <a:ext cx="981359" cy="312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31" dirty="0">
                <a:solidFill>
                  <a:srgbClr val="388F92"/>
                </a:solidFill>
              </a:rPr>
              <a:t>otc_API_5</a:t>
            </a:r>
            <a:endParaRPr lang="en-US" sz="1431" dirty="0">
              <a:solidFill>
                <a:srgbClr val="388F9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05704" y="12536852"/>
            <a:ext cx="7372922" cy="53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31" dirty="0">
                <a:solidFill>
                  <a:schemeClr val="accent5">
                    <a:lumMod val="75000"/>
                  </a:schemeClr>
                </a:solidFill>
              </a:rPr>
              <a:t>game_API_3:	</a:t>
            </a:r>
            <a:r>
              <a:rPr lang="zh-CN" altLang="en-US" sz="1431" dirty="0">
                <a:solidFill>
                  <a:schemeClr val="accent5">
                    <a:lumMod val="75000"/>
                  </a:schemeClr>
                </a:solidFill>
              </a:rPr>
              <a:t>如发生网络故障回调无法运作，接入方提供之订单查询</a:t>
            </a:r>
            <a:r>
              <a:rPr lang="en-US" altLang="zh-CN" sz="143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endParaRPr lang="en-US" altLang="zh-CN" sz="143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1431" dirty="0">
                <a:solidFill>
                  <a:schemeClr val="accent3">
                    <a:lumMod val="75000"/>
                  </a:schemeClr>
                </a:solidFill>
              </a:rPr>
              <a:t>otc_API_5:		</a:t>
            </a:r>
            <a:r>
              <a:rPr lang="zh-CN" altLang="en-US" sz="1431" dirty="0">
                <a:solidFill>
                  <a:schemeClr val="accent3">
                    <a:lumMod val="75000"/>
                  </a:schemeClr>
                </a:solidFill>
              </a:rPr>
              <a:t>如发生网络故障回调无法运作，交易所方面提供之订单查询</a:t>
            </a:r>
            <a:r>
              <a:rPr lang="en-US" altLang="zh-CN" sz="1431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en-US" altLang="zh-CN" sz="143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404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942</TotalTime>
  <Words>670</Words>
  <Application>Microsoft Office PowerPoint</Application>
  <PresentationFormat>自定义</PresentationFormat>
  <Paragraphs>176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Microsoft YaHei</vt:lpstr>
      <vt:lpstr>Arial</vt:lpstr>
      <vt:lpstr>Gill Sans MT</vt:lpstr>
      <vt:lpstr>Impact</vt:lpstr>
      <vt:lpstr>Badge</vt:lpstr>
      <vt:lpstr>接入方及交易所API 对接文档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Wu</dc:creator>
  <cp:lastModifiedBy>David Zhang</cp:lastModifiedBy>
  <cp:revision>145</cp:revision>
  <dcterms:created xsi:type="dcterms:W3CDTF">2019-01-31T03:49:11Z</dcterms:created>
  <dcterms:modified xsi:type="dcterms:W3CDTF">2019-08-21T01:46:11Z</dcterms:modified>
</cp:coreProperties>
</file>