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3415-49F4-CA4A-A6A5-BDE8103E8D75}"/>
              </a:ext>
            </a:extLst>
          </p:cNvPr>
          <p:cNvSpPr>
            <a:spLocks noGrp="1"/>
          </p:cNvSpPr>
          <p:nvPr>
            <p:ph type="ctrTitle"/>
          </p:nvPr>
        </p:nvSpPr>
        <p:spPr/>
        <p:txBody>
          <a:bodyPr/>
          <a:lstStyle/>
          <a:p>
            <a:r>
              <a:rPr lang="en-US" dirty="0"/>
              <a:t>3DMIP-MRIQA</a:t>
            </a:r>
          </a:p>
        </p:txBody>
      </p:sp>
      <p:sp>
        <p:nvSpPr>
          <p:cNvPr id="3" name="Subtitle 2">
            <a:extLst>
              <a:ext uri="{FF2B5EF4-FFF2-40B4-BE49-F238E27FC236}">
                <a16:creationId xmlns:a16="http://schemas.microsoft.com/office/drawing/2014/main" id="{42BAA84E-1009-BD45-B989-8E7EE2D17E52}"/>
              </a:ext>
            </a:extLst>
          </p:cNvPr>
          <p:cNvSpPr>
            <a:spLocks noGrp="1"/>
          </p:cNvSpPr>
          <p:nvPr>
            <p:ph type="subTitle" idx="1"/>
          </p:nvPr>
        </p:nvSpPr>
        <p:spPr/>
        <p:txBody>
          <a:bodyPr/>
          <a:lstStyle/>
          <a:p>
            <a:endParaRPr lang="en-US" dirty="0"/>
          </a:p>
          <a:p>
            <a:endParaRPr lang="en-US" dirty="0"/>
          </a:p>
          <a:p>
            <a:r>
              <a:rPr lang="en-US" dirty="0"/>
              <a:t>David Zhang</a:t>
            </a:r>
          </a:p>
        </p:txBody>
      </p:sp>
    </p:spTree>
    <p:extLst>
      <p:ext uri="{BB962C8B-B14F-4D97-AF65-F5344CB8AC3E}">
        <p14:creationId xmlns:p14="http://schemas.microsoft.com/office/powerpoint/2010/main" val="230578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A286-AE6A-1840-89FD-4F0FDF47D2B2}"/>
              </a:ext>
            </a:extLst>
          </p:cNvPr>
          <p:cNvSpPr>
            <a:spLocks noGrp="1"/>
          </p:cNvSpPr>
          <p:nvPr>
            <p:ph type="title"/>
          </p:nvPr>
        </p:nvSpPr>
        <p:spPr/>
        <p:txBody>
          <a:bodyPr/>
          <a:lstStyle/>
          <a:p>
            <a:r>
              <a:rPr lang="en-US" dirty="0"/>
              <a:t>Current result</a:t>
            </a:r>
          </a:p>
        </p:txBody>
      </p:sp>
      <p:sp>
        <p:nvSpPr>
          <p:cNvPr id="3" name="Content Placeholder 2">
            <a:extLst>
              <a:ext uri="{FF2B5EF4-FFF2-40B4-BE49-F238E27FC236}">
                <a16:creationId xmlns:a16="http://schemas.microsoft.com/office/drawing/2014/main" id="{F2B18DE5-B9F8-C24C-AFCC-17E561F94028}"/>
              </a:ext>
            </a:extLst>
          </p:cNvPr>
          <p:cNvSpPr>
            <a:spLocks noGrp="1"/>
          </p:cNvSpPr>
          <p:nvPr>
            <p:ph idx="1"/>
          </p:nvPr>
        </p:nvSpPr>
        <p:spPr>
          <a:xfrm>
            <a:off x="1141412" y="1871985"/>
            <a:ext cx="9905999" cy="3541714"/>
          </a:xfrm>
        </p:spPr>
        <p:txBody>
          <a:bodyPr/>
          <a:lstStyle/>
          <a:p>
            <a:r>
              <a:rPr lang="en-US" dirty="0"/>
              <a:t>Need to be verified</a:t>
            </a:r>
          </a:p>
          <a:p>
            <a:endParaRPr lang="en-US" dirty="0"/>
          </a:p>
        </p:txBody>
      </p:sp>
      <p:graphicFrame>
        <p:nvGraphicFramePr>
          <p:cNvPr id="5" name="Table 4">
            <a:extLst>
              <a:ext uri="{FF2B5EF4-FFF2-40B4-BE49-F238E27FC236}">
                <a16:creationId xmlns:a16="http://schemas.microsoft.com/office/drawing/2014/main" id="{09856D54-0092-1447-995F-16AAF6B2D774}"/>
              </a:ext>
            </a:extLst>
          </p:cNvPr>
          <p:cNvGraphicFramePr>
            <a:graphicFrameLocks noGrp="1"/>
          </p:cNvGraphicFramePr>
          <p:nvPr>
            <p:extLst>
              <p:ext uri="{D42A27DB-BD31-4B8C-83A1-F6EECF244321}">
                <p14:modId xmlns:p14="http://schemas.microsoft.com/office/powerpoint/2010/main" val="2890206050"/>
              </p:ext>
            </p:extLst>
          </p:nvPr>
        </p:nvGraphicFramePr>
        <p:xfrm>
          <a:off x="2030410" y="3200400"/>
          <a:ext cx="8878890" cy="2425700"/>
        </p:xfrm>
        <a:graphic>
          <a:graphicData uri="http://schemas.openxmlformats.org/drawingml/2006/table">
            <a:tbl>
              <a:tblPr firstRow="1" bandRow="1">
                <a:tableStyleId>{5C22544A-7EE6-4342-B048-85BDC9FD1C3A}</a:tableStyleId>
              </a:tblPr>
              <a:tblGrid>
                <a:gridCol w="1385890">
                  <a:extLst>
                    <a:ext uri="{9D8B030D-6E8A-4147-A177-3AD203B41FA5}">
                      <a16:colId xmlns:a16="http://schemas.microsoft.com/office/drawing/2014/main" val="2558427861"/>
                    </a:ext>
                  </a:extLst>
                </a:gridCol>
                <a:gridCol w="2165666">
                  <a:extLst>
                    <a:ext uri="{9D8B030D-6E8A-4147-A177-3AD203B41FA5}">
                      <a16:colId xmlns:a16="http://schemas.microsoft.com/office/drawing/2014/main" val="3390764381"/>
                    </a:ext>
                  </a:extLst>
                </a:gridCol>
                <a:gridCol w="1775778">
                  <a:extLst>
                    <a:ext uri="{9D8B030D-6E8A-4147-A177-3AD203B41FA5}">
                      <a16:colId xmlns:a16="http://schemas.microsoft.com/office/drawing/2014/main" val="2895380852"/>
                    </a:ext>
                  </a:extLst>
                </a:gridCol>
                <a:gridCol w="1775778">
                  <a:extLst>
                    <a:ext uri="{9D8B030D-6E8A-4147-A177-3AD203B41FA5}">
                      <a16:colId xmlns:a16="http://schemas.microsoft.com/office/drawing/2014/main" val="1922767512"/>
                    </a:ext>
                  </a:extLst>
                </a:gridCol>
                <a:gridCol w="1775778">
                  <a:extLst>
                    <a:ext uri="{9D8B030D-6E8A-4147-A177-3AD203B41FA5}">
                      <a16:colId xmlns:a16="http://schemas.microsoft.com/office/drawing/2014/main" val="1973187704"/>
                    </a:ext>
                  </a:extLst>
                </a:gridCol>
              </a:tblGrid>
              <a:tr h="462189">
                <a:tc>
                  <a:txBody>
                    <a:bodyPr/>
                    <a:lstStyle/>
                    <a:p>
                      <a:endParaRPr lang="en-US" dirty="0"/>
                    </a:p>
                  </a:txBody>
                  <a:tcPr/>
                </a:tc>
                <a:tc>
                  <a:txBody>
                    <a:bodyPr/>
                    <a:lstStyle/>
                    <a:p>
                      <a:pPr algn="ctr"/>
                      <a:r>
                        <a:rPr lang="en-US" dirty="0"/>
                        <a:t>0.0</a:t>
                      </a:r>
                    </a:p>
                  </a:txBody>
                  <a:tcPr/>
                </a:tc>
                <a:tc>
                  <a:txBody>
                    <a:bodyPr/>
                    <a:lstStyle/>
                    <a:p>
                      <a:pPr algn="ctr"/>
                      <a:r>
                        <a:rPr lang="en-US" dirty="0"/>
                        <a:t>0.147</a:t>
                      </a:r>
                    </a:p>
                  </a:txBody>
                  <a:tcPr/>
                </a:tc>
                <a:tc>
                  <a:txBody>
                    <a:bodyPr/>
                    <a:lstStyle/>
                    <a:p>
                      <a:pPr algn="ctr"/>
                      <a:r>
                        <a:rPr lang="en-US" dirty="0"/>
                        <a:t>0.058</a:t>
                      </a:r>
                    </a:p>
                  </a:txBody>
                  <a:tcPr/>
                </a:tc>
                <a:tc>
                  <a:txBody>
                    <a:bodyPr/>
                    <a:lstStyle/>
                    <a:p>
                      <a:pPr algn="ctr"/>
                      <a:r>
                        <a:rPr lang="en-US" dirty="0"/>
                        <a:t>0.602</a:t>
                      </a:r>
                    </a:p>
                  </a:txBody>
                  <a:tcPr/>
                </a:tc>
                <a:extLst>
                  <a:ext uri="{0D108BD9-81ED-4DB2-BD59-A6C34878D82A}">
                    <a16:rowId xmlns:a16="http://schemas.microsoft.com/office/drawing/2014/main" val="2483757793"/>
                  </a:ext>
                </a:extLst>
              </a:tr>
              <a:tr h="196351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08496679"/>
                  </a:ext>
                </a:extLst>
              </a:tr>
            </a:tbl>
          </a:graphicData>
        </a:graphic>
      </p:graphicFrame>
      <p:pic>
        <p:nvPicPr>
          <p:cNvPr id="6" name="Picture 5">
            <a:extLst>
              <a:ext uri="{FF2B5EF4-FFF2-40B4-BE49-F238E27FC236}">
                <a16:creationId xmlns:a16="http://schemas.microsoft.com/office/drawing/2014/main" id="{A69712DA-C349-C14E-9D59-CB1C4666002A}"/>
              </a:ext>
            </a:extLst>
          </p:cNvPr>
          <p:cNvPicPr>
            <a:picLocks noChangeAspect="1"/>
          </p:cNvPicPr>
          <p:nvPr/>
        </p:nvPicPr>
        <p:blipFill>
          <a:blip r:embed="rId2"/>
          <a:stretch>
            <a:fillRect/>
          </a:stretch>
        </p:blipFill>
        <p:spPr>
          <a:xfrm>
            <a:off x="3484251" y="3692055"/>
            <a:ext cx="2040250" cy="1882130"/>
          </a:xfrm>
          <a:prstGeom prst="rect">
            <a:avLst/>
          </a:prstGeom>
        </p:spPr>
      </p:pic>
      <p:pic>
        <p:nvPicPr>
          <p:cNvPr id="7" name="Picture 6">
            <a:extLst>
              <a:ext uri="{FF2B5EF4-FFF2-40B4-BE49-F238E27FC236}">
                <a16:creationId xmlns:a16="http://schemas.microsoft.com/office/drawing/2014/main" id="{05BA89C7-1BF8-534D-AEB1-2EF30FE5A410}"/>
              </a:ext>
            </a:extLst>
          </p:cNvPr>
          <p:cNvPicPr>
            <a:picLocks noChangeAspect="1"/>
          </p:cNvPicPr>
          <p:nvPr/>
        </p:nvPicPr>
        <p:blipFill>
          <a:blip r:embed="rId3"/>
          <a:stretch>
            <a:fillRect/>
          </a:stretch>
        </p:blipFill>
        <p:spPr>
          <a:xfrm>
            <a:off x="5606743" y="4051300"/>
            <a:ext cx="1731562" cy="1168804"/>
          </a:xfrm>
          <a:prstGeom prst="rect">
            <a:avLst/>
          </a:prstGeom>
        </p:spPr>
      </p:pic>
      <p:pic>
        <p:nvPicPr>
          <p:cNvPr id="8" name="Picture 7">
            <a:extLst>
              <a:ext uri="{FF2B5EF4-FFF2-40B4-BE49-F238E27FC236}">
                <a16:creationId xmlns:a16="http://schemas.microsoft.com/office/drawing/2014/main" id="{1B42F744-C871-074A-ABC6-BBDA4756752A}"/>
              </a:ext>
            </a:extLst>
          </p:cNvPr>
          <p:cNvPicPr>
            <a:picLocks noChangeAspect="1"/>
          </p:cNvPicPr>
          <p:nvPr/>
        </p:nvPicPr>
        <p:blipFill>
          <a:blip r:embed="rId4"/>
          <a:stretch>
            <a:fillRect/>
          </a:stretch>
        </p:blipFill>
        <p:spPr>
          <a:xfrm>
            <a:off x="7420545" y="3908374"/>
            <a:ext cx="1634555" cy="1311730"/>
          </a:xfrm>
          <a:prstGeom prst="rect">
            <a:avLst/>
          </a:prstGeom>
        </p:spPr>
      </p:pic>
      <p:pic>
        <p:nvPicPr>
          <p:cNvPr id="9" name="Picture 8">
            <a:extLst>
              <a:ext uri="{FF2B5EF4-FFF2-40B4-BE49-F238E27FC236}">
                <a16:creationId xmlns:a16="http://schemas.microsoft.com/office/drawing/2014/main" id="{129FE178-837C-1740-9A18-C762976113F6}"/>
              </a:ext>
            </a:extLst>
          </p:cNvPr>
          <p:cNvPicPr>
            <a:picLocks noChangeAspect="1"/>
          </p:cNvPicPr>
          <p:nvPr/>
        </p:nvPicPr>
        <p:blipFill>
          <a:blip r:embed="rId5"/>
          <a:stretch>
            <a:fillRect/>
          </a:stretch>
        </p:blipFill>
        <p:spPr>
          <a:xfrm>
            <a:off x="9234349" y="3832174"/>
            <a:ext cx="1634555" cy="1446581"/>
          </a:xfrm>
          <a:prstGeom prst="rect">
            <a:avLst/>
          </a:prstGeom>
        </p:spPr>
      </p:pic>
    </p:spTree>
    <p:extLst>
      <p:ext uri="{BB962C8B-B14F-4D97-AF65-F5344CB8AC3E}">
        <p14:creationId xmlns:p14="http://schemas.microsoft.com/office/powerpoint/2010/main" val="412516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875-D77F-C740-BFFB-377CD471DB97}"/>
              </a:ext>
            </a:extLst>
          </p:cNvPr>
          <p:cNvSpPr>
            <a:spLocks noGrp="1"/>
          </p:cNvSpPr>
          <p:nvPr>
            <p:ph type="title"/>
          </p:nvPr>
        </p:nvSpPr>
        <p:spPr/>
        <p:txBody>
          <a:bodyPr/>
          <a:lstStyle/>
          <a:p>
            <a:r>
              <a:rPr lang="en-US" dirty="0"/>
              <a:t>Integrated tool</a:t>
            </a:r>
          </a:p>
        </p:txBody>
      </p:sp>
      <p:sp>
        <p:nvSpPr>
          <p:cNvPr id="3" name="Content Placeholder 2">
            <a:extLst>
              <a:ext uri="{FF2B5EF4-FFF2-40B4-BE49-F238E27FC236}">
                <a16:creationId xmlns:a16="http://schemas.microsoft.com/office/drawing/2014/main" id="{3156DA22-DA19-884A-A7AD-B6EA065A0D82}"/>
              </a:ext>
            </a:extLst>
          </p:cNvPr>
          <p:cNvSpPr>
            <a:spLocks noGrp="1"/>
          </p:cNvSpPr>
          <p:nvPr>
            <p:ph idx="1"/>
          </p:nvPr>
        </p:nvSpPr>
        <p:spPr>
          <a:xfrm>
            <a:off x="1141413" y="1843087"/>
            <a:ext cx="9905999" cy="3541714"/>
          </a:xfrm>
        </p:spPr>
        <p:txBody>
          <a:bodyPr/>
          <a:lstStyle/>
          <a:p>
            <a:r>
              <a:rPr lang="en-US" dirty="0"/>
              <a:t>Dataset input</a:t>
            </a:r>
          </a:p>
          <a:p>
            <a:endParaRPr lang="en-US" dirty="0"/>
          </a:p>
        </p:txBody>
      </p:sp>
      <p:pic>
        <p:nvPicPr>
          <p:cNvPr id="4098" name="Picture 2">
            <a:extLst>
              <a:ext uri="{FF2B5EF4-FFF2-40B4-BE49-F238E27FC236}">
                <a16:creationId xmlns:a16="http://schemas.microsoft.com/office/drawing/2014/main" id="{8D48D37D-1204-A64A-9A5A-424050A48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420558"/>
            <a:ext cx="7454900" cy="342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4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875-D77F-C740-BFFB-377CD471DB97}"/>
              </a:ext>
            </a:extLst>
          </p:cNvPr>
          <p:cNvSpPr>
            <a:spLocks noGrp="1"/>
          </p:cNvSpPr>
          <p:nvPr>
            <p:ph type="title"/>
          </p:nvPr>
        </p:nvSpPr>
        <p:spPr/>
        <p:txBody>
          <a:bodyPr/>
          <a:lstStyle/>
          <a:p>
            <a:r>
              <a:rPr lang="en-US" dirty="0"/>
              <a:t>Integrated tool</a:t>
            </a:r>
          </a:p>
        </p:txBody>
      </p:sp>
      <p:sp>
        <p:nvSpPr>
          <p:cNvPr id="3" name="Content Placeholder 2">
            <a:extLst>
              <a:ext uri="{FF2B5EF4-FFF2-40B4-BE49-F238E27FC236}">
                <a16:creationId xmlns:a16="http://schemas.microsoft.com/office/drawing/2014/main" id="{3156DA22-DA19-884A-A7AD-B6EA065A0D82}"/>
              </a:ext>
            </a:extLst>
          </p:cNvPr>
          <p:cNvSpPr>
            <a:spLocks noGrp="1"/>
          </p:cNvSpPr>
          <p:nvPr>
            <p:ph idx="1"/>
          </p:nvPr>
        </p:nvSpPr>
        <p:spPr>
          <a:xfrm>
            <a:off x="1141413" y="1843087"/>
            <a:ext cx="9905999" cy="3541714"/>
          </a:xfrm>
        </p:spPr>
        <p:txBody>
          <a:bodyPr/>
          <a:lstStyle/>
          <a:p>
            <a:r>
              <a:rPr lang="en-US" dirty="0"/>
              <a:t>Portable</a:t>
            </a:r>
            <a:r>
              <a:rPr lang="zh-CN" altLang="en-US" dirty="0"/>
              <a:t> </a:t>
            </a:r>
            <a:r>
              <a:rPr lang="en-US" altLang="zh-CN" dirty="0"/>
              <a:t>database file</a:t>
            </a:r>
            <a:endParaRPr lang="en-US" dirty="0"/>
          </a:p>
        </p:txBody>
      </p:sp>
      <p:pic>
        <p:nvPicPr>
          <p:cNvPr id="5122" name="Picture 2">
            <a:extLst>
              <a:ext uri="{FF2B5EF4-FFF2-40B4-BE49-F238E27FC236}">
                <a16:creationId xmlns:a16="http://schemas.microsoft.com/office/drawing/2014/main" id="{9670C38C-DD68-174D-9FCD-287AB85DF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413000"/>
            <a:ext cx="99695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05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703BA83-25F3-4E46-BCD7-64744E329BF3}"/>
              </a:ext>
            </a:extLst>
          </p:cNvPr>
          <p:cNvSpPr>
            <a:spLocks noGrp="1"/>
          </p:cNvSpPr>
          <p:nvPr>
            <p:ph type="title"/>
          </p:nvPr>
        </p:nvSpPr>
        <p:spPr>
          <a:xfrm>
            <a:off x="1141413" y="618518"/>
            <a:ext cx="4459286" cy="1478570"/>
          </a:xfrm>
        </p:spPr>
        <p:txBody>
          <a:bodyPr>
            <a:normAutofit/>
          </a:bodyPr>
          <a:lstStyle/>
          <a:p>
            <a:r>
              <a:rPr lang="en-US" sz="3200"/>
              <a:t>Thanks</a:t>
            </a:r>
          </a:p>
        </p:txBody>
      </p:sp>
      <p:pic>
        <p:nvPicPr>
          <p:cNvPr id="7" name="Graphic 6" descr="Smiling Face with No Fill">
            <a:extLst>
              <a:ext uri="{FF2B5EF4-FFF2-40B4-BE49-F238E27FC236}">
                <a16:creationId xmlns:a16="http://schemas.microsoft.com/office/drawing/2014/main" id="{99C3DD2F-9D2F-4A99-A5F8-A251A58CCE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51560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D658-0A98-5647-9A1F-B9463B8F38B9}"/>
              </a:ext>
            </a:extLst>
          </p:cNvPr>
          <p:cNvSpPr>
            <a:spLocks noGrp="1"/>
          </p:cNvSpPr>
          <p:nvPr>
            <p:ph type="title"/>
          </p:nvPr>
        </p:nvSpPr>
        <p:spPr>
          <a:xfrm>
            <a:off x="1141413" y="618518"/>
            <a:ext cx="4685529" cy="147857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B0B0EE0D-F8FE-F44D-9EA6-F27BD5B8B0D9}"/>
              </a:ext>
            </a:extLst>
          </p:cNvPr>
          <p:cNvSpPr>
            <a:spLocks noGrp="1"/>
          </p:cNvSpPr>
          <p:nvPr>
            <p:ph idx="1"/>
          </p:nvPr>
        </p:nvSpPr>
        <p:spPr>
          <a:xfrm>
            <a:off x="1141413" y="2249487"/>
            <a:ext cx="4685530" cy="3541714"/>
          </a:xfrm>
        </p:spPr>
        <p:txBody>
          <a:bodyPr>
            <a:normAutofit/>
          </a:bodyPr>
          <a:lstStyle/>
          <a:p>
            <a:pPr>
              <a:lnSpc>
                <a:spcPct val="110000"/>
              </a:lnSpc>
            </a:pPr>
            <a:r>
              <a:rPr lang="en-US" sz="1800" dirty="0"/>
              <a:t>The radiologists are exposed to a huge amount of MRI images each day, only a small part of them can help them make further diagnostic. Most of the MRI datasets are noisy and blurry, we want to create a tool for them to automatically filter out bad MRI datasets and fast select the best MRI datasets using relevant image processing. We can also use MRI with good quality for other tasks e.g. specific organ detection as well as automatic diagnostic.</a:t>
            </a:r>
            <a:endParaRPr lang="en-US" sz="1800"/>
          </a:p>
          <a:p>
            <a:pPr>
              <a:lnSpc>
                <a:spcPct val="110000"/>
              </a:lnSpc>
            </a:pPr>
            <a:endParaRPr lang="en-US" sz="1800"/>
          </a:p>
          <a:p>
            <a:pPr marL="0" indent="0">
              <a:lnSpc>
                <a:spcPct val="110000"/>
              </a:lnSpc>
              <a:buNone/>
            </a:pPr>
            <a:endParaRPr lang="en-US" sz="1800"/>
          </a:p>
        </p:txBody>
      </p:sp>
      <p:sp>
        <p:nvSpPr>
          <p:cNvPr id="12" name="Rectangle 11">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69ED4B-D04C-A642-8E77-8C48B9C5FE32}"/>
              </a:ext>
            </a:extLst>
          </p:cNvPr>
          <p:cNvPicPr>
            <a:picLocks noChangeAspect="1"/>
          </p:cNvPicPr>
          <p:nvPr/>
        </p:nvPicPr>
        <p:blipFill>
          <a:blip r:embed="rId3"/>
          <a:stretch>
            <a:fillRect/>
          </a:stretch>
        </p:blipFill>
        <p:spPr>
          <a:xfrm>
            <a:off x="6417950" y="601100"/>
            <a:ext cx="2364317" cy="2181082"/>
          </a:xfrm>
          <a:prstGeom prst="rect">
            <a:avLst/>
          </a:prstGeom>
        </p:spPr>
      </p:pic>
      <p:sp useBgFill="1">
        <p:nvSpPr>
          <p:cNvPr id="14" name="Rectangle 13">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D7407A-F5E1-2342-8CFF-8BB41BB6537F}"/>
              </a:ext>
            </a:extLst>
          </p:cNvPr>
          <p:cNvPicPr>
            <a:picLocks noChangeAspect="1"/>
          </p:cNvPicPr>
          <p:nvPr/>
        </p:nvPicPr>
        <p:blipFill>
          <a:blip r:embed="rId4"/>
          <a:stretch>
            <a:fillRect/>
          </a:stretch>
        </p:blipFill>
        <p:spPr>
          <a:xfrm>
            <a:off x="9499817" y="645431"/>
            <a:ext cx="2364317" cy="2092420"/>
          </a:xfrm>
          <a:prstGeom prst="rect">
            <a:avLst/>
          </a:prstGeom>
        </p:spPr>
      </p:pic>
      <p:pic>
        <p:nvPicPr>
          <p:cNvPr id="7" name="Picture 6">
            <a:extLst>
              <a:ext uri="{FF2B5EF4-FFF2-40B4-BE49-F238E27FC236}">
                <a16:creationId xmlns:a16="http://schemas.microsoft.com/office/drawing/2014/main" id="{CF848288-0C7B-9146-B711-DAFBE95067DB}"/>
              </a:ext>
            </a:extLst>
          </p:cNvPr>
          <p:cNvPicPr>
            <a:picLocks noChangeAspect="1"/>
          </p:cNvPicPr>
          <p:nvPr/>
        </p:nvPicPr>
        <p:blipFill>
          <a:blip r:embed="rId5"/>
          <a:stretch>
            <a:fillRect/>
          </a:stretch>
        </p:blipFill>
        <p:spPr>
          <a:xfrm>
            <a:off x="9499816" y="4248858"/>
            <a:ext cx="2364317" cy="1897364"/>
          </a:xfrm>
          <a:prstGeom prst="rect">
            <a:avLst/>
          </a:prstGeom>
        </p:spPr>
      </p:pic>
      <p:pic>
        <p:nvPicPr>
          <p:cNvPr id="4" name="Picture 3">
            <a:extLst>
              <a:ext uri="{FF2B5EF4-FFF2-40B4-BE49-F238E27FC236}">
                <a16:creationId xmlns:a16="http://schemas.microsoft.com/office/drawing/2014/main" id="{1703F97F-9DCD-F541-B159-AD12F61A61E7}"/>
              </a:ext>
            </a:extLst>
          </p:cNvPr>
          <p:cNvPicPr>
            <a:picLocks noChangeAspect="1"/>
          </p:cNvPicPr>
          <p:nvPr/>
        </p:nvPicPr>
        <p:blipFill>
          <a:blip r:embed="rId6"/>
          <a:stretch>
            <a:fillRect/>
          </a:stretch>
        </p:blipFill>
        <p:spPr>
          <a:xfrm>
            <a:off x="6413502" y="4368403"/>
            <a:ext cx="2364317" cy="1595913"/>
          </a:xfrm>
          <a:prstGeom prst="rect">
            <a:avLst/>
          </a:prstGeom>
        </p:spPr>
      </p:pic>
    </p:spTree>
    <p:extLst>
      <p:ext uri="{BB962C8B-B14F-4D97-AF65-F5344CB8AC3E}">
        <p14:creationId xmlns:p14="http://schemas.microsoft.com/office/powerpoint/2010/main" val="273098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D658-0A98-5647-9A1F-B9463B8F38B9}"/>
              </a:ext>
            </a:extLst>
          </p:cNvPr>
          <p:cNvSpPr>
            <a:spLocks noGrp="1"/>
          </p:cNvSpPr>
          <p:nvPr>
            <p:ph type="title"/>
          </p:nvPr>
        </p:nvSpPr>
        <p:spPr>
          <a:xfrm>
            <a:off x="1141413" y="618518"/>
            <a:ext cx="4685529" cy="147857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B0B0EE0D-F8FE-F44D-9EA6-F27BD5B8B0D9}"/>
              </a:ext>
            </a:extLst>
          </p:cNvPr>
          <p:cNvSpPr>
            <a:spLocks noGrp="1"/>
          </p:cNvSpPr>
          <p:nvPr>
            <p:ph idx="1"/>
          </p:nvPr>
        </p:nvSpPr>
        <p:spPr>
          <a:xfrm>
            <a:off x="1141413" y="2249487"/>
            <a:ext cx="4685530" cy="3541714"/>
          </a:xfrm>
        </p:spPr>
        <p:txBody>
          <a:bodyPr>
            <a:normAutofit/>
          </a:bodyPr>
          <a:lstStyle/>
          <a:p>
            <a:pPr marL="0" indent="0">
              <a:lnSpc>
                <a:spcPct val="110000"/>
              </a:lnSpc>
              <a:buNone/>
            </a:pPr>
            <a:r>
              <a:rPr lang="en-US" sz="1800" dirty="0"/>
              <a:t>Goal for our tool</a:t>
            </a:r>
          </a:p>
          <a:p>
            <a:pPr lvl="1" fontAlgn="ctr"/>
            <a:r>
              <a:rPr lang="en-US" sz="1600" dirty="0"/>
              <a:t>high resolution</a:t>
            </a:r>
          </a:p>
          <a:p>
            <a:pPr lvl="1" fontAlgn="ctr"/>
            <a:r>
              <a:rPr lang="en-US" sz="1600" dirty="0"/>
              <a:t>small slice distance </a:t>
            </a:r>
          </a:p>
          <a:p>
            <a:pPr lvl="1" fontAlgn="ctr"/>
            <a:r>
              <a:rPr lang="en-US" sz="1600" dirty="0"/>
              <a:t>many slices</a:t>
            </a:r>
          </a:p>
          <a:p>
            <a:pPr lvl="1" fontAlgn="ctr"/>
            <a:r>
              <a:rPr lang="en-US" sz="1600" dirty="0"/>
              <a:t>wide contrast range </a:t>
            </a:r>
          </a:p>
          <a:p>
            <a:pPr lvl="1" fontAlgn="ctr"/>
            <a:r>
              <a:rPr lang="en-US" sz="1600" dirty="0"/>
              <a:t>high sharpness.</a:t>
            </a:r>
            <a:endParaRPr lang="en-US" sz="900" dirty="0"/>
          </a:p>
          <a:p>
            <a:pPr>
              <a:lnSpc>
                <a:spcPct val="110000"/>
              </a:lnSpc>
            </a:pPr>
            <a:endParaRPr lang="en-US" sz="1800" dirty="0"/>
          </a:p>
          <a:p>
            <a:pPr marL="0" indent="0">
              <a:lnSpc>
                <a:spcPct val="110000"/>
              </a:lnSpc>
              <a:buNone/>
            </a:pPr>
            <a:endParaRPr lang="en-US" sz="1800" dirty="0"/>
          </a:p>
        </p:txBody>
      </p:sp>
      <p:sp>
        <p:nvSpPr>
          <p:cNvPr id="12" name="Rectangle 11">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69ED4B-D04C-A642-8E77-8C48B9C5FE32}"/>
              </a:ext>
            </a:extLst>
          </p:cNvPr>
          <p:cNvPicPr>
            <a:picLocks noChangeAspect="1"/>
          </p:cNvPicPr>
          <p:nvPr/>
        </p:nvPicPr>
        <p:blipFill>
          <a:blip r:embed="rId3"/>
          <a:stretch>
            <a:fillRect/>
          </a:stretch>
        </p:blipFill>
        <p:spPr>
          <a:xfrm>
            <a:off x="6417950" y="601100"/>
            <a:ext cx="2364317" cy="2181082"/>
          </a:xfrm>
          <a:prstGeom prst="rect">
            <a:avLst/>
          </a:prstGeom>
        </p:spPr>
      </p:pic>
      <p:sp useBgFill="1">
        <p:nvSpPr>
          <p:cNvPr id="14" name="Rectangle 13">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D7407A-F5E1-2342-8CFF-8BB41BB6537F}"/>
              </a:ext>
            </a:extLst>
          </p:cNvPr>
          <p:cNvPicPr>
            <a:picLocks noChangeAspect="1"/>
          </p:cNvPicPr>
          <p:nvPr/>
        </p:nvPicPr>
        <p:blipFill>
          <a:blip r:embed="rId4"/>
          <a:stretch>
            <a:fillRect/>
          </a:stretch>
        </p:blipFill>
        <p:spPr>
          <a:xfrm>
            <a:off x="9499817" y="645431"/>
            <a:ext cx="2364317" cy="2092420"/>
          </a:xfrm>
          <a:prstGeom prst="rect">
            <a:avLst/>
          </a:prstGeom>
        </p:spPr>
      </p:pic>
      <p:pic>
        <p:nvPicPr>
          <p:cNvPr id="7" name="Picture 6">
            <a:extLst>
              <a:ext uri="{FF2B5EF4-FFF2-40B4-BE49-F238E27FC236}">
                <a16:creationId xmlns:a16="http://schemas.microsoft.com/office/drawing/2014/main" id="{CF848288-0C7B-9146-B711-DAFBE95067DB}"/>
              </a:ext>
            </a:extLst>
          </p:cNvPr>
          <p:cNvPicPr>
            <a:picLocks noChangeAspect="1"/>
          </p:cNvPicPr>
          <p:nvPr/>
        </p:nvPicPr>
        <p:blipFill>
          <a:blip r:embed="rId5"/>
          <a:stretch>
            <a:fillRect/>
          </a:stretch>
        </p:blipFill>
        <p:spPr>
          <a:xfrm>
            <a:off x="9499817" y="4223767"/>
            <a:ext cx="2364317" cy="1897364"/>
          </a:xfrm>
          <a:prstGeom prst="rect">
            <a:avLst/>
          </a:prstGeom>
        </p:spPr>
      </p:pic>
      <p:pic>
        <p:nvPicPr>
          <p:cNvPr id="4" name="Picture 3">
            <a:extLst>
              <a:ext uri="{FF2B5EF4-FFF2-40B4-BE49-F238E27FC236}">
                <a16:creationId xmlns:a16="http://schemas.microsoft.com/office/drawing/2014/main" id="{1703F97F-9DCD-F541-B159-AD12F61A61E7}"/>
              </a:ext>
            </a:extLst>
          </p:cNvPr>
          <p:cNvPicPr>
            <a:picLocks noChangeAspect="1"/>
          </p:cNvPicPr>
          <p:nvPr/>
        </p:nvPicPr>
        <p:blipFill>
          <a:blip r:embed="rId6"/>
          <a:stretch>
            <a:fillRect/>
          </a:stretch>
        </p:blipFill>
        <p:spPr>
          <a:xfrm>
            <a:off x="6413502" y="4368403"/>
            <a:ext cx="2364317" cy="1595913"/>
          </a:xfrm>
          <a:prstGeom prst="rect">
            <a:avLst/>
          </a:prstGeom>
        </p:spPr>
      </p:pic>
    </p:spTree>
    <p:extLst>
      <p:ext uri="{BB962C8B-B14F-4D97-AF65-F5344CB8AC3E}">
        <p14:creationId xmlns:p14="http://schemas.microsoft.com/office/powerpoint/2010/main" val="69918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 name="Rectangle 17">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0383A9E-CB99-4245-916F-3202A5A9A0D1}"/>
              </a:ext>
            </a:extLst>
          </p:cNvPr>
          <p:cNvSpPr>
            <a:spLocks noGrp="1"/>
          </p:cNvSpPr>
          <p:nvPr>
            <p:ph type="title"/>
          </p:nvPr>
        </p:nvSpPr>
        <p:spPr>
          <a:xfrm>
            <a:off x="6448425" y="618518"/>
            <a:ext cx="4598985" cy="1478570"/>
          </a:xfrm>
        </p:spPr>
        <p:txBody>
          <a:bodyPr>
            <a:normAutofit/>
          </a:bodyPr>
          <a:lstStyle/>
          <a:p>
            <a:r>
              <a:rPr lang="en-US" dirty="0"/>
              <a:t>Solution</a:t>
            </a:r>
          </a:p>
        </p:txBody>
      </p:sp>
      <p:pic>
        <p:nvPicPr>
          <p:cNvPr id="12" name="Picture 11" descr="A close up of a map&#10;&#10;Description automatically generated">
            <a:extLst>
              <a:ext uri="{FF2B5EF4-FFF2-40B4-BE49-F238E27FC236}">
                <a16:creationId xmlns:a16="http://schemas.microsoft.com/office/drawing/2014/main" id="{2FC49C42-FE0D-D94C-A56D-2542BC577C6D}"/>
              </a:ext>
            </a:extLst>
          </p:cNvPr>
          <p:cNvPicPr>
            <a:picLocks noChangeAspect="1"/>
          </p:cNvPicPr>
          <p:nvPr/>
        </p:nvPicPr>
        <p:blipFill rotWithShape="1">
          <a:blip r:embed="rId4"/>
          <a:srcRect t="5868" r="2" b="2"/>
          <a:stretch/>
        </p:blipFill>
        <p:spPr>
          <a:xfrm>
            <a:off x="-5598" y="10"/>
            <a:ext cx="6101606" cy="6858000"/>
          </a:xfrm>
          <a:prstGeom prst="rect">
            <a:avLst/>
          </a:prstGeom>
        </p:spPr>
      </p:pic>
      <p:grpSp>
        <p:nvGrpSpPr>
          <p:cNvPr id="21" name="Group 20">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2" name="Rectangle 21">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Rectangle 24">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Rectangle 49">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1"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Rectangle 61">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3"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EEF281DB-D64E-FC4F-911D-6A54AE94AA35}"/>
              </a:ext>
            </a:extLst>
          </p:cNvPr>
          <p:cNvSpPr>
            <a:spLocks noGrp="1"/>
          </p:cNvSpPr>
          <p:nvPr>
            <p:ph idx="1"/>
          </p:nvPr>
        </p:nvSpPr>
        <p:spPr>
          <a:xfrm>
            <a:off x="6448425" y="2249487"/>
            <a:ext cx="4598986" cy="3541714"/>
          </a:xfrm>
        </p:spPr>
        <p:txBody>
          <a:bodyPr>
            <a:normAutofit/>
          </a:bodyPr>
          <a:lstStyle/>
          <a:p>
            <a:pPr>
              <a:lnSpc>
                <a:spcPct val="110000"/>
              </a:lnSpc>
            </a:pPr>
            <a:r>
              <a:rPr lang="en-US" sz="1500" dirty="0"/>
              <a:t>Background foreground separation of MRI images using Anisotropic Diffusion Filtering Thresholding</a:t>
            </a:r>
          </a:p>
          <a:p>
            <a:pPr>
              <a:lnSpc>
                <a:spcPct val="110000"/>
              </a:lnSpc>
            </a:pPr>
            <a:r>
              <a:rPr lang="en-US" sz="1500" dirty="0"/>
              <a:t>Standardized quality metric system for structural brain magnetic resonance images in multi-centering neuroimaging</a:t>
            </a:r>
          </a:p>
          <a:p>
            <a:pPr>
              <a:lnSpc>
                <a:spcPct val="110000"/>
              </a:lnSpc>
            </a:pPr>
            <a:r>
              <a:rPr lang="en-US" sz="1500" dirty="0"/>
              <a:t>Slice property by ration of slice thickness by slice distance</a:t>
            </a:r>
          </a:p>
          <a:p>
            <a:pPr>
              <a:lnSpc>
                <a:spcPct val="110000"/>
              </a:lnSpc>
            </a:pPr>
            <a:r>
              <a:rPr lang="en-US" sz="1500" dirty="0"/>
              <a:t>Mapping slice number to sigmoid space</a:t>
            </a:r>
          </a:p>
          <a:p>
            <a:pPr>
              <a:lnSpc>
                <a:spcPct val="110000"/>
              </a:lnSpc>
            </a:pPr>
            <a:r>
              <a:rPr lang="en-US" sz="1500" dirty="0"/>
              <a:t>Generation of HDR Illumination from a single image for the enhancement of undesirably illuminated images</a:t>
            </a:r>
          </a:p>
          <a:p>
            <a:pPr>
              <a:lnSpc>
                <a:spcPct val="110000"/>
              </a:lnSpc>
            </a:pPr>
            <a:endParaRPr lang="en-US" sz="1500" dirty="0"/>
          </a:p>
        </p:txBody>
      </p:sp>
    </p:spTree>
    <p:extLst>
      <p:ext uri="{BB962C8B-B14F-4D97-AF65-F5344CB8AC3E}">
        <p14:creationId xmlns:p14="http://schemas.microsoft.com/office/powerpoint/2010/main" val="22388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F9F3-1FED-C240-8378-94C50CD598F0}"/>
              </a:ext>
            </a:extLst>
          </p:cNvPr>
          <p:cNvSpPr>
            <a:spLocks noGrp="1"/>
          </p:cNvSpPr>
          <p:nvPr>
            <p:ph type="title"/>
          </p:nvPr>
        </p:nvSpPr>
        <p:spPr>
          <a:xfrm>
            <a:off x="1141413" y="618517"/>
            <a:ext cx="2877336" cy="5507328"/>
          </a:xfrm>
        </p:spPr>
        <p:txBody>
          <a:bodyPr>
            <a:normAutofit/>
          </a:bodyPr>
          <a:lstStyle/>
          <a:p>
            <a:r>
              <a:rPr lang="en-US" sz="3300"/>
              <a:t>Background foreground separation</a:t>
            </a:r>
          </a:p>
        </p:txBody>
      </p:sp>
      <p:sp>
        <p:nvSpPr>
          <p:cNvPr id="3" name="Content Placeholder 2">
            <a:extLst>
              <a:ext uri="{FF2B5EF4-FFF2-40B4-BE49-F238E27FC236}">
                <a16:creationId xmlns:a16="http://schemas.microsoft.com/office/drawing/2014/main" id="{D55AD8ED-E3C1-3142-A373-60E7A215331F}"/>
              </a:ext>
            </a:extLst>
          </p:cNvPr>
          <p:cNvSpPr>
            <a:spLocks noGrp="1"/>
          </p:cNvSpPr>
          <p:nvPr>
            <p:ph idx="1"/>
          </p:nvPr>
        </p:nvSpPr>
        <p:spPr>
          <a:xfrm>
            <a:off x="4540743" y="638650"/>
            <a:ext cx="7034485" cy="3782778"/>
          </a:xfrm>
        </p:spPr>
        <p:txBody>
          <a:bodyPr>
            <a:normAutofit/>
          </a:bodyPr>
          <a:lstStyle/>
          <a:p>
            <a:r>
              <a:rPr lang="en-US"/>
              <a:t>Used Nonlinear Anisotropic Diffusion Filtering followed by hysteresis thresholding to achieve the desired result. For hysteresis thresholding all we need is High and Low thresholding value. High thresholding value : mean of image after perform Nonlinear Anisotropic Diffusion Filtering Low thresholding value : std of image after perform Nonlinear Anisotropic Diffusion Filtering</a:t>
            </a:r>
          </a:p>
        </p:txBody>
      </p:sp>
      <p:pic>
        <p:nvPicPr>
          <p:cNvPr id="5" name="Picture 4">
            <a:extLst>
              <a:ext uri="{FF2B5EF4-FFF2-40B4-BE49-F238E27FC236}">
                <a16:creationId xmlns:a16="http://schemas.microsoft.com/office/drawing/2014/main" id="{D4AACB67-4D22-514B-871C-035AB6D3F0DB}"/>
              </a:ext>
            </a:extLst>
          </p:cNvPr>
          <p:cNvPicPr>
            <a:picLocks noChangeAspect="1"/>
          </p:cNvPicPr>
          <p:nvPr/>
        </p:nvPicPr>
        <p:blipFill>
          <a:blip r:embed="rId3"/>
          <a:stretch>
            <a:fillRect/>
          </a:stretch>
        </p:blipFill>
        <p:spPr>
          <a:xfrm>
            <a:off x="5767608" y="4604942"/>
            <a:ext cx="4828263" cy="152090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16382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EC05-52E6-E549-AB51-A62B53A62C1B}"/>
              </a:ext>
            </a:extLst>
          </p:cNvPr>
          <p:cNvSpPr>
            <a:spLocks noGrp="1"/>
          </p:cNvSpPr>
          <p:nvPr>
            <p:ph type="title"/>
          </p:nvPr>
        </p:nvSpPr>
        <p:spPr/>
        <p:txBody>
          <a:bodyPr/>
          <a:lstStyle/>
          <a:p>
            <a:r>
              <a:rPr lang="en-US" dirty="0"/>
              <a:t>MRI quality metric system</a:t>
            </a:r>
          </a:p>
        </p:txBody>
      </p:sp>
      <p:sp>
        <p:nvSpPr>
          <p:cNvPr id="3" name="Content Placeholder 2">
            <a:extLst>
              <a:ext uri="{FF2B5EF4-FFF2-40B4-BE49-F238E27FC236}">
                <a16:creationId xmlns:a16="http://schemas.microsoft.com/office/drawing/2014/main" id="{F7DB2AF9-FFDC-2642-AE36-146E1B53BD8D}"/>
              </a:ext>
            </a:extLst>
          </p:cNvPr>
          <p:cNvSpPr>
            <a:spLocks noGrp="1"/>
          </p:cNvSpPr>
          <p:nvPr>
            <p:ph idx="1"/>
          </p:nvPr>
        </p:nvSpPr>
        <p:spPr>
          <a:xfrm>
            <a:off x="1141413" y="1792286"/>
            <a:ext cx="10707688" cy="4608514"/>
          </a:xfrm>
        </p:spPr>
        <p:txBody>
          <a:bodyPr>
            <a:normAutofit fontScale="92500" lnSpcReduction="20000"/>
          </a:bodyPr>
          <a:lstStyle/>
          <a:p>
            <a:pPr marL="0" indent="0" fontAlgn="base">
              <a:buNone/>
            </a:pPr>
            <a:r>
              <a:rPr lang="en-US" sz="1600" b="1" dirty="0"/>
              <a:t>Grayscale image &amp; contrast feature image</a:t>
            </a:r>
          </a:p>
          <a:p>
            <a:pPr marL="0" indent="0" fontAlgn="base">
              <a:buNone/>
            </a:pPr>
            <a:r>
              <a:rPr lang="en-US" sz="1600" b="1" dirty="0"/>
              <a:t>a) First grayscale moment grayscale binary image</a:t>
            </a:r>
          </a:p>
          <a:p>
            <a:pPr marL="0" indent="0" fontAlgn="base">
              <a:buNone/>
            </a:pPr>
            <a:endParaRPr lang="en-US" sz="1600" dirty="0"/>
          </a:p>
          <a:p>
            <a:pPr marL="0" indent="0" fontAlgn="base">
              <a:buNone/>
            </a:pPr>
            <a:br>
              <a:rPr lang="en-US" sz="1600" dirty="0"/>
            </a:br>
            <a:r>
              <a:rPr lang="en-US" sz="1600" b="1" dirty="0"/>
              <a:t>b) First contrast moment grayscale binary image</a:t>
            </a:r>
          </a:p>
          <a:p>
            <a:pPr marL="0" indent="0" fontAlgn="base">
              <a:buNone/>
            </a:pPr>
            <a:endParaRPr lang="en-US" sz="1600" dirty="0"/>
          </a:p>
          <a:p>
            <a:pPr marL="0" indent="0" fontAlgn="base">
              <a:buNone/>
            </a:pPr>
            <a:br>
              <a:rPr lang="en-US" sz="1600" dirty="0"/>
            </a:br>
            <a:r>
              <a:rPr lang="en-US" sz="1600" b="1" dirty="0"/>
              <a:t>c) First contrast moment contrast binary image</a:t>
            </a:r>
          </a:p>
          <a:p>
            <a:pPr marL="0" indent="0" fontAlgn="base">
              <a:buNone/>
            </a:pPr>
            <a:endParaRPr lang="en-US" sz="1600" dirty="0"/>
          </a:p>
          <a:p>
            <a:pPr marL="0" indent="0" fontAlgn="base">
              <a:buNone/>
            </a:pPr>
            <a:br>
              <a:rPr lang="en-US" sz="1600" dirty="0"/>
            </a:br>
            <a:r>
              <a:rPr lang="en-US" sz="1600" b="1" dirty="0"/>
              <a:t>d) First grayscale moment contrast binary image</a:t>
            </a:r>
          </a:p>
          <a:p>
            <a:pPr marL="0" indent="0">
              <a:buNone/>
            </a:pPr>
            <a:br>
              <a:rPr lang="en-US" sz="1600" dirty="0"/>
            </a:br>
            <a:br>
              <a:rPr lang="en-US" sz="1600" dirty="0"/>
            </a:br>
            <a:endParaRPr lang="en-US" sz="1600" dirty="0"/>
          </a:p>
        </p:txBody>
      </p:sp>
      <p:pic>
        <p:nvPicPr>
          <p:cNvPr id="1035" name="Picture 11">
            <a:extLst>
              <a:ext uri="{FF2B5EF4-FFF2-40B4-BE49-F238E27FC236}">
                <a16:creationId xmlns:a16="http://schemas.microsoft.com/office/drawing/2014/main" id="{A5E34958-0E89-3D4B-8C47-C99C5340E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441430"/>
            <a:ext cx="2146300" cy="70242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AF8FD194-5D4C-F74D-9502-B04F508DA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3367154"/>
            <a:ext cx="2146300" cy="702426"/>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BDB251C5-0234-6346-A148-931DCAC93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4317624"/>
            <a:ext cx="2146300" cy="63392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971A6735-1972-5847-BC07-34FFDFF50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5370685"/>
            <a:ext cx="2146300" cy="75463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2E14D78D-8644-DF4A-B485-3E42C62B1B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5402" y="1863791"/>
            <a:ext cx="1863162" cy="18545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8D8A94D4-1A0E-D84A-B2BC-093F2CF9E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9139" y="1855206"/>
            <a:ext cx="1863161" cy="1863161"/>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53A53750-1831-344A-8147-28F347F2B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2" y="4410823"/>
            <a:ext cx="1863162" cy="1828659"/>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E0041A88-09D6-8D46-B478-A5BD18BAFD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7119" y="4410823"/>
            <a:ext cx="1828659" cy="1828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B1F6E0-F5C1-B64E-80F9-07B3B0C2422A}"/>
              </a:ext>
            </a:extLst>
          </p:cNvPr>
          <p:cNvSpPr txBox="1"/>
          <p:nvPr/>
        </p:nvSpPr>
        <p:spPr>
          <a:xfrm>
            <a:off x="7137400" y="3898900"/>
            <a:ext cx="355600" cy="369332"/>
          </a:xfrm>
          <a:prstGeom prst="rect">
            <a:avLst/>
          </a:prstGeom>
          <a:noFill/>
        </p:spPr>
        <p:txBody>
          <a:bodyPr wrap="square" rtlCol="0">
            <a:spAutoFit/>
          </a:bodyPr>
          <a:lstStyle/>
          <a:p>
            <a:r>
              <a:rPr lang="en-US" dirty="0"/>
              <a:t>a</a:t>
            </a:r>
          </a:p>
        </p:txBody>
      </p:sp>
      <p:sp>
        <p:nvSpPr>
          <p:cNvPr id="23" name="TextBox 22">
            <a:extLst>
              <a:ext uri="{FF2B5EF4-FFF2-40B4-BE49-F238E27FC236}">
                <a16:creationId xmlns:a16="http://schemas.microsoft.com/office/drawing/2014/main" id="{E4B37CA9-76BD-2145-9CAF-051D0181F5D7}"/>
              </a:ext>
            </a:extLst>
          </p:cNvPr>
          <p:cNvSpPr txBox="1"/>
          <p:nvPr/>
        </p:nvSpPr>
        <p:spPr>
          <a:xfrm>
            <a:off x="9723648" y="3898900"/>
            <a:ext cx="355600" cy="369332"/>
          </a:xfrm>
          <a:prstGeom prst="rect">
            <a:avLst/>
          </a:prstGeom>
          <a:noFill/>
        </p:spPr>
        <p:txBody>
          <a:bodyPr wrap="square" rtlCol="0">
            <a:spAutoFit/>
          </a:bodyPr>
          <a:lstStyle/>
          <a:p>
            <a:r>
              <a:rPr lang="en-US" dirty="0"/>
              <a:t>b</a:t>
            </a:r>
          </a:p>
        </p:txBody>
      </p:sp>
      <p:sp>
        <p:nvSpPr>
          <p:cNvPr id="24" name="TextBox 23">
            <a:extLst>
              <a:ext uri="{FF2B5EF4-FFF2-40B4-BE49-F238E27FC236}">
                <a16:creationId xmlns:a16="http://schemas.microsoft.com/office/drawing/2014/main" id="{4A1D0848-E49D-B143-A64B-EF4AE86F2630}"/>
              </a:ext>
            </a:extLst>
          </p:cNvPr>
          <p:cNvSpPr txBox="1"/>
          <p:nvPr/>
        </p:nvSpPr>
        <p:spPr>
          <a:xfrm>
            <a:off x="7137400" y="6287430"/>
            <a:ext cx="355600" cy="369332"/>
          </a:xfrm>
          <a:prstGeom prst="rect">
            <a:avLst/>
          </a:prstGeom>
          <a:noFill/>
        </p:spPr>
        <p:txBody>
          <a:bodyPr wrap="square" rtlCol="0">
            <a:spAutoFit/>
          </a:bodyPr>
          <a:lstStyle/>
          <a:p>
            <a:r>
              <a:rPr lang="en-US" dirty="0"/>
              <a:t>c</a:t>
            </a:r>
          </a:p>
        </p:txBody>
      </p:sp>
      <p:sp>
        <p:nvSpPr>
          <p:cNvPr id="25" name="TextBox 24">
            <a:extLst>
              <a:ext uri="{FF2B5EF4-FFF2-40B4-BE49-F238E27FC236}">
                <a16:creationId xmlns:a16="http://schemas.microsoft.com/office/drawing/2014/main" id="{6BC558DD-15E6-0B4E-BB75-A432109E4B18}"/>
              </a:ext>
            </a:extLst>
          </p:cNvPr>
          <p:cNvSpPr txBox="1"/>
          <p:nvPr/>
        </p:nvSpPr>
        <p:spPr>
          <a:xfrm>
            <a:off x="9723648" y="6313108"/>
            <a:ext cx="355600"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18626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8383-E36C-4F45-A33E-053CCF8356E4}"/>
              </a:ext>
            </a:extLst>
          </p:cNvPr>
          <p:cNvSpPr>
            <a:spLocks noGrp="1"/>
          </p:cNvSpPr>
          <p:nvPr>
            <p:ph type="title"/>
          </p:nvPr>
        </p:nvSpPr>
        <p:spPr>
          <a:xfrm>
            <a:off x="8036041" y="618518"/>
            <a:ext cx="3281003" cy="1478570"/>
          </a:xfrm>
        </p:spPr>
        <p:txBody>
          <a:bodyPr anchor="b">
            <a:normAutofit/>
          </a:bodyPr>
          <a:lstStyle/>
          <a:p>
            <a:r>
              <a:rPr lang="en-US" sz="2800"/>
              <a:t>Image quality score</a:t>
            </a:r>
          </a:p>
        </p:txBody>
      </p:sp>
      <p:sp>
        <p:nvSpPr>
          <p:cNvPr id="77"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a:extLst>
              <a:ext uri="{FF2B5EF4-FFF2-40B4-BE49-F238E27FC236}">
                <a16:creationId xmlns:a16="http://schemas.microsoft.com/office/drawing/2014/main" id="{1A9AB151-8AB6-E646-AE6D-17CBCEEC5A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339554"/>
            <a:ext cx="2974328" cy="18033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C326EBF-8589-404F-8B55-7DB44F4242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57042" y="1461069"/>
            <a:ext cx="2974328" cy="1560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028D149-15DA-134C-875E-E643333C455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3847115"/>
            <a:ext cx="2974328" cy="15243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ACB9496-1A24-E746-BA6C-C1D16975305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257042" y="4010702"/>
            <a:ext cx="2974328" cy="11971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8FCD011-41F3-9144-A67D-3774F1EF4810}"/>
              </a:ext>
            </a:extLst>
          </p:cNvPr>
          <p:cNvSpPr>
            <a:spLocks noGrp="1"/>
          </p:cNvSpPr>
          <p:nvPr>
            <p:ph idx="1"/>
          </p:nvPr>
        </p:nvSpPr>
        <p:spPr>
          <a:xfrm>
            <a:off x="8036041" y="2249487"/>
            <a:ext cx="3281004" cy="3541714"/>
          </a:xfrm>
        </p:spPr>
        <p:txBody>
          <a:bodyPr>
            <a:normAutofit/>
          </a:bodyPr>
          <a:lstStyle/>
          <a:p>
            <a:r>
              <a:rPr lang="en-US" sz="1800"/>
              <a:t>Luminance contrast quality score, q1</a:t>
            </a:r>
          </a:p>
          <a:p>
            <a:r>
              <a:rPr lang="en-US" sz="1800"/>
              <a:t>Texture quality score, q2</a:t>
            </a:r>
          </a:p>
          <a:p>
            <a:r>
              <a:rPr lang="en-US" sz="1800"/>
              <a:t>Texture contrast quality score, q3</a:t>
            </a:r>
          </a:p>
          <a:p>
            <a:r>
              <a:rPr lang="en-US" sz="1800"/>
              <a:t>Lightness quality score, q4</a:t>
            </a:r>
          </a:p>
          <a:p>
            <a:r>
              <a:rPr lang="en-US" sz="1800"/>
              <a:t>Total = w1 * q1 + w2 * q2 + w3 * q3 + w4 * q4</a:t>
            </a:r>
          </a:p>
        </p:txBody>
      </p:sp>
    </p:spTree>
    <p:extLst>
      <p:ext uri="{BB962C8B-B14F-4D97-AF65-F5344CB8AC3E}">
        <p14:creationId xmlns:p14="http://schemas.microsoft.com/office/powerpoint/2010/main" val="257391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950D-331F-7746-858F-1E63A6A7FB5D}"/>
              </a:ext>
            </a:extLst>
          </p:cNvPr>
          <p:cNvSpPr>
            <a:spLocks noGrp="1"/>
          </p:cNvSpPr>
          <p:nvPr>
            <p:ph type="title"/>
          </p:nvPr>
        </p:nvSpPr>
        <p:spPr/>
        <p:txBody>
          <a:bodyPr/>
          <a:lstStyle/>
          <a:p>
            <a:r>
              <a:rPr lang="en-US" dirty="0"/>
              <a:t>Slice property</a:t>
            </a:r>
          </a:p>
        </p:txBody>
      </p:sp>
      <p:sp>
        <p:nvSpPr>
          <p:cNvPr id="3" name="Content Placeholder 2">
            <a:extLst>
              <a:ext uri="{FF2B5EF4-FFF2-40B4-BE49-F238E27FC236}">
                <a16:creationId xmlns:a16="http://schemas.microsoft.com/office/drawing/2014/main" id="{0BEAB62C-09E8-5D4E-9972-57DADE818B4D}"/>
              </a:ext>
            </a:extLst>
          </p:cNvPr>
          <p:cNvSpPr>
            <a:spLocks noGrp="1"/>
          </p:cNvSpPr>
          <p:nvPr>
            <p:ph idx="1"/>
          </p:nvPr>
        </p:nvSpPr>
        <p:spPr/>
        <p:txBody>
          <a:bodyPr/>
          <a:lstStyle/>
          <a:p>
            <a:r>
              <a:rPr lang="en-US" dirty="0"/>
              <a:t>Slice thickness and slice increment</a:t>
            </a:r>
          </a:p>
          <a:p>
            <a:endParaRPr lang="en-US" dirty="0"/>
          </a:p>
        </p:txBody>
      </p:sp>
      <p:pic>
        <p:nvPicPr>
          <p:cNvPr id="3074" name="Picture 2">
            <a:extLst>
              <a:ext uri="{FF2B5EF4-FFF2-40B4-BE49-F238E27FC236}">
                <a16:creationId xmlns:a16="http://schemas.microsoft.com/office/drawing/2014/main" id="{9E0C469C-4343-0F49-8124-6AAF48098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2877344"/>
            <a:ext cx="4456536" cy="25582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7FB3C5-A27B-C44B-AA56-A7AA5B257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2848001"/>
            <a:ext cx="3975100" cy="26169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72DFC6-C686-E64A-BF48-74F8310CFCFE}"/>
              </a:ext>
            </a:extLst>
          </p:cNvPr>
          <p:cNvSpPr/>
          <p:nvPr/>
        </p:nvSpPr>
        <p:spPr>
          <a:xfrm>
            <a:off x="5952470" y="5694124"/>
            <a:ext cx="5519460" cy="369332"/>
          </a:xfrm>
          <a:prstGeom prst="rect">
            <a:avLst/>
          </a:prstGeom>
        </p:spPr>
        <p:txBody>
          <a:bodyPr wrap="none">
            <a:spAutoFit/>
          </a:bodyPr>
          <a:lstStyle/>
          <a:p>
            <a:r>
              <a:rPr lang="en-US" dirty="0">
                <a:latin typeface="Roboto"/>
              </a:rPr>
              <a:t>When the ratio gets 1, the score becomes maximum</a:t>
            </a:r>
            <a:endParaRPr lang="en-US" dirty="0"/>
          </a:p>
        </p:txBody>
      </p:sp>
    </p:spTree>
    <p:extLst>
      <p:ext uri="{BB962C8B-B14F-4D97-AF65-F5344CB8AC3E}">
        <p14:creationId xmlns:p14="http://schemas.microsoft.com/office/powerpoint/2010/main" val="112950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checkerboard(across)">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4FA-047A-B846-B591-6558A28FFA76}"/>
              </a:ext>
            </a:extLst>
          </p:cNvPr>
          <p:cNvSpPr>
            <a:spLocks noGrp="1"/>
          </p:cNvSpPr>
          <p:nvPr>
            <p:ph type="title"/>
          </p:nvPr>
        </p:nvSpPr>
        <p:spPr>
          <a:xfrm>
            <a:off x="1141413" y="618518"/>
            <a:ext cx="9905998" cy="1478570"/>
          </a:xfrm>
        </p:spPr>
        <p:txBody>
          <a:bodyPr>
            <a:normAutofit/>
          </a:bodyPr>
          <a:lstStyle/>
          <a:p>
            <a:r>
              <a:rPr lang="en-US" dirty="0"/>
              <a:t>Number property</a:t>
            </a:r>
          </a:p>
        </p:txBody>
      </p:sp>
      <p:pic>
        <p:nvPicPr>
          <p:cNvPr id="4" name="Picture 3">
            <a:extLst>
              <a:ext uri="{FF2B5EF4-FFF2-40B4-BE49-F238E27FC236}">
                <a16:creationId xmlns:a16="http://schemas.microsoft.com/office/drawing/2014/main" id="{C44A4EA9-3574-C047-A32F-FD1262CB4921}"/>
              </a:ext>
            </a:extLst>
          </p:cNvPr>
          <p:cNvPicPr>
            <a:picLocks noChangeAspect="1"/>
          </p:cNvPicPr>
          <p:nvPr/>
        </p:nvPicPr>
        <p:blipFill>
          <a:blip r:embed="rId3"/>
          <a:stretch>
            <a:fillRect/>
          </a:stretch>
        </p:blipFill>
        <p:spPr>
          <a:xfrm>
            <a:off x="1141411" y="2448907"/>
            <a:ext cx="4689234" cy="31508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363FF6-4364-1A46-85FF-93B48DC1DBC7}"/>
                  </a:ext>
                </a:extLst>
              </p:cNvPr>
              <p:cNvSpPr>
                <a:spLocks noGrp="1"/>
              </p:cNvSpPr>
              <p:nvPr>
                <p:ph idx="1"/>
              </p:nvPr>
            </p:nvSpPr>
            <p:spPr>
              <a:xfrm>
                <a:off x="6336727" y="2249487"/>
                <a:ext cx="4710683" cy="3541714"/>
              </a:xfrm>
            </p:spPr>
            <p:txBody>
              <a:bodyPr>
                <a:normAutofit/>
              </a:bodyPr>
              <a:lstStyle/>
              <a:p>
                <a:r>
                  <a:rPr lang="en-US" dirty="0"/>
                  <a:t>All dataset slices in the range of [3, 1216]</a:t>
                </a:r>
              </a:p>
              <a:p>
                <a14:m>
                  <m:oMath xmlns:m="http://schemas.openxmlformats.org/officeDocument/2006/math">
                    <m:r>
                      <m:rPr>
                        <m:sty m:val="p"/>
                      </m:rPr>
                      <a:rPr lang="en-US" i="1" dirty="0">
                        <a:latin typeface="Cambria Math" panose="02040503050406030204" pitchFamily="18" charset="0"/>
                      </a:rPr>
                      <m:t>S</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r>
                              <a:rPr lang="en-US" b="0" i="1" dirty="0" smtClean="0">
                                <a:latin typeface="Cambria Math" panose="02040503050406030204" pitchFamily="18" charset="0"/>
                              </a:rPr>
                              <m:t>𝑥</m:t>
                            </m:r>
                          </m:sup>
                        </m:sSup>
                      </m:den>
                    </m:f>
                    <m:r>
                      <a:rPr lang="en-US" b="0" i="1" dirty="0" smtClean="0">
                        <a:latin typeface="Cambria Math" panose="02040503050406030204" pitchFamily="18" charset="0"/>
                      </a:rPr>
                      <m:t> −0.5</m:t>
                    </m:r>
                  </m:oMath>
                </a14:m>
                <a:endParaRPr lang="en-US" dirty="0"/>
              </a:p>
            </p:txBody>
          </p:sp>
        </mc:Choice>
        <mc:Fallback xmlns="">
          <p:sp>
            <p:nvSpPr>
              <p:cNvPr id="3" name="Content Placeholder 2">
                <a:extLst>
                  <a:ext uri="{FF2B5EF4-FFF2-40B4-BE49-F238E27FC236}">
                    <a16:creationId xmlns:a16="http://schemas.microsoft.com/office/drawing/2014/main" id="{D5363FF6-4364-1A46-85FF-93B48DC1DBC7}"/>
                  </a:ext>
                </a:extLst>
              </p:cNvPr>
              <p:cNvSpPr>
                <a:spLocks noGrp="1" noRot="1" noChangeAspect="1" noMove="1" noResize="1" noEditPoints="1" noAdjustHandles="1" noChangeArrowheads="1" noChangeShapeType="1" noTextEdit="1"/>
              </p:cNvSpPr>
              <p:nvPr>
                <p:ph idx="1"/>
              </p:nvPr>
            </p:nvSpPr>
            <p:spPr>
              <a:xfrm>
                <a:off x="6336727" y="2249487"/>
                <a:ext cx="4710683" cy="3541714"/>
              </a:xfrm>
              <a:blipFill>
                <a:blip r:embed="rId4"/>
                <a:stretch>
                  <a:fillRect l="-2419" t="-2143"/>
                </a:stretch>
              </a:blipFill>
            </p:spPr>
            <p:txBody>
              <a:bodyPr/>
              <a:lstStyle/>
              <a:p>
                <a:r>
                  <a:rPr lang="en-US">
                    <a:noFill/>
                  </a:rPr>
                  <a:t> </a:t>
                </a:r>
              </a:p>
            </p:txBody>
          </p:sp>
        </mc:Fallback>
      </mc:AlternateContent>
    </p:spTree>
    <p:extLst>
      <p:ext uri="{BB962C8B-B14F-4D97-AF65-F5344CB8AC3E}">
        <p14:creationId xmlns:p14="http://schemas.microsoft.com/office/powerpoint/2010/main" val="346055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16</TotalTime>
  <Words>373</Words>
  <Application>Microsoft Macintosh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Arial</vt:lpstr>
      <vt:lpstr>Cambria Math</vt:lpstr>
      <vt:lpstr>Tw Cen MT</vt:lpstr>
      <vt:lpstr>Circuit</vt:lpstr>
      <vt:lpstr>3DMIP-MRIQA</vt:lpstr>
      <vt:lpstr>Background</vt:lpstr>
      <vt:lpstr>Background</vt:lpstr>
      <vt:lpstr>Solution</vt:lpstr>
      <vt:lpstr>Background foreground separation</vt:lpstr>
      <vt:lpstr>MRI quality metric system</vt:lpstr>
      <vt:lpstr>Image quality score</vt:lpstr>
      <vt:lpstr>Slice property</vt:lpstr>
      <vt:lpstr>Number property</vt:lpstr>
      <vt:lpstr>Current result</vt:lpstr>
      <vt:lpstr>Integrated tool</vt:lpstr>
      <vt:lpstr>Integrated tool</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3DMIP-MRIQA</dc:title>
  <dc:creator>davidzhangxm@gmail.com</dc:creator>
  <cp:lastModifiedBy>davidzhangxm@gmail.com</cp:lastModifiedBy>
  <cp:revision>5</cp:revision>
  <dcterms:created xsi:type="dcterms:W3CDTF">2020-03-13T05:23:09Z</dcterms:created>
  <dcterms:modified xsi:type="dcterms:W3CDTF">2020-03-13T17:30:55Z</dcterms:modified>
</cp:coreProperties>
</file>