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4"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7" d="100"/>
          <a:sy n="127" d="100"/>
        </p:scale>
        <p:origin x="108" y="1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angyuan zheng" userId="fc0985f2afca30ef" providerId="LiveId" clId="{1D89B2A6-FEC3-4114-B7B4-89CC3CAC7230}"/>
    <pc:docChg chg="modSld">
      <pc:chgData name="xiangyuan zheng" userId="fc0985f2afca30ef" providerId="LiveId" clId="{1D89B2A6-FEC3-4114-B7B4-89CC3CAC7230}" dt="2019-12-20T23:37:10.622" v="0" actId="20577"/>
      <pc:docMkLst>
        <pc:docMk/>
      </pc:docMkLst>
      <pc:sldChg chg="modSp">
        <pc:chgData name="xiangyuan zheng" userId="fc0985f2afca30ef" providerId="LiveId" clId="{1D89B2A6-FEC3-4114-B7B4-89CC3CAC7230}" dt="2019-12-20T23:37:10.622" v="0" actId="20577"/>
        <pc:sldMkLst>
          <pc:docMk/>
          <pc:sldMk cId="0" sldId="256"/>
        </pc:sldMkLst>
        <pc:spChg chg="mod">
          <ac:chgData name="xiangyuan zheng" userId="fc0985f2afca30ef" providerId="LiveId" clId="{1D89B2A6-FEC3-4114-B7B4-89CC3CAC7230}" dt="2019-12-20T23:37:10.622" v="0" actId="20577"/>
          <ac:spMkLst>
            <pc:docMk/>
            <pc:sldMk cId="0" sldId="256"/>
            <ac:spMk id="7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c3f406d43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c3f406d43_2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6c3f406d43_2_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c3f406d43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6c3f406d43_2_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6c3f406d43_2_2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c3f406d43_2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c3f406d43_2_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6c3f406d43_2_3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c3f406d43_2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c3f406d43_2_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6c3f406d43_2_6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6c3f406d43_2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6c3f406d43_2_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g6c3f406d43_2_8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6c3f406d43_2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6c3f406d43_2_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6c3f406d43_2_10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c3f406d43_2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c3f406d43_2_1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g6c3f406d43_2_13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75e04434d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75e04434dc_0_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g75e04434dc_0_3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75e04434dc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75e04434dc_0_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75e04434dc_0_6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6c51143fb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6c51143fba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g6c51143fba_1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extLst>
      <p:ext uri="{BB962C8B-B14F-4D97-AF65-F5344CB8AC3E}">
        <p14:creationId xmlns:p14="http://schemas.microsoft.com/office/powerpoint/2010/main" val="1839097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5e04434dc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75e04434dc_2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g75e04434dc_2_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6c51143fb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6c51143fba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g6c51143fba_1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75e04434dc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75e04434dc_2_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266700" lvl="0" indent="-266700" algn="l" rtl="0">
              <a:lnSpc>
                <a:spcPct val="115000"/>
              </a:lnSpc>
              <a:spcBef>
                <a:spcPts val="1200"/>
              </a:spcBef>
              <a:spcAft>
                <a:spcPts val="0"/>
              </a:spcAft>
              <a:buNone/>
            </a:pPr>
            <a:r>
              <a:rPr lang="en-US">
                <a:latin typeface="Arial"/>
                <a:ea typeface="Arial"/>
                <a:cs typeface="Arial"/>
                <a:sym typeface="Arial"/>
              </a:rPr>
              <a:t>Objective: To analyze H1B visa distribution on variables such as Sponsoring Company, Occupation, Job Location, Processing Fiscal Year and Use of Attorney. Additionally, cross examinations of salary against Use of Attorney, Occupations and Job Locations </a:t>
            </a:r>
            <a:endParaRPr>
              <a:latin typeface="Arial"/>
              <a:ea typeface="Arial"/>
              <a:cs typeface="Arial"/>
              <a:sym typeface="Arial"/>
            </a:endParaRPr>
          </a:p>
          <a:p>
            <a:pPr marL="0" lvl="0" indent="0" algn="l" rtl="0">
              <a:spcBef>
                <a:spcPts val="1200"/>
              </a:spcBef>
              <a:spcAft>
                <a:spcPts val="0"/>
              </a:spcAft>
              <a:buNone/>
            </a:pPr>
            <a:endParaRPr/>
          </a:p>
        </p:txBody>
      </p:sp>
      <p:sp>
        <p:nvSpPr>
          <p:cNvPr id="88" name="Google Shape;88;g75e04434dc_2_2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5e04434dc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5e04434dc_2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g75e04434dc_2_1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5e04434dc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5e04434dc_0_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75e04434dc_0_2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5e04434dc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5e04434dc_0_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75e04434dc_0_4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5e04434dc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5e04434dc_0_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g75e04434dc_0_4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5e04434dc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5e04434dc_0_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75e04434dc_0_5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c3f406d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c3f406d43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6c3f406d43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with Graphic">
  <p:cSld name="Title and Content with Graphic">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with Graphic">
  <p:cSld name="Title Only with Graphic">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7" name="Google Shape;37;p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6" name="Google Shape;46;p7"/>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7" name="Google Shape;47;p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457200" y="204787"/>
            <a:ext cx="8229600" cy="871538"/>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2"/>
              </a:buClr>
              <a:buSzPts val="4400"/>
              <a:buFont typeface="Arial"/>
              <a:buNone/>
              <a:defRPr sz="44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8"/>
          <p:cNvSpPr txBox="1">
            <a:spLocks noGrp="1"/>
          </p:cNvSpPr>
          <p:nvPr>
            <p:ph type="body" idx="1"/>
          </p:nvPr>
        </p:nvSpPr>
        <p:spPr>
          <a:xfrm>
            <a:off x="3575050" y="1076326"/>
            <a:ext cx="5111750" cy="3518297"/>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3" name="Google Shape;53;p8"/>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4" name="Google Shape;54;p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0" name="Google Shape;60;p9"/>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4"/>
        <p:cNvGrpSpPr/>
        <p:nvPr/>
      </p:nvGrpSpPr>
      <p:grpSpPr>
        <a:xfrm>
          <a:off x="0" y="0"/>
          <a:ext cx="0" cy="0"/>
          <a:chOff x="0" y="0"/>
          <a:chExt cx="0" cy="0"/>
        </a:xfrm>
      </p:grpSpPr>
      <p:sp>
        <p:nvSpPr>
          <p:cNvPr id="65" name="Google Shape;65;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8" name="Google Shape;68;p10"/>
          <p:cNvSpPr txBox="1">
            <a:spLocks noGrp="1"/>
          </p:cNvSpPr>
          <p:nvPr>
            <p:ph type="body" idx="1"/>
          </p:nvPr>
        </p:nvSpPr>
        <p:spPr>
          <a:xfrm>
            <a:off x="1792288" y="2654638"/>
            <a:ext cx="5486400" cy="285292"/>
          </a:xfrm>
          <a:prstGeom prst="rect">
            <a:avLst/>
          </a:prstGeom>
          <a:noFill/>
          <a:ln>
            <a:noFill/>
          </a:ln>
        </p:spPr>
        <p:txBody>
          <a:bodyPr spcFirstLastPara="1" wrap="square" lIns="91425" tIns="45700" rIns="91425" bIns="45700" anchor="t" anchorCtr="0">
            <a:noAutofit/>
          </a:bodyPr>
          <a:lstStyle>
            <a:lvl1pPr marL="457200" lvl="0" indent="-228600" algn="ctr">
              <a:spcBef>
                <a:spcPts val="360"/>
              </a:spcBef>
              <a:spcAft>
                <a:spcPts val="0"/>
              </a:spcAft>
              <a:buClr>
                <a:schemeClr val="dk1"/>
              </a:buClr>
              <a:buSzPts val="1800"/>
              <a:buNone/>
              <a:defRPr sz="18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body" idx="2"/>
          </p:nvPr>
        </p:nvSpPr>
        <p:spPr>
          <a:xfrm>
            <a:off x="649605" y="1390769"/>
            <a:ext cx="7854315" cy="1047631"/>
          </a:xfrm>
          <a:prstGeom prst="rect">
            <a:avLst/>
          </a:prstGeom>
          <a:noFill/>
          <a:ln>
            <a:noFill/>
          </a:ln>
        </p:spPr>
        <p:txBody>
          <a:bodyPr spcFirstLastPara="1" wrap="square" lIns="91425" tIns="45700" rIns="91425" bIns="45700" anchor="ctr" anchorCtr="1">
            <a:noAutofit/>
          </a:bodyPr>
          <a:lstStyle>
            <a:lvl1pPr marL="457200" lvl="0" indent="-228600" algn="ctr">
              <a:spcBef>
                <a:spcPts val="560"/>
              </a:spcBef>
              <a:spcAft>
                <a:spcPts val="0"/>
              </a:spcAft>
              <a:buClr>
                <a:schemeClr val="dk1"/>
              </a:buClr>
              <a:buSzPts val="2800"/>
              <a:buNone/>
              <a:defRPr sz="2800">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venir"/>
                <a:ea typeface="Avenir"/>
                <a:cs typeface="Avenir"/>
                <a:sym typeface="Avenir"/>
              </a:defRPr>
            </a:lvl1pPr>
            <a:lvl2pPr marL="0" marR="0" lvl="1" indent="0" algn="r" rtl="0">
              <a:spcBef>
                <a:spcPts val="0"/>
              </a:spcBef>
              <a:buNone/>
              <a:defRPr sz="1200" b="0" i="0" u="none" strike="noStrike" cap="none">
                <a:solidFill>
                  <a:srgbClr val="888888"/>
                </a:solidFill>
                <a:latin typeface="Avenir"/>
                <a:ea typeface="Avenir"/>
                <a:cs typeface="Avenir"/>
                <a:sym typeface="Avenir"/>
              </a:defRPr>
            </a:lvl2pPr>
            <a:lvl3pPr marL="0" marR="0" lvl="2" indent="0" algn="r" rtl="0">
              <a:spcBef>
                <a:spcPts val="0"/>
              </a:spcBef>
              <a:buNone/>
              <a:defRPr sz="1200" b="0" i="0" u="none" strike="noStrike" cap="none">
                <a:solidFill>
                  <a:srgbClr val="888888"/>
                </a:solidFill>
                <a:latin typeface="Avenir"/>
                <a:ea typeface="Avenir"/>
                <a:cs typeface="Avenir"/>
                <a:sym typeface="Avenir"/>
              </a:defRPr>
            </a:lvl3pPr>
            <a:lvl4pPr marL="0" marR="0" lvl="3" indent="0" algn="r" rtl="0">
              <a:spcBef>
                <a:spcPts val="0"/>
              </a:spcBef>
              <a:buNone/>
              <a:defRPr sz="1200" b="0" i="0" u="none" strike="noStrike" cap="none">
                <a:solidFill>
                  <a:srgbClr val="888888"/>
                </a:solidFill>
                <a:latin typeface="Avenir"/>
                <a:ea typeface="Avenir"/>
                <a:cs typeface="Avenir"/>
                <a:sym typeface="Avenir"/>
              </a:defRPr>
            </a:lvl4pPr>
            <a:lvl5pPr marL="0" marR="0" lvl="4" indent="0" algn="r" rtl="0">
              <a:spcBef>
                <a:spcPts val="0"/>
              </a:spcBef>
              <a:buNone/>
              <a:defRPr sz="1200" b="0" i="0" u="none" strike="noStrike" cap="none">
                <a:solidFill>
                  <a:srgbClr val="888888"/>
                </a:solidFill>
                <a:latin typeface="Avenir"/>
                <a:ea typeface="Avenir"/>
                <a:cs typeface="Avenir"/>
                <a:sym typeface="Avenir"/>
              </a:defRPr>
            </a:lvl5pPr>
            <a:lvl6pPr marL="0" marR="0" lvl="5" indent="0" algn="r" rtl="0">
              <a:spcBef>
                <a:spcPts val="0"/>
              </a:spcBef>
              <a:buNone/>
              <a:defRPr sz="1200" b="0" i="0" u="none" strike="noStrike" cap="none">
                <a:solidFill>
                  <a:srgbClr val="888888"/>
                </a:solidFill>
                <a:latin typeface="Avenir"/>
                <a:ea typeface="Avenir"/>
                <a:cs typeface="Avenir"/>
                <a:sym typeface="Avenir"/>
              </a:defRPr>
            </a:lvl6pPr>
            <a:lvl7pPr marL="0" marR="0" lvl="6" indent="0" algn="r" rtl="0">
              <a:spcBef>
                <a:spcPts val="0"/>
              </a:spcBef>
              <a:buNone/>
              <a:defRPr sz="1200" b="0" i="0" u="none" strike="noStrike" cap="none">
                <a:solidFill>
                  <a:srgbClr val="888888"/>
                </a:solidFill>
                <a:latin typeface="Avenir"/>
                <a:ea typeface="Avenir"/>
                <a:cs typeface="Avenir"/>
                <a:sym typeface="Avenir"/>
              </a:defRPr>
            </a:lvl7pPr>
            <a:lvl8pPr marL="0" marR="0" lvl="7" indent="0" algn="r" rtl="0">
              <a:spcBef>
                <a:spcPts val="0"/>
              </a:spcBef>
              <a:buNone/>
              <a:defRPr sz="1200" b="0" i="0" u="none" strike="noStrike" cap="none">
                <a:solidFill>
                  <a:srgbClr val="888888"/>
                </a:solidFill>
                <a:latin typeface="Avenir"/>
                <a:ea typeface="Avenir"/>
                <a:cs typeface="Avenir"/>
                <a:sym typeface="Avenir"/>
              </a:defRPr>
            </a:lvl8pPr>
            <a:lvl9pPr marL="0" marR="0" lvl="8" indent="0" algn="r" rtl="0">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foreignlaborcert.doleta.gov/performancedata.cfm"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3"/>
        <p:cNvGrpSpPr/>
        <p:nvPr/>
      </p:nvGrpSpPr>
      <p:grpSpPr>
        <a:xfrm>
          <a:off x="0" y="0"/>
          <a:ext cx="0" cy="0"/>
          <a:chOff x="0" y="0"/>
          <a:chExt cx="0" cy="0"/>
        </a:xfrm>
      </p:grpSpPr>
      <p:sp>
        <p:nvSpPr>
          <p:cNvPr id="74" name="Google Shape;74;p11"/>
          <p:cNvSpPr txBox="1">
            <a:spLocks noGrp="1"/>
          </p:cNvSpPr>
          <p:nvPr>
            <p:ph type="ctrTitle" idx="4294967295"/>
          </p:nvPr>
        </p:nvSpPr>
        <p:spPr>
          <a:xfrm>
            <a:off x="685800" y="567658"/>
            <a:ext cx="7772400" cy="110251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sz="3600"/>
              <a:t>H1B Application In-depth Analysis</a:t>
            </a:r>
            <a:endParaRPr sz="3600">
              <a:solidFill>
                <a:schemeClr val="lt1"/>
              </a:solidFill>
            </a:endParaRPr>
          </a:p>
        </p:txBody>
      </p:sp>
      <p:sp>
        <p:nvSpPr>
          <p:cNvPr id="75" name="Google Shape;75;p11"/>
          <p:cNvSpPr txBox="1">
            <a:spLocks noGrp="1"/>
          </p:cNvSpPr>
          <p:nvPr>
            <p:ph type="subTitle" idx="4294967295"/>
          </p:nvPr>
        </p:nvSpPr>
        <p:spPr>
          <a:xfrm>
            <a:off x="4106975" y="2851650"/>
            <a:ext cx="4978500" cy="460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100"/>
              <a:buFont typeface="Arial"/>
              <a:buNone/>
            </a:pPr>
            <a:r>
              <a:rPr lang="en-US" sz="1400" dirty="0">
                <a:solidFill>
                  <a:schemeClr val="dk2"/>
                </a:solidFill>
              </a:rPr>
              <a:t>Final Project - BUAD 5272</a:t>
            </a:r>
            <a:endParaRPr sz="1400" dirty="0">
              <a:solidFill>
                <a:schemeClr val="dk2"/>
              </a:solidFill>
            </a:endParaRPr>
          </a:p>
          <a:p>
            <a:pPr marL="0" lvl="0" indent="0" algn="r" rtl="0">
              <a:spcBef>
                <a:spcPts val="640"/>
              </a:spcBef>
              <a:spcAft>
                <a:spcPts val="0"/>
              </a:spcAft>
              <a:buClr>
                <a:schemeClr val="dk1"/>
              </a:buClr>
              <a:buSzPts val="1100"/>
              <a:buFont typeface="Arial"/>
              <a:buNone/>
            </a:pPr>
            <a:r>
              <a:rPr lang="en-US" sz="1400" dirty="0">
                <a:solidFill>
                  <a:schemeClr val="dk2"/>
                </a:solidFill>
              </a:rPr>
              <a:t>Chris Pickens, David Zheng, Stanley Yuan</a:t>
            </a:r>
            <a:endParaRPr sz="1400" dirty="0">
              <a:solidFill>
                <a:schemeClr val="dk2"/>
              </a:solidFill>
            </a:endParaRPr>
          </a:p>
          <a:p>
            <a:pPr marL="342900" marR="0" lvl="0" indent="-139700" algn="l" rtl="0">
              <a:spcBef>
                <a:spcPts val="0"/>
              </a:spcBef>
              <a:spcAft>
                <a:spcPts val="0"/>
              </a:spcAft>
              <a:buClr>
                <a:schemeClr val="dk1"/>
              </a:buClr>
              <a:buSzPts val="3200"/>
              <a:buFont typeface="Arial"/>
              <a:buNone/>
            </a:pPr>
            <a:endParaRPr dirty="0">
              <a:solidFill>
                <a:srgbClr val="FFFFFF"/>
              </a:solidFill>
            </a:endParaRPr>
          </a:p>
          <a:p>
            <a:pPr marL="342900" marR="0" lvl="0" indent="-139700" algn="l" rtl="0">
              <a:spcBef>
                <a:spcPts val="0"/>
              </a:spcBef>
              <a:spcAft>
                <a:spcPts val="0"/>
              </a:spcAft>
              <a:buClr>
                <a:schemeClr val="dk1"/>
              </a:buClr>
              <a:buSzPts val="3200"/>
              <a:buFont typeface="Arial"/>
              <a:buNone/>
            </a:pPr>
            <a:endParaRPr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0"/>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000"/>
              <a:t>Where are Applicants Going? - 2018</a:t>
            </a:r>
            <a:endParaRPr sz="3000"/>
          </a:p>
        </p:txBody>
      </p:sp>
      <p:sp>
        <p:nvSpPr>
          <p:cNvPr id="150" name="Google Shape;150;p20"/>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pic>
        <p:nvPicPr>
          <p:cNvPr id="151" name="Google Shape;151;p20"/>
          <p:cNvPicPr preferRelativeResize="0"/>
          <p:nvPr/>
        </p:nvPicPr>
        <p:blipFill>
          <a:blip r:embed="rId3">
            <a:alphaModFix/>
          </a:blip>
          <a:stretch>
            <a:fillRect/>
          </a:stretch>
        </p:blipFill>
        <p:spPr>
          <a:xfrm>
            <a:off x="7415249" y="978954"/>
            <a:ext cx="1495425" cy="685800"/>
          </a:xfrm>
          <a:prstGeom prst="rect">
            <a:avLst/>
          </a:prstGeom>
          <a:noFill/>
          <a:ln>
            <a:noFill/>
          </a:ln>
        </p:spPr>
      </p:pic>
      <p:pic>
        <p:nvPicPr>
          <p:cNvPr id="152" name="Google Shape;152;p20"/>
          <p:cNvPicPr preferRelativeResize="0"/>
          <p:nvPr/>
        </p:nvPicPr>
        <p:blipFill>
          <a:blip r:embed="rId4">
            <a:alphaModFix/>
          </a:blip>
          <a:stretch>
            <a:fillRect/>
          </a:stretch>
        </p:blipFill>
        <p:spPr>
          <a:xfrm>
            <a:off x="140025" y="978951"/>
            <a:ext cx="7023492" cy="3788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000"/>
              <a:t>Where are Applicants Going? - 2018</a:t>
            </a:r>
            <a:endParaRPr sz="3000"/>
          </a:p>
        </p:txBody>
      </p:sp>
      <p:sp>
        <p:nvSpPr>
          <p:cNvPr id="159" name="Google Shape;159;p21"/>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pic>
        <p:nvPicPr>
          <p:cNvPr id="160" name="Google Shape;160;p21"/>
          <p:cNvPicPr preferRelativeResize="0"/>
          <p:nvPr/>
        </p:nvPicPr>
        <p:blipFill>
          <a:blip r:embed="rId3">
            <a:alphaModFix/>
          </a:blip>
          <a:stretch>
            <a:fillRect/>
          </a:stretch>
        </p:blipFill>
        <p:spPr>
          <a:xfrm>
            <a:off x="115225" y="1063375"/>
            <a:ext cx="6168525" cy="3093050"/>
          </a:xfrm>
          <a:prstGeom prst="rect">
            <a:avLst/>
          </a:prstGeom>
          <a:noFill/>
          <a:ln>
            <a:noFill/>
          </a:ln>
        </p:spPr>
      </p:pic>
      <p:pic>
        <p:nvPicPr>
          <p:cNvPr id="161" name="Google Shape;161;p21"/>
          <p:cNvPicPr preferRelativeResize="0"/>
          <p:nvPr/>
        </p:nvPicPr>
        <p:blipFill>
          <a:blip r:embed="rId4">
            <a:alphaModFix/>
          </a:blip>
          <a:stretch>
            <a:fillRect/>
          </a:stretch>
        </p:blipFill>
        <p:spPr>
          <a:xfrm>
            <a:off x="6283750" y="1825597"/>
            <a:ext cx="2860250" cy="29416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000"/>
              <a:t>What are Applicants Being Hired For? - 2018</a:t>
            </a:r>
            <a:endParaRPr sz="3000"/>
          </a:p>
        </p:txBody>
      </p:sp>
      <p:sp>
        <p:nvSpPr>
          <p:cNvPr id="168" name="Google Shape;168;p22"/>
          <p:cNvSpPr txBox="1">
            <a:spLocks noGrp="1"/>
          </p:cNvSpPr>
          <p:nvPr>
            <p:ph type="body" idx="1"/>
          </p:nvPr>
        </p:nvSpPr>
        <p:spPr>
          <a:xfrm>
            <a:off x="0" y="1200150"/>
            <a:ext cx="3086100" cy="3670800"/>
          </a:xfrm>
          <a:prstGeom prst="rect">
            <a:avLst/>
          </a:prstGeom>
        </p:spPr>
        <p:txBody>
          <a:bodyPr spcFirstLastPara="1" wrap="square" lIns="91425" tIns="45700" rIns="91425" bIns="45700" anchor="t" anchorCtr="0">
            <a:noAutofit/>
          </a:bodyPr>
          <a:lstStyle/>
          <a:p>
            <a:pPr marL="457200" lvl="0" indent="-330200" algn="l" rtl="0">
              <a:spcBef>
                <a:spcPts val="360"/>
              </a:spcBef>
              <a:spcAft>
                <a:spcPts val="0"/>
              </a:spcAft>
              <a:buClr>
                <a:schemeClr val="dk2"/>
              </a:buClr>
              <a:buSzPts val="1600"/>
              <a:buChar char="•"/>
            </a:pPr>
            <a:r>
              <a:rPr lang="en-US" sz="1600">
                <a:solidFill>
                  <a:schemeClr val="dk2"/>
                </a:solidFill>
              </a:rPr>
              <a:t>Lots of applicants from the tech sector</a:t>
            </a:r>
            <a:endParaRPr sz="1600">
              <a:solidFill>
                <a:schemeClr val="dk2"/>
              </a:solidFill>
            </a:endParaRPr>
          </a:p>
          <a:p>
            <a:pPr marL="914400" lvl="1" indent="-330200" algn="l" rtl="0">
              <a:spcBef>
                <a:spcPts val="0"/>
              </a:spcBef>
              <a:spcAft>
                <a:spcPts val="0"/>
              </a:spcAft>
              <a:buClr>
                <a:schemeClr val="dk2"/>
              </a:buClr>
              <a:buSzPts val="1600"/>
              <a:buChar char="–"/>
            </a:pPr>
            <a:r>
              <a:rPr lang="en-US" sz="1600">
                <a:solidFill>
                  <a:schemeClr val="dk2"/>
                </a:solidFill>
              </a:rPr>
              <a:t>5 of top 9 jobs are in tech</a:t>
            </a:r>
            <a:endParaRPr sz="1600">
              <a:solidFill>
                <a:schemeClr val="dk2"/>
              </a:solidFill>
            </a:endParaRPr>
          </a:p>
          <a:p>
            <a:pPr marL="457200" lvl="0" indent="-330200" algn="l" rtl="0">
              <a:spcBef>
                <a:spcPts val="0"/>
              </a:spcBef>
              <a:spcAft>
                <a:spcPts val="0"/>
              </a:spcAft>
              <a:buClr>
                <a:schemeClr val="dk2"/>
              </a:buClr>
              <a:buSzPts val="1600"/>
              <a:buChar char="•"/>
            </a:pPr>
            <a:r>
              <a:rPr lang="en-US" sz="1600">
                <a:solidFill>
                  <a:schemeClr val="dk2"/>
                </a:solidFill>
              </a:rPr>
              <a:t>Other major groups include finance, engineering, and medicine</a:t>
            </a:r>
            <a:endParaRPr sz="1600">
              <a:solidFill>
                <a:schemeClr val="dk2"/>
              </a:solidFill>
            </a:endParaRPr>
          </a:p>
        </p:txBody>
      </p:sp>
      <p:sp>
        <p:nvSpPr>
          <p:cNvPr id="169" name="Google Shape;169;p22"/>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pic>
        <p:nvPicPr>
          <p:cNvPr id="170" name="Google Shape;170;p22"/>
          <p:cNvPicPr preferRelativeResize="0"/>
          <p:nvPr/>
        </p:nvPicPr>
        <p:blipFill>
          <a:blip r:embed="rId3">
            <a:alphaModFix/>
          </a:blip>
          <a:stretch>
            <a:fillRect/>
          </a:stretch>
        </p:blipFill>
        <p:spPr>
          <a:xfrm>
            <a:off x="2993138" y="1063375"/>
            <a:ext cx="6070488" cy="3703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3"/>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000"/>
              <a:t>What are Applicants Being Hired For? - 2018</a:t>
            </a:r>
            <a:endParaRPr sz="3000"/>
          </a:p>
        </p:txBody>
      </p:sp>
      <p:sp>
        <p:nvSpPr>
          <p:cNvPr id="177" name="Google Shape;177;p23"/>
          <p:cNvSpPr txBox="1">
            <a:spLocks noGrp="1"/>
          </p:cNvSpPr>
          <p:nvPr>
            <p:ph type="body" idx="1"/>
          </p:nvPr>
        </p:nvSpPr>
        <p:spPr>
          <a:xfrm>
            <a:off x="0" y="1200150"/>
            <a:ext cx="3086100" cy="3670800"/>
          </a:xfrm>
          <a:prstGeom prst="rect">
            <a:avLst/>
          </a:prstGeom>
        </p:spPr>
        <p:txBody>
          <a:bodyPr spcFirstLastPara="1" wrap="square" lIns="91425" tIns="45700" rIns="91425" bIns="45700" anchor="t" anchorCtr="0">
            <a:noAutofit/>
          </a:bodyPr>
          <a:lstStyle/>
          <a:p>
            <a:pPr marL="457200" lvl="0" indent="-330200" algn="l" rtl="0">
              <a:spcBef>
                <a:spcPts val="360"/>
              </a:spcBef>
              <a:spcAft>
                <a:spcPts val="0"/>
              </a:spcAft>
              <a:buClr>
                <a:schemeClr val="dk2"/>
              </a:buClr>
              <a:buSzPts val="1600"/>
              <a:buChar char="•"/>
            </a:pPr>
            <a:r>
              <a:rPr lang="en-US" sz="1600">
                <a:solidFill>
                  <a:schemeClr val="dk2"/>
                </a:solidFill>
              </a:rPr>
              <a:t>Fewer applicants for lower and higher paying jobs</a:t>
            </a:r>
            <a:endParaRPr sz="1600">
              <a:solidFill>
                <a:schemeClr val="dk2"/>
              </a:solidFill>
            </a:endParaRPr>
          </a:p>
          <a:p>
            <a:pPr marL="914400" lvl="1" indent="-330200" algn="l" rtl="0">
              <a:spcBef>
                <a:spcPts val="0"/>
              </a:spcBef>
              <a:spcAft>
                <a:spcPts val="0"/>
              </a:spcAft>
              <a:buClr>
                <a:schemeClr val="dk2"/>
              </a:buClr>
              <a:buSzPts val="1600"/>
              <a:buChar char="–"/>
            </a:pPr>
            <a:r>
              <a:rPr lang="en-US" sz="1600">
                <a:solidFill>
                  <a:schemeClr val="dk2"/>
                </a:solidFill>
              </a:rPr>
              <a:t>6000 Surgeons</a:t>
            </a:r>
            <a:endParaRPr sz="1600">
              <a:solidFill>
                <a:schemeClr val="dk2"/>
              </a:solidFill>
            </a:endParaRPr>
          </a:p>
          <a:p>
            <a:pPr marL="914400" lvl="1" indent="-330200" algn="l" rtl="0">
              <a:spcBef>
                <a:spcPts val="0"/>
              </a:spcBef>
              <a:spcAft>
                <a:spcPts val="0"/>
              </a:spcAft>
              <a:buClr>
                <a:schemeClr val="dk2"/>
              </a:buClr>
              <a:buSzPts val="1600"/>
              <a:buChar char="–"/>
            </a:pPr>
            <a:r>
              <a:rPr lang="en-US" sz="1600">
                <a:solidFill>
                  <a:schemeClr val="dk2"/>
                </a:solidFill>
              </a:rPr>
              <a:t>750 CEOs</a:t>
            </a:r>
            <a:endParaRPr sz="1600">
              <a:solidFill>
                <a:schemeClr val="dk2"/>
              </a:solidFill>
            </a:endParaRPr>
          </a:p>
          <a:p>
            <a:pPr marL="914400" lvl="1" indent="-330200" algn="l" rtl="0">
              <a:spcBef>
                <a:spcPts val="0"/>
              </a:spcBef>
              <a:spcAft>
                <a:spcPts val="0"/>
              </a:spcAft>
              <a:buClr>
                <a:schemeClr val="dk2"/>
              </a:buClr>
              <a:buSzPts val="1600"/>
              <a:buChar char="–"/>
            </a:pPr>
            <a:r>
              <a:rPr lang="en-US" sz="1600">
                <a:solidFill>
                  <a:schemeClr val="dk2"/>
                </a:solidFill>
              </a:rPr>
              <a:t>500 Foreign Language Teachers</a:t>
            </a:r>
            <a:endParaRPr sz="1600">
              <a:solidFill>
                <a:schemeClr val="dk2"/>
              </a:solidFill>
            </a:endParaRPr>
          </a:p>
          <a:p>
            <a:pPr marL="914400" lvl="1" indent="-330200" algn="l" rtl="0">
              <a:spcBef>
                <a:spcPts val="0"/>
              </a:spcBef>
              <a:spcAft>
                <a:spcPts val="0"/>
              </a:spcAft>
              <a:buClr>
                <a:schemeClr val="dk2"/>
              </a:buClr>
              <a:buSzPts val="1600"/>
              <a:buChar char="–"/>
            </a:pPr>
            <a:r>
              <a:rPr lang="en-US" sz="1600">
                <a:solidFill>
                  <a:schemeClr val="dk2"/>
                </a:solidFill>
              </a:rPr>
              <a:t>95 Healthcare Social Workers</a:t>
            </a:r>
            <a:endParaRPr sz="1600">
              <a:solidFill>
                <a:schemeClr val="dk2"/>
              </a:solidFill>
            </a:endParaRPr>
          </a:p>
          <a:p>
            <a:pPr marL="457200" lvl="0" indent="-330200" algn="l" rtl="0">
              <a:spcBef>
                <a:spcPts val="0"/>
              </a:spcBef>
              <a:spcAft>
                <a:spcPts val="0"/>
              </a:spcAft>
              <a:buClr>
                <a:schemeClr val="dk2"/>
              </a:buClr>
              <a:buSzPts val="1600"/>
              <a:buChar char="•"/>
            </a:pPr>
            <a:r>
              <a:rPr lang="en-US" sz="1600">
                <a:solidFill>
                  <a:schemeClr val="dk2"/>
                </a:solidFill>
              </a:rPr>
              <a:t>Highest paid jobs are in medicine, lowest paid are in education and art</a:t>
            </a:r>
            <a:endParaRPr sz="1600">
              <a:solidFill>
                <a:schemeClr val="dk2"/>
              </a:solidFill>
            </a:endParaRPr>
          </a:p>
        </p:txBody>
      </p:sp>
      <p:sp>
        <p:nvSpPr>
          <p:cNvPr id="178" name="Google Shape;178;p23"/>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179" name="Google Shape;179;p23"/>
          <p:cNvPicPr preferRelativeResize="0"/>
          <p:nvPr/>
        </p:nvPicPr>
        <p:blipFill>
          <a:blip r:embed="rId3">
            <a:alphaModFix/>
          </a:blip>
          <a:stretch>
            <a:fillRect/>
          </a:stretch>
        </p:blipFill>
        <p:spPr>
          <a:xfrm>
            <a:off x="2993138" y="1063375"/>
            <a:ext cx="6070488" cy="3703900"/>
          </a:xfrm>
          <a:prstGeom prst="rect">
            <a:avLst/>
          </a:prstGeom>
          <a:noFill/>
          <a:ln>
            <a:noFill/>
          </a:ln>
        </p:spPr>
      </p:pic>
      <p:pic>
        <p:nvPicPr>
          <p:cNvPr id="180" name="Google Shape;180;p23"/>
          <p:cNvPicPr preferRelativeResize="0"/>
          <p:nvPr/>
        </p:nvPicPr>
        <p:blipFill>
          <a:blip r:embed="rId4">
            <a:alphaModFix/>
          </a:blip>
          <a:stretch>
            <a:fillRect/>
          </a:stretch>
        </p:blipFill>
        <p:spPr>
          <a:xfrm>
            <a:off x="2995400" y="1020953"/>
            <a:ext cx="6070475" cy="3746297"/>
          </a:xfrm>
          <a:prstGeom prst="rect">
            <a:avLst/>
          </a:prstGeom>
          <a:noFill/>
          <a:ln>
            <a:noFill/>
          </a:ln>
        </p:spPr>
      </p:pic>
      <p:pic>
        <p:nvPicPr>
          <p:cNvPr id="181" name="Google Shape;181;p23"/>
          <p:cNvPicPr preferRelativeResize="0"/>
          <p:nvPr/>
        </p:nvPicPr>
        <p:blipFill>
          <a:blip r:embed="rId5">
            <a:alphaModFix/>
          </a:blip>
          <a:stretch>
            <a:fillRect/>
          </a:stretch>
        </p:blipFill>
        <p:spPr>
          <a:xfrm>
            <a:off x="795338" y="4090963"/>
            <a:ext cx="1495425" cy="676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000"/>
              <a:t>Job vs.City - 2018</a:t>
            </a:r>
            <a:endParaRPr sz="3000"/>
          </a:p>
        </p:txBody>
      </p:sp>
      <p:sp>
        <p:nvSpPr>
          <p:cNvPr id="188" name="Google Shape;188;p24"/>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189" name="Google Shape;189;p24"/>
          <p:cNvPicPr preferRelativeResize="0"/>
          <p:nvPr/>
        </p:nvPicPr>
        <p:blipFill>
          <a:blip r:embed="rId3">
            <a:alphaModFix/>
          </a:blip>
          <a:stretch>
            <a:fillRect/>
          </a:stretch>
        </p:blipFill>
        <p:spPr>
          <a:xfrm>
            <a:off x="152400" y="930729"/>
            <a:ext cx="8839201" cy="2158608"/>
          </a:xfrm>
          <a:prstGeom prst="rect">
            <a:avLst/>
          </a:prstGeom>
          <a:noFill/>
          <a:ln>
            <a:noFill/>
          </a:ln>
        </p:spPr>
      </p:pic>
      <p:pic>
        <p:nvPicPr>
          <p:cNvPr id="190" name="Google Shape;190;p24"/>
          <p:cNvPicPr preferRelativeResize="0"/>
          <p:nvPr/>
        </p:nvPicPr>
        <p:blipFill>
          <a:blip r:embed="rId4">
            <a:alphaModFix/>
          </a:blip>
          <a:stretch>
            <a:fillRect/>
          </a:stretch>
        </p:blipFill>
        <p:spPr>
          <a:xfrm>
            <a:off x="76200" y="3089325"/>
            <a:ext cx="8991598" cy="18974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000"/>
              <a:t>Attorney Effect - 2018</a:t>
            </a:r>
            <a:endParaRPr sz="3000"/>
          </a:p>
        </p:txBody>
      </p:sp>
      <p:sp>
        <p:nvSpPr>
          <p:cNvPr id="197" name="Google Shape;197;p25"/>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198" name="Google Shape;198;p25"/>
          <p:cNvPicPr preferRelativeResize="0"/>
          <p:nvPr/>
        </p:nvPicPr>
        <p:blipFill>
          <a:blip r:embed="rId3">
            <a:alphaModFix/>
          </a:blip>
          <a:stretch>
            <a:fillRect/>
          </a:stretch>
        </p:blipFill>
        <p:spPr>
          <a:xfrm>
            <a:off x="144101" y="286276"/>
            <a:ext cx="1950475" cy="4641525"/>
          </a:xfrm>
          <a:prstGeom prst="rect">
            <a:avLst/>
          </a:prstGeom>
          <a:noFill/>
          <a:ln>
            <a:noFill/>
          </a:ln>
        </p:spPr>
      </p:pic>
      <p:pic>
        <p:nvPicPr>
          <p:cNvPr id="199" name="Google Shape;199;p25"/>
          <p:cNvPicPr preferRelativeResize="0"/>
          <p:nvPr/>
        </p:nvPicPr>
        <p:blipFill>
          <a:blip r:embed="rId4">
            <a:alphaModFix/>
          </a:blip>
          <a:stretch>
            <a:fillRect/>
          </a:stretch>
        </p:blipFill>
        <p:spPr>
          <a:xfrm>
            <a:off x="6628875" y="397948"/>
            <a:ext cx="2133600" cy="665432"/>
          </a:xfrm>
          <a:prstGeom prst="rect">
            <a:avLst/>
          </a:prstGeom>
          <a:noFill/>
          <a:ln>
            <a:noFill/>
          </a:ln>
        </p:spPr>
      </p:pic>
      <p:pic>
        <p:nvPicPr>
          <p:cNvPr id="200" name="Google Shape;200;p25"/>
          <p:cNvPicPr preferRelativeResize="0"/>
          <p:nvPr/>
        </p:nvPicPr>
        <p:blipFill>
          <a:blip r:embed="rId5">
            <a:alphaModFix/>
          </a:blip>
          <a:stretch>
            <a:fillRect/>
          </a:stretch>
        </p:blipFill>
        <p:spPr>
          <a:xfrm>
            <a:off x="4486625" y="2249725"/>
            <a:ext cx="4657375" cy="2729475"/>
          </a:xfrm>
          <a:prstGeom prst="rect">
            <a:avLst/>
          </a:prstGeom>
          <a:noFill/>
          <a:ln>
            <a:noFill/>
          </a:ln>
        </p:spPr>
      </p:pic>
      <p:sp>
        <p:nvSpPr>
          <p:cNvPr id="201" name="Google Shape;201;p25"/>
          <p:cNvSpPr txBox="1">
            <a:spLocks noGrp="1"/>
          </p:cNvSpPr>
          <p:nvPr>
            <p:ph type="body" idx="1"/>
          </p:nvPr>
        </p:nvSpPr>
        <p:spPr>
          <a:xfrm>
            <a:off x="1995425" y="1063375"/>
            <a:ext cx="5936700" cy="2525100"/>
          </a:xfrm>
          <a:prstGeom prst="rect">
            <a:avLst/>
          </a:prstGeom>
        </p:spPr>
        <p:txBody>
          <a:bodyPr spcFirstLastPara="1" wrap="square" lIns="91425" tIns="45700" rIns="91425" bIns="45700" anchor="t" anchorCtr="0">
            <a:noAutofit/>
          </a:bodyPr>
          <a:lstStyle/>
          <a:p>
            <a:pPr marL="457200" lvl="0" indent="-330200" algn="l" rtl="0">
              <a:spcBef>
                <a:spcPts val="360"/>
              </a:spcBef>
              <a:spcAft>
                <a:spcPts val="0"/>
              </a:spcAft>
              <a:buClr>
                <a:schemeClr val="dk2"/>
              </a:buClr>
              <a:buSzPts val="1600"/>
              <a:buChar char="•"/>
            </a:pPr>
            <a:r>
              <a:rPr lang="en-US" sz="1600">
                <a:solidFill>
                  <a:schemeClr val="dk2"/>
                </a:solidFill>
              </a:rPr>
              <a:t>Most applicants have employer-hired attorneys</a:t>
            </a:r>
            <a:endParaRPr sz="1600">
              <a:solidFill>
                <a:schemeClr val="dk2"/>
              </a:solidFill>
            </a:endParaRPr>
          </a:p>
          <a:p>
            <a:pPr marL="914400" lvl="1" indent="-330200" algn="l" rtl="0">
              <a:spcBef>
                <a:spcPts val="0"/>
              </a:spcBef>
              <a:spcAft>
                <a:spcPts val="0"/>
              </a:spcAft>
              <a:buClr>
                <a:schemeClr val="dk2"/>
              </a:buClr>
              <a:buSzPts val="1600"/>
              <a:buChar char="–"/>
            </a:pPr>
            <a:r>
              <a:rPr lang="en-US" sz="1600">
                <a:solidFill>
                  <a:schemeClr val="dk2"/>
                </a:solidFill>
              </a:rPr>
              <a:t>70% vs. 30%</a:t>
            </a:r>
            <a:endParaRPr sz="1600">
              <a:solidFill>
                <a:schemeClr val="dk2"/>
              </a:solidFill>
            </a:endParaRPr>
          </a:p>
          <a:p>
            <a:pPr marL="457200" lvl="0" indent="-330200" algn="l" rtl="0">
              <a:spcBef>
                <a:spcPts val="0"/>
              </a:spcBef>
              <a:spcAft>
                <a:spcPts val="0"/>
              </a:spcAft>
              <a:buClr>
                <a:schemeClr val="dk2"/>
              </a:buClr>
              <a:buSzPts val="1600"/>
              <a:buChar char="•"/>
            </a:pPr>
            <a:r>
              <a:rPr lang="en-US" sz="1600">
                <a:solidFill>
                  <a:schemeClr val="dk2"/>
                </a:solidFill>
              </a:rPr>
              <a:t>Applicants with attorneys tend to have a higher salary</a:t>
            </a:r>
            <a:endParaRPr sz="1600">
              <a:solidFill>
                <a:schemeClr val="dk2"/>
              </a:solidFill>
            </a:endParaRPr>
          </a:p>
          <a:p>
            <a:pPr marL="914400" lvl="1" indent="-330200" algn="l" rtl="0">
              <a:spcBef>
                <a:spcPts val="0"/>
              </a:spcBef>
              <a:spcAft>
                <a:spcPts val="0"/>
              </a:spcAft>
              <a:buClr>
                <a:schemeClr val="dk2"/>
              </a:buClr>
              <a:buSzPts val="1600"/>
              <a:buChar char="–"/>
            </a:pPr>
            <a:r>
              <a:rPr lang="en-US" sz="1600">
                <a:solidFill>
                  <a:schemeClr val="dk2"/>
                </a:solidFill>
              </a:rPr>
              <a:t>If an applicant’s salary is higher, company presumably would be more willing to pay for an attorney</a:t>
            </a:r>
            <a:endParaRPr sz="16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6"/>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000"/>
              <a:t>Attorney Effect - 2018</a:t>
            </a:r>
            <a:endParaRPr sz="3000"/>
          </a:p>
        </p:txBody>
      </p:sp>
      <p:sp>
        <p:nvSpPr>
          <p:cNvPr id="208" name="Google Shape;208;p26"/>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09" name="Google Shape;209;p26"/>
          <p:cNvSpPr txBox="1">
            <a:spLocks noGrp="1"/>
          </p:cNvSpPr>
          <p:nvPr>
            <p:ph type="body" idx="1"/>
          </p:nvPr>
        </p:nvSpPr>
        <p:spPr>
          <a:xfrm>
            <a:off x="5442950" y="1063375"/>
            <a:ext cx="2947800" cy="3534900"/>
          </a:xfrm>
          <a:prstGeom prst="rect">
            <a:avLst/>
          </a:prstGeom>
        </p:spPr>
        <p:txBody>
          <a:bodyPr spcFirstLastPara="1" wrap="square" lIns="91425" tIns="45700" rIns="91425" bIns="45700" anchor="t" anchorCtr="0">
            <a:noAutofit/>
          </a:bodyPr>
          <a:lstStyle/>
          <a:p>
            <a:pPr marL="457200" lvl="0" indent="-330200" algn="l" rtl="0">
              <a:spcBef>
                <a:spcPts val="360"/>
              </a:spcBef>
              <a:spcAft>
                <a:spcPts val="0"/>
              </a:spcAft>
              <a:buClr>
                <a:schemeClr val="dk2"/>
              </a:buClr>
              <a:buSzPts val="1600"/>
              <a:buChar char="•"/>
            </a:pPr>
            <a:r>
              <a:rPr lang="en-US" sz="1600">
                <a:solidFill>
                  <a:schemeClr val="dk2"/>
                </a:solidFill>
              </a:rPr>
              <a:t>Effect of attorney seems mixed</a:t>
            </a:r>
            <a:endParaRPr sz="1600">
              <a:solidFill>
                <a:schemeClr val="dk2"/>
              </a:solidFill>
            </a:endParaRPr>
          </a:p>
          <a:p>
            <a:pPr marL="914400" lvl="1" indent="-330200" algn="l" rtl="0">
              <a:spcBef>
                <a:spcPts val="0"/>
              </a:spcBef>
              <a:spcAft>
                <a:spcPts val="0"/>
              </a:spcAft>
              <a:buClr>
                <a:schemeClr val="dk2"/>
              </a:buClr>
              <a:buSzPts val="1600"/>
              <a:buChar char="–"/>
            </a:pPr>
            <a:r>
              <a:rPr lang="en-US" sz="1600">
                <a:solidFill>
                  <a:schemeClr val="dk2"/>
                </a:solidFill>
              </a:rPr>
              <a:t>Certified percent goes down but Certified-Withdrawn percent goes up</a:t>
            </a:r>
            <a:endParaRPr sz="1600">
              <a:solidFill>
                <a:schemeClr val="dk2"/>
              </a:solidFill>
            </a:endParaRPr>
          </a:p>
          <a:p>
            <a:pPr marL="914400" lvl="1" indent="-330200" algn="l" rtl="0">
              <a:spcBef>
                <a:spcPts val="0"/>
              </a:spcBef>
              <a:spcAft>
                <a:spcPts val="0"/>
              </a:spcAft>
              <a:buClr>
                <a:schemeClr val="dk2"/>
              </a:buClr>
              <a:buSzPts val="1600"/>
              <a:buChar char="–"/>
            </a:pPr>
            <a:r>
              <a:rPr lang="en-US" sz="1600">
                <a:solidFill>
                  <a:schemeClr val="dk2"/>
                </a:solidFill>
              </a:rPr>
              <a:t>No noticeable effect on denial rate</a:t>
            </a:r>
            <a:endParaRPr sz="1600">
              <a:solidFill>
                <a:schemeClr val="dk2"/>
              </a:solidFill>
            </a:endParaRPr>
          </a:p>
        </p:txBody>
      </p:sp>
      <p:pic>
        <p:nvPicPr>
          <p:cNvPr id="210" name="Google Shape;210;p26"/>
          <p:cNvPicPr preferRelativeResize="0"/>
          <p:nvPr/>
        </p:nvPicPr>
        <p:blipFill>
          <a:blip r:embed="rId3">
            <a:alphaModFix/>
          </a:blip>
          <a:stretch>
            <a:fillRect/>
          </a:stretch>
        </p:blipFill>
        <p:spPr>
          <a:xfrm>
            <a:off x="457200" y="943175"/>
            <a:ext cx="4805199" cy="3947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7"/>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600"/>
              <a:t>Conclusion</a:t>
            </a:r>
            <a:endParaRPr sz="3600"/>
          </a:p>
        </p:txBody>
      </p:sp>
      <p:sp>
        <p:nvSpPr>
          <p:cNvPr id="217" name="Google Shape;217;p27"/>
          <p:cNvSpPr txBox="1">
            <a:spLocks noGrp="1"/>
          </p:cNvSpPr>
          <p:nvPr>
            <p:ph type="body" idx="1"/>
          </p:nvPr>
        </p:nvSpPr>
        <p:spPr>
          <a:xfrm>
            <a:off x="457200" y="1200151"/>
            <a:ext cx="8229600" cy="33945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Clr>
                <a:schemeClr val="dk2"/>
              </a:buClr>
              <a:buSzPts val="1800"/>
              <a:buChar char="•"/>
            </a:pPr>
            <a:r>
              <a:rPr lang="en-US" sz="1800">
                <a:solidFill>
                  <a:schemeClr val="dk2"/>
                </a:solidFill>
              </a:rPr>
              <a:t>Group’s experience with the project</a:t>
            </a:r>
            <a:endParaRPr sz="1800">
              <a:solidFill>
                <a:schemeClr val="dk2"/>
              </a:solidFill>
            </a:endParaRPr>
          </a:p>
          <a:p>
            <a:pPr marL="914400" lvl="1" indent="-342900" algn="l" rtl="0">
              <a:spcBef>
                <a:spcPts val="0"/>
              </a:spcBef>
              <a:spcAft>
                <a:spcPts val="0"/>
              </a:spcAft>
              <a:buClr>
                <a:schemeClr val="dk2"/>
              </a:buClr>
              <a:buSzPts val="1800"/>
              <a:buChar char="–"/>
            </a:pPr>
            <a:r>
              <a:rPr lang="en-US" sz="1800">
                <a:solidFill>
                  <a:schemeClr val="dk2"/>
                </a:solidFill>
              </a:rPr>
              <a:t>Selection of source data</a:t>
            </a:r>
            <a:endParaRPr sz="1800">
              <a:solidFill>
                <a:schemeClr val="dk2"/>
              </a:solidFill>
            </a:endParaRPr>
          </a:p>
          <a:p>
            <a:pPr marL="914400" lvl="1" indent="-342900" algn="l" rtl="0">
              <a:spcBef>
                <a:spcPts val="0"/>
              </a:spcBef>
              <a:spcAft>
                <a:spcPts val="0"/>
              </a:spcAft>
              <a:buClr>
                <a:schemeClr val="dk2"/>
              </a:buClr>
              <a:buSzPts val="1800"/>
              <a:buChar char="–"/>
            </a:pPr>
            <a:r>
              <a:rPr lang="en-US" sz="1800">
                <a:solidFill>
                  <a:schemeClr val="dk2"/>
                </a:solidFill>
              </a:rPr>
              <a:t>Inability to join the applicants’ data sources with other external sources (since all the applicants’ unique identifier are anonymized)	</a:t>
            </a:r>
            <a:endParaRPr sz="1800">
              <a:solidFill>
                <a:schemeClr val="dk2"/>
              </a:solidFill>
            </a:endParaRPr>
          </a:p>
          <a:p>
            <a:pPr marL="914400" lvl="1" indent="-342900" algn="l" rtl="0">
              <a:spcBef>
                <a:spcPts val="0"/>
              </a:spcBef>
              <a:spcAft>
                <a:spcPts val="0"/>
              </a:spcAft>
              <a:buClr>
                <a:schemeClr val="dk2"/>
              </a:buClr>
              <a:buSzPts val="1800"/>
              <a:buChar char="–"/>
            </a:pPr>
            <a:r>
              <a:rPr lang="en-US" sz="1800">
                <a:solidFill>
                  <a:schemeClr val="dk2"/>
                </a:solidFill>
              </a:rPr>
              <a:t>Instead of querying 1.6 million rows of data, we used random sampling to generate a 10% sample database for prototyping ETL structure. (time saving)</a:t>
            </a:r>
            <a:endParaRPr sz="1800">
              <a:solidFill>
                <a:schemeClr val="dk2"/>
              </a:solidFill>
            </a:endParaRPr>
          </a:p>
          <a:p>
            <a:pPr marL="914400" lvl="1" indent="-342900" algn="l" rtl="0">
              <a:spcBef>
                <a:spcPts val="0"/>
              </a:spcBef>
              <a:spcAft>
                <a:spcPts val="0"/>
              </a:spcAft>
              <a:buClr>
                <a:schemeClr val="dk2"/>
              </a:buClr>
              <a:buSzPts val="1800"/>
              <a:buChar char="–"/>
            </a:pPr>
            <a:r>
              <a:rPr lang="en-US" sz="1800">
                <a:solidFill>
                  <a:schemeClr val="dk2"/>
                </a:solidFill>
              </a:rPr>
              <a:t>Technical troubleshooting</a:t>
            </a:r>
            <a:endParaRPr sz="1800">
              <a:solidFill>
                <a:schemeClr val="dk2"/>
              </a:solidFill>
            </a:endParaRPr>
          </a:p>
          <a:p>
            <a:pPr marL="1371600" lvl="2" indent="-342900" algn="l" rtl="0">
              <a:spcBef>
                <a:spcPts val="0"/>
              </a:spcBef>
              <a:spcAft>
                <a:spcPts val="0"/>
              </a:spcAft>
              <a:buClr>
                <a:schemeClr val="dk2"/>
              </a:buClr>
              <a:buSzPts val="1800"/>
              <a:buChar char="•"/>
            </a:pPr>
            <a:r>
              <a:rPr lang="en-US" sz="1800">
                <a:solidFill>
                  <a:schemeClr val="dk2"/>
                </a:solidFill>
              </a:rPr>
              <a:t>SQL server timeout issue</a:t>
            </a:r>
            <a:endParaRPr sz="1800">
              <a:solidFill>
                <a:schemeClr val="dk2"/>
              </a:solidFill>
            </a:endParaRPr>
          </a:p>
          <a:p>
            <a:pPr marL="1371600" lvl="2" indent="-342900" algn="l" rtl="0">
              <a:spcBef>
                <a:spcPts val="0"/>
              </a:spcBef>
              <a:spcAft>
                <a:spcPts val="0"/>
              </a:spcAft>
              <a:buClr>
                <a:schemeClr val="dk2"/>
              </a:buClr>
              <a:buSzPts val="1800"/>
              <a:buChar char="•"/>
            </a:pPr>
            <a:r>
              <a:rPr lang="en-US" sz="1800">
                <a:solidFill>
                  <a:schemeClr val="dk2"/>
                </a:solidFill>
              </a:rPr>
              <a:t>Duplicate entry for primary keys</a:t>
            </a:r>
            <a:endParaRPr sz="1800">
              <a:solidFill>
                <a:schemeClr val="dk2"/>
              </a:solidFill>
            </a:endParaRPr>
          </a:p>
        </p:txBody>
      </p:sp>
      <p:sp>
        <p:nvSpPr>
          <p:cNvPr id="218" name="Google Shape;218;p27"/>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Conclusion</a:t>
            </a:r>
            <a:endParaRPr/>
          </a:p>
        </p:txBody>
      </p:sp>
      <p:sp>
        <p:nvSpPr>
          <p:cNvPr id="225" name="Google Shape;225;p28"/>
          <p:cNvSpPr txBox="1">
            <a:spLocks noGrp="1"/>
          </p:cNvSpPr>
          <p:nvPr>
            <p:ph type="body" idx="1"/>
          </p:nvPr>
        </p:nvSpPr>
        <p:spPr>
          <a:xfrm>
            <a:off x="457200" y="1200151"/>
            <a:ext cx="8229600" cy="33945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Clr>
                <a:schemeClr val="dk2"/>
              </a:buClr>
              <a:buSzPts val="2400"/>
              <a:buChar char="•"/>
            </a:pPr>
            <a:r>
              <a:rPr lang="en-US" sz="2400">
                <a:solidFill>
                  <a:schemeClr val="dk2"/>
                </a:solidFill>
              </a:rPr>
              <a:t>Planning is important</a:t>
            </a:r>
            <a:endParaRPr sz="2400">
              <a:solidFill>
                <a:schemeClr val="dk2"/>
              </a:solidFill>
            </a:endParaRPr>
          </a:p>
          <a:p>
            <a:pPr marL="457200" lvl="0" indent="-381000" algn="l" rtl="0">
              <a:spcBef>
                <a:spcPts val="0"/>
              </a:spcBef>
              <a:spcAft>
                <a:spcPts val="0"/>
              </a:spcAft>
              <a:buClr>
                <a:schemeClr val="dk2"/>
              </a:buClr>
              <a:buSzPts val="2400"/>
              <a:buChar char="•"/>
            </a:pPr>
            <a:r>
              <a:rPr lang="en-US" sz="2400">
                <a:solidFill>
                  <a:schemeClr val="dk2"/>
                </a:solidFill>
              </a:rPr>
              <a:t>Implementation is time consuming but not difficult</a:t>
            </a:r>
            <a:endParaRPr sz="2400">
              <a:solidFill>
                <a:schemeClr val="dk2"/>
              </a:solidFill>
            </a:endParaRPr>
          </a:p>
          <a:p>
            <a:pPr marL="457200" lvl="0" indent="-381000" algn="l" rtl="0">
              <a:spcBef>
                <a:spcPts val="0"/>
              </a:spcBef>
              <a:spcAft>
                <a:spcPts val="0"/>
              </a:spcAft>
              <a:buClr>
                <a:schemeClr val="dk2"/>
              </a:buClr>
              <a:buSzPts val="2400"/>
              <a:buChar char="•"/>
            </a:pPr>
            <a:r>
              <a:rPr lang="en-US" sz="2400">
                <a:solidFill>
                  <a:schemeClr val="dk2"/>
                </a:solidFill>
              </a:rPr>
              <a:t>Learning about debugging seems valuable</a:t>
            </a:r>
            <a:endParaRPr sz="2400">
              <a:solidFill>
                <a:schemeClr val="dk2"/>
              </a:solidFill>
            </a:endParaRPr>
          </a:p>
          <a:p>
            <a:pPr marL="457200" lvl="0" indent="-381000" algn="l" rtl="0">
              <a:spcBef>
                <a:spcPts val="0"/>
              </a:spcBef>
              <a:spcAft>
                <a:spcPts val="0"/>
              </a:spcAft>
              <a:buClr>
                <a:schemeClr val="dk2"/>
              </a:buClr>
              <a:buSzPts val="2400"/>
              <a:buChar char="•"/>
            </a:pPr>
            <a:r>
              <a:rPr lang="en-US" sz="2400">
                <a:solidFill>
                  <a:schemeClr val="dk2"/>
                </a:solidFill>
              </a:rPr>
              <a:t>Star Schema at the start</a:t>
            </a:r>
            <a:endParaRPr sz="2400">
              <a:solidFill>
                <a:schemeClr val="dk2"/>
              </a:solidFill>
            </a:endParaRPr>
          </a:p>
          <a:p>
            <a:pPr marL="457200" lvl="0" indent="-381000" algn="l" rtl="0">
              <a:spcBef>
                <a:spcPts val="0"/>
              </a:spcBef>
              <a:spcAft>
                <a:spcPts val="0"/>
              </a:spcAft>
              <a:buClr>
                <a:schemeClr val="dk2"/>
              </a:buClr>
              <a:buSzPts val="2400"/>
              <a:buChar char="•"/>
            </a:pPr>
            <a:r>
              <a:rPr lang="en-US" sz="2400">
                <a:solidFill>
                  <a:schemeClr val="dk2"/>
                </a:solidFill>
              </a:rPr>
              <a:t>Came away with real insights</a:t>
            </a:r>
            <a:endParaRPr sz="2400">
              <a:solidFill>
                <a:schemeClr val="dk2"/>
              </a:solidFill>
            </a:endParaRPr>
          </a:p>
          <a:p>
            <a:pPr marL="457200" lvl="0" indent="-381000" algn="l" rtl="0">
              <a:spcBef>
                <a:spcPts val="0"/>
              </a:spcBef>
              <a:spcAft>
                <a:spcPts val="0"/>
              </a:spcAft>
              <a:buClr>
                <a:schemeClr val="dk2"/>
              </a:buClr>
              <a:buSzPts val="2400"/>
              <a:buChar char="•"/>
            </a:pPr>
            <a:r>
              <a:rPr lang="en-US" sz="2400">
                <a:solidFill>
                  <a:schemeClr val="dk2"/>
                </a:solidFill>
              </a:rPr>
              <a:t>Fill out your stats course eval</a:t>
            </a:r>
            <a:endParaRPr sz="2400">
              <a:solidFill>
                <a:schemeClr val="dk2"/>
              </a:solidFill>
            </a:endParaRPr>
          </a:p>
        </p:txBody>
      </p:sp>
      <p:sp>
        <p:nvSpPr>
          <p:cNvPr id="226" name="Google Shape;226;p28"/>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Dataset Used</a:t>
            </a:r>
            <a:endParaRPr/>
          </a:p>
        </p:txBody>
      </p:sp>
      <p:sp>
        <p:nvSpPr>
          <p:cNvPr id="233" name="Google Shape;233;p29"/>
          <p:cNvSpPr txBox="1">
            <a:spLocks noGrp="1"/>
          </p:cNvSpPr>
          <p:nvPr>
            <p:ph type="body" idx="1"/>
          </p:nvPr>
        </p:nvSpPr>
        <p:spPr>
          <a:xfrm>
            <a:off x="4572000" y="1200150"/>
            <a:ext cx="4489800" cy="3394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1500" u="sng">
                <a:solidFill>
                  <a:schemeClr val="hlink"/>
                </a:solidFill>
                <a:hlinkClick r:id="rId3"/>
              </a:rPr>
              <a:t>https://www.foreignlaborcert.doleta.gov/performancedata.cfm</a:t>
            </a:r>
            <a:endParaRPr sz="1500"/>
          </a:p>
          <a:p>
            <a:pPr marL="0" lvl="0" indent="0" algn="l" rtl="0">
              <a:spcBef>
                <a:spcPts val="360"/>
              </a:spcBef>
              <a:spcAft>
                <a:spcPts val="0"/>
              </a:spcAft>
              <a:buNone/>
            </a:pPr>
            <a:endParaRPr/>
          </a:p>
          <a:p>
            <a:pPr marL="0" lvl="0" indent="0" algn="l" rtl="0">
              <a:spcBef>
                <a:spcPts val="360"/>
              </a:spcBef>
              <a:spcAft>
                <a:spcPts val="0"/>
              </a:spcAft>
              <a:buNone/>
            </a:pPr>
            <a:r>
              <a:rPr lang="en-US" sz="1500"/>
              <a:t>scroll to bottom third of the page shown as picture.</a:t>
            </a:r>
            <a:endParaRPr sz="1500"/>
          </a:p>
          <a:p>
            <a:pPr marL="0" lvl="0" indent="0" algn="l" rtl="0">
              <a:spcBef>
                <a:spcPts val="360"/>
              </a:spcBef>
              <a:spcAft>
                <a:spcPts val="0"/>
              </a:spcAft>
              <a:buNone/>
            </a:pPr>
            <a:endParaRPr sz="1500"/>
          </a:p>
          <a:p>
            <a:pPr marL="0" lvl="0" indent="0" algn="l" rtl="0">
              <a:spcBef>
                <a:spcPts val="360"/>
              </a:spcBef>
              <a:spcAft>
                <a:spcPts val="0"/>
              </a:spcAft>
              <a:buNone/>
            </a:pPr>
            <a:r>
              <a:rPr lang="en-US" sz="1500"/>
              <a:t>3 data sets:</a:t>
            </a:r>
            <a:endParaRPr sz="1500"/>
          </a:p>
          <a:p>
            <a:pPr marL="0" lvl="0" indent="0" algn="l" rtl="0">
              <a:spcBef>
                <a:spcPts val="360"/>
              </a:spcBef>
              <a:spcAft>
                <a:spcPts val="0"/>
              </a:spcAft>
              <a:buNone/>
            </a:pPr>
            <a:r>
              <a:rPr lang="en-US" sz="1500"/>
              <a:t>H-1B FY 2018.xlsx</a:t>
            </a:r>
            <a:endParaRPr sz="1500"/>
          </a:p>
          <a:p>
            <a:pPr marL="0" lvl="0" indent="0" algn="l" rtl="0">
              <a:spcBef>
                <a:spcPts val="360"/>
              </a:spcBef>
              <a:spcAft>
                <a:spcPts val="0"/>
              </a:spcAft>
              <a:buNone/>
            </a:pPr>
            <a:r>
              <a:rPr lang="en-US" sz="1500"/>
              <a:t>H-1B FY 2014.xlsx</a:t>
            </a:r>
            <a:endParaRPr sz="1500"/>
          </a:p>
          <a:p>
            <a:pPr marL="0" lvl="0" indent="0" algn="l" rtl="0">
              <a:spcBef>
                <a:spcPts val="360"/>
              </a:spcBef>
              <a:spcAft>
                <a:spcPts val="0"/>
              </a:spcAft>
              <a:buClr>
                <a:schemeClr val="dk1"/>
              </a:buClr>
              <a:buSzPts val="1100"/>
              <a:buFont typeface="Arial"/>
              <a:buNone/>
            </a:pPr>
            <a:r>
              <a:rPr lang="en-US" sz="1500"/>
              <a:t>LCA FY 2010.xlsx</a:t>
            </a:r>
            <a:endParaRPr sz="1500"/>
          </a:p>
        </p:txBody>
      </p:sp>
      <p:sp>
        <p:nvSpPr>
          <p:cNvPr id="234" name="Google Shape;234;p29"/>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pic>
        <p:nvPicPr>
          <p:cNvPr id="235" name="Google Shape;235;p29"/>
          <p:cNvPicPr preferRelativeResize="0"/>
          <p:nvPr/>
        </p:nvPicPr>
        <p:blipFill>
          <a:blip r:embed="rId4">
            <a:alphaModFix/>
          </a:blip>
          <a:stretch>
            <a:fillRect/>
          </a:stretch>
        </p:blipFill>
        <p:spPr>
          <a:xfrm>
            <a:off x="82075" y="974900"/>
            <a:ext cx="4489924" cy="3193700"/>
          </a:xfrm>
          <a:prstGeom prst="rect">
            <a:avLst/>
          </a:prstGeom>
          <a:noFill/>
          <a:ln>
            <a:noFill/>
          </a:ln>
        </p:spPr>
      </p:pic>
    </p:spTree>
    <p:extLst>
      <p:ext uri="{BB962C8B-B14F-4D97-AF65-F5344CB8AC3E}">
        <p14:creationId xmlns:p14="http://schemas.microsoft.com/office/powerpoint/2010/main" val="3747417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600"/>
              <a:t>Objectives</a:t>
            </a:r>
            <a:endParaRPr sz="3600"/>
          </a:p>
        </p:txBody>
      </p:sp>
      <p:sp>
        <p:nvSpPr>
          <p:cNvPr id="82" name="Google Shape;82;p12"/>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pic>
        <p:nvPicPr>
          <p:cNvPr id="83" name="Google Shape;83;p12"/>
          <p:cNvPicPr preferRelativeResize="0"/>
          <p:nvPr/>
        </p:nvPicPr>
        <p:blipFill rotWithShape="1">
          <a:blip r:embed="rId3">
            <a:alphaModFix/>
          </a:blip>
          <a:srcRect l="-7440" r="7439"/>
          <a:stretch/>
        </p:blipFill>
        <p:spPr>
          <a:xfrm>
            <a:off x="591675" y="1063363"/>
            <a:ext cx="3162300" cy="3699775"/>
          </a:xfrm>
          <a:prstGeom prst="rect">
            <a:avLst/>
          </a:prstGeom>
          <a:noFill/>
          <a:ln>
            <a:noFill/>
          </a:ln>
        </p:spPr>
      </p:pic>
      <p:sp>
        <p:nvSpPr>
          <p:cNvPr id="84" name="Google Shape;84;p12"/>
          <p:cNvSpPr txBox="1"/>
          <p:nvPr/>
        </p:nvSpPr>
        <p:spPr>
          <a:xfrm>
            <a:off x="4387225" y="1063375"/>
            <a:ext cx="4605600" cy="2480400"/>
          </a:xfrm>
          <a:prstGeom prst="rect">
            <a:avLst/>
          </a:prstGeom>
          <a:noFill/>
          <a:ln>
            <a:noFill/>
          </a:ln>
        </p:spPr>
        <p:txBody>
          <a:bodyPr spcFirstLastPara="1" wrap="square" lIns="91425" tIns="91425" rIns="91425" bIns="91425" anchor="t" anchorCtr="0">
            <a:noAutofit/>
          </a:bodyPr>
          <a:lstStyle/>
          <a:p>
            <a:pPr marL="266700" lvl="0" indent="-266700" algn="l" rtl="0">
              <a:lnSpc>
                <a:spcPct val="115000"/>
              </a:lnSpc>
              <a:spcBef>
                <a:spcPts val="1200"/>
              </a:spcBef>
              <a:spcAft>
                <a:spcPts val="1200"/>
              </a:spcAft>
              <a:buClr>
                <a:schemeClr val="dk1"/>
              </a:buClr>
              <a:buSzPts val="1100"/>
              <a:buFont typeface="Arial"/>
              <a:buNone/>
            </a:pPr>
            <a:r>
              <a:rPr lang="en-US" sz="2000">
                <a:solidFill>
                  <a:schemeClr val="dk2"/>
                </a:solidFill>
              </a:rPr>
              <a:t>   To analyze H1B visa distribution on variables such as Sponsoring Company, Occupation, Job Location, Processing Fiscal Year and Use of Attorney</a:t>
            </a:r>
            <a:endParaRPr sz="20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MySQL Work Bench</a:t>
            </a:r>
            <a:endParaRPr dirty="0"/>
          </a:p>
        </p:txBody>
      </p:sp>
      <p:sp>
        <p:nvSpPr>
          <p:cNvPr id="233" name="Google Shape;233;p29"/>
          <p:cNvSpPr txBox="1">
            <a:spLocks noGrp="1"/>
          </p:cNvSpPr>
          <p:nvPr>
            <p:ph type="body" idx="1"/>
          </p:nvPr>
        </p:nvSpPr>
        <p:spPr>
          <a:xfrm>
            <a:off x="457200" y="1200150"/>
            <a:ext cx="8604600" cy="3394500"/>
          </a:xfrm>
          <a:prstGeom prst="rect">
            <a:avLst/>
          </a:prstGeom>
        </p:spPr>
        <p:txBody>
          <a:bodyPr spcFirstLastPara="1" wrap="square" lIns="91425" tIns="45700" rIns="91425" bIns="45700" anchor="t" anchorCtr="0">
            <a:noAutofit/>
          </a:bodyPr>
          <a:lstStyle/>
          <a:p>
            <a:pPr marL="0" lvl="0" indent="0">
              <a:buNone/>
            </a:pPr>
            <a:r>
              <a:rPr lang="en-US" dirty="0"/>
              <a:t>https://drive.google.com/file/d/1yBrTMmBdKaYvsy3xw2GeTupoW83z-JN7/view?usp=sharing</a:t>
            </a:r>
            <a:endParaRPr dirty="0"/>
          </a:p>
        </p:txBody>
      </p:sp>
      <p:sp>
        <p:nvSpPr>
          <p:cNvPr id="234" name="Google Shape;234;p29"/>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600"/>
              <a:t>Objectives</a:t>
            </a:r>
            <a:endParaRPr sz="3600"/>
          </a:p>
        </p:txBody>
      </p:sp>
      <p:sp>
        <p:nvSpPr>
          <p:cNvPr id="91" name="Google Shape;91;p13"/>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
        <p:nvSpPr>
          <p:cNvPr id="92" name="Google Shape;92;p13"/>
          <p:cNvSpPr txBox="1"/>
          <p:nvPr/>
        </p:nvSpPr>
        <p:spPr>
          <a:xfrm>
            <a:off x="4471275" y="1278300"/>
            <a:ext cx="4215600" cy="2232300"/>
          </a:xfrm>
          <a:prstGeom prst="rect">
            <a:avLst/>
          </a:prstGeom>
          <a:noFill/>
          <a:ln>
            <a:noFill/>
          </a:ln>
        </p:spPr>
        <p:txBody>
          <a:bodyPr spcFirstLastPara="1" wrap="square" lIns="91425" tIns="91425" rIns="91425" bIns="91425" anchor="t" anchorCtr="0">
            <a:noAutofit/>
          </a:bodyPr>
          <a:lstStyle/>
          <a:p>
            <a:pPr marL="266700" lvl="0" indent="-266700" algn="l" rtl="0">
              <a:lnSpc>
                <a:spcPct val="115000"/>
              </a:lnSpc>
              <a:spcBef>
                <a:spcPts val="1200"/>
              </a:spcBef>
              <a:spcAft>
                <a:spcPts val="0"/>
              </a:spcAft>
              <a:buClr>
                <a:schemeClr val="dk1"/>
              </a:buClr>
              <a:buSzPts val="1100"/>
              <a:buFont typeface="Arial"/>
              <a:buNone/>
            </a:pPr>
            <a:r>
              <a:rPr lang="en-US" sz="2000">
                <a:solidFill>
                  <a:schemeClr val="dk2"/>
                </a:solidFill>
              </a:rPr>
              <a:t>    Cross examinations of salary against Use of Attorney, Occupations and Job Locations </a:t>
            </a:r>
            <a:endParaRPr sz="2000">
              <a:solidFill>
                <a:schemeClr val="dk2"/>
              </a:solidFill>
            </a:endParaRPr>
          </a:p>
          <a:p>
            <a:pPr marL="0" lvl="0" indent="0" algn="l" rtl="0">
              <a:spcBef>
                <a:spcPts val="1200"/>
              </a:spcBef>
              <a:spcAft>
                <a:spcPts val="0"/>
              </a:spcAft>
              <a:buNone/>
            </a:pPr>
            <a:endParaRPr/>
          </a:p>
        </p:txBody>
      </p:sp>
      <p:pic>
        <p:nvPicPr>
          <p:cNvPr id="93" name="Google Shape;93;p13"/>
          <p:cNvPicPr preferRelativeResize="0"/>
          <p:nvPr/>
        </p:nvPicPr>
        <p:blipFill>
          <a:blip r:embed="rId3">
            <a:alphaModFix/>
          </a:blip>
          <a:stretch>
            <a:fillRect/>
          </a:stretch>
        </p:blipFill>
        <p:spPr>
          <a:xfrm>
            <a:off x="858350" y="1063379"/>
            <a:ext cx="3076575" cy="3667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600"/>
              <a:t>Data</a:t>
            </a:r>
            <a:endParaRPr sz="3600"/>
          </a:p>
        </p:txBody>
      </p:sp>
      <p:sp>
        <p:nvSpPr>
          <p:cNvPr id="100" name="Google Shape;100;p14"/>
          <p:cNvSpPr txBox="1">
            <a:spLocks noGrp="1"/>
          </p:cNvSpPr>
          <p:nvPr>
            <p:ph type="body" idx="1"/>
          </p:nvPr>
        </p:nvSpPr>
        <p:spPr>
          <a:xfrm>
            <a:off x="269075" y="1140875"/>
            <a:ext cx="8706900" cy="3109500"/>
          </a:xfrm>
          <a:prstGeom prst="rect">
            <a:avLst/>
          </a:prstGeom>
        </p:spPr>
        <p:txBody>
          <a:bodyPr spcFirstLastPara="1" wrap="square" lIns="91425" tIns="45700" rIns="91425" bIns="45700" anchor="t" anchorCtr="0">
            <a:noAutofit/>
          </a:bodyPr>
          <a:lstStyle/>
          <a:p>
            <a:pPr marL="266700" lvl="0" indent="-266700" algn="l" rtl="0">
              <a:lnSpc>
                <a:spcPct val="115000"/>
              </a:lnSpc>
              <a:spcBef>
                <a:spcPts val="1200"/>
              </a:spcBef>
              <a:spcAft>
                <a:spcPts val="0"/>
              </a:spcAft>
              <a:buNone/>
            </a:pPr>
            <a:endParaRPr sz="1600">
              <a:solidFill>
                <a:schemeClr val="dk2"/>
              </a:solidFill>
            </a:endParaRPr>
          </a:p>
          <a:p>
            <a:pPr marL="266700" lvl="0" indent="-266700" algn="l" rtl="0">
              <a:lnSpc>
                <a:spcPct val="115000"/>
              </a:lnSpc>
              <a:spcBef>
                <a:spcPts val="1200"/>
              </a:spcBef>
              <a:spcAft>
                <a:spcPts val="0"/>
              </a:spcAft>
              <a:buNone/>
            </a:pPr>
            <a:endParaRPr sz="1600">
              <a:solidFill>
                <a:schemeClr val="dk2"/>
              </a:solidFill>
            </a:endParaRPr>
          </a:p>
          <a:p>
            <a:pPr marL="0" lvl="0" indent="0" algn="l" rtl="0">
              <a:lnSpc>
                <a:spcPct val="115000"/>
              </a:lnSpc>
              <a:spcBef>
                <a:spcPts val="1200"/>
              </a:spcBef>
              <a:spcAft>
                <a:spcPts val="0"/>
              </a:spcAft>
              <a:buNone/>
            </a:pPr>
            <a:r>
              <a:rPr lang="en-US" sz="1800">
                <a:solidFill>
                  <a:schemeClr val="dk2"/>
                </a:solidFill>
              </a:rPr>
              <a:t>Data Source: Department of Labor, Office of Foreign Labor Certification Program</a:t>
            </a:r>
            <a:endParaRPr sz="1800">
              <a:solidFill>
                <a:schemeClr val="dk2"/>
              </a:solidFill>
            </a:endParaRPr>
          </a:p>
          <a:p>
            <a:pPr marL="266700" lvl="0" indent="-266700" algn="l" rtl="0">
              <a:lnSpc>
                <a:spcPct val="115000"/>
              </a:lnSpc>
              <a:spcBef>
                <a:spcPts val="1200"/>
              </a:spcBef>
              <a:spcAft>
                <a:spcPts val="0"/>
              </a:spcAft>
              <a:buNone/>
            </a:pPr>
            <a:r>
              <a:rPr lang="en-US" sz="1800">
                <a:solidFill>
                  <a:schemeClr val="dk2"/>
                </a:solidFill>
              </a:rPr>
              <a:t>Data Used: OFLC Disclosure Data FY 2010, FY 2014 and FY 2018.</a:t>
            </a:r>
            <a:endParaRPr sz="1800">
              <a:solidFill>
                <a:schemeClr val="dk2"/>
              </a:solidFill>
            </a:endParaRPr>
          </a:p>
          <a:p>
            <a:pPr marL="0" lvl="0" indent="0" algn="l" rtl="0">
              <a:lnSpc>
                <a:spcPct val="115000"/>
              </a:lnSpc>
              <a:spcBef>
                <a:spcPts val="1200"/>
              </a:spcBef>
              <a:spcAft>
                <a:spcPts val="0"/>
              </a:spcAft>
              <a:buNone/>
            </a:pPr>
            <a:r>
              <a:rPr lang="en-US" sz="1800">
                <a:solidFill>
                  <a:schemeClr val="dk2"/>
                </a:solidFill>
              </a:rPr>
              <a:t>Selection Criterion  -Covering time span of 2 presidencies and economic conditions</a:t>
            </a:r>
            <a:endParaRPr sz="1800">
              <a:solidFill>
                <a:schemeClr val="dk2"/>
              </a:solidFill>
            </a:endParaRPr>
          </a:p>
          <a:p>
            <a:pPr marL="0" lvl="0" indent="0" algn="l" rtl="0">
              <a:lnSpc>
                <a:spcPct val="115000"/>
              </a:lnSpc>
              <a:spcBef>
                <a:spcPts val="1200"/>
              </a:spcBef>
              <a:spcAft>
                <a:spcPts val="0"/>
              </a:spcAft>
              <a:buClr>
                <a:schemeClr val="dk1"/>
              </a:buClr>
              <a:buSzPts val="1100"/>
              <a:buFont typeface="Arial"/>
              <a:buNone/>
            </a:pPr>
            <a:r>
              <a:rPr lang="en-US" sz="1800">
                <a:solidFill>
                  <a:schemeClr val="dk2"/>
                </a:solidFill>
              </a:rPr>
              <a:t>                                -Balancing data quantity, quality and efficiency</a:t>
            </a:r>
            <a:endParaRPr sz="1800">
              <a:solidFill>
                <a:schemeClr val="dk2"/>
              </a:solidFill>
            </a:endParaRPr>
          </a:p>
          <a:p>
            <a:pPr marL="0" lvl="0" indent="0" algn="l" rtl="0">
              <a:lnSpc>
                <a:spcPct val="115000"/>
              </a:lnSpc>
              <a:spcBef>
                <a:spcPts val="1200"/>
              </a:spcBef>
              <a:spcAft>
                <a:spcPts val="0"/>
              </a:spcAft>
              <a:buNone/>
            </a:pPr>
            <a:endParaRPr sz="3600">
              <a:solidFill>
                <a:srgbClr val="BF9000"/>
              </a:solidFill>
            </a:endParaRPr>
          </a:p>
          <a:p>
            <a:pPr marL="0" lvl="0" indent="0" algn="l" rtl="0">
              <a:spcBef>
                <a:spcPts val="1200"/>
              </a:spcBef>
              <a:spcAft>
                <a:spcPts val="0"/>
              </a:spcAft>
              <a:buNone/>
            </a:pPr>
            <a:endParaRPr/>
          </a:p>
        </p:txBody>
      </p:sp>
      <p:sp>
        <p:nvSpPr>
          <p:cNvPr id="101" name="Google Shape;101;p14"/>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pic>
        <p:nvPicPr>
          <p:cNvPr id="102" name="Google Shape;102;p14"/>
          <p:cNvPicPr preferRelativeResize="0"/>
          <p:nvPr/>
        </p:nvPicPr>
        <p:blipFill>
          <a:blip r:embed="rId3">
            <a:alphaModFix/>
          </a:blip>
          <a:stretch>
            <a:fillRect/>
          </a:stretch>
        </p:blipFill>
        <p:spPr>
          <a:xfrm>
            <a:off x="1605700" y="979325"/>
            <a:ext cx="6384126" cy="923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600"/>
              <a:t>Dimensional Model Diagram</a:t>
            </a:r>
            <a:r>
              <a:rPr lang="en-US"/>
              <a:t> </a:t>
            </a:r>
            <a:endParaRPr/>
          </a:p>
        </p:txBody>
      </p:sp>
      <p:sp>
        <p:nvSpPr>
          <p:cNvPr id="109" name="Google Shape;109;p15"/>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pic>
        <p:nvPicPr>
          <p:cNvPr id="110" name="Google Shape;110;p15"/>
          <p:cNvPicPr preferRelativeResize="0"/>
          <p:nvPr/>
        </p:nvPicPr>
        <p:blipFill>
          <a:blip r:embed="rId3">
            <a:alphaModFix/>
          </a:blip>
          <a:stretch>
            <a:fillRect/>
          </a:stretch>
        </p:blipFill>
        <p:spPr>
          <a:xfrm>
            <a:off x="563200" y="991954"/>
            <a:ext cx="5784205" cy="37753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600"/>
              <a:t>ETL Process--Database Preparation </a:t>
            </a:r>
            <a:endParaRPr sz="3600"/>
          </a:p>
        </p:txBody>
      </p:sp>
      <p:sp>
        <p:nvSpPr>
          <p:cNvPr id="117" name="Google Shape;117;p16"/>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pic>
        <p:nvPicPr>
          <p:cNvPr id="118" name="Google Shape;118;p16"/>
          <p:cNvPicPr preferRelativeResize="0"/>
          <p:nvPr/>
        </p:nvPicPr>
        <p:blipFill>
          <a:blip r:embed="rId3">
            <a:alphaModFix/>
          </a:blip>
          <a:stretch>
            <a:fillRect/>
          </a:stretch>
        </p:blipFill>
        <p:spPr>
          <a:xfrm>
            <a:off x="1555575" y="928925"/>
            <a:ext cx="5630424" cy="4008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457200" y="86179"/>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sz="3600"/>
              <a:t>ETL Process--Dimension/Fact Table</a:t>
            </a:r>
            <a:endParaRPr/>
          </a:p>
        </p:txBody>
      </p:sp>
      <p:sp>
        <p:nvSpPr>
          <p:cNvPr id="125" name="Google Shape;125;p17"/>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pic>
        <p:nvPicPr>
          <p:cNvPr id="126" name="Google Shape;126;p17"/>
          <p:cNvPicPr preferRelativeResize="0"/>
          <p:nvPr/>
        </p:nvPicPr>
        <p:blipFill>
          <a:blip r:embed="rId3">
            <a:alphaModFix/>
          </a:blip>
          <a:stretch>
            <a:fillRect/>
          </a:stretch>
        </p:blipFill>
        <p:spPr>
          <a:xfrm>
            <a:off x="381000" y="739975"/>
            <a:ext cx="8696528" cy="4224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600"/>
              <a:t>Final Schema from MySQL</a:t>
            </a:r>
            <a:endParaRPr sz="3600"/>
          </a:p>
        </p:txBody>
      </p:sp>
      <p:sp>
        <p:nvSpPr>
          <p:cNvPr id="133" name="Google Shape;133;p18"/>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pic>
        <p:nvPicPr>
          <p:cNvPr id="134" name="Google Shape;134;p18"/>
          <p:cNvPicPr preferRelativeResize="0"/>
          <p:nvPr/>
        </p:nvPicPr>
        <p:blipFill>
          <a:blip r:embed="rId3">
            <a:alphaModFix/>
          </a:blip>
          <a:stretch>
            <a:fillRect/>
          </a:stretch>
        </p:blipFill>
        <p:spPr>
          <a:xfrm>
            <a:off x="864875" y="992812"/>
            <a:ext cx="7414226" cy="3977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000"/>
              <a:t>Case Status Over Time (2010,2014,2018)</a:t>
            </a:r>
            <a:endParaRPr sz="3000"/>
          </a:p>
        </p:txBody>
      </p:sp>
      <p:sp>
        <p:nvSpPr>
          <p:cNvPr id="141" name="Google Shape;141;p19"/>
          <p:cNvSpPr txBox="1">
            <a:spLocks noGrp="1"/>
          </p:cNvSpPr>
          <p:nvPr>
            <p:ph type="body" idx="1"/>
          </p:nvPr>
        </p:nvSpPr>
        <p:spPr>
          <a:xfrm>
            <a:off x="0" y="1502600"/>
            <a:ext cx="2875500" cy="3394500"/>
          </a:xfrm>
          <a:prstGeom prst="rect">
            <a:avLst/>
          </a:prstGeom>
        </p:spPr>
        <p:txBody>
          <a:bodyPr spcFirstLastPara="1" wrap="square" lIns="91425" tIns="45700" rIns="91425" bIns="45700" anchor="t" anchorCtr="0">
            <a:noAutofit/>
          </a:bodyPr>
          <a:lstStyle/>
          <a:p>
            <a:pPr marL="457200" lvl="0" indent="-330200" algn="l" rtl="0">
              <a:spcBef>
                <a:spcPts val="360"/>
              </a:spcBef>
              <a:spcAft>
                <a:spcPts val="0"/>
              </a:spcAft>
              <a:buClr>
                <a:schemeClr val="dk2"/>
              </a:buClr>
              <a:buSzPts val="1600"/>
              <a:buChar char="•"/>
            </a:pPr>
            <a:r>
              <a:rPr lang="en-US" sz="1600">
                <a:solidFill>
                  <a:schemeClr val="dk2"/>
                </a:solidFill>
              </a:rPr>
              <a:t>Denials up in 2010</a:t>
            </a:r>
            <a:endParaRPr sz="1600">
              <a:solidFill>
                <a:schemeClr val="dk2"/>
              </a:solidFill>
            </a:endParaRPr>
          </a:p>
          <a:p>
            <a:pPr marL="914400" lvl="1" indent="-317500" algn="l" rtl="0">
              <a:spcBef>
                <a:spcPts val="0"/>
              </a:spcBef>
              <a:spcAft>
                <a:spcPts val="0"/>
              </a:spcAft>
              <a:buClr>
                <a:schemeClr val="dk2"/>
              </a:buClr>
              <a:buSzPts val="1400"/>
              <a:buChar char="–"/>
            </a:pPr>
            <a:r>
              <a:rPr lang="en-US" sz="1400">
                <a:solidFill>
                  <a:schemeClr val="dk2"/>
                </a:solidFill>
              </a:rPr>
              <a:t>5x more than 2014</a:t>
            </a:r>
            <a:endParaRPr sz="1400">
              <a:solidFill>
                <a:schemeClr val="dk2"/>
              </a:solidFill>
            </a:endParaRPr>
          </a:p>
          <a:p>
            <a:pPr marL="914400" lvl="1" indent="-317500" algn="l" rtl="0">
              <a:spcBef>
                <a:spcPts val="0"/>
              </a:spcBef>
              <a:spcAft>
                <a:spcPts val="0"/>
              </a:spcAft>
              <a:buClr>
                <a:schemeClr val="dk2"/>
              </a:buClr>
              <a:buSzPts val="1400"/>
              <a:buChar char="–"/>
            </a:pPr>
            <a:r>
              <a:rPr lang="en-US" sz="1400">
                <a:solidFill>
                  <a:schemeClr val="dk2"/>
                </a:solidFill>
              </a:rPr>
              <a:t>10x more than 2018</a:t>
            </a:r>
            <a:endParaRPr sz="1400">
              <a:solidFill>
                <a:schemeClr val="dk2"/>
              </a:solidFill>
            </a:endParaRPr>
          </a:p>
          <a:p>
            <a:pPr marL="914400" lvl="1" indent="-317500" algn="l" rtl="0">
              <a:spcBef>
                <a:spcPts val="0"/>
              </a:spcBef>
              <a:spcAft>
                <a:spcPts val="0"/>
              </a:spcAft>
              <a:buClr>
                <a:schemeClr val="dk2"/>
              </a:buClr>
              <a:buSzPts val="1400"/>
              <a:buChar char="–"/>
            </a:pPr>
            <a:r>
              <a:rPr lang="en-US" sz="1400">
                <a:solidFill>
                  <a:schemeClr val="dk2"/>
                </a:solidFill>
              </a:rPr>
              <a:t>Recession?</a:t>
            </a:r>
            <a:endParaRPr sz="1400">
              <a:solidFill>
                <a:schemeClr val="dk2"/>
              </a:solidFill>
            </a:endParaRPr>
          </a:p>
          <a:p>
            <a:pPr marL="457200" lvl="0" indent="-330200" algn="l" rtl="0">
              <a:spcBef>
                <a:spcPts val="0"/>
              </a:spcBef>
              <a:spcAft>
                <a:spcPts val="0"/>
              </a:spcAft>
              <a:buClr>
                <a:schemeClr val="dk2"/>
              </a:buClr>
              <a:buSzPts val="1600"/>
              <a:buChar char="•"/>
            </a:pPr>
            <a:r>
              <a:rPr lang="en-US" sz="1600">
                <a:solidFill>
                  <a:schemeClr val="dk2"/>
                </a:solidFill>
              </a:rPr>
              <a:t>Little change between 2014 and 2018</a:t>
            </a:r>
            <a:endParaRPr sz="1600">
              <a:solidFill>
                <a:schemeClr val="dk2"/>
              </a:solidFill>
            </a:endParaRPr>
          </a:p>
          <a:p>
            <a:pPr marL="914400" lvl="1" indent="-317500" algn="l" rtl="0">
              <a:spcBef>
                <a:spcPts val="0"/>
              </a:spcBef>
              <a:spcAft>
                <a:spcPts val="0"/>
              </a:spcAft>
              <a:buClr>
                <a:schemeClr val="dk2"/>
              </a:buClr>
              <a:buSzPts val="1400"/>
              <a:buChar char="–"/>
            </a:pPr>
            <a:r>
              <a:rPr lang="en-US" sz="1400">
                <a:solidFill>
                  <a:schemeClr val="dk2"/>
                </a:solidFill>
              </a:rPr>
              <a:t>Political relationship is small</a:t>
            </a:r>
            <a:endParaRPr sz="1400">
              <a:solidFill>
                <a:schemeClr val="dk2"/>
              </a:solidFill>
            </a:endParaRPr>
          </a:p>
        </p:txBody>
      </p:sp>
      <p:sp>
        <p:nvSpPr>
          <p:cNvPr id="142" name="Google Shape;142;p19"/>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pic>
        <p:nvPicPr>
          <p:cNvPr id="143" name="Google Shape;143;p19"/>
          <p:cNvPicPr preferRelativeResize="0"/>
          <p:nvPr/>
        </p:nvPicPr>
        <p:blipFill>
          <a:blip r:embed="rId3">
            <a:alphaModFix/>
          </a:blip>
          <a:stretch>
            <a:fillRect/>
          </a:stretch>
        </p:blipFill>
        <p:spPr>
          <a:xfrm>
            <a:off x="2875550" y="1189747"/>
            <a:ext cx="6268449" cy="3639503"/>
          </a:xfrm>
          <a:prstGeom prst="rect">
            <a:avLst/>
          </a:prstGeom>
          <a:noFill/>
          <a:ln>
            <a:noFill/>
          </a:ln>
        </p:spPr>
      </p:pic>
    </p:spTree>
  </p:cSld>
  <p:clrMapOvr>
    <a:masterClrMapping/>
  </p:clrMapOvr>
</p:sld>
</file>

<file path=ppt/theme/theme1.xml><?xml version="1.0" encoding="utf-8"?>
<a:theme xmlns:a="http://schemas.openxmlformats.org/drawingml/2006/main" name="informal_presentation_powerpoint_2">
  <a:themeElements>
    <a:clrScheme name="Custom WM">
      <a:dk1>
        <a:srgbClr val="000000"/>
      </a:dk1>
      <a:lt1>
        <a:srgbClr val="FFFFFF"/>
      </a:lt1>
      <a:dk2>
        <a:srgbClr val="B9975B"/>
      </a:dk2>
      <a:lt2>
        <a:srgbClr val="EEECE1"/>
      </a:lt2>
      <a:accent1>
        <a:srgbClr val="115740"/>
      </a:accent1>
      <a:accent2>
        <a:srgbClr val="D0D3D4"/>
      </a:accent2>
      <a:accent3>
        <a:srgbClr val="FFFFFF"/>
      </a:accent3>
      <a:accent4>
        <a:srgbClr val="FFFFFF"/>
      </a:accent4>
      <a:accent5>
        <a:srgbClr val="FFFFFF"/>
      </a:accent5>
      <a:accent6>
        <a:srgbClr val="FFFFFF"/>
      </a:accent6>
      <a:hlink>
        <a:srgbClr val="006600"/>
      </a:hlink>
      <a:folHlink>
        <a:srgbClr val="00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533</Words>
  <Application>Microsoft Office PowerPoint</Application>
  <PresentationFormat>On-screen Show (16:9)</PresentationFormat>
  <Paragraphs>113</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Avenir</vt:lpstr>
      <vt:lpstr>Arial</vt:lpstr>
      <vt:lpstr>Calibri</vt:lpstr>
      <vt:lpstr>informal_presentation_powerpoint_2</vt:lpstr>
      <vt:lpstr>H1B Application In-depth Analysis</vt:lpstr>
      <vt:lpstr>Objectives</vt:lpstr>
      <vt:lpstr>Objectives</vt:lpstr>
      <vt:lpstr>Data</vt:lpstr>
      <vt:lpstr>Dimensional Model Diagram </vt:lpstr>
      <vt:lpstr>ETL Process--Database Preparation </vt:lpstr>
      <vt:lpstr>ETL Process--Dimension/Fact Table</vt:lpstr>
      <vt:lpstr>Final Schema from MySQL</vt:lpstr>
      <vt:lpstr>Case Status Over Time (2010,2014,2018)</vt:lpstr>
      <vt:lpstr>Where are Applicants Going? - 2018</vt:lpstr>
      <vt:lpstr>Where are Applicants Going? - 2018</vt:lpstr>
      <vt:lpstr>What are Applicants Being Hired For? - 2018</vt:lpstr>
      <vt:lpstr>What are Applicants Being Hired For? - 2018</vt:lpstr>
      <vt:lpstr>Job vs.City - 2018</vt:lpstr>
      <vt:lpstr>Attorney Effect - 2018</vt:lpstr>
      <vt:lpstr>Attorney Effect - 2018</vt:lpstr>
      <vt:lpstr>Conclusion</vt:lpstr>
      <vt:lpstr>Conclusion</vt:lpstr>
      <vt:lpstr>Dataset Used</vt:lpstr>
      <vt:lpstr>MySQL Work Bench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H1B Application In-depth Analysis</dc:title>
  <cp:lastModifiedBy>xiangyuan zheng</cp:lastModifiedBy>
  <cp:revision>1</cp:revision>
  <dcterms:modified xsi:type="dcterms:W3CDTF">2019-12-20T23:37:19Z</dcterms:modified>
</cp:coreProperties>
</file>