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8" r:id="rId5"/>
    <p:sldId id="259" r:id="rId6"/>
    <p:sldId id="261" r:id="rId7"/>
    <p:sldId id="260" r:id="rId8"/>
    <p:sldId id="263" r:id="rId9"/>
    <p:sldId id="262" r:id="rId10"/>
    <p:sldId id="257" r:id="rId11"/>
    <p:sldId id="282" r:id="rId12"/>
    <p:sldId id="283" r:id="rId13"/>
    <p:sldId id="268" r:id="rId14"/>
    <p:sldId id="284" r:id="rId15"/>
    <p:sldId id="285" r:id="rId16"/>
    <p:sldId id="269" r:id="rId17"/>
    <p:sldId id="264" r:id="rId18"/>
    <p:sldId id="270" r:id="rId19"/>
    <p:sldId id="271" r:id="rId20"/>
    <p:sldId id="266" r:id="rId21"/>
    <p:sldId id="2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8:55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296 231,'1'0,"0"3,5-1,0 0,0-1,5 0,-3 1,2-1,0 1,-5-2,0 0,0 0,1 0,0-1,-3 1,-2-2,0 2,0-2,2 0,-1-2,1 0,-1 1,-1 2,0-1,4-5,-4 2,0-3,-1 0,0 6,-1 1,-5-2,2 2,-1-2,1 0,0 1,-1 1,1 0,-1 0,2 1,0 0,-1 0,1 0,1 1,-1 1,1-1,0 1,-2-1,1 1,-2 0,1 0,0 1,1 1,2-2,-1 0,2 0,-2 2,-1-1,2-3,-1 3,1 2,0-1,1-1,0-2,0 3,0-3,0 1,0-1,0 1,0 0,1 0,0 0,0 0,0-1,0 0,1 1,-1-1,1 0,-1-1,0 1,0-1,0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1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57 501,'5'0,"3"1,6 0,7-1,27-5,17-1,6-7,-4 5,-2 4,-18 2,-26 0,-4 1,1 0,-9 1,-3 0,1 0,-1 1,-2 0,-2-1,1 0,0 0,-1 2,1 0,2 0,-1 1,-1 0,-1-2,0 1,-1-2,0 2,0-2,0 2,0-2,-1 2,2-2,-2 2,0-1,1 0,-1 0,0 1,1-1,0 3,0-3,-1 0,1 0,-3-1,-6 0,0 0,0 0,1 0,-4 0,1 2,-2 3,-11 3,2 1,-13 4,18-10,-11 2,9-4,-2 1,-8-2,4-2,-7-2,10 2,-8-2,7 0,10 1,-8 0,5 1,2-3,-5 0,2 1,7 0,-2 1,0 1,1 0,4 0,1-1,-1 0,0-2,0 2,2-1,2 2,0 1,2-1,0 1,0-1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1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494 488,'1'0,"2"0,3 0,-1 0,7 0,2-1,0 1,-2 0,-7 0,-1 0,0 0,-3 0,-1-2,7-14,-6 2,0 7,0-6,-1-2,0 13,0 0,-4 0,0-1,-4-2,1 0,-3-1,1 4,3 1,-1 1,-4 2,1 1,6 0,0 0,2-1,-1 0,0 1,-1 1,0 4,0 4,1-3,1-5,1 0,1 3,0 0,0 0,0-4,1-1,0-1,4 3,1 1,2 0,-2 0,-2-1,-1-2,2 1,2-2,1 0,-5-1,0 1,0-1,-2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408 441,'2'0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52 166,'4'1,"3"0,-1 0,6 1,1-1,14 2,-4-2,13-1,-5 0,-3 0,-13 0,2-1,-8 0,-3 1,1 0,-2 0,4 1,-3 0,-2 0,0 1,-1-2,0 0,1 0,1 0,0 0,-3 0,-1 0,3-4,-1 1,-1 0,-1 2,-1 0,0 0,-1 0,0-1,0-2,-1-2,-2-1,3 3,-1 4,2-1,-2 1,0 0,0-1,0 0,0 0,0 1,0 0,-1-1,0 0,-2 0,1 0,1 0,-3 0,0 1,3-1,0-1,0 1,1 1,-1-1,-1 0,1 1,1 0,0-1,0 1,-1-1,-1 1,0 0,0 0,1 0,-1 0,-2 0,0-1,3 1,0 0,0 0,-1 0,-3 0,4 0,0 0,1 0,-1 1,-2 0,0 0,0 0,2-1,0 1,-3 1,0 0,2-1,1 0,1 0,-1-1,0 0,0 0,0 0,0 1,1-1,1 0,-1 0,0 0,-1 0,0 0,0 0,1 0,0 0,1 0,0 0,0 0,-1 0,1 0,-1 0,0-1,-1 1,2 0,0 0,-1-1,1 1,0 0,-1-1,0 1,1 0,-1-1,-1 1,0-1,2 1,-1 0,0-1,1 0,0 1,-2 0,0-1,1 0,0 0,0 1,2 1,-3 1,1-2,1 2,1-1,0 0,0 1,0 1,-1-1,0-1,0 4,0-2,0 0,0-4,1 0,-1 1,0 0,0 0,0 0,0 0,1 1,-1-1,0 0,0 0,2 2,-1 1,1-3,-1 2,1-2,-1 1,1-1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123 164,'1'0,"0"0,0 0,4 1,-2-1,1 1,4-1,-1 0,-3 0,-1 1,-1-1,-1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 25,'2'0,"-1"0,2 0,7 1,-1-1,6 0,-3 2,1-2,-1 1,-6-1,-2 0,-1 0,-1 0,0 0,0 0,-2 1,1-1,2 0,-1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 63,'2'0,"4"-1,0 0,4 0,1 0,-5 1,4 0,0 0,-6 0,5 0,5 0,-6 1,1 2,2-2,-5 1,-2-2,-1 0,1 0,3 0,0 0,-3 0,1 2,-1-2,3 0,0 1,-1-1,-2 1,3-1,1 2,-2-2,-2 1,-1-1,2 0,-4 0,-1-1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 99,'2'0,"5"0,3 0,15 0,-6 0,13 0,-9 2,2-2,-13 1,5 0,-7 0,-2 0,-1 0,-1-1,-4 0,2 0,-1 1,1-1,-1 0,2 1,-1-1,0 0,-1 0,0 0,0 0,-1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63 201,'0'-1,"3"1,-1 0,1 0,7-1,1 0,12 0,0-1,5 1,-8 1,-3 0,-12 0,-3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73 235,'1'0,"4"0,5 0,0 1,11 2,-5-1,10 3,-10-3,7 0,-13-1,-2-1,-5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8:55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564 84,'4'0,"2"0,1 1,8 2,-8-2,4 0,-2 1,-3 1,0 0,3 3,0 1,-5 0,-1-4,1-1,-1 0,3 3,1 1,-3 2,-1-1,1-2,-2-4,1 1,0 0,-1 0,2 4,0 3,-1-1,-1-3,0-3,0 1,-1-2,-1 0,1 1,-1 0,1 7,-1-4,0-2,0-1,-1-1,-1 5,1 4,0-5,1-4,-5 5,4-5,1 2,-1-1,-2 8,3-9,-1-1,1-1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 30,'4'0,"2"0,0-2,8-1,-2 1,11-1,-9 3,11 0,-12 3,9-1,-10 0,-4-1,1 0,0 0,-2 0,-1 0,0 1,4 1,-1 0,-3 1,-2 2,0-2,-2 0,0-3,-2 2,0-1,0 1,0 0,0-1,0-1,-2-1,-21 14,17-14,-5 0,-6 1,6 0,-2 0,1-1,2 0,-3 0,-2 0,0 0,-10 0,9 0,-7 0,8 0,3 0,1-4,1 1,5-1,1 0,3 1,-2-1,1 2,-1-1,1 0,1-3,1 4,0 0,0 1,0 0,1 1,3-3,1-6,-1 6,3 1,0 1,-4 0,0 1,-2 0,0 0,1 0,1 0,-1 0,0 1,-1-1,0 0,1 1,0-1,3 1,-1-1,0 1,-2 0,-2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209 199,'3'0,"7"-3,1 1,8 1,-5 1,4 0,-7 1,-2 0,-2 0,-5-1,3 2,-2-2,-1 1,-1 0,6-1,1 0,3 0,-3 0,-1 0,-4 0,0 0,0 0,2 0,-2 0,0 0,0 0,0 0,1 0,-1 0,0 0,0 0,0 0,0 0,0 0,0 0,0 0,0 0,0 0,0 0,0 0,0 0,0 0,0 0,1 0,-1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264 236,'1'0,"2"0,2 0,4 0,1 0,3 0,-4 0,-2 0,-3 0,0 0,-1 0,0 0,0 0,0 0,0 0,0 0,0 0,0 0,6-2,-1 1,-4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273 352,'4'0,"2"0,6 0,2 1,3 0,-5 0,-2 0,-3 0,-4-1,-2 2,3-2,-2 0,0 0,1-1,0 0,1 1,-2 0,-1 0,6-1,-5 0,1 0,4 0,-4 1,1-1,-1 1,0 0,0 0,0 0,1 0,-1 0,0 0,0 0,0 0,0 0,0 0,-1 0,1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185 302,'0'3,"0"0,0 2,0-2,0 1,0 7,0-2,-1 12,1-4,-1-10,1 4,0-4,0-4,0-1,0 0,0 2,0 0,0 2,0-2,1-1,0 0,-1-1,0-1,1 0,-1 0,0 0,0 2,0 3,0-2,0-2,0-1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36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173 455,'1'0,"2"2,0 0,0 1,-2-2,1 0,-1-1,0 0,0 0,0 1,0-1,0 0,-1-1,0-2,2-2,2-1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8:55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705 266,'0'1,"0"0,0 0,0 1,0 4,0 2,-3-4,-1 3,-1 9,-1-7,2-4,0 1,0 1,0 0,0-4,2-3,1 0,-6 4,1-3,-1 0,1 1,1 0,4-1,0 0,-1 0,0-1,-1 3,-2 0,1-2,2 1,1-2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8:55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491 270,'1'0,"3"1,1 2,1 1,2 0,-3-2,-1 0,-2-1,0-1,1 0,1 0,-1 1,0-1,-1 0,0 0,0 0,0-1,-1 1,2-1,-3 0,1 0,1-3,0 1,-1 1,-1 0,1 0,0 0,-1 0,0 1,-1-5,-3-1,0 4,1 0,1 2,0 1,-1 0,1 0,-2 0,-3 0,1 0,3 0,1 0,0 0,-1 0,-1 0,-1 0,2 1,1 1,1-2,0 1,0 0,-3 5,2-3,2-2,-2 4,1-5,1 4,0-2,1 2,0-1,0 0,2 0,0 0,-1-2,0-1,-1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1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89 295,'2'0,"2"0,-1 0,7-1,2 1,11-2,-3 2,16 0,-11 0,9 0,-19 1,9-1,-11 1,1-1,7-1,-11 3,2-2,3 0,-7 0,-2 0,0 0,-1 0,1 0,1 0,-5 0,0 0,-1 0,0 0,0 0,1-1,0 1,0-1,0 1,0 0,0 0,1 1,2 1,0-2,3 0,-2 0,2 0,2 0,-3 1,0-1,5 0,0 0,-3 2,-3-1,-3-1,1 1,-1-1,0 0,0 0,0 0,0 0,0 0,0 0,0 0,0 0,3 0,-1 1,-2-1,3 1,-1 0,-1-1,-1 0,0 0,0 0,0 0,0 0,0 0,0 0,0 0,0 0,0 0,0 1,0-1,1 0,-1 0,0 0,0 0,0 0,0 0,0 0,0 0,0 0,0 0,0 0,0 0,0 0,0 0,0 0,1 0,-1 0,0 0,0 0,0 0,0 0,0 0,0 0,0-2,0 2,1-3,-3-1,-1 2,2 0,0-1,-1 0,1 2,-1-1,1 1,-1-1,0 2,0-1,0 0,-1 0,-3 0,0 0,-1 0,0 1,-4-1,-1-1,3-2,-1 0,1 0,1 1,0 0,-2 0,-6 0,3-1,2 0,-4 1,2-1,3 1,-6 2,0-2,4-1,-3 2,2-1,4 0,1 0,-2 0,-2 0,2 0,1 0,-1-1,-2 2,-1 0,5 0,-3-1,0 4,-2 0,3 0,3 0,-5 0,0 0,0 1,2 0,-4 1,-2-1,7 4,-4-2,0 2,1-1,6-3,-1 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1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91 407,'3'0,"1"0,-1 1,0 0,11-1,-5 1,16 0,-10-1,14 0,-15 0,7-1,-10 0,-1 1,-1-1,1 1,-5 0,0-1,0 1,-2 0,3-1,-2 0,-1 1,-2 0,2 0,-2 0,0 0,1 0,0 0,0 0,0-1,1 1,-1 0,0 0,-1 0,1-1,0 1,0 0,-1 0,1 0,0 0,0 0,-1 0,0 1,1-1,-1 1,0-1,0 1,0-1,0 1,0 0,0 0,0 0,1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1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87 330,'2'0,"2"0,6 0,1 0,11 0,20 0,0-1,3 1,-7 0,-12 0,-11 2,-2-1,-8-1,-3 0,1 0,-2 0,3 1,0-1,3 0,-1 0,-3 0,-1 0,-1 0,1 0,-1 0,1 0,0 0,2 0,-1 0,-1 0,0 0,-1-1,1 1,-1 0,0 0,1 0,-1 0,0 0,1 0,-1 0,1 0,1 0,-2 0,1 0,-1 0,0 0,1 0,-1 0,0 0,2 0,-2 0,1 0,-1 0,1-1,0 1,-1 0,-1-1,2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1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516 370,'-2'0,"-2"0,-4 0,-18-5,-24 1,-14 4,-6 8,3-6,8 2,20-2,-3-2,25 0,2 0,2 0,8-1,3 0,1-1,0 1,0 0,0 1,-2 0,0 0,1 0,1 0,2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11-09T19:1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573 447,'2'0,"0"1,5 1,5 1,1 1,7-4,-3 0,15-4,-12-2,3-1,-15 2,-2 3,-1-1,0 0,0 1,-4 0,7-11,-4 7,1 1,0 2,-3 1,-2 1,-1 1,0-2,-3-4,0-2,-2 4,-3 1,2 2,0 0,-8 1,2-1,-2 1,0 0,5 1,-2 0,1 2,3 4,-2 1,-3 4,3-3,5-6,0 0,1 2,3-2,1-1,0-1,0 6,0-2,0-2,0-1,0 0,1-2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0.xml"/><Relationship Id="rId8" Type="http://schemas.openxmlformats.org/officeDocument/2006/relationships/image" Target="../media/image23.png"/><Relationship Id="rId7" Type="http://schemas.openxmlformats.org/officeDocument/2006/relationships/customXml" Target="../ink/ink19.xml"/><Relationship Id="rId6" Type="http://schemas.openxmlformats.org/officeDocument/2006/relationships/image" Target="../media/image22.png"/><Relationship Id="rId5" Type="http://schemas.openxmlformats.org/officeDocument/2006/relationships/customXml" Target="../ink/ink18.xml"/><Relationship Id="rId4" Type="http://schemas.openxmlformats.org/officeDocument/2006/relationships/image" Target="../media/image21.png"/><Relationship Id="rId3" Type="http://schemas.openxmlformats.org/officeDocument/2006/relationships/customXml" Target="../ink/ink17.xml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customXml" Target="../ink/ink24.xml"/><Relationship Id="rId7" Type="http://schemas.openxmlformats.org/officeDocument/2006/relationships/image" Target="../media/image28.png"/><Relationship Id="rId6" Type="http://schemas.openxmlformats.org/officeDocument/2006/relationships/customXml" Target="../ink/ink23.xml"/><Relationship Id="rId5" Type="http://schemas.openxmlformats.org/officeDocument/2006/relationships/image" Target="../media/image27.png"/><Relationship Id="rId4" Type="http://schemas.openxmlformats.org/officeDocument/2006/relationships/customXml" Target="../ink/ink22.xml"/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customXml" Target="../ink/ink25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4.xml"/><Relationship Id="rId7" Type="http://schemas.openxmlformats.org/officeDocument/2006/relationships/image" Target="../media/image4.png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image" Target="../media/image11.png"/><Relationship Id="rId7" Type="http://schemas.openxmlformats.org/officeDocument/2006/relationships/customXml" Target="../ink/ink8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png"/><Relationship Id="rId13" Type="http://schemas.openxmlformats.org/officeDocument/2006/relationships/customXml" Target="../ink/ink11.xml"/><Relationship Id="rId12" Type="http://schemas.openxmlformats.org/officeDocument/2006/relationships/image" Target="../media/image13.png"/><Relationship Id="rId11" Type="http://schemas.openxmlformats.org/officeDocument/2006/relationships/customXml" Target="../ink/ink10.xml"/><Relationship Id="rId10" Type="http://schemas.openxmlformats.org/officeDocument/2006/relationships/image" Target="../media/image12.png"/><Relationship Id="rId1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4" Type="http://schemas.openxmlformats.org/officeDocument/2006/relationships/image" Target="../media/image16.png"/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ansible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378460"/>
            <a:ext cx="10805160" cy="5798820"/>
          </a:xfrm>
        </p:spPr>
        <p:txBody>
          <a:bodyPr/>
          <a:p>
            <a:r>
              <a:rPr lang="zh-CN" altLang="en-US"/>
              <a:t>ansible-doc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该指令用于查看模块信息，常用参数有两个-l和 -s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Usage: ansible &lt;host-pattern&gt; [options]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ansible-galaxy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ansible-galaxy 指令用于方便的从 https://galaxy.ansible.com/ 站点下载第三方扩展模块，我们可以形象的理解其类似于centos下的yum、python下的pip或easy_install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232410"/>
            <a:ext cx="10805160" cy="5944870"/>
          </a:xfrm>
        </p:spPr>
        <p:txBody>
          <a:bodyPr>
            <a:normAutofit fontScale="90000"/>
          </a:bodyPr>
          <a:p>
            <a:r>
              <a:rPr lang="zh-CN" altLang="en-US"/>
              <a:t>ansible-pull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pull模式在被配置的机器上运行，速度很快。在这种模式下，你需要提供一个git仓库来供Ansible下载来配置你的机器。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Usage: ansible-pull -U &lt;repository&gt; [options]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ansible-vault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ansible-vault主要应用于配置文件中含有敏感信息，又不希望他能被人看到，vault可以帮你加密/解密这个配置文件。这种playbook文件在执行时，需要加上 –ask-vault-pass参数，同样需要输入密码后才能正常执行。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444500"/>
            <a:ext cx="10490200" cy="5746115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inventory 主机清单</a:t>
            </a:r>
            <a:endParaRPr lang="zh-CN" altLang="en-US"/>
          </a:p>
          <a:p>
            <a:r>
              <a:rPr lang="zh-CN" altLang="en-US"/>
              <a:t>Ansible 可同时操作属于一个组的多台主机,组和主机之间的关系通过 inventory 文件配置. 默认的文件路径为 /etc/ansible/hosts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60" y="2457450"/>
            <a:ext cx="658114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385" y="74930"/>
            <a:ext cx="11067415" cy="6102350"/>
          </a:xfrm>
        </p:spPr>
        <p:txBody>
          <a:bodyPr>
            <a:normAutofit fontScale="65000"/>
          </a:bodyPr>
          <a:p>
            <a:r>
              <a:rPr lang="zh-CN" altLang="en-US"/>
              <a:t>定时任务</a:t>
            </a:r>
            <a:endParaRPr lang="zh-CN" altLang="en-US"/>
          </a:p>
          <a:p>
            <a:r>
              <a:rPr lang="zh-CN" altLang="en-US"/>
              <a:t>每天5点，2点得时候执行 ls -alh &gt; /dev/null</a:t>
            </a:r>
            <a:endParaRPr lang="zh-CN" altLang="en-US"/>
          </a:p>
          <a:p>
            <a:r>
              <a:rPr lang="zh-CN" altLang="en-US"/>
              <a:t>ansible test -m cron -a "name='check dirs' minute='0' hour='5,2' job='ls -alh &gt; /dev/null'"</a:t>
            </a:r>
            <a:endParaRPr lang="zh-CN" altLang="en-US"/>
          </a:p>
          <a:p>
            <a:r>
              <a:rPr lang="zh-CN" altLang="en-US"/>
              <a:t>搜集系统信息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搜集主机的所有系统信息</a:t>
            </a:r>
            <a:endParaRPr lang="zh-CN" altLang="en-US"/>
          </a:p>
          <a:p>
            <a:r>
              <a:rPr lang="zh-CN" altLang="en-US"/>
              <a:t>ansible all -m setup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搜集系统信息并以主机名为文件名分别保存在/tmp/facts 目录</a:t>
            </a:r>
            <a:endParaRPr lang="zh-CN" altLang="en-US"/>
          </a:p>
          <a:p>
            <a:r>
              <a:rPr lang="zh-CN" altLang="en-US"/>
              <a:t>ansible all -m setup --tree /tmp/facts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搜集和内存相关的信息</a:t>
            </a:r>
            <a:endParaRPr lang="zh-CN" altLang="en-US"/>
          </a:p>
          <a:p>
            <a:r>
              <a:rPr lang="zh-CN" altLang="en-US"/>
              <a:t>ansible all -m setup -a 'filter=ansible_*_mb'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搜集网卡信息</a:t>
            </a:r>
            <a:endParaRPr lang="zh-CN" altLang="en-US"/>
          </a:p>
          <a:p>
            <a:r>
              <a:rPr lang="zh-CN" altLang="en-US"/>
              <a:t>ansible all -m setup -a 'filter=ansible_eth[0-2]'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07060" y="297180"/>
              <a:ext cx="1226185" cy="5969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07060" y="297180"/>
                <a:ext cx="1226185" cy="596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680" y="391160"/>
            <a:ext cx="10739120" cy="5786120"/>
          </a:xfrm>
        </p:spPr>
        <p:txBody>
          <a:bodyPr/>
          <a:p>
            <a:r>
              <a:rPr lang="zh-CN" altLang="en-US"/>
              <a:t>管理软件包</a:t>
            </a:r>
            <a:endParaRPr lang="zh-CN" altLang="en-US"/>
          </a:p>
          <a:p>
            <a:r>
              <a:rPr lang="zh-CN" altLang="en-US"/>
              <a:t>用户和用户组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用户和用户组</a:t>
            </a:r>
            <a:endParaRPr lang="en-US" altLang="zh-CN"/>
          </a:p>
          <a:p>
            <a:r>
              <a:rPr lang="en-US" altLang="zh-CN"/>
              <a:t>服务管理</a:t>
            </a:r>
            <a:endParaRPr lang="en-US" altLang="zh-CN"/>
          </a:p>
          <a:p>
            <a:r>
              <a:rPr lang="en-US" altLang="zh-CN"/>
              <a:t>后台运行</a:t>
            </a:r>
            <a:endParaRPr lang="en-US" altLang="zh-CN"/>
          </a:p>
          <a:p>
            <a:r>
              <a:rPr lang="en-US" altLang="zh-CN"/>
              <a:t>检查任务的状态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952500" y="702310"/>
              <a:ext cx="2595245" cy="1663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952500" y="702310"/>
                <a:ext cx="2595245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845185" y="1178560"/>
              <a:ext cx="2905125" cy="10731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845185" y="1178560"/>
                <a:ext cx="29051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49935" y="2309495"/>
              <a:ext cx="1750060" cy="8318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49935" y="2309495"/>
                <a:ext cx="1750060" cy="8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68680" y="2797810"/>
              <a:ext cx="1774190" cy="190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68680" y="2797810"/>
                <a:ext cx="177419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33375" y="238125"/>
              <a:ext cx="3345180" cy="8331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33375" y="238125"/>
                <a:ext cx="3345180" cy="833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3480" y="1088390"/>
            <a:ext cx="6448425" cy="5264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487930" y="2297430"/>
              <a:ext cx="2869565" cy="838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487930" y="2297430"/>
                <a:ext cx="2869565" cy="83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143250" y="2773680"/>
              <a:ext cx="1309370" cy="361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143250" y="2773680"/>
                <a:ext cx="13093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3249930" y="4191000"/>
              <a:ext cx="2084070" cy="831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3249930" y="4191000"/>
                <a:ext cx="2084070" cy="8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178685" y="3595370"/>
              <a:ext cx="35560" cy="18338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178685" y="3595370"/>
                <a:ext cx="35560" cy="1833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2059305" y="5357495"/>
              <a:ext cx="297815" cy="1784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2059305" y="5357495"/>
                <a:ext cx="297815" cy="1784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playbook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运行playbo</a:t>
            </a:r>
            <a:r>
              <a:rPr lang="en-US" altLang="zh-CN"/>
              <a:t>o</a:t>
            </a:r>
            <a:r>
              <a:rPr lang="zh-CN" altLang="en-US"/>
              <a:t>k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ansible-playbook -i hosts tes</a:t>
            </a:r>
            <a:r>
              <a:rPr lang="en-US" altLang="zh-CN"/>
              <a:t>t</a:t>
            </a:r>
            <a:r>
              <a:rPr lang="zh-CN" altLang="en-US"/>
              <a:t>.yml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Patterns 匹配模式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Patterns 是定义Ansible要管理的主机。但是在playbook中它指的是对应主机应用特定的配置或IT流程。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命令行</a:t>
            </a:r>
            <a:endParaRPr lang="zh-CN" altLang="en-US"/>
          </a:p>
          <a:p>
            <a:r>
              <a:rPr lang="zh-CN" altLang="en-US"/>
              <a:t>ansible &lt;host-pattern&gt; [options]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playbook 中</a:t>
            </a:r>
            <a:endParaRPr lang="zh-CN" altLang="en-US"/>
          </a:p>
          <a:p>
            <a:r>
              <a:rPr lang="zh-CN" altLang="en-US"/>
              <a:t>- hosts: &lt;host-pattern&gt;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8455"/>
            <a:ext cx="10896600" cy="5838825"/>
          </a:xfrm>
        </p:spPr>
        <p:txBody>
          <a:bodyPr>
            <a:normAutofit fontScale="85000"/>
          </a:bodyPr>
          <a:p>
            <a:r>
              <a:rPr lang="zh-CN" altLang="en-US" sz="2000"/>
              <a:t>匹配所有的主机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/>
              <a:t>all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*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以上两个Patterns 均表示匹配所有的主机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精确匹配 192.168.77.121 以上Patterns 表示只匹配192.168.77.121这一个主机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或匹配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web:db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以上Patterns 表示匹配的主机在web组或db组中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非模式匹配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"web:\!db" 命令下需转义特殊符号，以上Patterns 表示匹配的主机在web组，不在db组中，包含在web组，又在db中的用户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交集匹配 "web:&amp;db"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以上Patterns 表示匹配的主机同时在db组和dbservers组中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通配符匹配 web-*.com:dbserver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webserver[0]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webserver[0:25]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Yaml 语法格式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它的基本语法规则如下。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大小写敏感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使用缩进表示层级关系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缩进时不允许使用Tab键，只允许使用空格。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缩进的空格数目不重要，只要相同层级的元素左侧对齐即可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yaml文件以"---"作为文档的开始，"..."作为文档的结束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YAML 支持的数据结构有三种。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对象：键值对的集合，又称为映射（mapping）/ 哈希（hashes） / 字典（dictionary）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数组：一组按次序排列的值，又称为序列（sequence） / 列表（list）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纯量（scalars）：单个的、不可再分的值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102360"/>
            <a:ext cx="10490200" cy="5074920"/>
          </a:xfrm>
        </p:spPr>
        <p:txBody>
          <a:bodyPr>
            <a:normAutofit lnSpcReduction="10000"/>
          </a:bodyPr>
          <a:p>
            <a:r>
              <a:rPr lang="zh-CN" altLang="en-US"/>
              <a:t>简介</a:t>
            </a:r>
            <a:endParaRPr lang="zh-CN" altLang="en-US"/>
          </a:p>
          <a:p>
            <a:r>
              <a:rPr lang="zh-CN" altLang="en-US"/>
              <a:t>安装</a:t>
            </a:r>
            <a:endParaRPr lang="zh-CN" altLang="en-US"/>
          </a:p>
          <a:p>
            <a:r>
              <a:rPr lang="zh-CN" altLang="en-US"/>
              <a:t>配置文件</a:t>
            </a:r>
            <a:endParaRPr lang="zh-CN" altLang="en-US"/>
          </a:p>
          <a:p>
            <a:r>
              <a:rPr lang="en-US" altLang="zh-CN"/>
              <a:t>inventory</a:t>
            </a:r>
            <a:r>
              <a:rPr lang="zh-CN" altLang="en-US"/>
              <a:t>主机清单</a:t>
            </a:r>
            <a:endParaRPr lang="zh-CN" altLang="en-US"/>
          </a:p>
          <a:p>
            <a:r>
              <a:rPr lang="en-US" altLang="zh-CN"/>
              <a:t>Ad-hoc</a:t>
            </a:r>
            <a:endParaRPr lang="en-US" altLang="zh-CN"/>
          </a:p>
          <a:p>
            <a:r>
              <a:rPr lang="en-US" altLang="zh-CN"/>
              <a:t>Yaml</a:t>
            </a:r>
            <a:r>
              <a:rPr lang="zh-CN" altLang="en-US"/>
              <a:t>语法格式</a:t>
            </a:r>
            <a:endParaRPr lang="zh-CN" altLang="en-US"/>
          </a:p>
          <a:p>
            <a:r>
              <a:rPr lang="zh-CN" altLang="en-US"/>
              <a:t>Playbook</a:t>
            </a:r>
            <a:endParaRPr lang="zh-CN" altLang="en-US"/>
          </a:p>
          <a:p>
            <a:r>
              <a:rPr lang="zh-CN" altLang="en-US"/>
              <a:t>包含和角色</a:t>
            </a:r>
            <a:endParaRPr lang="zh-CN" altLang="en-US"/>
          </a:p>
          <a:p>
            <a:r>
              <a:rPr lang="zh-CN" altLang="en-US"/>
              <a:t>变量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864235"/>
            <a:ext cx="10515600" cy="4351338"/>
          </a:xfrm>
        </p:spPr>
        <p:txBody>
          <a:bodyPr>
            <a:normAutofit fontScale="90000" lnSpcReduction="20000"/>
          </a:bodyPr>
          <a:p>
            <a:r>
              <a:rPr lang="zh-CN" altLang="en-US"/>
              <a:t>Ansible 特点：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&gt;&gt; 部署简单，只需在主控端部署 Ansible 环境，被控端无需做任何操作。</a:t>
            </a:r>
            <a:endParaRPr lang="zh-CN" altLang="en-US"/>
          </a:p>
          <a:p>
            <a:r>
              <a:rPr lang="zh-CN" altLang="en-US"/>
              <a:t>&gt;&gt; 默认使用 SSH（Secure Shell）协议对设备进行管理。</a:t>
            </a:r>
            <a:endParaRPr lang="zh-CN" altLang="en-US"/>
          </a:p>
          <a:p>
            <a:r>
              <a:rPr lang="zh-CN" altLang="en-US"/>
              <a:t>&gt;&gt; 主从集中化管理。</a:t>
            </a:r>
            <a:endParaRPr lang="zh-CN" altLang="en-US"/>
          </a:p>
          <a:p>
            <a:r>
              <a:rPr lang="zh-CN" altLang="en-US"/>
              <a:t>&gt;&gt; 配置简单、功能强大、扩展性强。</a:t>
            </a:r>
            <a:endParaRPr lang="zh-CN" altLang="en-US"/>
          </a:p>
          <a:p>
            <a:r>
              <a:rPr lang="zh-CN" altLang="en-US"/>
              <a:t>&gt;&gt; 支持 API 及自定义模块，可通过 Python 轻松扩展。</a:t>
            </a:r>
            <a:endParaRPr lang="zh-CN" altLang="en-US"/>
          </a:p>
          <a:p>
            <a:r>
              <a:rPr lang="zh-CN" altLang="en-US"/>
              <a:t>&gt;&gt; 通过 Playbooks 来定制强大的配置、状态管理。</a:t>
            </a:r>
            <a:endParaRPr lang="zh-CN" altLang="en-US"/>
          </a:p>
          <a:p>
            <a:r>
              <a:rPr lang="zh-CN" altLang="en-US"/>
              <a:t>&gt;&gt; 对云计算平台、大数据都有很好的支持。</a:t>
            </a:r>
            <a:endParaRPr lang="zh-CN" altLang="en-US"/>
          </a:p>
          <a:p>
            <a:r>
              <a:rPr lang="zh-CN" altLang="en-US"/>
              <a:t>&gt;&gt; 提供一个功能强大、操作性强的 Web 管理界面和 REST API 接口 ---- AWX 平台。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88265"/>
            <a:ext cx="10712450" cy="6089015"/>
          </a:xfrm>
        </p:spPr>
        <p:txBody>
          <a:bodyPr>
            <a:normAutofit fontScale="80000"/>
          </a:bodyPr>
          <a:p>
            <a:r>
              <a:rPr lang="zh-CN" altLang="en-US"/>
              <a:t>Ansible 是一个配置管理和应用部署工具，功能类似于目前业界的配置管理工具 Chef,Puppet,Saltstack。Ansible 是通过 Python 语言开发。Ansible 平台由 Michael DeHaan 创建，他同时也是知名软件 Cobbler 与 Func 的作者。Ansible 的第一个版本发布于 2012 年 2 月，相比较其它同类产品来说，Ansible 还是非常年轻的，但这并不影响他的蓬勃发展与大家对他的热爱。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Ansible 默认通过 SSH 协议管理机器，所以 Ansible 不需要安装客户端程序在服务器上。您只需要将 Ansible 安装在一台服务器，在 Ansible 安装完后，您就可以去管理控制其它服务器。不需要为它配置数据库，Ansible 不会以 daemons 方式来启动或保持运行状态。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Ansible 的目标有如下：</a:t>
            </a:r>
            <a:endParaRPr lang="zh-CN" altLang="en-US"/>
          </a:p>
          <a:p>
            <a:r>
              <a:rPr lang="zh-CN" altLang="en-US"/>
              <a:t>• 自动化部署应用</a:t>
            </a:r>
            <a:endParaRPr lang="zh-CN" altLang="en-US"/>
          </a:p>
          <a:p>
            <a:r>
              <a:rPr lang="zh-CN" altLang="en-US"/>
              <a:t>• 自动化管理配置</a:t>
            </a:r>
            <a:endParaRPr lang="zh-CN" altLang="en-US"/>
          </a:p>
          <a:p>
            <a:r>
              <a:rPr lang="zh-CN" altLang="en-US"/>
              <a:t>• 自动化的持续交付</a:t>
            </a:r>
            <a:endParaRPr lang="zh-CN" altLang="en-US"/>
          </a:p>
          <a:p>
            <a:r>
              <a:rPr lang="zh-CN" altLang="en-US"/>
              <a:t>• 自动化的（AWS）云服务管理。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5370" y="916940"/>
            <a:ext cx="6962140" cy="4351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524250" y="2118995"/>
              <a:ext cx="1321435" cy="8813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524250" y="2118995"/>
                <a:ext cx="1321435" cy="881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715125" y="1000125"/>
              <a:ext cx="1868805" cy="217868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715125" y="1000125"/>
                <a:ext cx="1868805" cy="2178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7286625" y="3166745"/>
              <a:ext cx="1106805" cy="125031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7286625" y="3166745"/>
                <a:ext cx="1106805" cy="1250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798185" y="2928620"/>
              <a:ext cx="880745" cy="5238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798185" y="2928620"/>
                <a:ext cx="880745" cy="5238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720" y="521970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您在管理节点上运行Ansible Playbook，它查看您在playbook中定义的命令参数，并通知我们定位到网络组中的节点。 Ansible然后读取主机清单以查找分配给Web组的节点。在这一点上，Ansible已经准备好开始工作，所以它将通过ssh远程连接到定义的机器，通常你会想要通过预共享密钥建立一些类型的ssh信任，这样你就不必在进行ssh登陆的时候输入密码。然后Ansible将开始逐步执行playbook中的任务，一次一个任务，从顶部到底部的顺序遍历它们，就像你手动登录执行任务一样。所以，它安装软件包，更新配置文件，使用git部署我们的网站代码，最后启动我们的Web服务。当Ansible很愉快的把一切都按预期的完成，你会得到一个执行成功的状态报告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8555" y="523240"/>
            <a:ext cx="900366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711081014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365125"/>
            <a:ext cx="6523990" cy="6038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详解配置文件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配置文件存在不同的位置，但只有一个可用。在下列列表中，ansible从上往下依次检查，检查到哪个可用就用哪个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ANSIBLE_CFG 环境变量，可以定义配置文件的位置</a:t>
            </a:r>
            <a:endParaRPr lang="zh-CN" altLang="en-US"/>
          </a:p>
          <a:p>
            <a:r>
              <a:rPr lang="zh-CN" altLang="en-US"/>
              <a:t>ansible.cfg 存在于当前工作目录</a:t>
            </a:r>
            <a:endParaRPr lang="zh-CN" altLang="en-US"/>
          </a:p>
          <a:p>
            <a:r>
              <a:rPr lang="zh-CN" altLang="en-US"/>
              <a:t>ansible.cfg 存在与当前用户家目录</a:t>
            </a:r>
            <a:endParaRPr lang="zh-CN" altLang="en-US"/>
          </a:p>
          <a:p>
            <a:r>
              <a:rPr lang="zh-CN" altLang="en-US"/>
              <a:t>/etc/ansible/ansible.cfg</a:t>
            </a:r>
            <a:endParaRPr lang="zh-CN" altLang="en-US"/>
          </a:p>
          <a:p>
            <a:r>
              <a:rPr lang="zh-CN" altLang="en-US"/>
              <a:t>ansible 配置文件默认存使用  /etc/ansible/ansible.cfg</a:t>
            </a:r>
            <a:endParaRPr lang="zh-CN" altLang="en-US"/>
          </a:p>
          <a:p>
            <a:r>
              <a:rPr lang="zh-CN" altLang="en-US"/>
              <a:t>hosts文件默认存使用 /etc/ansible/hosts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059180" y="2202180"/>
              <a:ext cx="7656195" cy="1428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059180" y="2202180"/>
                <a:ext cx="7656195" cy="142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083310" y="4798060"/>
              <a:ext cx="3095625" cy="10731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083310" y="4798060"/>
                <a:ext cx="30956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035685" y="3916680"/>
              <a:ext cx="4357370" cy="476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035685" y="3916680"/>
                <a:ext cx="435737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38125" y="4297680"/>
              <a:ext cx="5905500" cy="190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38125" y="4297680"/>
                <a:ext cx="59055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821805" y="4369435"/>
              <a:ext cx="2405380" cy="10712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821805" y="4369435"/>
                <a:ext cx="2405380" cy="1071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35305" y="5488305"/>
              <a:ext cx="6572250" cy="10242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35305" y="5488305"/>
                <a:ext cx="6572250" cy="1024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655310" y="4667250"/>
              <a:ext cx="1309370" cy="13925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655310" y="4667250"/>
                <a:ext cx="1309370" cy="13925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495" y="693420"/>
            <a:ext cx="10751820" cy="5746115"/>
          </a:xfrm>
        </p:spPr>
        <p:txBody>
          <a:bodyPr>
            <a:normAutofit fontScale="60000"/>
          </a:bodyPr>
          <a:p>
            <a:pPr marL="0" indent="0" algn="l">
              <a:buNone/>
            </a:pPr>
            <a:r>
              <a:rPr lang="en-US" altLang="zh-CN"/>
              <a:t>					</a:t>
            </a:r>
            <a:r>
              <a:rPr lang="zh-CN" altLang="en-US"/>
              <a:t>Ad-hoc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ansible是指令核心部分，其主要用于执行ad-hoc命令，即单条命令。默认后面需要跟主机和选项部分，默认不指定模块时，使用的是command模块。</a:t>
            </a:r>
            <a:endParaRPr lang="zh-CN" altLang="en-US"/>
          </a:p>
          <a:p>
            <a:r>
              <a:rPr lang="zh-CN" altLang="en-US"/>
              <a:t> ansible web -a "ifconfig eth0"</a:t>
            </a:r>
            <a:endParaRPr lang="zh-CN" altLang="en-US"/>
          </a:p>
          <a:p>
            <a:r>
              <a:rPr lang="zh-CN" altLang="en-US"/>
              <a:t>ansible all -m command -a ifconfig</a:t>
            </a:r>
            <a:endParaRPr lang="zh-CN" altLang="en-US"/>
          </a:p>
          <a:p>
            <a:r>
              <a:rPr lang="zh-CN" altLang="en-US"/>
              <a:t>ansible all -m shell -a "ifconfig eth0 |grep 'inet addr' "</a:t>
            </a:r>
            <a:endParaRPr lang="zh-CN" altLang="en-US"/>
          </a:p>
          <a:p>
            <a:pPr marL="0" indent="0">
              <a:buNone/>
            </a:pPr>
            <a:r>
              <a:rPr lang="zh-CN" altLang="zh-CN"/>
              <a:t>文件操作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创建文件</a:t>
            </a:r>
            <a:endParaRPr lang="zh-CN" altLang="zh-CN"/>
          </a:p>
          <a:p>
            <a:r>
              <a:rPr lang="zh-CN" altLang="zh-CN"/>
              <a:t>ansible web -m file -a "dest=/tmp/test mode=755 owner=user group=user state=directory"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删除文件</a:t>
            </a:r>
            <a:endParaRPr lang="zh-CN" altLang="zh-CN"/>
          </a:p>
          <a:p>
            <a:r>
              <a:rPr lang="zh-CN" altLang="zh-CN"/>
              <a:t>ansible web -m file -a "dest=/tmp/test state=absent"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touch 一个文件并添加用户读写权限，用户组去除写执行权限，其他组减去读写执行权限</a:t>
            </a:r>
            <a:endParaRPr lang="zh-CN" altLang="zh-CN"/>
          </a:p>
          <a:p>
            <a:r>
              <a:rPr lang="zh-CN" altLang="zh-CN"/>
              <a:t>ansible web -m file -a  "path=/etc/foo.conf state=touch mode='u+rw,g-wx,o-rwx'"</a:t>
            </a:r>
            <a:endParaRPr lang="zh-CN" altLang="zh-CN"/>
          </a:p>
          <a:p>
            <a:r>
              <a:rPr lang="zh-CN" altLang="zh-CN" sz="3600" b="1"/>
              <a:t>ansible-console</a:t>
            </a:r>
            <a:endParaRPr lang="zh-CN" altLang="zh-CN"/>
          </a:p>
          <a:p>
            <a:r>
              <a:rPr lang="zh-CN" altLang="zh-CN"/>
              <a:t>交互式命令执行界面</a:t>
            </a:r>
            <a:endParaRPr lang="zh-CN" altLang="zh-CN"/>
          </a:p>
          <a:p>
            <a:r>
              <a:rPr lang="zh-CN" altLang="zh-CN"/>
              <a:t>Usage: ansible-console &lt;host-pattern&gt; [options]</a:t>
            </a:r>
            <a:endParaRPr lang="zh-CN" altLang="zh-CN"/>
          </a:p>
          <a:p>
            <a:endParaRPr lang="zh-CN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857750" y="5250180"/>
              <a:ext cx="2349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857750" y="5250180"/>
                <a:ext cx="234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35000" y="1464310"/>
              <a:ext cx="3595370" cy="666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635000" y="1464310"/>
                <a:ext cx="359537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464310" y="1952625"/>
              <a:ext cx="476250" cy="355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1464310" y="1952625"/>
                <a:ext cx="476250" cy="355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3526</Words>
  <Application>WPS 演示</Application>
  <PresentationFormat>宽屏</PresentationFormat>
  <Paragraphs>172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ansible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详解配置文件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playbook </vt:lpstr>
      <vt:lpstr>Patterns 匹配模式</vt:lpstr>
      <vt:lpstr>PowerPoint 演示文稿</vt:lpstr>
      <vt:lpstr>Yaml 语法格式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45</cp:revision>
  <dcterms:created xsi:type="dcterms:W3CDTF">2015-05-05T08:02:00Z</dcterms:created>
  <dcterms:modified xsi:type="dcterms:W3CDTF">2017-11-09T11:42:58Z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