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35EBA-CB83-4F47-BF67-050301190241}" type="datetimeFigureOut">
              <a:rPr lang="en-US" smtClean="0"/>
              <a:t>15/10/2013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9EA24-CDF6-0640-B3FB-23A40B94D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7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At Southampton, we</a:t>
            </a:r>
            <a:r>
              <a:rPr lang="en-GB" baseline="0" dirty="0" smtClean="0"/>
              <a:t> approached the problem in terms of the interest in a segment of a programme over time. Noticing that we could generalise out the specifics of any single indicator of relevance, we thus developed an architecture that allowed us to build a probability density function over a timeline. We wrote modules that found interesting segments of a programme, and added to the PDF by placing Gaussians on the timeline. After a PDF had been built in this way, we segmented the timeline on shot boundaries, and determined the relevance of each segment by the integral it defined on the PDF.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2683-6F7B-4F4A-A813-D54A79A4B1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98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3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0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88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20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85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6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18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467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11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igitalStrip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4310976" y="3297005"/>
            <a:ext cx="927163" cy="537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868499" y="3291550"/>
            <a:ext cx="3758411" cy="1489867"/>
            <a:chOff x="4097586" y="2203252"/>
            <a:chExt cx="3758411" cy="1489867"/>
          </a:xfrm>
        </p:grpSpPr>
        <p:grpSp>
          <p:nvGrpSpPr>
            <p:cNvPr id="17" name="Group 16"/>
            <p:cNvGrpSpPr/>
            <p:nvPr/>
          </p:nvGrpSpPr>
          <p:grpSpPr>
            <a:xfrm>
              <a:off x="4097586" y="2203252"/>
              <a:ext cx="3758411" cy="1489867"/>
              <a:chOff x="1483291" y="302510"/>
              <a:chExt cx="3758411" cy="1489867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1944710" y="643943"/>
                <a:ext cx="0" cy="7727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944710" y="1416675"/>
                <a:ext cx="32969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 rot="16200000">
                <a:off x="940158" y="845643"/>
                <a:ext cx="1455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DigitalStrip"/>
                    <a:cs typeface="DigitalStrip"/>
                  </a:rPr>
                  <a:t>Interest</a:t>
                </a:r>
                <a:endParaRPr lang="en-GB" dirty="0">
                  <a:solidFill>
                    <a:schemeClr val="accent4">
                      <a:lumMod val="50000"/>
                    </a:schemeClr>
                  </a:solidFill>
                  <a:latin typeface="DigitalStrip"/>
                  <a:cs typeface="DigitalStrip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138882" y="1423045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DigitalStrip"/>
                    <a:cs typeface="DigitalStrip"/>
                  </a:rPr>
                  <a:t>Time</a:t>
                </a:r>
                <a:endParaRPr lang="en-GB" dirty="0">
                  <a:solidFill>
                    <a:schemeClr val="accent4">
                      <a:lumMod val="50000"/>
                    </a:schemeClr>
                  </a:solidFill>
                  <a:latin typeface="DigitalStrip"/>
                  <a:cs typeface="DigitalStrip"/>
                </a:endParaRPr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4572000" y="2794702"/>
              <a:ext cx="618186" cy="528047"/>
            </a:xfrm>
            <a:custGeom>
              <a:avLst/>
              <a:gdLst>
                <a:gd name="connsiteX0" fmla="*/ 0 w 618186"/>
                <a:gd name="connsiteY0" fmla="*/ 515168 h 528047"/>
                <a:gd name="connsiteX1" fmla="*/ 309093 w 618186"/>
                <a:gd name="connsiteY1" fmla="*/ 13 h 528047"/>
                <a:gd name="connsiteX2" fmla="*/ 618186 w 618186"/>
                <a:gd name="connsiteY2" fmla="*/ 528047 h 52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8186" h="528047">
                  <a:moveTo>
                    <a:pt x="0" y="515168"/>
                  </a:moveTo>
                  <a:cubicBezTo>
                    <a:pt x="103031" y="256517"/>
                    <a:pt x="206062" y="-2134"/>
                    <a:pt x="309093" y="13"/>
                  </a:cubicBezTo>
                  <a:cubicBezTo>
                    <a:pt x="412124" y="2159"/>
                    <a:pt x="553792" y="444334"/>
                    <a:pt x="618186" y="528047"/>
                  </a:cubicBezTo>
                </a:path>
              </a:pathLst>
            </a:cu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898524" y="3090900"/>
              <a:ext cx="1094704" cy="231849"/>
            </a:xfrm>
            <a:custGeom>
              <a:avLst/>
              <a:gdLst>
                <a:gd name="connsiteX0" fmla="*/ 0 w 1094704"/>
                <a:gd name="connsiteY0" fmla="*/ 218970 h 231849"/>
                <a:gd name="connsiteX1" fmla="*/ 553791 w 1094704"/>
                <a:gd name="connsiteY1" fmla="*/ 30 h 231849"/>
                <a:gd name="connsiteX2" fmla="*/ 1094704 w 1094704"/>
                <a:gd name="connsiteY2" fmla="*/ 231849 h 23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704" h="231849">
                  <a:moveTo>
                    <a:pt x="0" y="218970"/>
                  </a:moveTo>
                  <a:cubicBezTo>
                    <a:pt x="185670" y="108426"/>
                    <a:pt x="371340" y="-2117"/>
                    <a:pt x="553791" y="30"/>
                  </a:cubicBezTo>
                  <a:cubicBezTo>
                    <a:pt x="736242" y="2177"/>
                    <a:pt x="968062" y="145990"/>
                    <a:pt x="1094704" y="231849"/>
                  </a:cubicBezTo>
                </a:path>
              </a:pathLst>
            </a:cu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01375" y="1033629"/>
            <a:ext cx="712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igitalStrip"/>
                <a:cs typeface="DigitalStrip"/>
              </a:rPr>
              <a:t>Query: “Graham Norton interviewing Jimmy Carr”</a:t>
            </a:r>
            <a:endParaRPr lang="en-GB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DigitalStrip"/>
              <a:cs typeface="DigitalStrip"/>
            </a:endParaRPr>
          </a:p>
        </p:txBody>
      </p:sp>
      <p:sp>
        <p:nvSpPr>
          <p:cNvPr id="26" name="Right Brace 25"/>
          <p:cNvSpPr/>
          <p:nvPr/>
        </p:nvSpPr>
        <p:spPr>
          <a:xfrm rot="5400000" flipH="1">
            <a:off x="5129915" y="3500901"/>
            <a:ext cx="173748" cy="10947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897467" y="1871189"/>
            <a:ext cx="19363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DigitalStrip"/>
                <a:cs typeface="DigitalStrip"/>
              </a:rPr>
              <a:t>Transcript search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DigitalStrip"/>
              <a:cs typeface="DigitalStrip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426790" y="1381313"/>
            <a:ext cx="333068" cy="417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85502" y="2928734"/>
            <a:ext cx="26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DigitalStrip"/>
                <a:cs typeface="DigitalStrip"/>
              </a:rPr>
              <a:t>“… Jimmy Carr …”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DigitalStrip"/>
              <a:cs typeface="DigitalStrip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470714" y="2601280"/>
            <a:ext cx="324847" cy="310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69775" y="5006027"/>
            <a:ext cx="3758411" cy="1489867"/>
            <a:chOff x="752641" y="3922718"/>
            <a:chExt cx="3758411" cy="1489867"/>
          </a:xfrm>
        </p:grpSpPr>
        <p:grpSp>
          <p:nvGrpSpPr>
            <p:cNvPr id="36" name="Group 35"/>
            <p:cNvGrpSpPr/>
            <p:nvPr/>
          </p:nvGrpSpPr>
          <p:grpSpPr>
            <a:xfrm>
              <a:off x="752641" y="3922718"/>
              <a:ext cx="3758411" cy="1489867"/>
              <a:chOff x="4097586" y="2203252"/>
              <a:chExt cx="3758411" cy="148986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4097586" y="2203252"/>
                <a:ext cx="3758411" cy="1489867"/>
                <a:chOff x="1483291" y="302510"/>
                <a:chExt cx="3758411" cy="1489867"/>
              </a:xfrm>
            </p:grpSpPr>
            <p:cxnSp>
              <p:nvCxnSpPr>
                <p:cNvPr id="40" name="Straight Arrow Connector 39"/>
                <p:cNvCxnSpPr/>
                <p:nvPr/>
              </p:nvCxnSpPr>
              <p:spPr>
                <a:xfrm flipV="1">
                  <a:off x="1944710" y="643943"/>
                  <a:ext cx="0" cy="77273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1944710" y="1416675"/>
                  <a:ext cx="329699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/>
                <p:cNvSpPr txBox="1"/>
                <p:nvPr/>
              </p:nvSpPr>
              <p:spPr>
                <a:xfrm rot="16200000">
                  <a:off x="940158" y="845643"/>
                  <a:ext cx="1455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DigitalStrip"/>
                      <a:cs typeface="DigitalStrip"/>
                    </a:rPr>
                    <a:t>Interest</a:t>
                  </a:r>
                  <a:endParaRPr lang="en-GB" dirty="0">
                    <a:solidFill>
                      <a:schemeClr val="accent4">
                        <a:lumMod val="50000"/>
                      </a:schemeClr>
                    </a:solidFill>
                    <a:latin typeface="DigitalStrip"/>
                    <a:cs typeface="DigitalStrip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138882" y="1423045"/>
                  <a:ext cx="7873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DigitalStrip"/>
                      <a:cs typeface="DigitalStrip"/>
                    </a:rPr>
                    <a:t>Time</a:t>
                  </a:r>
                  <a:endParaRPr lang="en-GB" dirty="0">
                    <a:solidFill>
                      <a:schemeClr val="accent4">
                        <a:lumMod val="50000"/>
                      </a:schemeClr>
                    </a:solidFill>
                    <a:latin typeface="DigitalStrip"/>
                    <a:cs typeface="DigitalStrip"/>
                  </a:endParaRPr>
                </a:p>
              </p:txBody>
            </p:sp>
          </p:grpSp>
          <p:sp>
            <p:nvSpPr>
              <p:cNvPr id="38" name="Freeform 37"/>
              <p:cNvSpPr/>
              <p:nvPr/>
            </p:nvSpPr>
            <p:spPr>
              <a:xfrm>
                <a:off x="4572000" y="2794702"/>
                <a:ext cx="618186" cy="528047"/>
              </a:xfrm>
              <a:custGeom>
                <a:avLst/>
                <a:gdLst>
                  <a:gd name="connsiteX0" fmla="*/ 0 w 618186"/>
                  <a:gd name="connsiteY0" fmla="*/ 515168 h 528047"/>
                  <a:gd name="connsiteX1" fmla="*/ 309093 w 618186"/>
                  <a:gd name="connsiteY1" fmla="*/ 13 h 528047"/>
                  <a:gd name="connsiteX2" fmla="*/ 618186 w 618186"/>
                  <a:gd name="connsiteY2" fmla="*/ 528047 h 528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8186" h="528047">
                    <a:moveTo>
                      <a:pt x="0" y="515168"/>
                    </a:moveTo>
                    <a:cubicBezTo>
                      <a:pt x="103031" y="256517"/>
                      <a:pt x="206062" y="-2134"/>
                      <a:pt x="309093" y="13"/>
                    </a:cubicBezTo>
                    <a:cubicBezTo>
                      <a:pt x="412124" y="2159"/>
                      <a:pt x="553792" y="444334"/>
                      <a:pt x="618186" y="528047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5898524" y="3090900"/>
                <a:ext cx="1094704" cy="231849"/>
              </a:xfrm>
              <a:custGeom>
                <a:avLst/>
                <a:gdLst>
                  <a:gd name="connsiteX0" fmla="*/ 0 w 1094704"/>
                  <a:gd name="connsiteY0" fmla="*/ 218970 h 231849"/>
                  <a:gd name="connsiteX1" fmla="*/ 553791 w 1094704"/>
                  <a:gd name="connsiteY1" fmla="*/ 30 h 231849"/>
                  <a:gd name="connsiteX2" fmla="*/ 1094704 w 1094704"/>
                  <a:gd name="connsiteY2" fmla="*/ 231849 h 231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704" h="231849">
                    <a:moveTo>
                      <a:pt x="0" y="218970"/>
                    </a:moveTo>
                    <a:cubicBezTo>
                      <a:pt x="185670" y="108426"/>
                      <a:pt x="371340" y="-2117"/>
                      <a:pt x="553791" y="30"/>
                    </a:cubicBezTo>
                    <a:cubicBezTo>
                      <a:pt x="736242" y="2177"/>
                      <a:pt x="968062" y="145990"/>
                      <a:pt x="1094704" y="231849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8" name="Straight Connector 47"/>
            <p:cNvCxnSpPr/>
            <p:nvPr/>
          </p:nvCxnSpPr>
          <p:spPr>
            <a:xfrm flipV="1">
              <a:off x="1352282" y="4264151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1504682" y="4262003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605566" y="4259855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800895" y="4262004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953295" y="4259856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041300" y="4257708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2277414" y="4262003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429814" y="4259855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530698" y="4257707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726027" y="4259856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878427" y="4257708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966432" y="4268439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035121" y="4259855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3187521" y="4257707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288405" y="4268438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483734" y="4257708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636134" y="4255560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724139" y="4266291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3792829" y="4257707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3945229" y="4268438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046113" y="4266290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241442" y="4268439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393842" y="4266291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4481847" y="4264143"/>
              <a:ext cx="0" cy="77273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 flipH="1">
            <a:off x="4158576" y="4802801"/>
            <a:ext cx="435618" cy="356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97889" y="5149981"/>
            <a:ext cx="3467980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DigitalStrip"/>
                <a:cs typeface="DigitalStrip"/>
              </a:rPr>
              <a:t>Results:</a:t>
            </a:r>
          </a:p>
          <a:p>
            <a:endParaRPr lang="en-GB" b="1" dirty="0">
              <a:solidFill>
                <a:schemeClr val="accent1">
                  <a:lumMod val="50000"/>
                </a:schemeClr>
              </a:solidFill>
              <a:latin typeface="DigitalStrip"/>
              <a:cs typeface="DigitalStrip"/>
            </a:endParaRPr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DigitalStrip"/>
                <a:cs typeface="DigitalStrip"/>
              </a:rPr>
              <a:t>01:13 – 04:29</a:t>
            </a:r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DigitalStrip"/>
                <a:cs typeface="DigitalStrip"/>
              </a:rPr>
              <a:t>…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DigitalStrip"/>
              <a:cs typeface="DigitalStrip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594194" y="5747452"/>
            <a:ext cx="518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150763" y="1871189"/>
            <a:ext cx="19621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accent1">
                    <a:lumMod val="50000"/>
                  </a:schemeClr>
                </a:solidFill>
                <a:latin typeface="DigitalStrip"/>
                <a:cs typeface="DigitalStrip"/>
              </a:rPr>
              <a:t>Visual concepts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DigitalStrip"/>
              <a:cs typeface="DigitalStrip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441576" y="1871189"/>
            <a:ext cx="191659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DigitalStrip"/>
                <a:cs typeface="DigitalStrip"/>
              </a:rPr>
              <a:t>Similar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  <a:latin typeface="DigitalStrip"/>
                <a:cs typeface="DigitalStrip"/>
              </a:rPr>
              <a:t>keyframes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DigitalStrip"/>
              <a:cs typeface="DigitalStrip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1611" y="21382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862363" y="1374944"/>
            <a:ext cx="100884" cy="423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10037" y="1361536"/>
            <a:ext cx="955296" cy="437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948" y="50238"/>
            <a:ext cx="9083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Digital Strip"/>
                <a:cs typeface="Digital Strip"/>
              </a:rPr>
              <a:t>A Unified, Modular and Multimodal Approach to Search and </a:t>
            </a:r>
            <a:r>
              <a:rPr lang="en-GB" sz="2400" dirty="0" smtClean="0">
                <a:latin typeface="Digital Strip"/>
                <a:cs typeface="Digital Strip"/>
              </a:rPr>
              <a:t>Hyperlinking Video</a:t>
            </a:r>
            <a:endParaRPr lang="en-GB" sz="2400" dirty="0">
              <a:latin typeface="Digital Strip"/>
              <a:cs typeface="Digital Strip"/>
            </a:endParaRPr>
          </a:p>
        </p:txBody>
      </p:sp>
    </p:spTree>
    <p:extLst>
      <p:ext uri="{BB962C8B-B14F-4D97-AF65-F5344CB8AC3E}">
        <p14:creationId xmlns:p14="http://schemas.microsoft.com/office/powerpoint/2010/main" val="212933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ediaev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mediaeval.thmx</Template>
  <TotalTime>1</TotalTime>
  <Words>160</Words>
  <Application>Microsoft Macintosh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mediaeval</vt:lpstr>
      <vt:lpstr>PowerPoint Presentation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Jonathon Hare</dc:creator>
  <cp:lastModifiedBy>Jonathon Hare</cp:lastModifiedBy>
  <cp:revision>2</cp:revision>
  <dcterms:created xsi:type="dcterms:W3CDTF">2013-10-15T16:47:27Z</dcterms:created>
  <dcterms:modified xsi:type="dcterms:W3CDTF">2013-10-15T16:49:03Z</dcterms:modified>
</cp:coreProperties>
</file>