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6"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66389" autoAdjust="0"/>
  </p:normalViewPr>
  <p:slideViewPr>
    <p:cSldViewPr snapToGrid="0" snapToObjects="1">
      <p:cViewPr>
        <p:scale>
          <a:sx n="75" d="100"/>
          <a:sy n="75" d="100"/>
        </p:scale>
        <p:origin x="-2392"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7F495-C969-4C41-BECA-C3FFAD36C687}" type="datetimeFigureOut">
              <a:rPr lang="en-GB" smtClean="0"/>
              <a:t>15/10/2013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32683-6F7B-4F4A-A813-D54A79A4B165}" type="slidenum">
              <a:rPr lang="en-GB" smtClean="0"/>
              <a:t>‹#›</a:t>
            </a:fld>
            <a:endParaRPr lang="en-GB"/>
          </a:p>
        </p:txBody>
      </p:sp>
    </p:spTree>
    <p:extLst>
      <p:ext uri="{BB962C8B-B14F-4D97-AF65-F5344CB8AC3E}">
        <p14:creationId xmlns:p14="http://schemas.microsoft.com/office/powerpoint/2010/main" val="2614383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1</a:t>
            </a:fld>
            <a:endParaRPr lang="en-GB"/>
          </a:p>
        </p:txBody>
      </p:sp>
    </p:spTree>
    <p:extLst>
      <p:ext uri="{BB962C8B-B14F-4D97-AF65-F5344CB8AC3E}">
        <p14:creationId xmlns:p14="http://schemas.microsoft.com/office/powerpoint/2010/main" val="192742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Southampton, we</a:t>
            </a:r>
            <a:r>
              <a:rPr lang="en-GB" baseline="0" dirty="0" smtClean="0"/>
              <a:t> approached the problem in terms of the interest in a segment of a programme over time. Noticing that we could generalise out the specifics of any single indicator of relevance, we thus developed an architecture that allowed us to build a probability density function over a timeline. We wrote modules that found interesting segments of a programme, and added to the PDF by placing Gaussians on the timeline. After a PDF had been built in this way, we segmented the timeline on shot boundaries, and determined the relevance of each segment by the integral it defined on the PDF.</a:t>
            </a:r>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2</a:t>
            </a:fld>
            <a:endParaRPr lang="en-GB"/>
          </a:p>
        </p:txBody>
      </p:sp>
    </p:spTree>
    <p:extLst>
      <p:ext uri="{BB962C8B-B14F-4D97-AF65-F5344CB8AC3E}">
        <p14:creationId xmlns:p14="http://schemas.microsoft.com/office/powerpoint/2010/main" val="373698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why is</a:t>
            </a:r>
            <a:r>
              <a:rPr lang="en-GB" baseline="0" dirty="0" smtClean="0"/>
              <a:t> it good? The architecture is highly modular, so it’s readily expanded with new ways of detecting relevance. This, coupled with the simplistic interface for modules, makes it really easy to hack on new detection plugins. Additionally, the architecture is ready for use with off-the-shelf machine learning techniques almost straight out of the box: if you want to balance the weighting of your modules on a global or case-specific basis, that’s really easy, and by defining regions of interest with Gaussians it’s also very intuitive. There’s a lot of scope for future work with this design, and we’re looking forward to seeing some interesting combinations of features.</a:t>
            </a:r>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3</a:t>
            </a:fld>
            <a:endParaRPr lang="en-GB"/>
          </a:p>
        </p:txBody>
      </p:sp>
    </p:spTree>
    <p:extLst>
      <p:ext uri="{BB962C8B-B14F-4D97-AF65-F5344CB8AC3E}">
        <p14:creationId xmlns:p14="http://schemas.microsoft.com/office/powerpoint/2010/main" val="71738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224511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023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877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9788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0320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6864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552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302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85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069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1189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6846739"/>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3511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DigitalStrip"/>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DigitalStrip"/>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DigitalStrip"/>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DigitalStrip"/>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DigitalStrip"/>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DigitalStrip"/>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SOTON-WAIS @ SH2013</a:t>
            </a:r>
            <a:endParaRPr lang="en-GB" dirty="0"/>
          </a:p>
        </p:txBody>
      </p:sp>
      <p:sp>
        <p:nvSpPr>
          <p:cNvPr id="3" name="Subtitle 2"/>
          <p:cNvSpPr>
            <a:spLocks noGrp="1"/>
          </p:cNvSpPr>
          <p:nvPr>
            <p:ph type="subTitle" idx="1"/>
          </p:nvPr>
        </p:nvSpPr>
        <p:spPr/>
        <p:txBody>
          <a:bodyPr>
            <a:normAutofit fontScale="92500" lnSpcReduction="20000"/>
          </a:bodyPr>
          <a:lstStyle/>
          <a:p>
            <a:r>
              <a:rPr lang="en-GB" dirty="0"/>
              <a:t>A Unified, Modular and Multimodal Approach to Search and </a:t>
            </a:r>
          </a:p>
          <a:p>
            <a:r>
              <a:rPr lang="en-GB" dirty="0"/>
              <a:t>Hyperlinking Video</a:t>
            </a:r>
          </a:p>
          <a:p>
            <a:endParaRPr lang="en-GB" dirty="0"/>
          </a:p>
        </p:txBody>
      </p:sp>
    </p:spTree>
    <p:extLst>
      <p:ext uri="{BB962C8B-B14F-4D97-AF65-F5344CB8AC3E}">
        <p14:creationId xmlns:p14="http://schemas.microsoft.com/office/powerpoint/2010/main" val="45756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4310976" y="2573689"/>
            <a:ext cx="927163" cy="537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2868499" y="2568234"/>
            <a:ext cx="3758411" cy="1489867"/>
            <a:chOff x="4097586" y="2203252"/>
            <a:chExt cx="3758411" cy="1489867"/>
          </a:xfrm>
        </p:grpSpPr>
        <p:grpSp>
          <p:nvGrpSpPr>
            <p:cNvPr id="17" name="Group 16"/>
            <p:cNvGrpSpPr/>
            <p:nvPr/>
          </p:nvGrpSpPr>
          <p:grpSpPr>
            <a:xfrm>
              <a:off x="4097586" y="2203252"/>
              <a:ext cx="3758411" cy="1489867"/>
              <a:chOff x="1483291" y="302510"/>
              <a:chExt cx="3758411" cy="1489867"/>
            </a:xfrm>
          </p:grpSpPr>
          <p:cxnSp>
            <p:nvCxnSpPr>
              <p:cNvPr id="18" name="Straight Arrow Connector 17"/>
              <p:cNvCxnSpPr/>
              <p:nvPr/>
            </p:nvCxnSpPr>
            <p:spPr>
              <a:xfrm flipV="1">
                <a:off x="1944710" y="643943"/>
                <a:ext cx="0" cy="7727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944710" y="1416675"/>
                <a:ext cx="32969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6200000">
                <a:off x="940158" y="845643"/>
                <a:ext cx="1455597"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Interest</a:t>
                </a:r>
                <a:endParaRPr lang="en-GB" dirty="0">
                  <a:solidFill>
                    <a:schemeClr val="accent4">
                      <a:lumMod val="50000"/>
                    </a:schemeClr>
                  </a:solidFill>
                  <a:latin typeface="DigitalStrip"/>
                  <a:cs typeface="DigitalStrip"/>
                </a:endParaRPr>
              </a:p>
            </p:txBody>
          </p:sp>
          <p:sp>
            <p:nvSpPr>
              <p:cNvPr id="21" name="TextBox 20"/>
              <p:cNvSpPr txBox="1"/>
              <p:nvPr/>
            </p:nvSpPr>
            <p:spPr>
              <a:xfrm>
                <a:off x="3138882" y="1423045"/>
                <a:ext cx="787395"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Time</a:t>
                </a:r>
                <a:endParaRPr lang="en-GB" dirty="0">
                  <a:solidFill>
                    <a:schemeClr val="accent4">
                      <a:lumMod val="50000"/>
                    </a:schemeClr>
                  </a:solidFill>
                  <a:latin typeface="DigitalStrip"/>
                  <a:cs typeface="DigitalStrip"/>
                </a:endParaRPr>
              </a:p>
            </p:txBody>
          </p:sp>
        </p:grpSp>
        <p:sp>
          <p:nvSpPr>
            <p:cNvPr id="22" name="Freeform 21"/>
            <p:cNvSpPr/>
            <p:nvPr/>
          </p:nvSpPr>
          <p:spPr>
            <a:xfrm>
              <a:off x="4572000" y="2794702"/>
              <a:ext cx="618186" cy="528047"/>
            </a:xfrm>
            <a:custGeom>
              <a:avLst/>
              <a:gdLst>
                <a:gd name="connsiteX0" fmla="*/ 0 w 618186"/>
                <a:gd name="connsiteY0" fmla="*/ 515168 h 528047"/>
                <a:gd name="connsiteX1" fmla="*/ 309093 w 618186"/>
                <a:gd name="connsiteY1" fmla="*/ 13 h 528047"/>
                <a:gd name="connsiteX2" fmla="*/ 618186 w 618186"/>
                <a:gd name="connsiteY2" fmla="*/ 528047 h 528047"/>
              </a:gdLst>
              <a:ahLst/>
              <a:cxnLst>
                <a:cxn ang="0">
                  <a:pos x="connsiteX0" y="connsiteY0"/>
                </a:cxn>
                <a:cxn ang="0">
                  <a:pos x="connsiteX1" y="connsiteY1"/>
                </a:cxn>
                <a:cxn ang="0">
                  <a:pos x="connsiteX2" y="connsiteY2"/>
                </a:cxn>
              </a:cxnLst>
              <a:rect l="l" t="t" r="r" b="b"/>
              <a:pathLst>
                <a:path w="618186" h="528047">
                  <a:moveTo>
                    <a:pt x="0" y="515168"/>
                  </a:moveTo>
                  <a:cubicBezTo>
                    <a:pt x="103031" y="256517"/>
                    <a:pt x="206062" y="-2134"/>
                    <a:pt x="309093" y="13"/>
                  </a:cubicBezTo>
                  <a:cubicBezTo>
                    <a:pt x="412124" y="2159"/>
                    <a:pt x="553792" y="444334"/>
                    <a:pt x="618186" y="528047"/>
                  </a:cubicBezTo>
                </a:path>
              </a:pathLst>
            </a:custGeom>
            <a:no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Freeform 22"/>
            <p:cNvSpPr/>
            <p:nvPr/>
          </p:nvSpPr>
          <p:spPr>
            <a:xfrm>
              <a:off x="5898524" y="3090900"/>
              <a:ext cx="1094704" cy="231849"/>
            </a:xfrm>
            <a:custGeom>
              <a:avLst/>
              <a:gdLst>
                <a:gd name="connsiteX0" fmla="*/ 0 w 1094704"/>
                <a:gd name="connsiteY0" fmla="*/ 218970 h 231849"/>
                <a:gd name="connsiteX1" fmla="*/ 553791 w 1094704"/>
                <a:gd name="connsiteY1" fmla="*/ 30 h 231849"/>
                <a:gd name="connsiteX2" fmla="*/ 1094704 w 1094704"/>
                <a:gd name="connsiteY2" fmla="*/ 231849 h 231849"/>
              </a:gdLst>
              <a:ahLst/>
              <a:cxnLst>
                <a:cxn ang="0">
                  <a:pos x="connsiteX0" y="connsiteY0"/>
                </a:cxn>
                <a:cxn ang="0">
                  <a:pos x="connsiteX1" y="connsiteY1"/>
                </a:cxn>
                <a:cxn ang="0">
                  <a:pos x="connsiteX2" y="connsiteY2"/>
                </a:cxn>
              </a:cxnLst>
              <a:rect l="l" t="t" r="r" b="b"/>
              <a:pathLst>
                <a:path w="1094704" h="231849">
                  <a:moveTo>
                    <a:pt x="0" y="218970"/>
                  </a:moveTo>
                  <a:cubicBezTo>
                    <a:pt x="185670" y="108426"/>
                    <a:pt x="371340" y="-2117"/>
                    <a:pt x="553791" y="30"/>
                  </a:cubicBezTo>
                  <a:cubicBezTo>
                    <a:pt x="736242" y="2177"/>
                    <a:pt x="968062" y="145990"/>
                    <a:pt x="1094704" y="231849"/>
                  </a:cubicBezTo>
                </a:path>
              </a:pathLst>
            </a:custGeom>
            <a:no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 name="TextBox 24"/>
          <p:cNvSpPr txBox="1"/>
          <p:nvPr/>
        </p:nvSpPr>
        <p:spPr>
          <a:xfrm>
            <a:off x="901375" y="282296"/>
            <a:ext cx="7126545" cy="369332"/>
          </a:xfrm>
          <a:prstGeom prst="rect">
            <a:avLst/>
          </a:prstGeom>
          <a:noFill/>
        </p:spPr>
        <p:txBody>
          <a:bodyPr wrap="none" rtlCol="0">
            <a:spAutoFit/>
          </a:bodyPr>
          <a:lstStyle/>
          <a:p>
            <a:r>
              <a:rPr lang="en-GB" dirty="0" smtClean="0">
                <a:ln w="0"/>
                <a:solidFill>
                  <a:schemeClr val="accent3">
                    <a:lumMod val="50000"/>
                  </a:schemeClr>
                </a:solidFill>
                <a:effectLst>
                  <a:outerShdw blurRad="38100" dist="25400" dir="5400000" algn="ctr" rotWithShape="0">
                    <a:srgbClr val="6E747A">
                      <a:alpha val="43000"/>
                    </a:srgbClr>
                  </a:outerShdw>
                </a:effectLst>
                <a:latin typeface="DigitalStrip"/>
                <a:cs typeface="DigitalStrip"/>
              </a:rPr>
              <a:t>Query: “Graham Norton interviewing Jimmy Carr”</a:t>
            </a:r>
            <a:endParaRPr lang="en-GB" dirty="0">
              <a:ln w="0"/>
              <a:solidFill>
                <a:schemeClr val="accent3">
                  <a:lumMod val="50000"/>
                </a:schemeClr>
              </a:solidFill>
              <a:effectLst>
                <a:outerShdw blurRad="38100" dist="25400" dir="5400000" algn="ctr" rotWithShape="0">
                  <a:srgbClr val="6E747A">
                    <a:alpha val="43000"/>
                  </a:srgbClr>
                </a:outerShdw>
              </a:effectLst>
              <a:latin typeface="DigitalStrip"/>
              <a:cs typeface="DigitalStrip"/>
            </a:endParaRPr>
          </a:p>
        </p:txBody>
      </p:sp>
      <p:sp>
        <p:nvSpPr>
          <p:cNvPr id="26" name="Right Brace 25"/>
          <p:cNvSpPr/>
          <p:nvPr/>
        </p:nvSpPr>
        <p:spPr>
          <a:xfrm rot="5400000" flipH="1">
            <a:off x="5129915" y="2777585"/>
            <a:ext cx="173748" cy="109470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p:cNvSpPr txBox="1"/>
          <p:nvPr/>
        </p:nvSpPr>
        <p:spPr>
          <a:xfrm>
            <a:off x="897467" y="1147873"/>
            <a:ext cx="1936306" cy="646331"/>
          </a:xfrm>
          <a:prstGeom prst="rect">
            <a:avLst/>
          </a:prstGeom>
          <a:noFill/>
          <a:ln>
            <a:solidFill>
              <a:schemeClr val="tx1"/>
            </a:solidFill>
          </a:ln>
        </p:spPr>
        <p:txBody>
          <a:bodyPr wrap="square" rtlCol="0">
            <a:spAutoFit/>
          </a:bodyPr>
          <a:lstStyle/>
          <a:p>
            <a:pPr algn="ctr"/>
            <a:r>
              <a:rPr lang="en-GB" dirty="0" smtClean="0">
                <a:solidFill>
                  <a:schemeClr val="accent1">
                    <a:lumMod val="50000"/>
                  </a:schemeClr>
                </a:solidFill>
                <a:latin typeface="DigitalStrip"/>
                <a:cs typeface="DigitalStrip"/>
              </a:rPr>
              <a:t>Transcript search</a:t>
            </a:r>
            <a:endParaRPr lang="en-GB" dirty="0">
              <a:solidFill>
                <a:schemeClr val="accent1">
                  <a:lumMod val="50000"/>
                </a:schemeClr>
              </a:solidFill>
              <a:latin typeface="DigitalStrip"/>
              <a:cs typeface="DigitalStrip"/>
            </a:endParaRPr>
          </a:p>
        </p:txBody>
      </p:sp>
      <p:cxnSp>
        <p:nvCxnSpPr>
          <p:cNvPr id="29" name="Straight Arrow Connector 28"/>
          <p:cNvCxnSpPr/>
          <p:nvPr/>
        </p:nvCxnSpPr>
        <p:spPr>
          <a:xfrm flipH="1">
            <a:off x="2426790" y="657997"/>
            <a:ext cx="333068" cy="4175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585502" y="2205418"/>
            <a:ext cx="2610661" cy="369332"/>
          </a:xfrm>
          <a:prstGeom prst="rect">
            <a:avLst/>
          </a:prstGeom>
          <a:noFill/>
        </p:spPr>
        <p:txBody>
          <a:bodyPr wrap="none" rtlCol="0">
            <a:spAutoFit/>
          </a:bodyPr>
          <a:lstStyle/>
          <a:p>
            <a:r>
              <a:rPr lang="en-GB" dirty="0" smtClean="0">
                <a:solidFill>
                  <a:schemeClr val="accent2">
                    <a:lumMod val="75000"/>
                  </a:schemeClr>
                </a:solidFill>
                <a:latin typeface="DigitalStrip"/>
                <a:cs typeface="DigitalStrip"/>
              </a:rPr>
              <a:t>“… Jimmy Carr …”</a:t>
            </a:r>
            <a:endParaRPr lang="en-GB" dirty="0">
              <a:solidFill>
                <a:schemeClr val="accent2">
                  <a:lumMod val="75000"/>
                </a:schemeClr>
              </a:solidFill>
              <a:latin typeface="DigitalStrip"/>
              <a:cs typeface="DigitalStrip"/>
            </a:endParaRPr>
          </a:p>
        </p:txBody>
      </p:sp>
      <p:cxnSp>
        <p:nvCxnSpPr>
          <p:cNvPr id="33" name="Straight Arrow Connector 32"/>
          <p:cNvCxnSpPr/>
          <p:nvPr/>
        </p:nvCxnSpPr>
        <p:spPr>
          <a:xfrm>
            <a:off x="2470714" y="1877964"/>
            <a:ext cx="324847" cy="3103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669775" y="4292050"/>
            <a:ext cx="3758411" cy="1489867"/>
            <a:chOff x="752641" y="3922718"/>
            <a:chExt cx="3758411" cy="1489867"/>
          </a:xfrm>
        </p:grpSpPr>
        <p:grpSp>
          <p:nvGrpSpPr>
            <p:cNvPr id="36" name="Group 35"/>
            <p:cNvGrpSpPr/>
            <p:nvPr/>
          </p:nvGrpSpPr>
          <p:grpSpPr>
            <a:xfrm>
              <a:off x="752641" y="3922718"/>
              <a:ext cx="3758411" cy="1489867"/>
              <a:chOff x="4097586" y="2203252"/>
              <a:chExt cx="3758411" cy="1489867"/>
            </a:xfrm>
          </p:grpSpPr>
          <p:grpSp>
            <p:nvGrpSpPr>
              <p:cNvPr id="37" name="Group 36"/>
              <p:cNvGrpSpPr/>
              <p:nvPr/>
            </p:nvGrpSpPr>
            <p:grpSpPr>
              <a:xfrm>
                <a:off x="4097586" y="2203252"/>
                <a:ext cx="3758411" cy="1489867"/>
                <a:chOff x="1483291" y="302510"/>
                <a:chExt cx="3758411" cy="1489867"/>
              </a:xfrm>
            </p:grpSpPr>
            <p:cxnSp>
              <p:nvCxnSpPr>
                <p:cNvPr id="40" name="Straight Arrow Connector 39"/>
                <p:cNvCxnSpPr/>
                <p:nvPr/>
              </p:nvCxnSpPr>
              <p:spPr>
                <a:xfrm flipV="1">
                  <a:off x="1944710" y="643943"/>
                  <a:ext cx="0" cy="7727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1944710" y="1416675"/>
                  <a:ext cx="32969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rot="16200000">
                  <a:off x="940158" y="845643"/>
                  <a:ext cx="1455597"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Interest</a:t>
                  </a:r>
                  <a:endParaRPr lang="en-GB" dirty="0">
                    <a:solidFill>
                      <a:schemeClr val="accent4">
                        <a:lumMod val="50000"/>
                      </a:schemeClr>
                    </a:solidFill>
                    <a:latin typeface="DigitalStrip"/>
                    <a:cs typeface="DigitalStrip"/>
                  </a:endParaRPr>
                </a:p>
              </p:txBody>
            </p:sp>
            <p:sp>
              <p:nvSpPr>
                <p:cNvPr id="43" name="TextBox 42"/>
                <p:cNvSpPr txBox="1"/>
                <p:nvPr/>
              </p:nvSpPr>
              <p:spPr>
                <a:xfrm>
                  <a:off x="3138882" y="1423045"/>
                  <a:ext cx="787395"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Time</a:t>
                  </a:r>
                  <a:endParaRPr lang="en-GB" dirty="0">
                    <a:solidFill>
                      <a:schemeClr val="accent4">
                        <a:lumMod val="50000"/>
                      </a:schemeClr>
                    </a:solidFill>
                    <a:latin typeface="DigitalStrip"/>
                    <a:cs typeface="DigitalStrip"/>
                  </a:endParaRPr>
                </a:p>
              </p:txBody>
            </p:sp>
          </p:grpSp>
          <p:sp>
            <p:nvSpPr>
              <p:cNvPr id="38" name="Freeform 37"/>
              <p:cNvSpPr/>
              <p:nvPr/>
            </p:nvSpPr>
            <p:spPr>
              <a:xfrm>
                <a:off x="4572000" y="2794702"/>
                <a:ext cx="618186" cy="528047"/>
              </a:xfrm>
              <a:custGeom>
                <a:avLst/>
                <a:gdLst>
                  <a:gd name="connsiteX0" fmla="*/ 0 w 618186"/>
                  <a:gd name="connsiteY0" fmla="*/ 515168 h 528047"/>
                  <a:gd name="connsiteX1" fmla="*/ 309093 w 618186"/>
                  <a:gd name="connsiteY1" fmla="*/ 13 h 528047"/>
                  <a:gd name="connsiteX2" fmla="*/ 618186 w 618186"/>
                  <a:gd name="connsiteY2" fmla="*/ 528047 h 528047"/>
                </a:gdLst>
                <a:ahLst/>
                <a:cxnLst>
                  <a:cxn ang="0">
                    <a:pos x="connsiteX0" y="connsiteY0"/>
                  </a:cxn>
                  <a:cxn ang="0">
                    <a:pos x="connsiteX1" y="connsiteY1"/>
                  </a:cxn>
                  <a:cxn ang="0">
                    <a:pos x="connsiteX2" y="connsiteY2"/>
                  </a:cxn>
                </a:cxnLst>
                <a:rect l="l" t="t" r="r" b="b"/>
                <a:pathLst>
                  <a:path w="618186" h="528047">
                    <a:moveTo>
                      <a:pt x="0" y="515168"/>
                    </a:moveTo>
                    <a:cubicBezTo>
                      <a:pt x="103031" y="256517"/>
                      <a:pt x="206062" y="-2134"/>
                      <a:pt x="309093" y="13"/>
                    </a:cubicBezTo>
                    <a:cubicBezTo>
                      <a:pt x="412124" y="2159"/>
                      <a:pt x="553792" y="444334"/>
                      <a:pt x="618186" y="528047"/>
                    </a:cubicBezTo>
                  </a:path>
                </a:pathLst>
              </a:cu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Freeform 38"/>
              <p:cNvSpPr/>
              <p:nvPr/>
            </p:nvSpPr>
            <p:spPr>
              <a:xfrm>
                <a:off x="5898524" y="3090900"/>
                <a:ext cx="1094704" cy="231849"/>
              </a:xfrm>
              <a:custGeom>
                <a:avLst/>
                <a:gdLst>
                  <a:gd name="connsiteX0" fmla="*/ 0 w 1094704"/>
                  <a:gd name="connsiteY0" fmla="*/ 218970 h 231849"/>
                  <a:gd name="connsiteX1" fmla="*/ 553791 w 1094704"/>
                  <a:gd name="connsiteY1" fmla="*/ 30 h 231849"/>
                  <a:gd name="connsiteX2" fmla="*/ 1094704 w 1094704"/>
                  <a:gd name="connsiteY2" fmla="*/ 231849 h 231849"/>
                </a:gdLst>
                <a:ahLst/>
                <a:cxnLst>
                  <a:cxn ang="0">
                    <a:pos x="connsiteX0" y="connsiteY0"/>
                  </a:cxn>
                  <a:cxn ang="0">
                    <a:pos x="connsiteX1" y="connsiteY1"/>
                  </a:cxn>
                  <a:cxn ang="0">
                    <a:pos x="connsiteX2" y="connsiteY2"/>
                  </a:cxn>
                </a:cxnLst>
                <a:rect l="l" t="t" r="r" b="b"/>
                <a:pathLst>
                  <a:path w="1094704" h="231849">
                    <a:moveTo>
                      <a:pt x="0" y="218970"/>
                    </a:moveTo>
                    <a:cubicBezTo>
                      <a:pt x="185670" y="108426"/>
                      <a:pt x="371340" y="-2117"/>
                      <a:pt x="553791" y="30"/>
                    </a:cubicBezTo>
                    <a:cubicBezTo>
                      <a:pt x="736242" y="2177"/>
                      <a:pt x="968062" y="145990"/>
                      <a:pt x="1094704" y="231849"/>
                    </a:cubicBezTo>
                  </a:path>
                </a:pathLst>
              </a:cu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48" name="Straight Connector 47"/>
            <p:cNvCxnSpPr/>
            <p:nvPr/>
          </p:nvCxnSpPr>
          <p:spPr>
            <a:xfrm flipV="1">
              <a:off x="1352282" y="426415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504682" y="426200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605566"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1800895" y="4262004"/>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53295" y="4259856"/>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041300"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2277414" y="426200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429814"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2530698"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2726027" y="4259856"/>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878427"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2966432" y="4268439"/>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035121"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187521"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288405" y="426843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483734"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3636134" y="4255560"/>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3724139" y="426629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3792829"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945229" y="426843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4046113" y="4266290"/>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4241442" y="4268439"/>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4393842" y="426629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4481847" y="426414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cxnSp>
        <p:nvCxnSpPr>
          <p:cNvPr id="75" name="Straight Arrow Connector 74"/>
          <p:cNvCxnSpPr/>
          <p:nvPr/>
        </p:nvCxnSpPr>
        <p:spPr>
          <a:xfrm flipH="1">
            <a:off x="4158576" y="4079485"/>
            <a:ext cx="435618" cy="356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238138" y="4637771"/>
            <a:ext cx="3467980" cy="1200329"/>
          </a:xfrm>
          <a:prstGeom prst="rect">
            <a:avLst/>
          </a:prstGeom>
          <a:noFill/>
          <a:ln w="3175">
            <a:solidFill>
              <a:schemeClr val="tx1"/>
            </a:solidFill>
          </a:ln>
        </p:spPr>
        <p:txBody>
          <a:bodyPr wrap="square" rtlCol="0">
            <a:spAutoFit/>
          </a:bodyPr>
          <a:lstStyle/>
          <a:p>
            <a:r>
              <a:rPr lang="en-GB" b="1" dirty="0" smtClean="0">
                <a:solidFill>
                  <a:schemeClr val="accent1">
                    <a:lumMod val="50000"/>
                  </a:schemeClr>
                </a:solidFill>
                <a:latin typeface="DigitalStrip"/>
                <a:cs typeface="DigitalStrip"/>
              </a:rPr>
              <a:t>Results:</a:t>
            </a:r>
          </a:p>
          <a:p>
            <a:endParaRPr lang="en-GB" b="1" dirty="0">
              <a:solidFill>
                <a:schemeClr val="accent1">
                  <a:lumMod val="50000"/>
                </a:schemeClr>
              </a:solidFill>
              <a:latin typeface="DigitalStrip"/>
              <a:cs typeface="DigitalStrip"/>
            </a:endParaRPr>
          </a:p>
          <a:p>
            <a:r>
              <a:rPr lang="en-GB" dirty="0" smtClean="0">
                <a:solidFill>
                  <a:schemeClr val="accent1">
                    <a:lumMod val="50000"/>
                  </a:schemeClr>
                </a:solidFill>
                <a:latin typeface="DigitalStrip"/>
                <a:cs typeface="DigitalStrip"/>
              </a:rPr>
              <a:t>01:13 – 04:29</a:t>
            </a:r>
          </a:p>
          <a:p>
            <a:r>
              <a:rPr lang="en-GB" dirty="0" smtClean="0">
                <a:solidFill>
                  <a:schemeClr val="accent1">
                    <a:lumMod val="50000"/>
                  </a:schemeClr>
                </a:solidFill>
                <a:latin typeface="DigitalStrip"/>
                <a:cs typeface="DigitalStrip"/>
              </a:rPr>
              <a:t>…</a:t>
            </a:r>
            <a:endParaRPr lang="en-GB" dirty="0">
              <a:solidFill>
                <a:schemeClr val="accent1">
                  <a:lumMod val="50000"/>
                </a:schemeClr>
              </a:solidFill>
              <a:latin typeface="DigitalStrip"/>
              <a:cs typeface="DigitalStrip"/>
            </a:endParaRPr>
          </a:p>
        </p:txBody>
      </p:sp>
      <p:cxnSp>
        <p:nvCxnSpPr>
          <p:cNvPr id="78" name="Straight Arrow Connector 77"/>
          <p:cNvCxnSpPr/>
          <p:nvPr/>
        </p:nvCxnSpPr>
        <p:spPr>
          <a:xfrm>
            <a:off x="4594194" y="5024136"/>
            <a:ext cx="5187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3150763" y="1147873"/>
            <a:ext cx="1962150" cy="6463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n w="0"/>
                <a:solidFill>
                  <a:schemeClr val="accent1">
                    <a:lumMod val="50000"/>
                  </a:schemeClr>
                </a:solidFill>
                <a:latin typeface="DigitalStrip"/>
                <a:cs typeface="DigitalStrip"/>
              </a:rPr>
              <a:t>Visual concepts</a:t>
            </a:r>
            <a:endParaRPr lang="en-GB" dirty="0">
              <a:solidFill>
                <a:schemeClr val="accent1">
                  <a:lumMod val="50000"/>
                </a:schemeClr>
              </a:solidFill>
              <a:latin typeface="DigitalStrip"/>
              <a:cs typeface="DigitalStrip"/>
            </a:endParaRPr>
          </a:p>
        </p:txBody>
      </p:sp>
      <p:sp>
        <p:nvSpPr>
          <p:cNvPr id="87" name="Rectangle 86"/>
          <p:cNvSpPr/>
          <p:nvPr/>
        </p:nvSpPr>
        <p:spPr>
          <a:xfrm>
            <a:off x="5441576" y="1147873"/>
            <a:ext cx="1916595" cy="6463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accent1">
                    <a:lumMod val="50000"/>
                  </a:schemeClr>
                </a:solidFill>
                <a:latin typeface="DigitalStrip"/>
                <a:cs typeface="DigitalStrip"/>
              </a:rPr>
              <a:t>Similar </a:t>
            </a:r>
            <a:r>
              <a:rPr lang="en-GB" dirty="0" err="1" smtClean="0">
                <a:solidFill>
                  <a:schemeClr val="accent1">
                    <a:lumMod val="50000"/>
                  </a:schemeClr>
                </a:solidFill>
                <a:latin typeface="DigitalStrip"/>
                <a:cs typeface="DigitalStrip"/>
              </a:rPr>
              <a:t>keyframes</a:t>
            </a:r>
            <a:endParaRPr lang="en-GB" dirty="0">
              <a:solidFill>
                <a:schemeClr val="accent1">
                  <a:lumMod val="50000"/>
                </a:schemeClr>
              </a:solidFill>
              <a:latin typeface="DigitalStrip"/>
              <a:cs typeface="DigitalStrip"/>
            </a:endParaRPr>
          </a:p>
        </p:txBody>
      </p:sp>
      <p:sp>
        <p:nvSpPr>
          <p:cNvPr id="88" name="TextBox 87"/>
          <p:cNvSpPr txBox="1"/>
          <p:nvPr/>
        </p:nvSpPr>
        <p:spPr>
          <a:xfrm>
            <a:off x="7771611" y="1424311"/>
            <a:ext cx="343364" cy="369332"/>
          </a:xfrm>
          <a:prstGeom prst="rect">
            <a:avLst/>
          </a:prstGeom>
          <a:noFill/>
        </p:spPr>
        <p:txBody>
          <a:bodyPr wrap="none" rtlCol="0">
            <a:spAutoFit/>
          </a:bodyPr>
          <a:lstStyle/>
          <a:p>
            <a:r>
              <a:rPr lang="en-GB" dirty="0" smtClean="0"/>
              <a:t>…</a:t>
            </a:r>
            <a:endParaRPr lang="en-GB" dirty="0"/>
          </a:p>
        </p:txBody>
      </p:sp>
      <p:cxnSp>
        <p:nvCxnSpPr>
          <p:cNvPr id="90" name="Straight Arrow Connector 89"/>
          <p:cNvCxnSpPr/>
          <p:nvPr/>
        </p:nvCxnSpPr>
        <p:spPr>
          <a:xfrm flipH="1">
            <a:off x="3862363" y="651628"/>
            <a:ext cx="100884" cy="423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5310037" y="638220"/>
            <a:ext cx="955296" cy="437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2917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it’s cool</a:t>
            </a:r>
            <a:endParaRPr lang="en-GB" dirty="0"/>
          </a:p>
        </p:txBody>
      </p:sp>
      <p:sp>
        <p:nvSpPr>
          <p:cNvPr id="3" name="Content Placeholder 2"/>
          <p:cNvSpPr>
            <a:spLocks noGrp="1"/>
          </p:cNvSpPr>
          <p:nvPr>
            <p:ph idx="1"/>
          </p:nvPr>
        </p:nvSpPr>
        <p:spPr/>
        <p:txBody>
          <a:bodyPr/>
          <a:lstStyle/>
          <a:p>
            <a:r>
              <a:rPr lang="en-GB" dirty="0" smtClean="0"/>
              <a:t>Highly modular</a:t>
            </a:r>
          </a:p>
          <a:p>
            <a:pPr lvl="1"/>
            <a:r>
              <a:rPr lang="en-GB" dirty="0" smtClean="0"/>
              <a:t>Radically different features can be unified</a:t>
            </a:r>
          </a:p>
          <a:p>
            <a:r>
              <a:rPr lang="en-GB" dirty="0" smtClean="0"/>
              <a:t>Ready for automatic training with standard machine learning techniques</a:t>
            </a:r>
          </a:p>
          <a:p>
            <a:r>
              <a:rPr lang="en-GB" dirty="0" smtClean="0"/>
              <a:t>Lots of potential for future work!</a:t>
            </a:r>
          </a:p>
          <a:p>
            <a:pPr marL="0" indent="0">
              <a:buNone/>
            </a:pPr>
            <a:endParaRPr lang="en-GB" dirty="0"/>
          </a:p>
        </p:txBody>
      </p:sp>
    </p:spTree>
    <p:extLst>
      <p:ext uri="{BB962C8B-B14F-4D97-AF65-F5344CB8AC3E}">
        <p14:creationId xmlns:p14="http://schemas.microsoft.com/office/powerpoint/2010/main" val="79428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mediaeval</Template>
  <TotalTime>68</TotalTime>
  <Words>322</Words>
  <Application>Microsoft Macintosh PowerPoint</Application>
  <PresentationFormat>On-screen Show (4:3)</PresentationFormat>
  <Paragraphs>27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SOTON-WAIS @ SH2013</vt:lpstr>
      <vt:lpstr>PowerPoint Presentation</vt:lpstr>
      <vt:lpstr>Why it’s cool</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E &amp; CS</dc:creator>
  <cp:lastModifiedBy>Jonathon Hare</cp:lastModifiedBy>
  <cp:revision>10</cp:revision>
  <dcterms:created xsi:type="dcterms:W3CDTF">2013-10-14T08:34:07Z</dcterms:created>
  <dcterms:modified xsi:type="dcterms:W3CDTF">2013-10-15T13:31:41Z</dcterms:modified>
</cp:coreProperties>
</file>