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66" r:id="rId5"/>
    <p:sldId id="267" r:id="rId6"/>
    <p:sldId id="258" r:id="rId7"/>
    <p:sldId id="259" r:id="rId8"/>
    <p:sldId id="268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3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0BDDC-64E4-7044-8051-D0FCB9FAE0F1}" type="datetimeFigureOut">
              <a:rPr lang="en-US" smtClean="0"/>
              <a:t>14/10/2013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E9D34-1247-5948-955C-61F54B534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myself</a:t>
            </a:r>
            <a:endParaRPr lang="en-US" dirty="0" smtClean="0"/>
          </a:p>
          <a:p>
            <a:r>
              <a:rPr lang="en-US" dirty="0" smtClean="0"/>
              <a:t>Unique</a:t>
            </a:r>
            <a:r>
              <a:rPr lang="en-US" baseline="0" dirty="0" smtClean="0"/>
              <a:t> approach, allows for aggregation of features from different mediums</a:t>
            </a:r>
          </a:p>
          <a:p>
            <a:r>
              <a:rPr lang="en-US" baseline="0" dirty="0" smtClean="0"/>
              <a:t>Scalable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E9D34-1247-5948-955C-61F54B534A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6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4 uses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dataset of GEOTAGGED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flickr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images crawled independently. All images from the set of users from the query images were removed from this dataset to keep to the spirit of the task.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Geonames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helpful boost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just tags seems most effective</a:t>
            </a:r>
            <a:r>
              <a:rPr lang="en-US" baseline="0" dirty="0" smtClean="0"/>
              <a:t> (run 3)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Big dataset helps (run 4)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E9D34-1247-5948-955C-61F54B534A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8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Lat</a:t>
            </a:r>
            <a:r>
              <a:rPr lang="en-US" dirty="0" smtClean="0"/>
              <a:t>, </a:t>
            </a:r>
            <a:r>
              <a:rPr lang="en-US" dirty="0" err="1" smtClean="0"/>
              <a:t>Lng</a:t>
            </a:r>
            <a:r>
              <a:rPr lang="en-US" dirty="0" smtClean="0"/>
              <a:t>&gt; pairs can be seen</a:t>
            </a:r>
            <a:r>
              <a:rPr lang="en-US" baseline="0" dirty="0" smtClean="0"/>
              <a:t> as discrete samples drawn from a probability distribution function over the Earth’s surface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E9D34-1247-5948-955C-61F54B534A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E9D34-1247-5948-955C-61F54B534A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2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E9D34-1247-5948-955C-61F54B534A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2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Kernel-density from</a:t>
            </a:r>
            <a:r>
              <a:rPr lang="en-US" baseline="0" dirty="0" smtClean="0"/>
              <a:t> mean-shift clustering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E9D34-1247-5948-955C-61F54B534A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Hotspots around US,</a:t>
            </a:r>
            <a:r>
              <a:rPr lang="en-US" baseline="0" dirty="0" smtClean="0"/>
              <a:t> Europe, major cities</a:t>
            </a:r>
          </a:p>
          <a:p>
            <a:r>
              <a:rPr lang="en-US" baseline="0" dirty="0" smtClean="0"/>
              <a:t>Approach means all tags are considered equal</a:t>
            </a:r>
          </a:p>
          <a:p>
            <a:r>
              <a:rPr lang="en-US" baseline="0" dirty="0" smtClean="0"/>
              <a:t>All tags provide a little information, worst case = prior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E9D34-1247-5948-955C-61F54B534A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42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Image</a:t>
            </a:r>
          </a:p>
          <a:p>
            <a:pPr marL="228600" indent="-228600">
              <a:buAutoNum type="arabicParenR"/>
            </a:pPr>
            <a:r>
              <a:rPr lang="en-US" dirty="0" smtClean="0"/>
              <a:t>Difference</a:t>
            </a:r>
            <a:r>
              <a:rPr lang="en-US" baseline="0" dirty="0" smtClean="0"/>
              <a:t> of Gaussian SIFT Features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Random Gaussian P-Stable hash functions, 4 x 32 bit partitions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Collision in hash table = graph edge</a:t>
            </a:r>
          </a:p>
          <a:p>
            <a:pPr marL="0" indent="0">
              <a:buNone/>
            </a:pPr>
            <a:r>
              <a:rPr lang="en-US" baseline="0" dirty="0" smtClean="0"/>
              <a:t>Search: looks up image vertex, returns connected vertices, ordered by weight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E9D34-1247-5948-955C-61F54B534A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40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CEDD describes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colour</a:t>
            </a:r>
            <a:r>
              <a:rPr lang="en-US" baseline="0" dirty="0" smtClean="0"/>
              <a:t> + texture, 144 dimensions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18 products with 256 clusters each</a:t>
            </a:r>
          </a:p>
          <a:p>
            <a:pPr marL="228600" indent="-228600">
              <a:buAutoNum type="arabicParenR"/>
            </a:pPr>
            <a:r>
              <a:rPr lang="en-US" dirty="0" smtClean="0"/>
              <a:t>26</a:t>
            </a:r>
            <a:r>
              <a:rPr lang="en-US" baseline="0" dirty="0" smtClean="0"/>
              <a:t> bytes / image (18 for feature)</a:t>
            </a:r>
          </a:p>
          <a:p>
            <a:pPr marL="0" indent="0">
              <a:buNone/>
            </a:pPr>
            <a:r>
              <a:rPr lang="en-US" dirty="0" smtClean="0"/>
              <a:t>Search: query</a:t>
            </a:r>
            <a:r>
              <a:rPr lang="en-US" baseline="0" dirty="0" smtClean="0"/>
              <a:t> = raw features, asymmetric distance, closest 100 images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E9D34-1247-5948-955C-61F54B534A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6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Super/sub sampling</a:t>
            </a:r>
          </a:p>
          <a:p>
            <a:r>
              <a:rPr lang="en-US" dirty="0" smtClean="0"/>
              <a:t>Each feature is given equal weight</a:t>
            </a:r>
          </a:p>
          <a:p>
            <a:r>
              <a:rPr lang="en-US" dirty="0" smtClean="0"/>
              <a:t>Matches with </a:t>
            </a:r>
            <a:r>
              <a:rPr lang="en-US" dirty="0" err="1" smtClean="0"/>
              <a:t>geonames</a:t>
            </a:r>
            <a:r>
              <a:rPr lang="en-US" dirty="0" smtClean="0"/>
              <a:t> place</a:t>
            </a:r>
            <a:r>
              <a:rPr lang="en-US" baseline="0" dirty="0" smtClean="0"/>
              <a:t> or alternate place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E9D34-1247-5948-955C-61F54B534A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11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23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70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88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320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64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52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85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69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18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467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11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igitalStrip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DigitalStrip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DigitalStrip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DigitalStrip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DigitalStrip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DigitalStrip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Placing Task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08685"/>
            <a:ext cx="6400800" cy="1752600"/>
          </a:xfrm>
        </p:spPr>
        <p:txBody>
          <a:bodyPr/>
          <a:lstStyle/>
          <a:p>
            <a:r>
              <a:rPr lang="en-GB" dirty="0" smtClean="0"/>
              <a:t>Mediaeval 2013</a:t>
            </a:r>
          </a:p>
          <a:p>
            <a:r>
              <a:rPr lang="en-GB" dirty="0" smtClean="0"/>
              <a:t>SOTON-WAIS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291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Runs &amp; Results</a:t>
            </a:r>
            <a:endParaRPr lang="en-US" dirty="0"/>
          </a:p>
        </p:txBody>
      </p:sp>
      <p:pic>
        <p:nvPicPr>
          <p:cNvPr id="5" name="Picture 4" descr="ru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2" y="1231443"/>
            <a:ext cx="7713597" cy="214782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6" name="Picture 5" descr="resul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0" y="3414375"/>
            <a:ext cx="9034760" cy="323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98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0255"/>
            <a:ext cx="8229600" cy="4525963"/>
          </a:xfrm>
        </p:spPr>
        <p:txBody>
          <a:bodyPr/>
          <a:lstStyle/>
          <a:p>
            <a:r>
              <a:rPr lang="en-US" sz="2400" dirty="0" smtClean="0"/>
              <a:t>Each feature provides a fixed-size set of &lt;</a:t>
            </a:r>
            <a:r>
              <a:rPr lang="en-US" sz="2400" dirty="0" err="1" smtClean="0"/>
              <a:t>lat,lng</a:t>
            </a:r>
            <a:r>
              <a:rPr lang="en-US" sz="2400" dirty="0" smtClean="0"/>
              <a:t>&gt; </a:t>
            </a:r>
            <a:r>
              <a:rPr lang="en-US" sz="2400" dirty="0" smtClean="0"/>
              <a:t>pairs</a:t>
            </a:r>
          </a:p>
        </p:txBody>
      </p:sp>
      <p:pic>
        <p:nvPicPr>
          <p:cNvPr id="4" name="Picture 3" descr="approach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81" y="3559200"/>
            <a:ext cx="28956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91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0255"/>
            <a:ext cx="8229600" cy="4525963"/>
          </a:xfrm>
        </p:spPr>
        <p:txBody>
          <a:bodyPr/>
          <a:lstStyle/>
          <a:p>
            <a:r>
              <a:rPr lang="en-US" sz="2400" dirty="0" smtClean="0"/>
              <a:t>Each feature provides a fixed-size set of &lt;</a:t>
            </a:r>
            <a:r>
              <a:rPr lang="en-US" sz="2400" dirty="0" err="1" smtClean="0"/>
              <a:t>lat,lng</a:t>
            </a:r>
            <a:r>
              <a:rPr lang="en-US" sz="2400" dirty="0" smtClean="0"/>
              <a:t>&gt; </a:t>
            </a:r>
            <a:r>
              <a:rPr lang="en-US" sz="2400" dirty="0" smtClean="0"/>
              <a:t>pairs</a:t>
            </a:r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6" name="Picture 5" descr="approach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81" y="3306243"/>
            <a:ext cx="29464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6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0255"/>
            <a:ext cx="8229600" cy="4525963"/>
          </a:xfrm>
        </p:spPr>
        <p:txBody>
          <a:bodyPr/>
          <a:lstStyle/>
          <a:p>
            <a:r>
              <a:rPr lang="en-US" sz="2400" dirty="0" smtClean="0"/>
              <a:t>Each feature provides a fixed-size set of &lt;</a:t>
            </a:r>
            <a:r>
              <a:rPr lang="en-US" sz="2400" dirty="0" err="1" smtClean="0"/>
              <a:t>lat,lng</a:t>
            </a:r>
            <a:r>
              <a:rPr lang="en-US" sz="2400" dirty="0" smtClean="0"/>
              <a:t>&gt; </a:t>
            </a:r>
            <a:r>
              <a:rPr lang="en-US" sz="2400" dirty="0" smtClean="0"/>
              <a:t>pairs</a:t>
            </a:r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7" name="Picture 6" descr="approach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81" y="3053893"/>
            <a:ext cx="33909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2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0255"/>
            <a:ext cx="8229600" cy="4525963"/>
          </a:xfrm>
        </p:spPr>
        <p:txBody>
          <a:bodyPr/>
          <a:lstStyle/>
          <a:p>
            <a:r>
              <a:rPr lang="en-US" sz="2400" dirty="0" smtClean="0"/>
              <a:t>Each feature provides a fixed-size set of &lt;</a:t>
            </a:r>
            <a:r>
              <a:rPr lang="en-US" sz="2400" dirty="0" err="1" smtClean="0"/>
              <a:t>lat,lng</a:t>
            </a:r>
            <a:r>
              <a:rPr lang="en-US" sz="2400" dirty="0" smtClean="0"/>
              <a:t>&gt; </a:t>
            </a:r>
            <a:r>
              <a:rPr lang="en-US" sz="2400" dirty="0" smtClean="0"/>
              <a:t>pairs</a:t>
            </a:r>
          </a:p>
          <a:p>
            <a:r>
              <a:rPr lang="en-US" sz="2400" dirty="0"/>
              <a:t>MEAN-SHIFT USED TO ESTIMATE THE MOST PROBABLE </a:t>
            </a:r>
            <a:r>
              <a:rPr lang="en-US" sz="2400" dirty="0" smtClean="0"/>
              <a:t>LOCATION</a:t>
            </a:r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7" name="Picture 6" descr="approach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81" y="3053893"/>
            <a:ext cx="3390900" cy="3098800"/>
          </a:xfrm>
          <a:prstGeom prst="rect">
            <a:avLst/>
          </a:prstGeom>
        </p:spPr>
      </p:pic>
      <p:pic>
        <p:nvPicPr>
          <p:cNvPr id="5" name="Picture 4" descr="approachm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69" y="3052243"/>
            <a:ext cx="391277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6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443"/>
            <a:ext cx="4171982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Location Prior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29182" y="1417638"/>
            <a:ext cx="417198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93746"/>
            <a:ext cx="417198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 prior feature was </a:t>
            </a:r>
            <a:r>
              <a:rPr lang="en-US" sz="2400" dirty="0" smtClean="0"/>
              <a:t>constructed based </a:t>
            </a:r>
            <a:r>
              <a:rPr lang="en-US" sz="2400" dirty="0"/>
              <a:t>on where photos are most likely to be </a:t>
            </a:r>
            <a:r>
              <a:rPr lang="en-US" sz="2400" dirty="0" smtClean="0"/>
              <a:t>taken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29182" y="1993746"/>
            <a:ext cx="417198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Tags treated separately</a:t>
            </a:r>
          </a:p>
          <a:p>
            <a:r>
              <a:rPr lang="en-US" sz="2400" dirty="0" smtClean="0"/>
              <a:t>Each tag returns a set of likely locations</a:t>
            </a:r>
          </a:p>
          <a:p>
            <a:endParaRPr lang="en-US" dirty="0" smtClean="0"/>
          </a:p>
        </p:txBody>
      </p:sp>
      <p:pic>
        <p:nvPicPr>
          <p:cNvPr id="8" name="Picture 7" descr="textual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30" y="4083369"/>
            <a:ext cx="3860800" cy="2133600"/>
          </a:xfrm>
          <a:prstGeom prst="rect">
            <a:avLst/>
          </a:prstGeom>
        </p:spPr>
      </p:pic>
      <p:pic>
        <p:nvPicPr>
          <p:cNvPr id="9" name="Picture 8" descr="textual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3781">
            <a:off x="4710692" y="3964530"/>
            <a:ext cx="2839683" cy="1648130"/>
          </a:xfrm>
          <a:prstGeom prst="rect">
            <a:avLst/>
          </a:prstGeom>
        </p:spPr>
      </p:pic>
      <p:pic>
        <p:nvPicPr>
          <p:cNvPr id="11" name="Picture 10" descr="textual3w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9327">
            <a:off x="6208504" y="4805181"/>
            <a:ext cx="2592659" cy="139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1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LSH-SIFT Features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51589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HIGH PRECISION / LOW RECALL</a:t>
            </a:r>
          </a:p>
          <a:p>
            <a:endParaRPr lang="en-US" sz="2400" dirty="0"/>
          </a:p>
        </p:txBody>
      </p:sp>
      <p:pic>
        <p:nvPicPr>
          <p:cNvPr id="10" name="Picture 9" descr="sift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75" y="1949971"/>
            <a:ext cx="2498774" cy="1977376"/>
          </a:xfrm>
          <a:prstGeom prst="rect">
            <a:avLst/>
          </a:prstGeom>
        </p:spPr>
      </p:pic>
      <p:pic>
        <p:nvPicPr>
          <p:cNvPr id="11" name="Picture 10" descr="sift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75" y="4063893"/>
            <a:ext cx="3182775" cy="823910"/>
          </a:xfrm>
          <a:prstGeom prst="rect">
            <a:avLst/>
          </a:prstGeom>
        </p:spPr>
      </p:pic>
      <p:pic>
        <p:nvPicPr>
          <p:cNvPr id="12" name="Picture 11" descr="sift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52" y="4990185"/>
            <a:ext cx="3209020" cy="1107338"/>
          </a:xfrm>
          <a:prstGeom prst="rect">
            <a:avLst/>
          </a:prstGeom>
        </p:spPr>
      </p:pic>
      <p:pic>
        <p:nvPicPr>
          <p:cNvPr id="13" name="Picture 12" descr="sift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44" y="3831962"/>
            <a:ext cx="2743793" cy="2616856"/>
          </a:xfrm>
          <a:prstGeom prst="rect">
            <a:avLst/>
          </a:prstGeom>
        </p:spPr>
      </p:pic>
      <p:pic>
        <p:nvPicPr>
          <p:cNvPr id="14" name="Picture 13" descr="sift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132" y="1676883"/>
            <a:ext cx="2817416" cy="2008158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5400000">
            <a:off x="2519096" y="3827648"/>
            <a:ext cx="442228" cy="3479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2519096" y="4757924"/>
            <a:ext cx="442228" cy="3479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186049" y="5280743"/>
            <a:ext cx="1132075" cy="5453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6200000">
            <a:off x="6428582" y="3603309"/>
            <a:ext cx="442228" cy="3479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50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PQ-CEDD Features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51589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LOW PRECISION / HIGH RECALL</a:t>
            </a:r>
          </a:p>
          <a:p>
            <a:endParaRPr lang="en-US" sz="2400" dirty="0"/>
          </a:p>
        </p:txBody>
      </p:sp>
      <p:pic>
        <p:nvPicPr>
          <p:cNvPr id="3" name="Picture 2" descr="cedd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90" y="1961704"/>
            <a:ext cx="2423227" cy="1917593"/>
          </a:xfrm>
          <a:prstGeom prst="rect">
            <a:avLst/>
          </a:prstGeom>
        </p:spPr>
      </p:pic>
      <p:pic>
        <p:nvPicPr>
          <p:cNvPr id="5" name="Picture 4" descr="cedd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63" y="3975725"/>
            <a:ext cx="3176881" cy="822384"/>
          </a:xfrm>
          <a:prstGeom prst="rect">
            <a:avLst/>
          </a:prstGeom>
        </p:spPr>
      </p:pic>
      <p:pic>
        <p:nvPicPr>
          <p:cNvPr id="6" name="Picture 5" descr="cedd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3" y="4931830"/>
            <a:ext cx="3594100" cy="1244600"/>
          </a:xfrm>
          <a:prstGeom prst="rect">
            <a:avLst/>
          </a:prstGeom>
        </p:spPr>
      </p:pic>
      <p:pic>
        <p:nvPicPr>
          <p:cNvPr id="7" name="Picture 6" descr="cedd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653" y="1860246"/>
            <a:ext cx="2894019" cy="2760132"/>
          </a:xfrm>
          <a:prstGeom prst="rect">
            <a:avLst/>
          </a:prstGeom>
        </p:spPr>
      </p:pic>
      <p:pic>
        <p:nvPicPr>
          <p:cNvPr id="8" name="Picture 7" descr="cedd4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848" y="3680578"/>
            <a:ext cx="2768600" cy="2768600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 rot="5400000">
            <a:off x="1987527" y="3738995"/>
            <a:ext cx="442228" cy="3479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1953430" y="4690314"/>
            <a:ext cx="487846" cy="3479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883377" y="5329339"/>
            <a:ext cx="2243492" cy="4482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4453264" y="4834604"/>
            <a:ext cx="1160178" cy="4482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6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All features provide exactly 1000 &lt;</a:t>
            </a:r>
            <a:r>
              <a:rPr lang="en-US" sz="2400" dirty="0" err="1" smtClean="0"/>
              <a:t>lat,LNG</a:t>
            </a:r>
            <a:r>
              <a:rPr lang="en-US" sz="2400" dirty="0" smtClean="0"/>
              <a:t>&gt; pairs</a:t>
            </a:r>
          </a:p>
          <a:p>
            <a:r>
              <a:rPr lang="en-US" sz="2400" dirty="0" smtClean="0"/>
              <a:t>Uniform sampling for the prior and tags</a:t>
            </a:r>
          </a:p>
          <a:p>
            <a:r>
              <a:rPr lang="en-US" sz="2400" dirty="0" smtClean="0"/>
              <a:t>Search engine ranked sampling for the visual features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2949" y="4069058"/>
            <a:ext cx="7258103" cy="1868142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err="1" smtClean="0"/>
              <a:t>GeoNames</a:t>
            </a:r>
            <a:r>
              <a:rPr lang="en-US" dirty="0" smtClean="0"/>
              <a:t> Boosting</a:t>
            </a:r>
          </a:p>
          <a:p>
            <a:pPr marL="0" indent="0">
              <a:buNone/>
            </a:pPr>
            <a:r>
              <a:rPr lang="en-US" sz="2400" dirty="0" smtClean="0"/>
              <a:t>Tags matched with an entry in the </a:t>
            </a:r>
            <a:r>
              <a:rPr lang="en-US" sz="2400" dirty="0" err="1" smtClean="0"/>
              <a:t>geonames</a:t>
            </a:r>
            <a:r>
              <a:rPr lang="en-US" sz="2400" dirty="0" smtClean="0"/>
              <a:t> database doubled to provide 2000 &lt;</a:t>
            </a:r>
            <a:r>
              <a:rPr lang="en-US" sz="2400" dirty="0" err="1" smtClean="0"/>
              <a:t>lat,Lng</a:t>
            </a:r>
            <a:r>
              <a:rPr lang="en-US" sz="2400" dirty="0" smtClean="0"/>
              <a:t>&gt; pairs.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4487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mediaev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mediaeval.potx</Template>
  <TotalTime>1129</TotalTime>
  <Words>416</Words>
  <Application>Microsoft Macintosh PowerPoint</Application>
  <PresentationFormat>On-screen Show (4:3)</PresentationFormat>
  <Paragraphs>63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mediaeval</vt:lpstr>
      <vt:lpstr>Placing Task</vt:lpstr>
      <vt:lpstr>Approach</vt:lpstr>
      <vt:lpstr>Approach</vt:lpstr>
      <vt:lpstr>Approach</vt:lpstr>
      <vt:lpstr>Approach</vt:lpstr>
      <vt:lpstr>Metadata Features</vt:lpstr>
      <vt:lpstr>LSH-SIFT Features</vt:lpstr>
      <vt:lpstr>PQ-CEDD Features</vt:lpstr>
      <vt:lpstr>Normalisation</vt:lpstr>
      <vt:lpstr>Runs &amp; Results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Jonathon Hare</dc:creator>
  <cp:lastModifiedBy>Jamie Davies</cp:lastModifiedBy>
  <cp:revision>22</cp:revision>
  <dcterms:created xsi:type="dcterms:W3CDTF">2013-10-11T08:49:07Z</dcterms:created>
  <dcterms:modified xsi:type="dcterms:W3CDTF">2013-10-15T12:10:46Z</dcterms:modified>
</cp:coreProperties>
</file>