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8" r:id="rId9"/>
    <p:sldId id="260" r:id="rId10"/>
    <p:sldId id="261" r:id="rId11"/>
    <p:sldId id="262" r:id="rId12"/>
    <p:sldId id="264" r:id="rId13"/>
    <p:sldId id="269" r:id="rId14"/>
    <p:sldId id="270" r:id="rId15"/>
    <p:sldId id="271" r:id="rId16"/>
    <p:sldId id="273" r:id="rId17"/>
    <p:sldId id="272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264" y="-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1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23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70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88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20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64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85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69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18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467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11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igitalStrip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SOTON-WAIS @ </a:t>
            </a:r>
            <a:r>
              <a:rPr lang="en-US" dirty="0" smtClean="0"/>
              <a:t>CS2013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shotgun approach to trying to find a technique that improves labels from the crowd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608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Run 4: Crowd, Experts &amp; More Statistical Games with text features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Apply another PGM by Paul </a:t>
            </a:r>
            <a:r>
              <a:rPr lang="en-GB" dirty="0" err="1" smtClean="0"/>
              <a:t>Mineiro</a:t>
            </a:r>
            <a:r>
              <a:rPr lang="en-GB" dirty="0" smtClean="0"/>
              <a:t> which extends the previous one with features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In learning the model parameters, the features are used to learn a classifier, which in turn informs the model parameters for the next iteration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916" y="2671019"/>
            <a:ext cx="2677610" cy="1985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3544" y="2910771"/>
            <a:ext cx="3857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Observed features</a:t>
            </a:r>
          </a:p>
          <a:p>
            <a:r>
              <a:rPr lang="en-GB" dirty="0" smtClean="0"/>
              <a:t>(we used </a:t>
            </a:r>
            <a:r>
              <a:rPr lang="en-GB" dirty="0" err="1" smtClean="0"/>
              <a:t>BoW</a:t>
            </a:r>
            <a:r>
              <a:rPr lang="en-GB" dirty="0" smtClean="0"/>
              <a:t> from the titles, tags, descriptions, contexts and notes)</a:t>
            </a:r>
            <a:endParaRPr lang="en-GB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4148666" y="2910771"/>
            <a:ext cx="894878" cy="46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25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Run 5: Crowd, Experts &amp; More Statistical Games with text &amp; Visual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Same as run #4, but add visual features to the mix</a:t>
            </a:r>
          </a:p>
          <a:p>
            <a:pPr lvl="1"/>
            <a:r>
              <a:rPr lang="en-GB" dirty="0" smtClean="0"/>
              <a:t>2x2-4x4 PHOW from dense SIFT quantised into 300 visual terms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9" y="4140519"/>
            <a:ext cx="2677610" cy="1985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9627" y="4380271"/>
            <a:ext cx="3857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Observed features</a:t>
            </a:r>
          </a:p>
          <a:p>
            <a:r>
              <a:rPr lang="en-GB" dirty="0" smtClean="0"/>
              <a:t>(</a:t>
            </a:r>
            <a:r>
              <a:rPr lang="en-GB" dirty="0" err="1" smtClean="0"/>
              <a:t>BoW</a:t>
            </a:r>
            <a:r>
              <a:rPr lang="en-GB" dirty="0" smtClean="0"/>
              <a:t> from the titles, tags, descriptions, contexts and notes + PHOW)</a:t>
            </a:r>
            <a:endParaRPr lang="en-GB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3714749" y="4380272"/>
            <a:ext cx="894878" cy="600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320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Results and observations</a:t>
            </a:r>
            <a:endParaRPr lang="en-GB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710129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Run #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Label 1 F1 Score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Label 2 F1 Score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1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0.7352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0.7636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2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0.8377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0.7621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3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0.7198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0.7710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4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0.7097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0.7528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5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0.6427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0.6026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18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Results and observations</a:t>
            </a:r>
            <a:endParaRPr lang="en-GB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728770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Run #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Label 1 F1 Score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Label 2 F1 Score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1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0.7352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0.7636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2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0.8377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0.7621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3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0.7198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0.7710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4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0.7097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0.7528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5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0.6427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0.6026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175000" y="2338917"/>
            <a:ext cx="1058333" cy="370416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79966" y="4529667"/>
            <a:ext cx="8106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1"/>
                </a:solidFill>
                <a:latin typeface="Avenir Book"/>
                <a:cs typeface="Avenir Book"/>
              </a:rPr>
              <a:t>Additional data </a:t>
            </a:r>
            <a:r>
              <a:rPr lang="en-GB" sz="2800" dirty="0" smtClean="0">
                <a:solidFill>
                  <a:schemeClr val="accent1"/>
                </a:solidFill>
                <a:latin typeface="Avenir Black"/>
                <a:cs typeface="Avenir Black"/>
              </a:rPr>
              <a:t>really</a:t>
            </a:r>
            <a:r>
              <a:rPr lang="en-GB" sz="2800" dirty="0" smtClean="0">
                <a:solidFill>
                  <a:schemeClr val="accent1"/>
                </a:solidFill>
                <a:latin typeface="Avenir Book"/>
                <a:cs typeface="Avenir Book"/>
              </a:rPr>
              <a:t> helped with the first label, but not the second</a:t>
            </a:r>
            <a:endParaRPr lang="en-GB" sz="2800" dirty="0">
              <a:solidFill>
                <a:schemeClr val="accent1"/>
              </a:solidFill>
              <a:latin typeface="Avenir Book"/>
              <a:cs typeface="Avenir Book"/>
            </a:endParaRPr>
          </a:p>
        </p:txBody>
      </p:sp>
      <p:sp>
        <p:nvSpPr>
          <p:cNvPr id="7" name="Oval 6"/>
          <p:cNvSpPr/>
          <p:nvPr/>
        </p:nvSpPr>
        <p:spPr>
          <a:xfrm>
            <a:off x="5884332" y="2338918"/>
            <a:ext cx="1058333" cy="370416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01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Results and observations</a:t>
            </a:r>
            <a:endParaRPr lang="en-GB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07417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Run #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Label 1 F1 Score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Label 2 F1 Score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1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0.7352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0.7636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2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0.8377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0.7621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3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0.7198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0.7710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4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0.7097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0.7528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5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0.6427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0.6026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175000" y="2338918"/>
            <a:ext cx="1058333" cy="740831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79966" y="4529667"/>
            <a:ext cx="8106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1"/>
                </a:solidFill>
                <a:latin typeface="Avenir Book"/>
                <a:cs typeface="Avenir Book"/>
              </a:rPr>
              <a:t>The worker PGM didn’t benefit from the additional data for label 1, but there was a minor improvement for label 2.</a:t>
            </a:r>
            <a:endParaRPr lang="en-GB" sz="2800" dirty="0">
              <a:solidFill>
                <a:schemeClr val="accent1"/>
              </a:solidFill>
              <a:latin typeface="Avenir Book"/>
              <a:cs typeface="Avenir Book"/>
            </a:endParaRPr>
          </a:p>
        </p:txBody>
      </p:sp>
      <p:sp>
        <p:nvSpPr>
          <p:cNvPr id="7" name="Oval 6"/>
          <p:cNvSpPr/>
          <p:nvPr/>
        </p:nvSpPr>
        <p:spPr>
          <a:xfrm>
            <a:off x="5884332" y="2338917"/>
            <a:ext cx="1058333" cy="740831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29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Results and observations</a:t>
            </a:r>
            <a:endParaRPr lang="en-GB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6283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Run #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Label 1 F1 Score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Label 2 F1 Score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1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0.7352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0.7636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2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0.8377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0.7621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3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0.7198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0.7710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4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0.7097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0.7528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5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0.6427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0.6026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069166" y="3043337"/>
            <a:ext cx="1270002" cy="81365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79966" y="4529667"/>
            <a:ext cx="8106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1"/>
                </a:solidFill>
                <a:latin typeface="Avenir Book"/>
                <a:cs typeface="Avenir Book"/>
              </a:rPr>
              <a:t>The joint modelling with text features didn’t help, but didn’t hurt to much (over run #3). Visual features didn’t work so well though.</a:t>
            </a:r>
            <a:endParaRPr lang="en-GB" sz="2800" dirty="0">
              <a:solidFill>
                <a:schemeClr val="accent1"/>
              </a:solidFill>
              <a:latin typeface="Avenir Book"/>
              <a:cs typeface="Avenir Book"/>
            </a:endParaRPr>
          </a:p>
        </p:txBody>
      </p:sp>
      <p:sp>
        <p:nvSpPr>
          <p:cNvPr id="7" name="Oval 6"/>
          <p:cNvSpPr/>
          <p:nvPr/>
        </p:nvSpPr>
        <p:spPr>
          <a:xfrm>
            <a:off x="5884332" y="3036147"/>
            <a:ext cx="1172636" cy="820843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70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Results and observations</a:t>
            </a:r>
            <a:endParaRPr lang="en-GB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927169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Run #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Label 1 F1 Score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Label 2 F1 Score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1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0.7352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0.7636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2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0.8377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0.7621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3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0.7198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0.7710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4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0.7097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0.7528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5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0.6427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0.6026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5517" y="4259157"/>
            <a:ext cx="81068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1"/>
                </a:solidFill>
                <a:latin typeface="Avenir Book"/>
                <a:cs typeface="Avenir Book"/>
              </a:rPr>
              <a:t>These are strangely similar… why?</a:t>
            </a:r>
          </a:p>
          <a:p>
            <a:endParaRPr lang="en-GB" sz="2800" dirty="0" smtClean="0">
              <a:solidFill>
                <a:schemeClr val="accent1"/>
              </a:solidFill>
              <a:latin typeface="Avenir Book"/>
              <a:cs typeface="Avenir Book"/>
            </a:endParaRPr>
          </a:p>
          <a:p>
            <a:r>
              <a:rPr lang="en-GB" sz="2800" dirty="0" smtClean="0">
                <a:solidFill>
                  <a:schemeClr val="accent1"/>
                </a:solidFill>
                <a:latin typeface="Avenir Book"/>
                <a:cs typeface="Avenir Book"/>
              </a:rPr>
              <a:t>In our PGMs we assumed this was a binary labelling problem, but it’s really multi-class…</a:t>
            </a:r>
            <a:endParaRPr lang="en-GB" sz="2800" dirty="0">
              <a:solidFill>
                <a:schemeClr val="accent1"/>
              </a:solidFill>
              <a:latin typeface="Avenir Book"/>
              <a:cs typeface="Avenir Book"/>
            </a:endParaRPr>
          </a:p>
        </p:txBody>
      </p:sp>
      <p:sp>
        <p:nvSpPr>
          <p:cNvPr id="7" name="Oval 6"/>
          <p:cNvSpPr/>
          <p:nvPr/>
        </p:nvSpPr>
        <p:spPr>
          <a:xfrm>
            <a:off x="5799667" y="1894417"/>
            <a:ext cx="1257301" cy="1651001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61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Some Thoughts for discussion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Were the questions asked of the workers too subjective?</a:t>
            </a:r>
          </a:p>
          <a:p>
            <a:pPr lvl="1"/>
            <a:r>
              <a:rPr lang="en-GB" dirty="0" smtClean="0"/>
              <a:t>Is asking “is this a fashion image” more subjective than asking if a certain fashion item is present in the image?</a:t>
            </a:r>
          </a:p>
          <a:p>
            <a:pPr lvl="2"/>
            <a:r>
              <a:rPr lang="en-GB" dirty="0" smtClean="0"/>
              <a:t>This might explain why our additional crowdsourcing had such a big effect on the first label, but virtually no effect on the second</a:t>
            </a:r>
          </a:p>
          <a:p>
            <a:pPr lvl="1"/>
            <a:r>
              <a:rPr lang="en-GB" dirty="0" smtClean="0"/>
              <a:t>How much do the example images shown to the workers bias their scoring?</a:t>
            </a:r>
          </a:p>
        </p:txBody>
      </p:sp>
    </p:spTree>
    <p:extLst>
      <p:ext uri="{BB962C8B-B14F-4D97-AF65-F5344CB8AC3E}">
        <p14:creationId xmlns:p14="http://schemas.microsoft.com/office/powerpoint/2010/main" val="315221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Some Thoughts for discussion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don’t the PGMs seem to fit well?</a:t>
            </a:r>
          </a:p>
          <a:p>
            <a:pPr lvl="1"/>
            <a:r>
              <a:rPr lang="en-GB" dirty="0" smtClean="0"/>
              <a:t>We’d at least expect the label 1 score for the third run to be near that of run 2.</a:t>
            </a:r>
          </a:p>
          <a:p>
            <a:pPr lvl="1"/>
            <a:r>
              <a:rPr lang="en-GB" dirty="0" smtClean="0"/>
              <a:t>Usual reasons given:</a:t>
            </a:r>
          </a:p>
          <a:p>
            <a:pPr lvl="2"/>
            <a:r>
              <a:rPr lang="en-GB" dirty="0" smtClean="0"/>
              <a:t>The PGM doesn’t model the process well</a:t>
            </a:r>
          </a:p>
          <a:p>
            <a:pPr lvl="3"/>
            <a:r>
              <a:rPr lang="en-GB" dirty="0" smtClean="0"/>
              <a:t>Other published work shows these models to work though… what’s special about our task?</a:t>
            </a:r>
          </a:p>
          <a:p>
            <a:pPr lvl="2"/>
            <a:r>
              <a:rPr lang="en-GB" dirty="0" smtClean="0"/>
              <a:t>The data is bad and no amount of statistical tricks can make it better</a:t>
            </a:r>
          </a:p>
          <a:p>
            <a:pPr lvl="3"/>
            <a:r>
              <a:rPr lang="en-GB" dirty="0" smtClean="0"/>
              <a:t>Difficult to prove/disprove, but if it is bad, why is it bad?</a:t>
            </a:r>
          </a:p>
        </p:txBody>
      </p:sp>
    </p:spTree>
    <p:extLst>
      <p:ext uri="{BB962C8B-B14F-4D97-AF65-F5344CB8AC3E}">
        <p14:creationId xmlns:p14="http://schemas.microsoft.com/office/powerpoint/2010/main" val="2038660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Any Questions or comments?</a:t>
            </a:r>
            <a:endParaRPr lang="en-GB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7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tale of three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can we improve beyond majority voting with the provided workers?</a:t>
            </a:r>
          </a:p>
          <a:p>
            <a:pPr lvl="1"/>
            <a:r>
              <a:rPr lang="en-GB" dirty="0" smtClean="0"/>
              <a:t>Ideas:</a:t>
            </a:r>
          </a:p>
          <a:p>
            <a:pPr lvl="2"/>
            <a:r>
              <a:rPr lang="en-GB" dirty="0" smtClean="0"/>
              <a:t>Employ more workers</a:t>
            </a:r>
          </a:p>
          <a:p>
            <a:pPr lvl="2"/>
            <a:r>
              <a:rPr lang="en-GB" dirty="0" smtClean="0"/>
              <a:t>Play some statistical games</a:t>
            </a:r>
          </a:p>
          <a:p>
            <a:pPr lvl="3"/>
            <a:r>
              <a:rPr lang="en-GB" dirty="0" smtClean="0"/>
              <a:t>Find the unreliable workers and discount them</a:t>
            </a:r>
          </a:p>
          <a:p>
            <a:pPr lvl="2"/>
            <a:r>
              <a:rPr lang="en-GB" dirty="0" smtClean="0"/>
              <a:t>Play some more statistical games</a:t>
            </a:r>
          </a:p>
          <a:p>
            <a:pPr lvl="3"/>
            <a:r>
              <a:rPr lang="en-GB" dirty="0"/>
              <a:t>Find the unreliable workers and discount </a:t>
            </a:r>
            <a:r>
              <a:rPr lang="en-GB" dirty="0" smtClean="0"/>
              <a:t>them…</a:t>
            </a:r>
          </a:p>
          <a:p>
            <a:pPr lvl="3"/>
            <a:r>
              <a:rPr lang="en-GB" dirty="0" smtClean="0"/>
              <a:t>And at the same time try to </a:t>
            </a:r>
            <a:r>
              <a:rPr lang="en-GB" i="1" dirty="0" smtClean="0"/>
              <a:t>learn</a:t>
            </a:r>
            <a:r>
              <a:rPr lang="en-GB" dirty="0" smtClean="0"/>
              <a:t> classifiers from the data</a:t>
            </a:r>
            <a:endParaRPr lang="en-GB" i="1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09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Run 1: Statistical Games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There is a stack of research on using generative probabilistic models of workers to improve over majority voting.</a:t>
            </a:r>
          </a:p>
          <a:p>
            <a:pPr lvl="1"/>
            <a:r>
              <a:rPr lang="en-GB" dirty="0" smtClean="0"/>
              <a:t>Goes all the way back to a paper in 1977/78!</a:t>
            </a:r>
          </a:p>
          <a:p>
            <a:pPr lvl="1"/>
            <a:endParaRPr lang="en-GB" dirty="0"/>
          </a:p>
          <a:p>
            <a:r>
              <a:rPr lang="en-GB" dirty="0" smtClean="0"/>
              <a:t>Basic Idea:</a:t>
            </a:r>
          </a:p>
          <a:p>
            <a:pPr lvl="1"/>
            <a:r>
              <a:rPr lang="en-GB" dirty="0" smtClean="0"/>
              <a:t>Estimate worker reliability and thus better estimates of the true response</a:t>
            </a:r>
          </a:p>
          <a:p>
            <a:r>
              <a:rPr lang="en-GB" dirty="0" smtClean="0"/>
              <a:t>More complex models incorporate item difficulty,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52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Run 1: Statistical Games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picked an off-the-shelf model by Paul </a:t>
            </a:r>
            <a:r>
              <a:rPr lang="en-GB" dirty="0" err="1" smtClean="0"/>
              <a:t>Mineiro</a:t>
            </a:r>
            <a:r>
              <a:rPr lang="en-GB" dirty="0" smtClean="0"/>
              <a:t> @ Microsoft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38506"/>
            <a:ext cx="3390900" cy="251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39232" y="3998337"/>
            <a:ext cx="16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Observed Label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520702" y="2819922"/>
            <a:ext cx="200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Per-image difficulty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134100" y="5190589"/>
            <a:ext cx="234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Worker-label reliability</a:t>
            </a:r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6620" y="4435507"/>
            <a:ext cx="18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Unseen true label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4614350" y="3189254"/>
            <a:ext cx="910293" cy="239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5669530" y="4183003"/>
            <a:ext cx="669702" cy="65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</p:cNvCxnSpPr>
          <p:nvPr/>
        </p:nvCxnSpPr>
        <p:spPr>
          <a:xfrm flipH="1" flipV="1">
            <a:off x="4766738" y="4804839"/>
            <a:ext cx="1367362" cy="570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</p:cNvCxnSpPr>
          <p:nvPr/>
        </p:nvCxnSpPr>
        <p:spPr>
          <a:xfrm flipV="1">
            <a:off x="2482874" y="4529673"/>
            <a:ext cx="702709" cy="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66738" y="5842417"/>
            <a:ext cx="432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Hyper-parameter on reliability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23" idx="1"/>
            <a:endCxn id="4" idx="2"/>
          </p:cNvCxnSpPr>
          <p:nvPr/>
        </p:nvCxnSpPr>
        <p:spPr>
          <a:xfrm flipH="1" flipV="1">
            <a:off x="4438650" y="5753106"/>
            <a:ext cx="328088" cy="273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43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Run 2: Crowd &amp; Experts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Idea: Generate additional labels, and use straight majority voting.</a:t>
            </a:r>
          </a:p>
          <a:p>
            <a:endParaRPr lang="en-GB" dirty="0" smtClean="0"/>
          </a:p>
          <a:p>
            <a:r>
              <a:rPr lang="en-GB" dirty="0" smtClean="0"/>
              <a:t>Employ crowd workers to re-label the images that had more than 2 “</a:t>
            </a:r>
            <a:r>
              <a:rPr lang="en-GB" dirty="0" err="1" smtClean="0"/>
              <a:t>NotSure</a:t>
            </a:r>
            <a:r>
              <a:rPr lang="en-GB" dirty="0" smtClean="0"/>
              <a:t>” answers</a:t>
            </a:r>
          </a:p>
          <a:p>
            <a:pPr lvl="1"/>
            <a:r>
              <a:rPr lang="en-GB" dirty="0" smtClean="0"/>
              <a:t>Used the </a:t>
            </a:r>
            <a:r>
              <a:rPr lang="en-GB" dirty="0" err="1"/>
              <a:t>CrowdFlower</a:t>
            </a:r>
            <a:r>
              <a:rPr lang="en-GB" dirty="0"/>
              <a:t> </a:t>
            </a:r>
            <a:r>
              <a:rPr lang="en-GB" dirty="0" smtClean="0"/>
              <a:t>platform</a:t>
            </a:r>
          </a:p>
          <a:p>
            <a:pPr lvl="1"/>
            <a:r>
              <a:rPr lang="en-GB" dirty="0" smtClean="0"/>
              <a:t>824 additional responses from 421 images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83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Run 2: Crowd &amp; Experts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58467" cy="4525963"/>
          </a:xfrm>
        </p:spPr>
        <p:txBody>
          <a:bodyPr/>
          <a:lstStyle/>
          <a:p>
            <a:r>
              <a:rPr lang="en-GB" dirty="0" smtClean="0"/>
              <a:t>Get two fashion “experts” to label 1000 randomly selected images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46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572" y="4135216"/>
            <a:ext cx="1574800" cy="2247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79343" y="5908659"/>
            <a:ext cx="1550029" cy="486834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572" y="2230591"/>
            <a:ext cx="1574800" cy="1904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479343" y="3634930"/>
            <a:ext cx="1550029" cy="486834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Run 2: Crowd &amp; Experts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37366" cy="4525963"/>
          </a:xfrm>
        </p:spPr>
        <p:txBody>
          <a:bodyPr/>
          <a:lstStyle/>
          <a:p>
            <a:r>
              <a:rPr lang="en-GB" dirty="0" smtClean="0"/>
              <a:t>Get two fashion “experts” to label 1000 randomly selected images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5086861" y="3924267"/>
            <a:ext cx="42001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Digital Strip"/>
                <a:cs typeface="Digital Strip"/>
              </a:rPr>
              <a:t>Fashion Experts</a:t>
            </a:r>
            <a:endParaRPr lang="en-GB" sz="3200" dirty="0">
              <a:latin typeface="Digital Strip"/>
              <a:cs typeface="Digital Strip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9343" y="5994412"/>
            <a:ext cx="1550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igital Strip"/>
                <a:cs typeface="Digital Strip"/>
              </a:rPr>
              <a:t>Elena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9343" y="3712966"/>
            <a:ext cx="1550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igital Strip"/>
                <a:cs typeface="Digital Strip"/>
              </a:rPr>
              <a:t>Maribel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4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572" y="4135216"/>
            <a:ext cx="1574800" cy="2247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79343" y="5908659"/>
            <a:ext cx="1550029" cy="486834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572" y="2230591"/>
            <a:ext cx="1574800" cy="1904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479343" y="3634930"/>
            <a:ext cx="1550029" cy="486834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Run 2: Crowd &amp; Experts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37366" cy="4525963"/>
          </a:xfrm>
        </p:spPr>
        <p:txBody>
          <a:bodyPr/>
          <a:lstStyle/>
          <a:p>
            <a:r>
              <a:rPr lang="en-GB" dirty="0" smtClean="0"/>
              <a:t>Get two fashion “experts” to label 1000 randomly selected images</a:t>
            </a:r>
          </a:p>
          <a:p>
            <a:endParaRPr lang="en-GB" dirty="0"/>
          </a:p>
          <a:p>
            <a:r>
              <a:rPr lang="en-GB" dirty="0" smtClean="0"/>
              <a:t>Labelled images independently &amp; then conferred on the ones which they disagreed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5086861" y="3924267"/>
            <a:ext cx="42001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Digital Strip"/>
                <a:cs typeface="Digital Strip"/>
              </a:rPr>
              <a:t>Fashion Experts</a:t>
            </a:r>
            <a:endParaRPr lang="en-GB" sz="3200" dirty="0">
              <a:latin typeface="Digital Strip"/>
              <a:cs typeface="Digital Strip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9343" y="5994412"/>
            <a:ext cx="1550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igital Strip"/>
                <a:cs typeface="Digital Strip"/>
              </a:rPr>
              <a:t>Elena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9343" y="3712966"/>
            <a:ext cx="1550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igital Strip"/>
                <a:cs typeface="Digital Strip"/>
              </a:rPr>
              <a:t>Maribel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0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Run 3: Crowd, Experts &amp; Statistical Games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 smtClean="0"/>
              <a:t>Use the run #1 PGM with the additional data from run #2</a:t>
            </a:r>
          </a:p>
          <a:p>
            <a:pPr lvl="1"/>
            <a:r>
              <a:rPr lang="en-GB" dirty="0" smtClean="0"/>
              <a:t>Use the expert labels to “clamp” the model during training.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580821"/>
      </p:ext>
    </p:extLst>
  </p:cSld>
  <p:clrMapOvr>
    <a:masterClrMapping/>
  </p:clrMapOvr>
</p:sld>
</file>

<file path=ppt/theme/theme1.xml><?xml version="1.0" encoding="utf-8"?>
<a:theme xmlns:a="http://schemas.openxmlformats.org/drawingml/2006/main" name="mediaev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mediaeval.thmx</Template>
  <TotalTime>1544</TotalTime>
  <Words>862</Words>
  <Application>Microsoft Macintosh PowerPoint</Application>
  <PresentationFormat>On-screen Show (4:3)</PresentationFormat>
  <Paragraphs>178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mediaeval</vt:lpstr>
      <vt:lpstr>SOTON-WAIS @ CS2013</vt:lpstr>
      <vt:lpstr>A tale of three techniques</vt:lpstr>
      <vt:lpstr>Run 1: Statistical Games</vt:lpstr>
      <vt:lpstr>Run 1: Statistical Games</vt:lpstr>
      <vt:lpstr>Run 2: Crowd &amp; Experts</vt:lpstr>
      <vt:lpstr>Run 2: Crowd &amp; Experts</vt:lpstr>
      <vt:lpstr>Run 2: Crowd &amp; Experts</vt:lpstr>
      <vt:lpstr>Run 2: Crowd &amp; Experts</vt:lpstr>
      <vt:lpstr>Run 3: Crowd, Experts &amp; Statistical Games</vt:lpstr>
      <vt:lpstr>Run 4: Crowd, Experts &amp; More Statistical Games with text features</vt:lpstr>
      <vt:lpstr>Run 5: Crowd, Experts &amp; More Statistical Games with text &amp; Visual features</vt:lpstr>
      <vt:lpstr>Results and observations</vt:lpstr>
      <vt:lpstr>Results and observations</vt:lpstr>
      <vt:lpstr>Results and observations</vt:lpstr>
      <vt:lpstr>Results and observations</vt:lpstr>
      <vt:lpstr>Results and observations</vt:lpstr>
      <vt:lpstr>Some Thoughts for discussion</vt:lpstr>
      <vt:lpstr>Some Thoughts for discussion</vt:lpstr>
      <vt:lpstr>Any Questions or comments?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Jonathon Hare</dc:creator>
  <cp:lastModifiedBy>Jonathon Hare</cp:lastModifiedBy>
  <cp:revision>23</cp:revision>
  <dcterms:created xsi:type="dcterms:W3CDTF">2013-10-15T12:45:37Z</dcterms:created>
  <dcterms:modified xsi:type="dcterms:W3CDTF">2013-10-16T14:30:11Z</dcterms:modified>
</cp:coreProperties>
</file>