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Manni" initials="MM" lastIdx="1" clrIdx="0">
    <p:extLst>
      <p:ext uri="{19B8F6BF-5375-455C-9EA6-DF929625EA0E}">
        <p15:presenceInfo xmlns:p15="http://schemas.microsoft.com/office/powerpoint/2012/main" userId="060676d4603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2T17:25:45.006" idx="1">
    <p:pos x="10" y="10"/>
    <p:text>This Structure is meant for the final Presentation were actually going to show somebody else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1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2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9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Molecular Dynamics Simulations applied to ionic solids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1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Thermostat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79804"/>
              </p:ext>
            </p:extLst>
          </p:nvPr>
        </p:nvGraphicFramePr>
        <p:xfrm>
          <a:off x="4076699" y="844550"/>
          <a:ext cx="702556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9"/>
                <a:gridCol w="1894840"/>
                <a:gridCol w="1501521"/>
                <a:gridCol w="11718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Thermostat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Correct</a:t>
                      </a:r>
                      <a:r>
                        <a:rPr lang="de-DE" dirty="0" smtClean="0"/>
                        <a:t> Ensemble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Deterministic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Ergodic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Velocity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Rescaling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really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bad</a:t>
                      </a:r>
                      <a:r>
                        <a:rPr lang="de-DE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</a:tr>
              <a:tr h="385445">
                <a:tc>
                  <a:txBody>
                    <a:bodyPr/>
                    <a:lstStyle/>
                    <a:p>
                      <a:r>
                        <a:rPr lang="de-DE" dirty="0" smtClean="0"/>
                        <a:t>Berendsen </a:t>
                      </a:r>
                      <a:r>
                        <a:rPr lang="de-DE" dirty="0" err="1" smtClean="0"/>
                        <a:t>temperature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coupling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Velocity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rescaling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temperature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coupling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Nosé</a:t>
                      </a:r>
                      <a:r>
                        <a:rPr lang="de-DE" dirty="0" smtClean="0"/>
                        <a:t>-Hoover </a:t>
                      </a:r>
                      <a:r>
                        <a:rPr lang="de-DE" dirty="0" err="1" smtClean="0"/>
                        <a:t>thermostat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650" y="3571875"/>
            <a:ext cx="84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Source: „</a:t>
            </a:r>
            <a:r>
              <a:rPr lang="de-DE" dirty="0" err="1" smtClean="0"/>
              <a:t>Molecular</a:t>
            </a:r>
            <a:r>
              <a:rPr lang="de-DE" dirty="0" smtClean="0"/>
              <a:t> Dynamics </a:t>
            </a:r>
            <a:r>
              <a:rPr lang="de-DE" dirty="0" err="1" smtClean="0"/>
              <a:t>Simualtion</a:t>
            </a:r>
            <a:r>
              <a:rPr lang="de-DE" dirty="0" smtClean="0"/>
              <a:t>“, B. Keller 2015. Vorlesungsskript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23874" y="4272677"/>
            <a:ext cx="11420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More Information: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Chapter 4 </a:t>
            </a:r>
            <a:r>
              <a:rPr lang="de-DE" dirty="0" err="1" smtClean="0"/>
              <a:t>from</a:t>
            </a:r>
            <a:r>
              <a:rPr lang="de-DE" dirty="0" smtClean="0"/>
              <a:t> D. Frenkel, B. Smit „Understanding </a:t>
            </a:r>
            <a:r>
              <a:rPr lang="de-DE" dirty="0" err="1" smtClean="0"/>
              <a:t>Molecular</a:t>
            </a:r>
            <a:r>
              <a:rPr lang="de-DE" dirty="0" smtClean="0"/>
              <a:t> Simulation: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“, Academic Press,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Berk Hess, David van der </a:t>
            </a:r>
            <a:r>
              <a:rPr lang="de-DE" dirty="0" err="1" smtClean="0"/>
              <a:t>Spoel</a:t>
            </a:r>
            <a:r>
              <a:rPr lang="de-DE" dirty="0" smtClean="0"/>
              <a:t>, Erik </a:t>
            </a:r>
            <a:r>
              <a:rPr lang="de-DE" dirty="0" err="1" smtClean="0"/>
              <a:t>Lindahl</a:t>
            </a:r>
            <a:r>
              <a:rPr lang="de-DE" dirty="0" smtClean="0"/>
              <a:t>, „</a:t>
            </a:r>
            <a:r>
              <a:rPr lang="de-DE" dirty="0" err="1" smtClean="0"/>
              <a:t>Gromacs</a:t>
            </a:r>
            <a:r>
              <a:rPr lang="de-DE" dirty="0" smtClean="0"/>
              <a:t> User Manual, Version 4.6.5“, The GROMACS </a:t>
            </a:r>
            <a:r>
              <a:rPr lang="de-DE" dirty="0" err="1" smtClean="0"/>
              <a:t>developement</a:t>
            </a:r>
            <a:r>
              <a:rPr lang="de-DE" dirty="0" smtClean="0"/>
              <a:t> </a:t>
            </a:r>
            <a:r>
              <a:rPr lang="de-DE" dirty="0" err="1" smtClean="0"/>
              <a:t>teams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Royal Institute </a:t>
            </a:r>
            <a:r>
              <a:rPr lang="de-DE" dirty="0" err="1" smtClean="0"/>
              <a:t>of</a:t>
            </a:r>
            <a:r>
              <a:rPr lang="de-DE" dirty="0" smtClean="0"/>
              <a:t> Technology </a:t>
            </a:r>
            <a:r>
              <a:rPr lang="de-DE" dirty="0" err="1" smtClean="0"/>
              <a:t>and</a:t>
            </a:r>
            <a:r>
              <a:rPr lang="de-DE" dirty="0" smtClean="0"/>
              <a:t> Uppsala University, </a:t>
            </a:r>
            <a:r>
              <a:rPr lang="de-DE" dirty="0" err="1" smtClean="0"/>
              <a:t>Sweden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Philippe H. Hünenberger, „Thermostat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Molecular</a:t>
            </a:r>
            <a:r>
              <a:rPr lang="de-DE" dirty="0" smtClean="0"/>
              <a:t> Dynamics </a:t>
            </a:r>
            <a:r>
              <a:rPr lang="de-DE" dirty="0" err="1" smtClean="0"/>
              <a:t>Simulations</a:t>
            </a:r>
            <a:r>
              <a:rPr lang="de-DE" dirty="0" smtClean="0"/>
              <a:t>“, </a:t>
            </a:r>
            <a:r>
              <a:rPr lang="de-DE" i="1" dirty="0" smtClean="0"/>
              <a:t>Adv. </a:t>
            </a:r>
            <a:r>
              <a:rPr lang="de-DE" i="1" dirty="0" err="1" smtClean="0"/>
              <a:t>Polym</a:t>
            </a:r>
            <a:r>
              <a:rPr lang="de-DE" i="1" dirty="0" smtClean="0"/>
              <a:t>. </a:t>
            </a:r>
            <a:r>
              <a:rPr lang="de-DE" i="1" dirty="0" err="1" smtClean="0"/>
              <a:t>Sci</a:t>
            </a:r>
            <a:r>
              <a:rPr lang="de-DE" i="1" dirty="0" smtClean="0"/>
              <a:t>.</a:t>
            </a:r>
            <a:r>
              <a:rPr lang="de-DE" dirty="0" smtClean="0"/>
              <a:t> </a:t>
            </a:r>
            <a:r>
              <a:rPr lang="de-DE" b="1" dirty="0" smtClean="0"/>
              <a:t>173</a:t>
            </a:r>
            <a:r>
              <a:rPr lang="de-DE" dirty="0" smtClean="0"/>
              <a:t>(2005), pp. 105D109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3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dirty="0" smtClean="0"/>
                  <a:t>Velocity </a:t>
                </a:r>
                <a:r>
                  <a:rPr lang="de-DE" dirty="0" err="1" smtClean="0"/>
                  <a:t>Verlet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)∆+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1" dirty="0"/>
              </a:p>
              <a:p>
                <a:endParaRPr lang="de-DE" b="1" dirty="0" smtClean="0"/>
              </a:p>
              <a:p>
                <a:r>
                  <a:rPr lang="de-DE" b="1" dirty="0" err="1" smtClean="0"/>
                  <a:t>r</a:t>
                </a:r>
                <a:r>
                  <a:rPr lang="de-DE" b="1" baseline="-25000" dirty="0" err="1" smtClean="0"/>
                  <a:t>i</a:t>
                </a:r>
                <a:r>
                  <a:rPr lang="de-DE" dirty="0" smtClean="0"/>
                  <a:t>: Position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</a:t>
                </a:r>
                <a:r>
                  <a:rPr lang="de-DE" dirty="0" smtClean="0"/>
                  <a:t> i</a:t>
                </a:r>
              </a:p>
              <a:p>
                <a:r>
                  <a:rPr lang="de-DE" b="1" dirty="0" smtClean="0"/>
                  <a:t>v</a:t>
                </a:r>
                <a:r>
                  <a:rPr lang="de-DE" b="1" baseline="-25000" dirty="0" smtClean="0"/>
                  <a:t>i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velocity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</a:t>
                </a:r>
                <a:r>
                  <a:rPr lang="de-DE" dirty="0" smtClean="0"/>
                  <a:t> i</a:t>
                </a:r>
              </a:p>
              <a:p>
                <a:r>
                  <a:rPr lang="de-DE" b="1" dirty="0" err="1" smtClean="0"/>
                  <a:t>F</a:t>
                </a:r>
                <a:r>
                  <a:rPr lang="de-DE" b="1" baseline="-25000" dirty="0" err="1" smtClean="0"/>
                  <a:t>i</a:t>
                </a:r>
                <a:r>
                  <a:rPr lang="de-DE" dirty="0" smtClean="0"/>
                  <a:t>: Force </a:t>
                </a:r>
                <a:r>
                  <a:rPr lang="de-DE" dirty="0" err="1" smtClean="0"/>
                  <a:t>acting</a:t>
                </a:r>
                <a:r>
                  <a:rPr lang="de-DE" dirty="0" smtClean="0"/>
                  <a:t> upon </a:t>
                </a:r>
                <a:r>
                  <a:rPr lang="de-DE" dirty="0" err="1" smtClean="0"/>
                  <a:t>Particle</a:t>
                </a:r>
                <a:r>
                  <a:rPr lang="de-DE" dirty="0" smtClean="0"/>
                  <a:t> i</a:t>
                </a:r>
              </a:p>
              <a:p>
                <a:r>
                  <a:rPr lang="de-DE" dirty="0" smtClean="0"/>
                  <a:t>m</a:t>
                </a:r>
                <a:r>
                  <a:rPr lang="de-DE" baseline="-25000" dirty="0" smtClean="0"/>
                  <a:t>i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mass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Particle</a:t>
                </a:r>
                <a:r>
                  <a:rPr lang="de-DE" dirty="0" smtClean="0"/>
                  <a:t> i</a:t>
                </a:r>
              </a:p>
              <a:p>
                <a:r>
                  <a:rPr lang="el-GR" dirty="0" smtClean="0">
                    <a:latin typeface="Cambria" panose="02040503050406030204" pitchFamily="18" charset="0"/>
                  </a:rPr>
                  <a:t>Δ</a:t>
                </a:r>
                <a:r>
                  <a:rPr lang="de-DE" dirty="0" smtClean="0"/>
                  <a:t>: timestep</a:t>
                </a:r>
              </a:p>
              <a:p>
                <a:r>
                  <a:rPr lang="de-DE" dirty="0" smtClean="0"/>
                  <a:t>t: time</a:t>
                </a:r>
              </a:p>
              <a:p>
                <a:endParaRPr lang="de-DE" dirty="0" smtClean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Optimal Crystal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Trajcetories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Symmetry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Thermodynamic</a:t>
            </a:r>
            <a:r>
              <a:rPr lang="de-DE" dirty="0" smtClean="0"/>
              <a:t> Data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?	</a:t>
            </a:r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Lattice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, Phase Change </a:t>
            </a:r>
            <a:r>
              <a:rPr lang="de-DE" dirty="0" err="1" smtClean="0"/>
              <a:t>Energy</a:t>
            </a:r>
            <a:r>
              <a:rPr lang="de-DE" dirty="0" smtClean="0"/>
              <a:t>, </a:t>
            </a:r>
            <a:r>
              <a:rPr lang="de-DE" dirty="0" err="1" smtClean="0"/>
              <a:t>Phasediagramms</a:t>
            </a:r>
            <a:r>
              <a:rPr lang="de-DE" dirty="0" smtClean="0"/>
              <a:t>…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Wether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Velocity-</a:t>
            </a:r>
            <a:r>
              <a:rPr lang="de-DE" dirty="0" err="1" smtClean="0"/>
              <a:t>Verlet</a:t>
            </a:r>
            <a:r>
              <a:rPr lang="de-DE" dirty="0" smtClean="0"/>
              <a:t> Integrator + Thermostat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Langevin</a:t>
            </a:r>
            <a:r>
              <a:rPr lang="de-DE" dirty="0" smtClean="0"/>
              <a:t> Dynamics </a:t>
            </a:r>
            <a:r>
              <a:rPr lang="de-DE" dirty="0" err="1" smtClean="0"/>
              <a:t>instead</a:t>
            </a:r>
            <a:endParaRPr lang="de-DE" dirty="0" smtClean="0"/>
          </a:p>
          <a:p>
            <a:endParaRPr lang="de-DE" dirty="0" smtClean="0"/>
          </a:p>
          <a:p>
            <a:r>
              <a:rPr lang="de-DE" u="sng" dirty="0" err="1" smtClean="0">
                <a:solidFill>
                  <a:srgbClr val="FF0000"/>
                </a:solidFill>
              </a:rPr>
              <a:t>Testfunctions</a:t>
            </a:r>
            <a:r>
              <a:rPr lang="de-DE" u="sng" dirty="0" smtClean="0">
                <a:solidFill>
                  <a:srgbClr val="FF0000"/>
                </a:solidFill>
              </a:rPr>
              <a:t> !?</a:t>
            </a:r>
            <a:endParaRPr lang="de-DE" u="sng" dirty="0" smtClean="0">
              <a:solidFill>
                <a:srgbClr val="FF0000"/>
              </a:solidFill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1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Overview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Forces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Ewald-Summation/</a:t>
            </a:r>
            <a:r>
              <a:rPr lang="de-DE" dirty="0" err="1" smtClean="0"/>
              <a:t>Particle</a:t>
            </a:r>
            <a:r>
              <a:rPr lang="de-DE" dirty="0" smtClean="0"/>
              <a:t>-</a:t>
            </a:r>
            <a:r>
              <a:rPr lang="de-DE" dirty="0" err="1" smtClean="0"/>
              <a:t>Mesh</a:t>
            </a:r>
            <a:r>
              <a:rPr lang="de-DE" dirty="0" smtClean="0"/>
              <a:t>-Ewald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LJ-Potential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Obtaining</a:t>
            </a:r>
            <a:r>
              <a:rPr lang="de-DE" dirty="0" smtClean="0"/>
              <a:t> Forces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Trajectory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Integrator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Thermostat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Analysis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5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+mn-lt"/>
              </a:rPr>
              <a:t>Overview</a:t>
            </a:r>
            <a:endParaRPr lang="de-D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48"/>
            <a:ext cx="10515600" cy="404827"/>
          </a:xfrm>
        </p:spPr>
        <p:txBody>
          <a:bodyPr>
            <a:normAutofit fontScale="92500" lnSpcReduction="20000"/>
          </a:bodyPr>
          <a:lstStyle/>
          <a:p>
            <a:r>
              <a:rPr lang="de-DE" sz="3000" dirty="0" smtClean="0"/>
              <a:t>Simple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86200" y="2295525"/>
            <a:ext cx="348615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Positions </a:t>
            </a:r>
            <a:r>
              <a:rPr lang="en-CA" sz="2800" b="1" dirty="0" smtClean="0">
                <a:solidFill>
                  <a:schemeClr val="tx1"/>
                </a:solidFill>
              </a:rPr>
              <a:t>x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72349" y="4579774"/>
            <a:ext cx="348615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/>
                </a:solidFill>
              </a:rPr>
              <a:t>Potential</a:t>
            </a:r>
            <a:r>
              <a:rPr lang="de-CH" sz="3600" dirty="0" smtClean="0">
                <a:solidFill>
                  <a:schemeClr val="tx1"/>
                </a:solidFill>
              </a:rPr>
              <a:t> </a:t>
            </a:r>
            <a:r>
              <a:rPr lang="el-GR" sz="3200" b="1" dirty="0">
                <a:solidFill>
                  <a:schemeClr val="tx1"/>
                </a:solidFill>
              </a:rPr>
              <a:t>φ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0050" y="4562475"/>
            <a:ext cx="3486150" cy="838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Forces </a:t>
            </a:r>
            <a:r>
              <a:rPr lang="en-CA" sz="2800" b="1" dirty="0" smtClean="0">
                <a:solidFill>
                  <a:schemeClr val="tx1"/>
                </a:solidFill>
              </a:rPr>
              <a:t>f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5400000">
            <a:off x="7615235" y="2224088"/>
            <a:ext cx="2095500" cy="2581275"/>
          </a:xfrm>
          <a:prstGeom prst="bentArrow">
            <a:avLst>
              <a:gd name="adj1" fmla="val 19091"/>
              <a:gd name="adj2" fmla="val 17965"/>
              <a:gd name="adj3" fmla="val 26364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790700" y="2224086"/>
            <a:ext cx="2095500" cy="2338389"/>
          </a:xfrm>
          <a:prstGeom prst="bentArrow">
            <a:avLst>
              <a:gd name="adj1" fmla="val 19546"/>
              <a:gd name="adj2" fmla="val 17965"/>
              <a:gd name="adj3" fmla="val 26364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6762" y="246697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φ</a:t>
            </a:r>
            <a:r>
              <a:rPr lang="de-CH" dirty="0" smtClean="0">
                <a:ea typeface="Cambria Math" panose="02040503050406030204" pitchFamily="18" charset="0"/>
                <a:cs typeface="Arial" panose="020B0604020202020204" pitchFamily="34" charset="0"/>
              </a:rPr>
              <a:t>(x)</a:t>
            </a:r>
            <a:endParaRPr lang="en-CA" dirty="0"/>
          </a:p>
        </p:txBody>
      </p:sp>
      <p:sp>
        <p:nvSpPr>
          <p:cNvPr id="30" name="Left Arrow 29"/>
          <p:cNvSpPr/>
          <p:nvPr/>
        </p:nvSpPr>
        <p:spPr>
          <a:xfrm>
            <a:off x="3886200" y="4655870"/>
            <a:ext cx="3486147" cy="62097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  <a:ea typeface="Cambria Math" panose="02040503050406030204" pitchFamily="18" charset="0"/>
              </a:rPr>
              <a:t>f</a:t>
            </a:r>
            <a:r>
              <a:rPr lang="en-CA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= - ∇</a:t>
            </a:r>
            <a:r>
              <a:rPr lang="el-GR" b="1" dirty="0" smtClean="0">
                <a:solidFill>
                  <a:schemeClr val="tx1"/>
                </a:solidFill>
              </a:rPr>
              <a:t>φ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AutoShape 2" descr="\nabla "/>
          <p:cNvSpPr>
            <a:spLocks noChangeAspect="1" noChangeArrowheads="1"/>
          </p:cNvSpPr>
          <p:nvPr/>
        </p:nvSpPr>
        <p:spPr bwMode="auto">
          <a:xfrm>
            <a:off x="150814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785939" y="1772322"/>
            <a:ext cx="461665" cy="2460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CA" dirty="0" smtClean="0"/>
              <a:t>Integrator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7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71"/>
            <a:ext cx="10515600" cy="541560"/>
          </a:xfrm>
        </p:spPr>
        <p:txBody>
          <a:bodyPr>
            <a:normAutofit/>
          </a:bodyPr>
          <a:lstStyle/>
          <a:p>
            <a:r>
              <a:rPr lang="en-CA" dirty="0" smtClean="0"/>
              <a:t>Detailed Representation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414469" y="2142472"/>
            <a:ext cx="1658597" cy="35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Positions </a:t>
            </a:r>
            <a:r>
              <a:rPr lang="en-CA" sz="2400" b="1" dirty="0" err="1" smtClean="0">
                <a:solidFill>
                  <a:schemeClr val="tx1"/>
                </a:solidFill>
              </a:rPr>
              <a:t>x</a:t>
            </a:r>
            <a:r>
              <a:rPr lang="en-CA" sz="2400" b="1" baseline="-25000" dirty="0" err="1" smtClean="0">
                <a:solidFill>
                  <a:schemeClr val="tx1"/>
                </a:solidFill>
              </a:rPr>
              <a:t>t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1448" y="4049565"/>
            <a:ext cx="2024641" cy="737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Charge Distribution  </a:t>
            </a:r>
            <a:r>
              <a:rPr lang="el-GR" sz="2400" b="1" dirty="0" smtClean="0">
                <a:solidFill>
                  <a:schemeClr val="tx1"/>
                </a:solidFill>
              </a:rPr>
              <a:t>ρ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7" idx="3"/>
          </p:cNvCxnSpPr>
          <p:nvPr/>
        </p:nvCxnSpPr>
        <p:spPr>
          <a:xfrm>
            <a:off x="2256089" y="4418317"/>
            <a:ext cx="478565" cy="4371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 flipV="1">
            <a:off x="2256089" y="3941035"/>
            <a:ext cx="478565" cy="4772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34654" y="3764563"/>
            <a:ext cx="2196269" cy="35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Short ranged </a:t>
            </a:r>
            <a:r>
              <a:rPr lang="el-GR" sz="2400" b="1" dirty="0" smtClean="0">
                <a:solidFill>
                  <a:schemeClr val="tx1"/>
                </a:solidFill>
              </a:rPr>
              <a:t>ρ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34653" y="4688151"/>
            <a:ext cx="1187867" cy="13195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Long ranged </a:t>
            </a:r>
            <a:r>
              <a:rPr lang="el-GR" sz="2400" b="1" dirty="0" smtClean="0">
                <a:solidFill>
                  <a:schemeClr val="tx1"/>
                </a:solidFill>
              </a:rPr>
              <a:t>ρ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L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05632" y="2086294"/>
            <a:ext cx="1430709" cy="484632"/>
          </a:xfrm>
          <a:prstGeom prst="rightArrow">
            <a:avLst>
              <a:gd name="adj1" fmla="val 3942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Verlet</a:t>
            </a:r>
            <a:r>
              <a:rPr lang="en-CA" dirty="0" smtClean="0">
                <a:solidFill>
                  <a:schemeClr val="tx1"/>
                </a:solidFill>
              </a:rPr>
              <a:t> / CLL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59677" y="2152138"/>
            <a:ext cx="1658597" cy="35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Neighbors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926079" y="4762544"/>
            <a:ext cx="1867969" cy="1170756"/>
          </a:xfrm>
          <a:prstGeom prst="rightArrow">
            <a:avLst>
              <a:gd name="adj1" fmla="val 60534"/>
              <a:gd name="adj2" fmla="val 5580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FFT, Poisson Equation, inverse FFT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4049" y="5004167"/>
            <a:ext cx="1845892" cy="687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Long ranged potential </a:t>
            </a:r>
            <a:r>
              <a:rPr lang="el-GR" sz="2400" b="1" dirty="0" smtClean="0">
                <a:solidFill>
                  <a:schemeClr val="tx1"/>
                </a:solidFill>
              </a:rPr>
              <a:t>φ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L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34654" y="2931809"/>
            <a:ext cx="2196270" cy="35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LJ-Potential </a:t>
            </a:r>
            <a:r>
              <a:rPr lang="el-GR" sz="2400" b="1" dirty="0" smtClean="0">
                <a:solidFill>
                  <a:schemeClr val="tx1"/>
                </a:solidFill>
              </a:rPr>
              <a:t>φ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LJ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4" idx="2"/>
            <a:endCxn id="24" idx="1"/>
          </p:cNvCxnSpPr>
          <p:nvPr/>
        </p:nvCxnSpPr>
        <p:spPr>
          <a:xfrm rot="16200000" flipH="1">
            <a:off x="1682779" y="2056405"/>
            <a:ext cx="612865" cy="14908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723692" y="2513753"/>
            <a:ext cx="484632" cy="153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Point charges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4505" y="3607524"/>
            <a:ext cx="1845892" cy="687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short ranged potential </a:t>
            </a:r>
            <a:r>
              <a:rPr lang="el-GR" sz="2400" b="1" dirty="0" smtClean="0">
                <a:solidFill>
                  <a:schemeClr val="tx1"/>
                </a:solidFill>
              </a:rPr>
              <a:t>φ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S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930923" y="3769744"/>
            <a:ext cx="999858" cy="363071"/>
          </a:xfrm>
          <a:prstGeom prst="rightArrow">
            <a:avLst>
              <a:gd name="adj1" fmla="val 71486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>
                <a:solidFill>
                  <a:schemeClr val="tx1"/>
                </a:solidFill>
              </a:rPr>
              <a:t>Cutoff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790397" y="2328610"/>
            <a:ext cx="1845892" cy="11580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Total Potential </a:t>
            </a:r>
            <a:r>
              <a:rPr lang="el-GR" sz="2400" b="1" dirty="0" smtClean="0">
                <a:solidFill>
                  <a:schemeClr val="tx1"/>
                </a:solidFill>
              </a:rPr>
              <a:t>φ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tot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52" name="Curved Connector 51"/>
          <p:cNvCxnSpPr>
            <a:stCxn id="28" idx="0"/>
            <a:endCxn id="31" idx="1"/>
          </p:cNvCxnSpPr>
          <p:nvPr/>
        </p:nvCxnSpPr>
        <p:spPr>
          <a:xfrm rot="5400000" flipH="1" flipV="1">
            <a:off x="6978986" y="2796113"/>
            <a:ext cx="699877" cy="9229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4" idx="3"/>
            <a:endCxn id="31" idx="1"/>
          </p:cNvCxnSpPr>
          <p:nvPr/>
        </p:nvCxnSpPr>
        <p:spPr>
          <a:xfrm flipV="1">
            <a:off x="4930924" y="2907647"/>
            <a:ext cx="2859473" cy="2006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3"/>
            <a:endCxn id="31" idx="1"/>
          </p:cNvCxnSpPr>
          <p:nvPr/>
        </p:nvCxnSpPr>
        <p:spPr>
          <a:xfrm>
            <a:off x="5218274" y="2328610"/>
            <a:ext cx="2572123" cy="5790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9636289" y="2433821"/>
            <a:ext cx="1014615" cy="995976"/>
          </a:xfrm>
          <a:prstGeom prst="rightArrow">
            <a:avLst>
              <a:gd name="adj1" fmla="val 50000"/>
              <a:gd name="adj2" fmla="val 4713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-∇</a:t>
            </a:r>
            <a:r>
              <a:rPr lang="el-GR" sz="2800" dirty="0">
                <a:solidFill>
                  <a:schemeClr val="tx1"/>
                </a:solidFill>
              </a:rPr>
              <a:t>φ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650904" y="2630462"/>
            <a:ext cx="1293446" cy="5543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Forces </a:t>
            </a:r>
            <a:r>
              <a:rPr lang="de-CH" sz="2400" b="1" dirty="0" smtClean="0">
                <a:solidFill>
                  <a:schemeClr val="tx1"/>
                </a:solidFill>
              </a:rPr>
              <a:t>f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rot="16200000">
            <a:off x="9865887" y="4197836"/>
            <a:ext cx="1783370" cy="6928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</a:rPr>
              <a:t>Thermostat+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10839356" y="3219419"/>
            <a:ext cx="866775" cy="293746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</a:rPr>
              <a:t>Velocity </a:t>
            </a:r>
            <a:r>
              <a:rPr lang="en-CA" sz="2000" dirty="0" err="1" smtClean="0">
                <a:solidFill>
                  <a:schemeClr val="tx1"/>
                </a:solidFill>
              </a:rPr>
              <a:t>Verlet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402896" y="6203175"/>
            <a:ext cx="2709352" cy="3529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New Positions </a:t>
            </a:r>
            <a:r>
              <a:rPr lang="en-CA" sz="2400" b="1" dirty="0" smtClean="0">
                <a:solidFill>
                  <a:schemeClr val="tx1"/>
                </a:solidFill>
              </a:rPr>
              <a:t>x</a:t>
            </a:r>
            <a:r>
              <a:rPr lang="en-CA" sz="2400" b="1" baseline="-25000" dirty="0" smtClean="0">
                <a:solidFill>
                  <a:schemeClr val="tx1"/>
                </a:solidFill>
              </a:rPr>
              <a:t>t+1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74" name="Elbow Connector 73"/>
          <p:cNvCxnSpPr>
            <a:stCxn id="69" idx="1"/>
            <a:endCxn id="4" idx="1"/>
          </p:cNvCxnSpPr>
          <p:nvPr/>
        </p:nvCxnSpPr>
        <p:spPr>
          <a:xfrm rot="10800000">
            <a:off x="414470" y="2318945"/>
            <a:ext cx="8988427" cy="4060703"/>
          </a:xfrm>
          <a:prstGeom prst="bentConnector3">
            <a:avLst>
              <a:gd name="adj1" fmla="val 102543"/>
            </a:avLst>
          </a:prstGeom>
          <a:ln w="222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27912"/>
            <a:ext cx="10515600" cy="1325563"/>
          </a:xfrm>
        </p:spPr>
        <p:txBody>
          <a:bodyPr/>
          <a:lstStyle/>
          <a:p>
            <a:r>
              <a:rPr lang="en-CA" dirty="0" err="1" smtClean="0"/>
              <a:t>Arbeitsteilung</a:t>
            </a:r>
            <a:r>
              <a:rPr lang="en-CA" dirty="0" smtClean="0"/>
              <a:t> </a:t>
            </a:r>
            <a:r>
              <a:rPr lang="en-CA" dirty="0" err="1" smtClean="0"/>
              <a:t>Vorschlag</a:t>
            </a:r>
            <a:r>
              <a:rPr lang="en-CA" dirty="0" smtClean="0"/>
              <a:t> </a:t>
            </a:r>
            <a:endParaRPr lang="en-CA" dirty="0"/>
          </a:p>
        </p:txBody>
      </p:sp>
      <p:grpSp>
        <p:nvGrpSpPr>
          <p:cNvPr id="72" name="Group 71"/>
          <p:cNvGrpSpPr/>
          <p:nvPr/>
        </p:nvGrpSpPr>
        <p:grpSpPr>
          <a:xfrm>
            <a:off x="195509" y="2081213"/>
            <a:ext cx="11880800" cy="4469825"/>
            <a:chOff x="231448" y="2086294"/>
            <a:chExt cx="11880800" cy="4469825"/>
          </a:xfrm>
        </p:grpSpPr>
        <p:sp>
          <p:nvSpPr>
            <p:cNvPr id="47" name="Rounded Rectangle 46"/>
            <p:cNvSpPr/>
            <p:nvPr/>
          </p:nvSpPr>
          <p:spPr>
            <a:xfrm>
              <a:off x="414469" y="2142472"/>
              <a:ext cx="1658597" cy="352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Positions </a:t>
              </a:r>
              <a:r>
                <a:rPr lang="en-CA" sz="2400" b="1" dirty="0" err="1" smtClean="0">
                  <a:solidFill>
                    <a:schemeClr val="tx1"/>
                  </a:solidFill>
                </a:rPr>
                <a:t>x</a:t>
              </a:r>
              <a:r>
                <a:rPr lang="en-CA" sz="2400" b="1" baseline="-25000" dirty="0" err="1" smtClean="0">
                  <a:solidFill>
                    <a:schemeClr val="tx1"/>
                  </a:solidFill>
                </a:rPr>
                <a:t>t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31448" y="4049565"/>
              <a:ext cx="2024641" cy="7375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Charge Distribution 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ρ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Elbow Connector 48"/>
            <p:cNvCxnSpPr>
              <a:stCxn id="48" idx="3"/>
            </p:cNvCxnSpPr>
            <p:nvPr/>
          </p:nvCxnSpPr>
          <p:spPr>
            <a:xfrm>
              <a:off x="2256089" y="4418317"/>
              <a:ext cx="478565" cy="4371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2256089" y="3941035"/>
              <a:ext cx="478565" cy="47728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2734654" y="3764563"/>
              <a:ext cx="2196269" cy="352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Short ranged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ρ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S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34653" y="4688151"/>
              <a:ext cx="1187867" cy="13195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Long ranged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ρ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L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2105632" y="2086294"/>
              <a:ext cx="1430709" cy="484632"/>
            </a:xfrm>
            <a:prstGeom prst="rightArrow">
              <a:avLst>
                <a:gd name="adj1" fmla="val 3942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 smtClean="0">
                  <a:solidFill>
                    <a:schemeClr val="tx1"/>
                  </a:solidFill>
                </a:rPr>
                <a:t>Verlet</a:t>
              </a:r>
              <a:r>
                <a:rPr lang="en-CA" dirty="0" smtClean="0">
                  <a:solidFill>
                    <a:schemeClr val="tx1"/>
                  </a:solidFill>
                </a:rPr>
                <a:t> / CLL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559677" y="2152138"/>
              <a:ext cx="1658597" cy="352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Neighbors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926079" y="4762544"/>
              <a:ext cx="1867969" cy="1170756"/>
            </a:xfrm>
            <a:prstGeom prst="rightArrow">
              <a:avLst>
                <a:gd name="adj1" fmla="val 60534"/>
                <a:gd name="adj2" fmla="val 5580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FFT, Poisson Equation, inverse FFT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794049" y="5004167"/>
              <a:ext cx="1845892" cy="687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Long ranged potential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φ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L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34654" y="2931809"/>
              <a:ext cx="2196270" cy="352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LJ-Potential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φ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LJ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57"/>
            <p:cNvCxnSpPr>
              <a:stCxn id="47" idx="2"/>
              <a:endCxn id="57" idx="1"/>
            </p:cNvCxnSpPr>
            <p:nvPr/>
          </p:nvCxnSpPr>
          <p:spPr>
            <a:xfrm rot="16200000" flipH="1">
              <a:off x="1682779" y="2056405"/>
              <a:ext cx="612865" cy="14908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Down Arrow 58"/>
            <p:cNvSpPr/>
            <p:nvPr/>
          </p:nvSpPr>
          <p:spPr>
            <a:xfrm>
              <a:off x="723692" y="2513753"/>
              <a:ext cx="484632" cy="1535812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Point charges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944505" y="3607524"/>
              <a:ext cx="1845892" cy="6875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short ranged potential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φ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S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4930923" y="3769744"/>
              <a:ext cx="999858" cy="363071"/>
            </a:xfrm>
            <a:prstGeom prst="rightArrow">
              <a:avLst>
                <a:gd name="adj1" fmla="val 71486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 smtClean="0">
                  <a:solidFill>
                    <a:schemeClr val="tx1"/>
                  </a:solidFill>
                </a:rPr>
                <a:t>Cutoff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790397" y="2328610"/>
              <a:ext cx="1845892" cy="1158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Total Potential </a:t>
              </a:r>
              <a:r>
                <a:rPr lang="el-GR" sz="2400" b="1" dirty="0" smtClean="0">
                  <a:solidFill>
                    <a:schemeClr val="tx1"/>
                  </a:solidFill>
                </a:rPr>
                <a:t>φ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tot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urved Connector 62"/>
            <p:cNvCxnSpPr>
              <a:stCxn id="60" idx="0"/>
              <a:endCxn id="62" idx="1"/>
            </p:cNvCxnSpPr>
            <p:nvPr/>
          </p:nvCxnSpPr>
          <p:spPr>
            <a:xfrm rot="5400000" flipH="1" flipV="1">
              <a:off x="6978986" y="2796113"/>
              <a:ext cx="699877" cy="9229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57" idx="3"/>
              <a:endCxn id="62" idx="1"/>
            </p:cNvCxnSpPr>
            <p:nvPr/>
          </p:nvCxnSpPr>
          <p:spPr>
            <a:xfrm flipV="1">
              <a:off x="4930924" y="2907647"/>
              <a:ext cx="2859473" cy="200634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54" idx="3"/>
              <a:endCxn id="62" idx="1"/>
            </p:cNvCxnSpPr>
            <p:nvPr/>
          </p:nvCxnSpPr>
          <p:spPr>
            <a:xfrm>
              <a:off x="5218274" y="2328610"/>
              <a:ext cx="2572123" cy="5790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/>
            <p:cNvSpPr/>
            <p:nvPr/>
          </p:nvSpPr>
          <p:spPr>
            <a:xfrm>
              <a:off x="9636289" y="2433821"/>
              <a:ext cx="1014615" cy="995976"/>
            </a:xfrm>
            <a:prstGeom prst="rightArrow">
              <a:avLst>
                <a:gd name="adj1" fmla="val 50000"/>
                <a:gd name="adj2" fmla="val 4713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>
                  <a:solidFill>
                    <a:schemeClr val="tx1"/>
                  </a:solidFill>
                  <a:ea typeface="Cambria Math" panose="02040503050406030204" pitchFamily="18" charset="0"/>
                </a:rPr>
                <a:t>-∇</a:t>
              </a:r>
              <a:r>
                <a:rPr lang="el-GR" sz="2800" dirty="0">
                  <a:solidFill>
                    <a:schemeClr val="tx1"/>
                  </a:solidFill>
                </a:rPr>
                <a:t>φ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650904" y="2630462"/>
              <a:ext cx="1293446" cy="5543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>
                  <a:solidFill>
                    <a:schemeClr val="tx1"/>
                  </a:solidFill>
                </a:rPr>
                <a:t>Forces </a:t>
              </a:r>
              <a:r>
                <a:rPr lang="de-CH" sz="2400" b="1" dirty="0" smtClean="0">
                  <a:solidFill>
                    <a:schemeClr val="tx1"/>
                  </a:solidFill>
                </a:rPr>
                <a:t>f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 rot="16200000">
              <a:off x="9865887" y="4197836"/>
              <a:ext cx="1783370" cy="69282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400" dirty="0" smtClean="0">
                  <a:solidFill>
                    <a:schemeClr val="tx1"/>
                  </a:solidFill>
                </a:rPr>
                <a:t>Thermostat+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10839356" y="3219419"/>
              <a:ext cx="866775" cy="293746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2000" dirty="0" smtClean="0">
                  <a:solidFill>
                    <a:schemeClr val="tx1"/>
                  </a:solidFill>
                </a:rPr>
                <a:t>Velocity </a:t>
              </a:r>
              <a:r>
                <a:rPr lang="en-CA" sz="2000" dirty="0" err="1" smtClean="0">
                  <a:solidFill>
                    <a:schemeClr val="tx1"/>
                  </a:solidFill>
                </a:rPr>
                <a:t>Verlet</a:t>
              </a:r>
              <a:endParaRPr lang="en-CA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9402896" y="6203175"/>
              <a:ext cx="2709352" cy="352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New Positions </a:t>
              </a:r>
              <a:r>
                <a:rPr lang="en-CA" sz="2400" b="1" dirty="0" smtClean="0">
                  <a:solidFill>
                    <a:schemeClr val="tx1"/>
                  </a:solidFill>
                </a:rPr>
                <a:t>x</a:t>
              </a:r>
              <a:r>
                <a:rPr lang="en-CA" sz="2400" b="1" baseline="-25000" dirty="0" smtClean="0">
                  <a:solidFill>
                    <a:schemeClr val="tx1"/>
                  </a:solidFill>
                </a:rPr>
                <a:t>t+1</a:t>
              </a:r>
              <a:endParaRPr lang="en-CA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>
              <a:stCxn id="70" idx="1"/>
              <a:endCxn id="47" idx="1"/>
            </p:cNvCxnSpPr>
            <p:nvPr/>
          </p:nvCxnSpPr>
          <p:spPr>
            <a:xfrm rot="10800000">
              <a:off x="414470" y="2318945"/>
              <a:ext cx="8988427" cy="4060703"/>
            </a:xfrm>
            <a:prstGeom prst="bentConnector3">
              <a:avLst>
                <a:gd name="adj1" fmla="val 102543"/>
              </a:avLst>
            </a:prstGeom>
            <a:ln w="222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9114040" y="1857374"/>
            <a:ext cx="3077960" cy="5391151"/>
          </a:xfrm>
          <a:prstGeom prst="ellipse">
            <a:avLst/>
          </a:prstGeom>
          <a:noFill/>
          <a:ln w="762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10069180" y="1985430"/>
            <a:ext cx="180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6600"/>
                </a:solidFill>
              </a:rPr>
              <a:t>2 People</a:t>
            </a:r>
            <a:endParaRPr lang="en-CA" sz="2400" dirty="0">
              <a:solidFill>
                <a:srgbClr val="FF66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657979" y="1181101"/>
            <a:ext cx="10593153" cy="557617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/>
          <p:cNvSpPr txBox="1"/>
          <p:nvPr/>
        </p:nvSpPr>
        <p:spPr>
          <a:xfrm>
            <a:off x="4248885" y="1297035"/>
            <a:ext cx="185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7030A0"/>
                </a:solidFill>
              </a:rPr>
              <a:t>3 People</a:t>
            </a:r>
            <a:endParaRPr lang="en-CA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Detailierterer</a:t>
            </a:r>
            <a:r>
              <a:rPr lang="en-CA" dirty="0" smtClean="0"/>
              <a:t> </a:t>
            </a:r>
            <a:r>
              <a:rPr lang="en-CA" dirty="0" err="1" smtClean="0"/>
              <a:t>Vorschlag</a:t>
            </a:r>
            <a:r>
              <a:rPr lang="en-CA" dirty="0" smtClean="0"/>
              <a:t> </a:t>
            </a:r>
            <a:r>
              <a:rPr lang="en-CA" dirty="0" err="1" smtClean="0"/>
              <a:t>zur</a:t>
            </a:r>
            <a:r>
              <a:rPr lang="en-CA" dirty="0" smtClean="0"/>
              <a:t> </a:t>
            </a:r>
            <a:r>
              <a:rPr lang="en-CA" dirty="0" err="1" smtClean="0"/>
              <a:t>Arbeitsverteilung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Aufgaben</a:t>
            </a:r>
            <a:r>
              <a:rPr lang="en-CA" dirty="0" smtClean="0"/>
              <a:t>: </a:t>
            </a:r>
            <a:endParaRPr lang="en-CA" dirty="0"/>
          </a:p>
          <a:p>
            <a:r>
              <a:rPr lang="en-CA" dirty="0" smtClean="0">
                <a:solidFill>
                  <a:srgbClr val="7030A0"/>
                </a:solidFill>
              </a:rPr>
              <a:t>Neighbor-List </a:t>
            </a:r>
            <a:r>
              <a:rPr lang="en-CA" dirty="0" smtClean="0">
                <a:solidFill>
                  <a:srgbClr val="7030A0"/>
                </a:solidFill>
              </a:rPr>
              <a:t>(</a:t>
            </a:r>
            <a:r>
              <a:rPr lang="en-CA" dirty="0" smtClean="0">
                <a:solidFill>
                  <a:srgbClr val="7030A0"/>
                </a:solidFill>
              </a:rPr>
              <a:t>1P)</a:t>
            </a:r>
          </a:p>
          <a:p>
            <a:r>
              <a:rPr lang="en-CA" dirty="0" err="1" smtClean="0">
                <a:solidFill>
                  <a:srgbClr val="7030A0"/>
                </a:solidFill>
              </a:rPr>
              <a:t>Ewald</a:t>
            </a:r>
            <a:r>
              <a:rPr lang="en-CA" dirty="0" smtClean="0">
                <a:solidFill>
                  <a:srgbClr val="7030A0"/>
                </a:solidFill>
              </a:rPr>
              <a:t> Summation (2P) </a:t>
            </a:r>
          </a:p>
          <a:p>
            <a:r>
              <a:rPr lang="en-CA" dirty="0" smtClean="0">
                <a:solidFill>
                  <a:srgbClr val="FF6600"/>
                </a:solidFill>
              </a:rPr>
              <a:t>Thermostat (1P)</a:t>
            </a:r>
          </a:p>
          <a:p>
            <a:r>
              <a:rPr lang="en-CA" dirty="0" smtClean="0">
                <a:solidFill>
                  <a:srgbClr val="FF6600"/>
                </a:solidFill>
              </a:rPr>
              <a:t>Integrator(1P) </a:t>
            </a:r>
            <a:endParaRPr lang="en-CA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CA" dirty="0" err="1" smtClean="0"/>
              <a:t>Allgemeiner</a:t>
            </a:r>
            <a:r>
              <a:rPr lang="en-CA" dirty="0" smtClean="0"/>
              <a:t> </a:t>
            </a:r>
            <a:r>
              <a:rPr lang="en-CA" dirty="0" err="1" smtClean="0"/>
              <a:t>Vorgang</a:t>
            </a:r>
            <a:r>
              <a:rPr lang="en-CA" dirty="0" smtClean="0"/>
              <a:t>:</a:t>
            </a:r>
          </a:p>
          <a:p>
            <a:pPr marL="514350" indent="-514350">
              <a:buAutoNum type="arabicPeriod"/>
            </a:pPr>
            <a:r>
              <a:rPr lang="en-CA" dirty="0" smtClean="0"/>
              <a:t>Code </a:t>
            </a:r>
            <a:r>
              <a:rPr lang="en-CA" dirty="0" err="1" smtClean="0"/>
              <a:t>schreiben</a:t>
            </a:r>
            <a:r>
              <a:rPr lang="en-CA" dirty="0" smtClean="0"/>
              <a:t> der </a:t>
            </a:r>
            <a:r>
              <a:rPr lang="en-CA" dirty="0" err="1" smtClean="0"/>
              <a:t>funktioniert</a:t>
            </a:r>
            <a:endParaRPr lang="en-CA" dirty="0" smtClean="0"/>
          </a:p>
          <a:p>
            <a:pPr marL="514350" indent="-514350">
              <a:buAutoNum type="arabicPeriod"/>
            </a:pPr>
            <a:r>
              <a:rPr lang="en-CA" dirty="0" smtClean="0"/>
              <a:t>Code </a:t>
            </a:r>
            <a:r>
              <a:rPr lang="en-CA" dirty="0" err="1" smtClean="0"/>
              <a:t>verbessern</a:t>
            </a:r>
            <a:r>
              <a:rPr lang="en-CA" dirty="0" smtClean="0"/>
              <a:t> (</a:t>
            </a:r>
            <a:r>
              <a:rPr lang="en-CA" dirty="0" err="1" smtClean="0"/>
              <a:t>Rechenaufwand</a:t>
            </a:r>
            <a:r>
              <a:rPr lang="en-CA" dirty="0" smtClean="0"/>
              <a:t>, </a:t>
            </a:r>
            <a:r>
              <a:rPr lang="en-CA" dirty="0" err="1" smtClean="0"/>
              <a:t>Stabilität</a:t>
            </a:r>
            <a:r>
              <a:rPr lang="en-CA" dirty="0" smtClean="0"/>
              <a:t> etc. ) 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1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Neighbor 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Verlet</a:t>
            </a:r>
            <a:r>
              <a:rPr lang="en-CA" dirty="0" smtClean="0"/>
              <a:t> or Cell-Linked lists, see slides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9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Ewald</a:t>
            </a:r>
            <a:r>
              <a:rPr lang="en-CA" dirty="0" smtClean="0"/>
              <a:t> Summation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Required:  </a:t>
            </a:r>
            <a:r>
              <a:rPr lang="en-CA" dirty="0" smtClean="0"/>
              <a:t>FFT, Solving Poisson Equation in Fourier Space, inverse FFT, </a:t>
            </a:r>
            <a:r>
              <a:rPr lang="en-CA" dirty="0" err="1" smtClean="0"/>
              <a:t>Cutoff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b="1" dirty="0" smtClean="0"/>
              <a:t>FFT, inverse FFT: </a:t>
            </a:r>
            <a:r>
              <a:rPr lang="en-CA" dirty="0" smtClean="0"/>
              <a:t>lets use packages available to us </a:t>
            </a:r>
          </a:p>
          <a:p>
            <a:endParaRPr lang="en-CA" dirty="0"/>
          </a:p>
          <a:p>
            <a:r>
              <a:rPr lang="en-CA" b="1" dirty="0" smtClean="0"/>
              <a:t>Poisson Equation: </a:t>
            </a:r>
            <a:r>
              <a:rPr lang="en-CA" dirty="0" smtClean="0"/>
              <a:t>see Script, Exercises etc. </a:t>
            </a:r>
          </a:p>
          <a:p>
            <a:endParaRPr lang="en-CA" dirty="0"/>
          </a:p>
          <a:p>
            <a:r>
              <a:rPr lang="en-CA" b="1" dirty="0" err="1" smtClean="0"/>
              <a:t>Cutoff</a:t>
            </a:r>
            <a:r>
              <a:rPr lang="en-CA" b="1" dirty="0" smtClean="0"/>
              <a:t>: </a:t>
            </a:r>
            <a:r>
              <a:rPr lang="en-CA" dirty="0" smtClean="0"/>
              <a:t>lets use a switch </a:t>
            </a:r>
            <a:r>
              <a:rPr lang="en-CA" dirty="0" err="1" smtClean="0"/>
              <a:t>Cutoff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86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Differentiating the Potential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 smtClean="0"/>
              <a:t>If anybody knows how to treat this guy </a:t>
            </a:r>
            <a:r>
              <a:rPr lang="en-CA" dirty="0">
                <a:ea typeface="Cambria Math" panose="02040503050406030204" pitchFamily="18" charset="0"/>
              </a:rPr>
              <a:t>-∇</a:t>
            </a:r>
            <a:r>
              <a:rPr lang="el-GR" dirty="0" smtClean="0"/>
              <a:t>φ</a:t>
            </a:r>
            <a:r>
              <a:rPr lang="de-CH" dirty="0" smtClean="0"/>
              <a:t>, </a:t>
            </a:r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great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DE" dirty="0" smtClean="0"/>
              <a:t>‘d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. </a:t>
            </a:r>
          </a:p>
          <a:p>
            <a:r>
              <a:rPr lang="de-DE" dirty="0" smtClean="0"/>
              <a:t>Team </a:t>
            </a:r>
            <a:r>
              <a:rPr lang="de-DE" b="1" dirty="0" err="1" smtClean="0">
                <a:solidFill>
                  <a:srgbClr val="7030A0"/>
                </a:solidFill>
              </a:rPr>
              <a:t>Purple</a:t>
            </a:r>
            <a:r>
              <a:rPr lang="de-DE" b="1" dirty="0" smtClean="0">
                <a:solidFill>
                  <a:srgbClr val="7030A0"/>
                </a:solidFill>
              </a:rPr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obtain</a:t>
            </a:r>
            <a:r>
              <a:rPr lang="de-DE" dirty="0" smtClean="0"/>
              <a:t> </a:t>
            </a:r>
            <a:r>
              <a:rPr lang="el-GR" dirty="0" smtClean="0"/>
              <a:t>φ</a:t>
            </a:r>
            <a:r>
              <a:rPr lang="de-DE" dirty="0" smtClean="0"/>
              <a:t> in a form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differentiated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. </a:t>
            </a:r>
          </a:p>
          <a:p>
            <a:r>
              <a:rPr lang="de-DE" dirty="0" smtClean="0"/>
              <a:t>Team </a:t>
            </a:r>
            <a:r>
              <a:rPr lang="de-DE" b="1" dirty="0" smtClean="0">
                <a:solidFill>
                  <a:srgbClr val="FF6600"/>
                </a:solidFill>
              </a:rPr>
              <a:t>Orange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differentiation</a:t>
            </a:r>
            <a:endParaRPr lang="de-DE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79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Office Theme</vt:lpstr>
      <vt:lpstr>Molecular Dynamics Simulations applied to ionic solids</vt:lpstr>
      <vt:lpstr>Structure</vt:lpstr>
      <vt:lpstr>Overview</vt:lpstr>
      <vt:lpstr>Overview</vt:lpstr>
      <vt:lpstr>Arbeitsteilung Vorschlag </vt:lpstr>
      <vt:lpstr>Detailierterer Vorschlag zur Arbeitsverteilung </vt:lpstr>
      <vt:lpstr>Neighbor Search</vt:lpstr>
      <vt:lpstr>Ewald Summation</vt:lpstr>
      <vt:lpstr>Differentiating the Potential </vt:lpstr>
      <vt:lpstr>Thermostat</vt:lpstr>
      <vt:lpstr>Integrator</vt:lpstr>
      <vt:lpstr>Open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Manni</dc:creator>
  <cp:lastModifiedBy>Marco Manni</cp:lastModifiedBy>
  <cp:revision>20</cp:revision>
  <dcterms:created xsi:type="dcterms:W3CDTF">2016-12-21T13:27:53Z</dcterms:created>
  <dcterms:modified xsi:type="dcterms:W3CDTF">2016-12-22T16:30:09Z</dcterms:modified>
</cp:coreProperties>
</file>