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6" r:id="rId8"/>
    <p:sldId id="263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3396-F02E-444F-9A02-C287C6EA2DE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7C55-BA12-A445-8D55-A267001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Feature_engineering" TargetMode="Externa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1mCxPH0BzIFc1VxUGZERkQ2WT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1joWD-iEFtKFa_l6UiSF6KMStNTs5U1qySiOKnaqscV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1mCxPH0BzIFNWpFV09RNUpxR00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9" y="2389584"/>
            <a:ext cx="5253038" cy="3939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288" y="1593850"/>
            <a:ext cx="9144000" cy="2387600"/>
          </a:xfrm>
        </p:spPr>
        <p:txBody>
          <a:bodyPr>
            <a:noAutofit/>
          </a:bodyPr>
          <a:lstStyle/>
          <a:p>
            <a:r>
              <a:rPr lang="en-US" b="1" dirty="0">
                <a:latin typeface="Impact" charset="0"/>
                <a:ea typeface="Impact" charset="0"/>
                <a:cs typeface="Impact" charset="0"/>
              </a:rPr>
              <a:t>Bike Sharing Incentive Project </a:t>
            </a:r>
            <a:r>
              <a:rPr lang="en-US" b="0" dirty="0" smtClean="0">
                <a:effectLst/>
                <a:latin typeface="Impact" charset="0"/>
                <a:ea typeface="Impact" charset="0"/>
                <a:cs typeface="Impact" charset="0"/>
              </a:rPr>
              <a:t/>
            </a:r>
            <a:br>
              <a:rPr lang="en-US" b="0" dirty="0" smtClean="0">
                <a:effectLst/>
                <a:latin typeface="Impact" charset="0"/>
                <a:ea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/>
            </a:r>
            <a:br>
              <a:rPr lang="en-US" dirty="0" smtClean="0">
                <a:latin typeface="Impact" charset="0"/>
                <a:ea typeface="Impact" charset="0"/>
                <a:cs typeface="Impact" charset="0"/>
              </a:rPr>
            </a:b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555"/>
            <a:ext cx="11201400" cy="38978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8800" i="1" dirty="0" smtClean="0"/>
              <a:t>You may choose to extract additional contextual information through the web (like events) which might improve the scheme. </a:t>
            </a:r>
          </a:p>
          <a:p>
            <a:pPr>
              <a:lnSpc>
                <a:spcPct val="170000"/>
              </a:lnSpc>
            </a:pPr>
            <a:r>
              <a:rPr lang="en-US" sz="8800" i="1" dirty="0" smtClean="0"/>
              <a:t>Sharing F</a:t>
            </a:r>
            <a:r>
              <a:rPr lang="en-US" sz="8800" i="1" dirty="0" smtClean="0"/>
              <a:t>eatures engineered which are hypothesized </a:t>
            </a:r>
            <a:r>
              <a:rPr lang="en-US" sz="8800" i="1" dirty="0" smtClean="0"/>
              <a:t>in your data modeling</a:t>
            </a:r>
            <a:r>
              <a:rPr lang="en-US" sz="8800" i="1" dirty="0" smtClean="0"/>
              <a:t>.  Note: Feature Engineering contribute the highest to a better prediction. </a:t>
            </a:r>
            <a:r>
              <a:rPr lang="en-US" sz="8800" i="1" u="sng" dirty="0" smtClean="0">
                <a:hlinkClick r:id="rId2"/>
              </a:rPr>
              <a:t>https://en.wikipedia.org/wiki/Feature_engineering</a:t>
            </a:r>
            <a:endParaRPr lang="en-US" sz="8800" b="0" dirty="0" smtClean="0">
              <a:effectLst/>
            </a:endParaRPr>
          </a:p>
          <a:p>
            <a:pPr>
              <a:lnSpc>
                <a:spcPct val="170000"/>
              </a:lnSpc>
            </a:pPr>
            <a:endParaRPr lang="en-US" sz="9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Optional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4275665"/>
            <a:ext cx="2201334" cy="16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your team member’s name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Submit your presentation slides and R code(including the code to process/clean the data)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under your group folder by </a:t>
            </a:r>
            <a:r>
              <a:rPr lang="en-US" dirty="0"/>
              <a:t>8</a:t>
            </a:r>
            <a:r>
              <a:rPr lang="en-US" dirty="0" smtClean="0"/>
              <a:t> April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Submission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04" y="4001294"/>
            <a:ext cx="2433461" cy="182509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8867" y="46357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We have prize </a:t>
            </a:r>
            <a:r>
              <a:rPr lang="en-US" smtClean="0">
                <a:latin typeface="Impact" charset="0"/>
                <a:ea typeface="Impact" charset="0"/>
                <a:cs typeface="Impact" charset="0"/>
              </a:rPr>
              <a:t>for winning tram!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Background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6188"/>
          </a:xfrm>
        </p:spPr>
        <p:txBody>
          <a:bodyPr/>
          <a:lstStyle/>
          <a:p>
            <a:r>
              <a:rPr lang="en-US" dirty="0"/>
              <a:t>Bike sharing systems are new generation of traditional bike rentals where whole process from membership, rental and return back has become automatic.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3742266"/>
            <a:ext cx="32512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66" y="4242098"/>
            <a:ext cx="3560233" cy="18115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210425" y="3206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Impact" charset="0"/>
                <a:ea typeface="Impact" charset="0"/>
                <a:cs typeface="Impact" charset="0"/>
              </a:rPr>
              <a:t>Example</a:t>
            </a:r>
            <a:endParaRPr lang="en-US" sz="32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605213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You notice: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Bike sharing service has different demand cycles.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Impact" charset="0"/>
                <a:ea typeface="Impact" charset="0"/>
                <a:cs typeface="Impact" charset="0"/>
              </a:rPr>
              <a:t>As</a:t>
            </a:r>
            <a:r>
              <a:rPr lang="zh-CN" altLang="en-US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latin typeface="Impact" charset="0"/>
                <a:ea typeface="Impact" charset="0"/>
                <a:cs typeface="Impact" charset="0"/>
              </a:rPr>
              <a:t>the</a:t>
            </a:r>
            <a:r>
              <a:rPr lang="zh-CN" altLang="en-US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dirty="0" smtClean="0">
                <a:latin typeface="Impact" charset="0"/>
                <a:ea typeface="Impact" charset="0"/>
                <a:cs typeface="Impact" charset="0"/>
              </a:rPr>
              <a:t>Operator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390650"/>
            <a:ext cx="51482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You want to : </a:t>
            </a:r>
          </a:p>
          <a:p>
            <a:endParaRPr lang="en-US" sz="2800" dirty="0" smtClean="0"/>
          </a:p>
          <a:p>
            <a:r>
              <a:rPr lang="en-US" sz="2800" dirty="0" smtClean="0"/>
              <a:t>Maximum </a:t>
            </a:r>
            <a:r>
              <a:rPr lang="en-US" sz="2800" dirty="0" err="1" smtClean="0"/>
              <a:t>utilisation</a:t>
            </a:r>
            <a:r>
              <a:rPr lang="en-US" sz="2800" dirty="0" smtClean="0"/>
              <a:t> of the service during lean demand periods which can facilitate the goal of increasing the share of bike mode as means of travel. 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76" y="841737"/>
            <a:ext cx="2263868" cy="16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Impact" charset="0"/>
                <a:ea typeface="Impact" charset="0"/>
                <a:cs typeface="Impact" charset="0"/>
              </a:rPr>
              <a:t>Bike Sharing Incentive Scheme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dataset provided </a:t>
            </a:r>
            <a:r>
              <a:rPr lang="en-US" dirty="0" smtClean="0"/>
              <a:t>to </a:t>
            </a:r>
            <a:r>
              <a:rPr lang="en-US" dirty="0"/>
              <a:t>build the incentive </a:t>
            </a:r>
            <a:r>
              <a:rPr lang="en-US" dirty="0" smtClean="0"/>
              <a:t>scheme</a:t>
            </a:r>
          </a:p>
          <a:p>
            <a:endParaRPr lang="en-US" dirty="0" smtClean="0"/>
          </a:p>
          <a:p>
            <a:r>
              <a:rPr lang="en-US" dirty="0" smtClean="0"/>
              <a:t>Incentive </a:t>
            </a:r>
            <a:r>
              <a:rPr lang="en-US" dirty="0"/>
              <a:t>can be monetary or non-monetary, so as to encourage people to take up bike sharing.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develop such a scheme, it is essential to understand when users choose to/not to use the service </a:t>
            </a:r>
          </a:p>
        </p:txBody>
      </p:sp>
    </p:spTree>
    <p:extLst>
      <p:ext uri="{BB962C8B-B14F-4D97-AF65-F5344CB8AC3E}">
        <p14:creationId xmlns:p14="http://schemas.microsoft.com/office/powerpoint/2010/main" val="870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Dataset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data </a:t>
            </a:r>
            <a:r>
              <a:rPr lang="en-US" sz="3600" dirty="0"/>
              <a:t>set containing two-year historical log corresponding to years 2011 and 2012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/>
              <a:t>Kindly refer to the folder “</a:t>
            </a:r>
            <a:r>
              <a:rPr lang="en-US" sz="3600" i="1" u="sng" dirty="0">
                <a:hlinkClick r:id="rId2"/>
              </a:rPr>
              <a:t>Bike Sharing Incentive Data</a:t>
            </a:r>
            <a:r>
              <a:rPr lang="en-US" sz="3600" i="1" u="sng" dirty="0" smtClean="0"/>
              <a:t>”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9" b="34223"/>
          <a:stretch/>
        </p:blipFill>
        <p:spPr>
          <a:xfrm>
            <a:off x="3716866" y="4424455"/>
            <a:ext cx="4758267" cy="18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2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Dataset contains following variables 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866"/>
            <a:ext cx="10515600" cy="5300133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en-US" sz="3200" dirty="0" smtClean="0"/>
              <a:t>• instant: record index</a:t>
            </a:r>
            <a:br>
              <a:rPr lang="en-US" sz="3200" dirty="0" smtClean="0"/>
            </a:br>
            <a:r>
              <a:rPr lang="en-US" sz="3200" dirty="0" smtClean="0"/>
              <a:t>• </a:t>
            </a:r>
            <a:r>
              <a:rPr lang="en-US" sz="3200" dirty="0" err="1" smtClean="0"/>
              <a:t>dteday</a:t>
            </a:r>
            <a:r>
              <a:rPr lang="en-US" sz="3200" dirty="0" smtClean="0"/>
              <a:t> : date</a:t>
            </a:r>
            <a:br>
              <a:rPr lang="en-US" sz="3200" dirty="0" smtClean="0"/>
            </a:br>
            <a:r>
              <a:rPr lang="en-US" sz="3200" dirty="0" smtClean="0"/>
              <a:t>• season : season (1:spring, 2:summer, 3:fall, 4:winter)</a:t>
            </a:r>
            <a:br>
              <a:rPr lang="en-US" sz="3200" dirty="0" smtClean="0"/>
            </a:br>
            <a:r>
              <a:rPr lang="en-US" sz="3200" dirty="0" smtClean="0"/>
              <a:t>• </a:t>
            </a:r>
            <a:r>
              <a:rPr lang="en-US" sz="3200" dirty="0" err="1" smtClean="0"/>
              <a:t>yr</a:t>
            </a:r>
            <a:r>
              <a:rPr lang="en-US" sz="3200" dirty="0" smtClean="0"/>
              <a:t> : year (0: 2011, 1:2012)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3200" dirty="0"/>
              <a:t>• </a:t>
            </a:r>
            <a:r>
              <a:rPr lang="en-US" sz="3200" dirty="0" err="1"/>
              <a:t>mnth</a:t>
            </a:r>
            <a:r>
              <a:rPr lang="en-US" sz="3200" dirty="0"/>
              <a:t> : month ( 1 to 12</a:t>
            </a:r>
            <a:r>
              <a:rPr lang="en-US" sz="3200" dirty="0" smtClean="0"/>
              <a:t>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• </a:t>
            </a:r>
            <a:r>
              <a:rPr lang="en-US" sz="3200" dirty="0" err="1"/>
              <a:t>hr</a:t>
            </a:r>
            <a:r>
              <a:rPr lang="en-US" sz="3200" dirty="0"/>
              <a:t> : hour (0 to 23</a:t>
            </a:r>
            <a:r>
              <a:rPr lang="en-US" sz="3200" dirty="0" smtClean="0"/>
              <a:t>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388533"/>
            <a:ext cx="10515600" cy="48053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400" dirty="0" smtClean="0"/>
              <a:t>• holiday : whether day is holiday or not</a:t>
            </a:r>
            <a:br>
              <a:rPr lang="en-US" sz="3400" dirty="0" smtClean="0"/>
            </a:br>
            <a:r>
              <a:rPr lang="en-US" sz="3400" dirty="0" smtClean="0"/>
              <a:t>• weekday : day of the week</a:t>
            </a:r>
            <a:br>
              <a:rPr lang="en-US" sz="3400" dirty="0" smtClean="0"/>
            </a:br>
            <a:r>
              <a:rPr lang="en-US" sz="3400" dirty="0" smtClean="0"/>
              <a:t>• </a:t>
            </a:r>
            <a:r>
              <a:rPr lang="en-US" sz="3400" dirty="0" err="1" smtClean="0"/>
              <a:t>workingday</a:t>
            </a:r>
            <a:r>
              <a:rPr lang="en-US" sz="3400" dirty="0" smtClean="0"/>
              <a:t> : if day is neither weekend nor holiday = 1, otherwise =0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 smtClean="0"/>
              <a:t>• </a:t>
            </a:r>
            <a:r>
              <a:rPr lang="en-US" sz="3400" dirty="0" err="1" smtClean="0"/>
              <a:t>weathersit</a:t>
            </a:r>
            <a:r>
              <a:rPr lang="en-US" sz="3400" dirty="0" smtClean="0"/>
              <a:t> :</a:t>
            </a:r>
            <a:br>
              <a:rPr lang="en-US" sz="3400" dirty="0" smtClean="0"/>
            </a:br>
            <a:r>
              <a:rPr lang="en-US" sz="3400" dirty="0" smtClean="0"/>
              <a:t>- 1: Clear, Few clouds, Partly cloudy, Partly cloudy</a:t>
            </a:r>
            <a:br>
              <a:rPr lang="en-US" sz="3400" dirty="0" smtClean="0"/>
            </a:br>
            <a:r>
              <a:rPr lang="en-US" sz="3400" dirty="0" smtClean="0"/>
              <a:t>- 2: Mist + Cloudy, Mist + Broken clouds, Mist + Few clouds, Mist</a:t>
            </a:r>
            <a:br>
              <a:rPr lang="en-US" sz="3400" dirty="0" smtClean="0"/>
            </a:br>
            <a:r>
              <a:rPr lang="en-US" sz="3400" dirty="0" smtClean="0"/>
              <a:t>- 3: Light Snow, Light Rain + Thunderstorm + Scattered clouds, Light Rain + Scattered clouds</a:t>
            </a:r>
            <a:br>
              <a:rPr lang="en-US" sz="3400" dirty="0" smtClean="0"/>
            </a:br>
            <a:r>
              <a:rPr lang="en-US" sz="3400" dirty="0" smtClean="0"/>
              <a:t>- 4: Heavy Rain + Ice Pallets + Thunderstorm + Mist, Snow + Fog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Dataset contains following variables 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902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2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Dataset contains following variables 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3866"/>
            <a:ext cx="11353801" cy="4961467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2400" dirty="0" smtClean="0"/>
              <a:t>temp </a:t>
            </a:r>
            <a:r>
              <a:rPr lang="en-US" sz="2400" dirty="0"/>
              <a:t>: Normalized temperature in Celsius. The values are divided to 41 (max</a:t>
            </a:r>
            <a:r>
              <a:rPr lang="en-US" sz="2400" dirty="0" smtClean="0"/>
              <a:t>)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/>
              <a:t>atemp</a:t>
            </a:r>
            <a:r>
              <a:rPr lang="en-US" sz="2400" dirty="0"/>
              <a:t>: Normalized feeling temperature in Celsius. The values are divided to 50 (</a:t>
            </a:r>
            <a:r>
              <a:rPr lang="en-US" sz="2400" dirty="0" smtClean="0"/>
              <a:t>max)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2400" dirty="0" smtClean="0"/>
              <a:t> hum: Normalized humidity. The values are divided to 100 (max)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windspeed</a:t>
            </a:r>
            <a:r>
              <a:rPr lang="en-US" sz="2400" dirty="0" smtClean="0"/>
              <a:t>: Normalized wind speed. The values are divided to 67 (max)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2400" dirty="0" smtClean="0"/>
              <a:t>casual: count of casual users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2400" dirty="0" smtClean="0"/>
              <a:t>registered: count of registered users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2400" dirty="0" err="1" smtClean="0"/>
              <a:t>cnt</a:t>
            </a:r>
            <a:r>
              <a:rPr lang="en-US" sz="2400" dirty="0" smtClean="0"/>
              <a:t>: count of total rental bikes including both casual and registered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58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555"/>
            <a:ext cx="11201400" cy="38978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9600" b="1" dirty="0" smtClean="0"/>
              <a:t>Teamwork : </a:t>
            </a:r>
            <a:r>
              <a:rPr lang="en-US" sz="9600" dirty="0" smtClean="0"/>
              <a:t>Maximum 3 members</a:t>
            </a:r>
          </a:p>
          <a:p>
            <a:pPr>
              <a:lnSpc>
                <a:spcPct val="170000"/>
              </a:lnSpc>
            </a:pPr>
            <a:r>
              <a:rPr lang="en-US" sz="9600" b="1" dirty="0" smtClean="0"/>
              <a:t>Data Cleaning &amp;</a:t>
            </a:r>
            <a:r>
              <a:rPr lang="en-US" sz="9600" b="1" dirty="0" smtClean="0"/>
              <a:t> Processing </a:t>
            </a:r>
            <a:r>
              <a:rPr lang="en-US" sz="9600" b="1" dirty="0" smtClean="0"/>
              <a:t>: </a:t>
            </a:r>
            <a:r>
              <a:rPr lang="en-US" sz="9600" dirty="0" smtClean="0"/>
              <a:t>Detecting </a:t>
            </a:r>
            <a:r>
              <a:rPr lang="en-US" sz="9600" dirty="0" smtClean="0"/>
              <a:t>and correcting (or removing) corrupt or Inaccurate records that may distort the results.</a:t>
            </a:r>
          </a:p>
          <a:p>
            <a:pPr>
              <a:lnSpc>
                <a:spcPct val="170000"/>
              </a:lnSpc>
            </a:pPr>
            <a:r>
              <a:rPr lang="en-US" sz="9600" b="1" dirty="0" smtClean="0"/>
              <a:t>Visualization: </a:t>
            </a:r>
            <a:r>
              <a:rPr lang="en-US" sz="9600" dirty="0" smtClean="0"/>
              <a:t>Use suitable graphs/</a:t>
            </a:r>
            <a:r>
              <a:rPr lang="en-US" sz="9600" dirty="0" err="1" smtClean="0"/>
              <a:t>visualisations</a:t>
            </a:r>
            <a:r>
              <a:rPr lang="en-US" sz="9600" dirty="0" smtClean="0"/>
              <a:t> to explore the given data. Explain how these </a:t>
            </a:r>
            <a:r>
              <a:rPr lang="en-US" sz="9600" dirty="0" err="1" smtClean="0"/>
              <a:t>visualisations</a:t>
            </a:r>
            <a:r>
              <a:rPr lang="en-US" sz="9600" dirty="0" smtClean="0"/>
              <a:t> will be useful in developing a suitable incentive scheme.</a:t>
            </a:r>
          </a:p>
          <a:p>
            <a:pPr>
              <a:lnSpc>
                <a:spcPct val="170000"/>
              </a:lnSpc>
            </a:pPr>
            <a:r>
              <a:rPr lang="en-US" sz="9600" b="1" dirty="0" smtClean="0"/>
              <a:t>Data Modeling: </a:t>
            </a:r>
            <a:r>
              <a:rPr lang="en-US" sz="9600" dirty="0" smtClean="0"/>
              <a:t>Identify the factors that have impact on the demand for bike sharing services and </a:t>
            </a:r>
            <a:r>
              <a:rPr lang="en-US" sz="9600" b="1" dirty="0" smtClean="0"/>
              <a:t> suggest an incentive scheme based on your observations</a:t>
            </a:r>
            <a:r>
              <a:rPr lang="en-US" sz="96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Requirements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7" y="365125"/>
            <a:ext cx="2099733" cy="15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401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Impact</vt:lpstr>
      <vt:lpstr>Arial</vt:lpstr>
      <vt:lpstr>Office Theme</vt:lpstr>
      <vt:lpstr>Bike Sharing Incentive Project   </vt:lpstr>
      <vt:lpstr>Background</vt:lpstr>
      <vt:lpstr>As the Operator</vt:lpstr>
      <vt:lpstr>Bike Sharing Incentive Scheme</vt:lpstr>
      <vt:lpstr>Dataset</vt:lpstr>
      <vt:lpstr>Dataset contains following variables :</vt:lpstr>
      <vt:lpstr>Dataset contains following variables (cont)</vt:lpstr>
      <vt:lpstr>Dataset contains following variables (cont)</vt:lpstr>
      <vt:lpstr>Requirements</vt:lpstr>
      <vt:lpstr>Optional</vt:lpstr>
      <vt:lpstr>Submission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Incentive Project   </dc:title>
  <dc:creator>lyxann@gmail.com</dc:creator>
  <cp:lastModifiedBy>lyxann@gmail.com</cp:lastModifiedBy>
  <cp:revision>21</cp:revision>
  <dcterms:created xsi:type="dcterms:W3CDTF">2017-03-25T06:02:06Z</dcterms:created>
  <dcterms:modified xsi:type="dcterms:W3CDTF">2017-03-25T10:01:10Z</dcterms:modified>
</cp:coreProperties>
</file>