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7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8" r:id="rId3"/>
    <p:sldId id="261" r:id="rId4"/>
    <p:sldId id="288" r:id="rId5"/>
    <p:sldId id="291" r:id="rId6"/>
    <p:sldId id="292" r:id="rId7"/>
    <p:sldId id="257" r:id="rId8"/>
    <p:sldId id="259" r:id="rId9"/>
    <p:sldId id="293" r:id="rId10"/>
    <p:sldId id="294" r:id="rId11"/>
    <p:sldId id="260" r:id="rId12"/>
    <p:sldId id="295" r:id="rId13"/>
    <p:sldId id="296" r:id="rId14"/>
    <p:sldId id="297" r:id="rId15"/>
    <p:sldId id="298" r:id="rId16"/>
    <p:sldId id="274" r:id="rId17"/>
  </p:sldIdLst>
  <p:sldSz cx="9144000" cy="5143500" type="screen16x9"/>
  <p:notesSz cx="6858000" cy="9144000"/>
  <p:embeddedFontLst>
    <p:embeddedFont>
      <p:font typeface="Abel" panose="02000506030000020004" pitchFamily="2" charset="0"/>
      <p:regular r:id="rId20"/>
    </p:embeddedFont>
    <p:embeddedFont>
      <p:font typeface="Anton" pitchFamily="2" charset="77"/>
      <p:regular r:id="rId21"/>
    </p:embeddedFont>
    <p:embeddedFont>
      <p:font typeface="Cambria Math" panose="02040503050406030204" pitchFamily="18" charset="0"/>
      <p:regular r:id="rId22"/>
    </p:embeddedFont>
    <p:embeddedFont>
      <p:font typeface="Exo Light" pitchFamily="2" charset="77"/>
      <p:regular r:id="rId23"/>
      <p:bold r:id="rId24"/>
      <p:italic r:id="rId25"/>
      <p:boldItalic r:id="rId26"/>
    </p:embeddedFont>
    <p:embeddedFont>
      <p:font typeface="Josefin Slab" pitchFamily="2" charset="77"/>
      <p:regular r:id="rId27"/>
      <p:bold r:id="rId28"/>
      <p:italic r:id="rId29"/>
      <p:boldItalic r:id="rId30"/>
    </p:embeddedFont>
    <p:embeddedFont>
      <p:font typeface="Josefin Slab SemiBold" panose="020F0502020204030204" pitchFamily="34" charset="0"/>
      <p:regular r:id="rId31"/>
      <p:bold r:id="rId32"/>
      <p:italic r:id="rId33"/>
      <p:boldItalic r:id="rId34"/>
    </p:embeddedFont>
    <p:embeddedFont>
      <p:font typeface="Unica One" pitchFamily="2" charset="77"/>
      <p:regular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6090E71-CAFF-48E2-97DC-C077745713AF}">
  <a:tblStyle styleId="{F6090E71-CAFF-48E2-97DC-C077745713A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45"/>
  </p:normalViewPr>
  <p:slideViewPr>
    <p:cSldViewPr snapToGrid="0">
      <p:cViewPr varScale="1">
        <p:scale>
          <a:sx n="132" d="100"/>
          <a:sy n="132" d="100"/>
        </p:scale>
        <p:origin x="9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39" Type="http://schemas.openxmlformats.org/officeDocument/2006/relationships/tableStyles" Target="tableStyles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6BE1C0DB-8DCF-4476-F4FB-9C83547B40E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6A63B7E-2B55-50BB-7D23-2E4F86CEC9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45333A-3F98-614A-8CB0-19313A4E0BA3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0EFA0DA-FC79-E019-EDB8-749150C1F55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B87A544-BF56-6BDE-47FA-39F58240F6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50A6F-8ECC-784E-8B9A-9BB19E5940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53878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>
          <a:extLst>
            <a:ext uri="{FF2B5EF4-FFF2-40B4-BE49-F238E27FC236}">
              <a16:creationId xmlns:a16="http://schemas.microsoft.com/office/drawing/2014/main" id="{37C45721-12DC-8E03-5B07-BF48BDF39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64156046e_0_243:notes">
            <a:extLst>
              <a:ext uri="{FF2B5EF4-FFF2-40B4-BE49-F238E27FC236}">
                <a16:creationId xmlns:a16="http://schemas.microsoft.com/office/drawing/2014/main" id="{416A55B0-7637-B2E3-1C07-DF071B2000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64156046e_0_243:notes">
            <a:extLst>
              <a:ext uri="{FF2B5EF4-FFF2-40B4-BE49-F238E27FC236}">
                <a16:creationId xmlns:a16="http://schemas.microsoft.com/office/drawing/2014/main" id="{A4AC85C2-0099-938D-A1F5-F596FB8746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39644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7d11bbb8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7d11bbb8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>
          <a:extLst>
            <a:ext uri="{FF2B5EF4-FFF2-40B4-BE49-F238E27FC236}">
              <a16:creationId xmlns:a16="http://schemas.microsoft.com/office/drawing/2014/main" id="{AFD0385D-F3B5-05AC-1228-0BFF100EA5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08d0fa1da_0_8133:notes">
            <a:extLst>
              <a:ext uri="{FF2B5EF4-FFF2-40B4-BE49-F238E27FC236}">
                <a16:creationId xmlns:a16="http://schemas.microsoft.com/office/drawing/2014/main" id="{91E0F42C-051F-C508-2636-EE699EC884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08d0fa1da_0_8133:notes">
            <a:extLst>
              <a:ext uri="{FF2B5EF4-FFF2-40B4-BE49-F238E27FC236}">
                <a16:creationId xmlns:a16="http://schemas.microsoft.com/office/drawing/2014/main" id="{776532B0-6C80-3BAF-6DE3-E663D7EB7F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15917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>
          <a:extLst>
            <a:ext uri="{FF2B5EF4-FFF2-40B4-BE49-F238E27FC236}">
              <a16:creationId xmlns:a16="http://schemas.microsoft.com/office/drawing/2014/main" id="{95220E54-9CBA-DDB1-DB85-39C5CC9FE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6083763cf6_5_280:notes">
            <a:extLst>
              <a:ext uri="{FF2B5EF4-FFF2-40B4-BE49-F238E27FC236}">
                <a16:creationId xmlns:a16="http://schemas.microsoft.com/office/drawing/2014/main" id="{98E65B24-29E5-37BA-B9AD-976D7189664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6083763cf6_5_280:notes">
            <a:extLst>
              <a:ext uri="{FF2B5EF4-FFF2-40B4-BE49-F238E27FC236}">
                <a16:creationId xmlns:a16="http://schemas.microsoft.com/office/drawing/2014/main" id="{F170C298-0D4A-B868-AAE8-66D1AC795D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58895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>
          <a:extLst>
            <a:ext uri="{FF2B5EF4-FFF2-40B4-BE49-F238E27FC236}">
              <a16:creationId xmlns:a16="http://schemas.microsoft.com/office/drawing/2014/main" id="{BD766E7D-3013-23F0-9CF5-D00F6DFDC2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08d0fa1da_0_8133:notes">
            <a:extLst>
              <a:ext uri="{FF2B5EF4-FFF2-40B4-BE49-F238E27FC236}">
                <a16:creationId xmlns:a16="http://schemas.microsoft.com/office/drawing/2014/main" id="{8BB023DA-9C76-0938-1542-A76FE99388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08d0fa1da_0_8133:notes">
            <a:extLst>
              <a:ext uri="{FF2B5EF4-FFF2-40B4-BE49-F238E27FC236}">
                <a16:creationId xmlns:a16="http://schemas.microsoft.com/office/drawing/2014/main" id="{27A5E93D-1B71-421E-E7BD-6E2BB1C7E7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58816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>
          <a:extLst>
            <a:ext uri="{FF2B5EF4-FFF2-40B4-BE49-F238E27FC236}">
              <a16:creationId xmlns:a16="http://schemas.microsoft.com/office/drawing/2014/main" id="{70D77560-5642-B18A-A277-5E3420452D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56e9a21c8b_0_182:notes">
            <a:extLst>
              <a:ext uri="{FF2B5EF4-FFF2-40B4-BE49-F238E27FC236}">
                <a16:creationId xmlns:a16="http://schemas.microsoft.com/office/drawing/2014/main" id="{EB514FBE-6EC6-676A-E977-245AA8D5CDA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56e9a21c8b_0_182:notes">
            <a:extLst>
              <a:ext uri="{FF2B5EF4-FFF2-40B4-BE49-F238E27FC236}">
                <a16:creationId xmlns:a16="http://schemas.microsoft.com/office/drawing/2014/main" id="{FEC6B175-B920-8D81-2EBB-0A1381BB60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2817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g6083763cf6_6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Google Shape;1445;g6083763cf6_6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08d0fa1da_0_8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08d0fa1da_0_8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445A38C3-18B7-0776-C710-E58D785BEB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7d11bbb88_0_16:notes">
            <a:extLst>
              <a:ext uri="{FF2B5EF4-FFF2-40B4-BE49-F238E27FC236}">
                <a16:creationId xmlns:a16="http://schemas.microsoft.com/office/drawing/2014/main" id="{707D10B9-3D56-AA1A-7CF3-2C4CDCE98C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7d11bbb88_0_16:notes">
            <a:extLst>
              <a:ext uri="{FF2B5EF4-FFF2-40B4-BE49-F238E27FC236}">
                <a16:creationId xmlns:a16="http://schemas.microsoft.com/office/drawing/2014/main" id="{C7094578-068F-1014-E22E-6EF51219C6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3465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>
          <a:extLst>
            <a:ext uri="{FF2B5EF4-FFF2-40B4-BE49-F238E27FC236}">
              <a16:creationId xmlns:a16="http://schemas.microsoft.com/office/drawing/2014/main" id="{C0323AA8-FC7C-5A13-3FC6-447EA67478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083763cf6_0_146:notes">
            <a:extLst>
              <a:ext uri="{FF2B5EF4-FFF2-40B4-BE49-F238E27FC236}">
                <a16:creationId xmlns:a16="http://schemas.microsoft.com/office/drawing/2014/main" id="{F352D7E9-82B3-F457-ECA6-E7F27F9732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083763cf6_0_146:notes">
            <a:extLst>
              <a:ext uri="{FF2B5EF4-FFF2-40B4-BE49-F238E27FC236}">
                <a16:creationId xmlns:a16="http://schemas.microsoft.com/office/drawing/2014/main" id="{5C62431F-A06B-7897-700D-3989F9EA1E1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0483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>
          <a:extLst>
            <a:ext uri="{FF2B5EF4-FFF2-40B4-BE49-F238E27FC236}">
              <a16:creationId xmlns:a16="http://schemas.microsoft.com/office/drawing/2014/main" id="{8FA55A07-47C6-4D69-7131-23F586C802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08d0fa1da_0_8133:notes">
            <a:extLst>
              <a:ext uri="{FF2B5EF4-FFF2-40B4-BE49-F238E27FC236}">
                <a16:creationId xmlns:a16="http://schemas.microsoft.com/office/drawing/2014/main" id="{24159B84-CB84-534B-9882-4307DCAA357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08d0fa1da_0_8133:notes">
            <a:extLst>
              <a:ext uri="{FF2B5EF4-FFF2-40B4-BE49-F238E27FC236}">
                <a16:creationId xmlns:a16="http://schemas.microsoft.com/office/drawing/2014/main" id="{7EC8E827-0199-8963-6244-4682797989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26519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2627ebac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2627ebac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>
          <a:extLst>
            <a:ext uri="{FF2B5EF4-FFF2-40B4-BE49-F238E27FC236}">
              <a16:creationId xmlns:a16="http://schemas.microsoft.com/office/drawing/2014/main" id="{457A63F8-06A3-1547-180D-C239E77054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08d0fa1da_0_8133:notes">
            <a:extLst>
              <a:ext uri="{FF2B5EF4-FFF2-40B4-BE49-F238E27FC236}">
                <a16:creationId xmlns:a16="http://schemas.microsoft.com/office/drawing/2014/main" id="{1816631E-122A-888A-33F7-E53A3C46EF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08d0fa1da_0_8133:notes">
            <a:extLst>
              <a:ext uri="{FF2B5EF4-FFF2-40B4-BE49-F238E27FC236}">
                <a16:creationId xmlns:a16="http://schemas.microsoft.com/office/drawing/2014/main" id="{154BF120-0744-45B8-183A-7B74C97A10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1756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33000" y="2566175"/>
            <a:ext cx="3500700" cy="144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sz="48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33000" y="3843250"/>
            <a:ext cx="3326700" cy="3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 sz="1100">
                <a:solidFill>
                  <a:srgbClr val="F3F3F3"/>
                </a:solidFill>
                <a:latin typeface="Exo Light"/>
                <a:ea typeface="Exo Light"/>
                <a:cs typeface="Exo Light"/>
                <a:sym typeface="Ex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CUSTOM_6_1_1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ctrTitle"/>
          </p:nvPr>
        </p:nvSpPr>
        <p:spPr>
          <a:xfrm rot="-5400000">
            <a:off x="-1012550" y="2331150"/>
            <a:ext cx="30834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 1">
  <p:cSld name="CUSTOM_12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1728275" y="1073550"/>
            <a:ext cx="6303300" cy="29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Char char="●"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Char char="○"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Char char="■"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Char char="●"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Char char="○"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Char char="■"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Char char="●"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Char char="○"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Abel"/>
              <a:buChar char="■"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ctrTitle"/>
          </p:nvPr>
        </p:nvSpPr>
        <p:spPr>
          <a:xfrm rot="-5400000">
            <a:off x="-1012550" y="2331150"/>
            <a:ext cx="30834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1_1_2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 " type="blank">
  <p:cSld name="BLANK">
    <p:bg>
      <p:bgPr>
        <a:solidFill>
          <a:srgbClr val="FDF3E5">
            <a:alpha val="29620"/>
          </a:srgbClr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TEXT">
  <p:cSld name="CUSTOM_7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subTitle" idx="1"/>
          </p:nvPr>
        </p:nvSpPr>
        <p:spPr>
          <a:xfrm flipH="1">
            <a:off x="1163300" y="741075"/>
            <a:ext cx="5053200" cy="28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Josefin Slab SemiBold"/>
              <a:buAutoNum type="arabicPeriod"/>
              <a:defRPr sz="11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Josefin Slab SemiBold"/>
              <a:buAutoNum type="alphaLcPeriod"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Josefin Slab SemiBold"/>
              <a:buAutoNum type="romanLcPeriod"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Josefin Slab SemiBold"/>
              <a:buAutoNum type="arabicPeriod"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Josefin Slab SemiBold"/>
              <a:buAutoNum type="alphaLcPeriod"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Josefin Slab SemiBold"/>
              <a:buAutoNum type="romanLcPeriod"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Josefin Slab SemiBold"/>
              <a:buAutoNum type="arabicPeriod"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Josefin Slab SemiBold"/>
              <a:buAutoNum type="alphaLcPeriod"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Josefin Slab SemiBold"/>
              <a:buAutoNum type="romanLcPeriod"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 rot="-5400000">
            <a:off x="-1012550" y="2331150"/>
            <a:ext cx="3083400" cy="48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ctrTitle"/>
          </p:nvPr>
        </p:nvSpPr>
        <p:spPr>
          <a:xfrm>
            <a:off x="3775200" y="1682975"/>
            <a:ext cx="23241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ctrTitle" idx="2"/>
          </p:nvPr>
        </p:nvSpPr>
        <p:spPr>
          <a:xfrm>
            <a:off x="3775200" y="3219525"/>
            <a:ext cx="23241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ctrTitle" idx="3"/>
          </p:nvPr>
        </p:nvSpPr>
        <p:spPr>
          <a:xfrm>
            <a:off x="6045900" y="1682975"/>
            <a:ext cx="23241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ctrTitle" idx="4"/>
          </p:nvPr>
        </p:nvSpPr>
        <p:spPr>
          <a:xfrm>
            <a:off x="6045900" y="3219525"/>
            <a:ext cx="23241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>
          <a:xfrm>
            <a:off x="3775200" y="186255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ubTitle" idx="5"/>
          </p:nvPr>
        </p:nvSpPr>
        <p:spPr>
          <a:xfrm>
            <a:off x="3775200" y="3396868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6"/>
          </p:nvPr>
        </p:nvSpPr>
        <p:spPr>
          <a:xfrm>
            <a:off x="6045900" y="186255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7"/>
          </p:nvPr>
        </p:nvSpPr>
        <p:spPr>
          <a:xfrm>
            <a:off x="6045900" y="3396868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ctrTitle" idx="8"/>
          </p:nvPr>
        </p:nvSpPr>
        <p:spPr>
          <a:xfrm rot="-5400000">
            <a:off x="-1012550" y="2331150"/>
            <a:ext cx="3083400" cy="48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TEXT 1">
  <p:cSld name="CUSTOM_14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ctrTitle"/>
          </p:nvPr>
        </p:nvSpPr>
        <p:spPr>
          <a:xfrm>
            <a:off x="2237395" y="2118925"/>
            <a:ext cx="46692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2400" b="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1"/>
          </p:nvPr>
        </p:nvSpPr>
        <p:spPr>
          <a:xfrm>
            <a:off x="2562675" y="2663160"/>
            <a:ext cx="4018200" cy="130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ctrTitle"/>
          </p:nvPr>
        </p:nvSpPr>
        <p:spPr>
          <a:xfrm flipH="1">
            <a:off x="2732325" y="3046075"/>
            <a:ext cx="2364300" cy="7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400" b="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ubTitle" idx="1"/>
          </p:nvPr>
        </p:nvSpPr>
        <p:spPr>
          <a:xfrm flipH="1">
            <a:off x="2732275" y="1906500"/>
            <a:ext cx="4036500" cy="131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bel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CUSTOM_16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ctrTitle"/>
          </p:nvPr>
        </p:nvSpPr>
        <p:spPr>
          <a:xfrm>
            <a:off x="5909550" y="1715300"/>
            <a:ext cx="1815300" cy="11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600" b="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ubTitle" idx="1"/>
          </p:nvPr>
        </p:nvSpPr>
        <p:spPr>
          <a:xfrm>
            <a:off x="5909550" y="2819625"/>
            <a:ext cx="2312400" cy="11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 sz="1400">
                <a:solidFill>
                  <a:srgbClr val="F3F3F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16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ctrTitle"/>
          </p:nvPr>
        </p:nvSpPr>
        <p:spPr>
          <a:xfrm>
            <a:off x="673531" y="3094768"/>
            <a:ext cx="2619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sz="1600" b="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856025" y="3407350"/>
            <a:ext cx="2254200" cy="5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ctrTitle" idx="2"/>
          </p:nvPr>
        </p:nvSpPr>
        <p:spPr>
          <a:xfrm>
            <a:off x="3262356" y="3094768"/>
            <a:ext cx="2619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sz="1600" b="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ubTitle" idx="3"/>
          </p:nvPr>
        </p:nvSpPr>
        <p:spPr>
          <a:xfrm>
            <a:off x="3444838" y="3407350"/>
            <a:ext cx="2254200" cy="568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ctrTitle" idx="4"/>
          </p:nvPr>
        </p:nvSpPr>
        <p:spPr>
          <a:xfrm>
            <a:off x="5851306" y="3091717"/>
            <a:ext cx="2619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sz="1600" b="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ubTitle" idx="5"/>
          </p:nvPr>
        </p:nvSpPr>
        <p:spPr>
          <a:xfrm>
            <a:off x="6033825" y="3404300"/>
            <a:ext cx="2254200" cy="5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ctrTitle" idx="6"/>
          </p:nvPr>
        </p:nvSpPr>
        <p:spPr>
          <a:xfrm rot="-5400000">
            <a:off x="-1012550" y="2331150"/>
            <a:ext cx="30834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">
  <p:cSld name="CUSTOM_6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ctrTitle"/>
          </p:nvPr>
        </p:nvSpPr>
        <p:spPr>
          <a:xfrm>
            <a:off x="4650725" y="1658275"/>
            <a:ext cx="3564900" cy="18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4800"/>
              <a:buNone/>
              <a:defRPr sz="6000" b="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1">
  <p:cSld name="CUSTOM_6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ctrTitle"/>
          </p:nvPr>
        </p:nvSpPr>
        <p:spPr>
          <a:xfrm rot="-5400000">
            <a:off x="-1012550" y="2331150"/>
            <a:ext cx="30834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Unica One"/>
              <a:buNone/>
              <a:defRPr sz="2800" b="1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Josefin Sans"/>
              <a:buNone/>
              <a:defRPr sz="2800" b="1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Josefin Sans"/>
              <a:buNone/>
              <a:defRPr sz="2800" b="1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Josefin Sans"/>
              <a:buNone/>
              <a:defRPr sz="2800" b="1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Josefin Sans"/>
              <a:buNone/>
              <a:defRPr sz="2800" b="1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Josefin Sans"/>
              <a:buNone/>
              <a:defRPr sz="2800" b="1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Josefin Sans"/>
              <a:buNone/>
              <a:defRPr sz="2800" b="1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Josefin Sans"/>
              <a:buNone/>
              <a:defRPr sz="2800" b="1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Josefin Sans"/>
              <a:buNone/>
              <a:defRPr sz="2800" b="1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Char char="●"/>
              <a:defRPr sz="12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Char char="○"/>
              <a:defRPr sz="12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Char char="■"/>
              <a:defRPr sz="12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Char char="●"/>
              <a:defRPr sz="12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Char char="○"/>
              <a:defRPr sz="12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Char char="■"/>
              <a:defRPr sz="12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Char char="●"/>
              <a:defRPr sz="12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Char char="○"/>
              <a:defRPr sz="12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Abel"/>
              <a:buChar char="■"/>
              <a:defRPr sz="12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63" r:id="rId11"/>
    <p:sldLayoutId id="2147483664" r:id="rId12"/>
    <p:sldLayoutId id="2147483665" r:id="rId13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>
            <a:spLocks noGrp="1"/>
          </p:cNvSpPr>
          <p:nvPr>
            <p:ph type="subTitle" idx="1"/>
          </p:nvPr>
        </p:nvSpPr>
        <p:spPr>
          <a:xfrm>
            <a:off x="833000" y="3843250"/>
            <a:ext cx="3326700" cy="7865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200" dirty="0"/>
              <a:t>Weiss, H. H. (2013). The SIR model </a:t>
            </a:r>
            <a:r>
              <a:rPr lang="pt-BR" sz="1200" dirty="0" err="1"/>
              <a:t>and</a:t>
            </a:r>
            <a:r>
              <a:rPr lang="pt-BR" sz="1200" dirty="0"/>
              <a:t> </a:t>
            </a:r>
            <a:r>
              <a:rPr lang="pt-BR" sz="1200" dirty="0" err="1"/>
              <a:t>the</a:t>
            </a:r>
            <a:r>
              <a:rPr lang="pt-BR" sz="1200" dirty="0"/>
              <a:t> </a:t>
            </a:r>
            <a:r>
              <a:rPr lang="pt-BR" sz="1200" dirty="0" err="1"/>
              <a:t>foundations</a:t>
            </a:r>
            <a:r>
              <a:rPr lang="pt-BR" sz="1200" dirty="0"/>
              <a:t> </a:t>
            </a:r>
            <a:r>
              <a:rPr lang="pt-BR" sz="1200" dirty="0" err="1"/>
              <a:t>of</a:t>
            </a:r>
            <a:r>
              <a:rPr lang="pt-BR" sz="1200" dirty="0"/>
              <a:t> </a:t>
            </a:r>
            <a:r>
              <a:rPr lang="pt-BR" sz="1200" dirty="0" err="1"/>
              <a:t>public</a:t>
            </a:r>
            <a:r>
              <a:rPr lang="pt-BR" sz="1200" dirty="0"/>
              <a:t> </a:t>
            </a:r>
            <a:r>
              <a:rPr lang="pt-BR" sz="1200" dirty="0" err="1"/>
              <a:t>health</a:t>
            </a:r>
            <a:r>
              <a:rPr lang="pt-BR" sz="1200" dirty="0"/>
              <a:t>. </a:t>
            </a:r>
            <a:r>
              <a:rPr lang="pt-BR" sz="1200" i="1" dirty="0" err="1"/>
              <a:t>Materials</a:t>
            </a:r>
            <a:r>
              <a:rPr lang="pt-BR" sz="1200" i="1" dirty="0"/>
              <a:t> </a:t>
            </a:r>
            <a:r>
              <a:rPr lang="pt-BR" sz="1200" i="1" dirty="0" err="1"/>
              <a:t>matematics</a:t>
            </a:r>
            <a:r>
              <a:rPr lang="pt-BR" sz="1200" dirty="0"/>
              <a:t>, 0001-17.</a:t>
            </a:r>
            <a:endParaRPr sz="1200" dirty="0"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94" name="Google Shape;94;p22"/>
          <p:cNvSpPr txBox="1">
            <a:spLocks noGrp="1"/>
          </p:cNvSpPr>
          <p:nvPr>
            <p:ph type="ctrTitle"/>
          </p:nvPr>
        </p:nvSpPr>
        <p:spPr>
          <a:xfrm>
            <a:off x="833000" y="2566175"/>
            <a:ext cx="3500700" cy="144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sz="3600" dirty="0"/>
              <a:t>Trabalho da Disciplina de Modelagem e Simulação</a:t>
            </a:r>
            <a:endParaRPr sz="3600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4120CA7-5C24-3F86-BB25-87A20083D50C}"/>
              </a:ext>
            </a:extLst>
          </p:cNvPr>
          <p:cNvSpPr txBox="1"/>
          <p:nvPr/>
        </p:nvSpPr>
        <p:spPr>
          <a:xfrm>
            <a:off x="833000" y="658186"/>
            <a:ext cx="21707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solidFill>
                  <a:srgbClr val="F3F3F3"/>
                </a:solidFill>
                <a:latin typeface="Unica One"/>
              </a:rPr>
              <a:t>Davi </a:t>
            </a:r>
            <a:r>
              <a:rPr lang="pt-BR" sz="1600" b="1" dirty="0">
                <a:solidFill>
                  <a:srgbClr val="F3F3F3"/>
                </a:solidFill>
                <a:latin typeface="Unica One"/>
                <a:sym typeface="Unica One"/>
              </a:rPr>
              <a:t>Ferreira</a:t>
            </a:r>
            <a:r>
              <a:rPr lang="pt-BR" sz="1600" b="1" dirty="0">
                <a:solidFill>
                  <a:srgbClr val="F3F3F3"/>
                </a:solidFill>
                <a:latin typeface="Unica One"/>
              </a:rPr>
              <a:t> de Souza</a:t>
            </a:r>
          </a:p>
        </p:txBody>
      </p:sp>
      <p:pic>
        <p:nvPicPr>
          <p:cNvPr id="1026" name="Picture 2" descr="unesp-logo-11 – PNG e Vetor - Download de Logo">
            <a:extLst>
              <a:ext uri="{FF2B5EF4-FFF2-40B4-BE49-F238E27FC236}">
                <a16:creationId xmlns:a16="http://schemas.microsoft.com/office/drawing/2014/main" id="{0E9CCBF7-DB9F-8C6D-44D7-F7059DED5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153" y="219146"/>
            <a:ext cx="813037" cy="878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>
          <a:extLst>
            <a:ext uri="{FF2B5EF4-FFF2-40B4-BE49-F238E27FC236}">
              <a16:creationId xmlns:a16="http://schemas.microsoft.com/office/drawing/2014/main" id="{8A8AF6E5-BA6C-52C4-DCCF-77F3DE02A4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916D0751-2926-43F3-E86D-76BF6B2DE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450" y="941624"/>
            <a:ext cx="5061098" cy="3795824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AEEF20C2-2277-3C58-0BF9-44D059C42E2C}"/>
              </a:ext>
            </a:extLst>
          </p:cNvPr>
          <p:cNvSpPr txBox="1"/>
          <p:nvPr/>
        </p:nvSpPr>
        <p:spPr>
          <a:xfrm>
            <a:off x="1753760" y="406052"/>
            <a:ext cx="5636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F3F3F3"/>
                </a:solidFill>
                <a:latin typeface="Unica One"/>
                <a:sym typeface="Unica One"/>
              </a:rPr>
              <a:t>Resultado</a:t>
            </a:r>
            <a:r>
              <a:rPr lang="pt-BR" dirty="0"/>
              <a:t> </a:t>
            </a:r>
            <a:r>
              <a:rPr lang="pt-BR" sz="2400" dirty="0">
                <a:solidFill>
                  <a:srgbClr val="F3F3F3"/>
                </a:solidFill>
                <a:latin typeface="Unica One"/>
              </a:rPr>
              <a:t>da Simulação: Curvas de </a:t>
            </a:r>
            <a:r>
              <a:rPr lang="pt-BR" sz="2400" dirty="0" err="1">
                <a:solidFill>
                  <a:srgbClr val="F3F3F3"/>
                </a:solidFill>
                <a:latin typeface="Unica One"/>
              </a:rPr>
              <a:t>S</a:t>
            </a:r>
            <a:r>
              <a:rPr lang="pt-BR" sz="2400" dirty="0">
                <a:solidFill>
                  <a:srgbClr val="F3F3F3"/>
                </a:solidFill>
                <a:latin typeface="Unica One"/>
              </a:rPr>
              <a:t>, </a:t>
            </a:r>
            <a:r>
              <a:rPr lang="pt-BR" sz="2400" dirty="0" err="1">
                <a:solidFill>
                  <a:srgbClr val="F3F3F3"/>
                </a:solidFill>
                <a:latin typeface="Unica One"/>
              </a:rPr>
              <a:t>I</a:t>
            </a:r>
            <a:r>
              <a:rPr lang="pt-BR" sz="2400" dirty="0">
                <a:solidFill>
                  <a:srgbClr val="F3F3F3"/>
                </a:solidFill>
                <a:latin typeface="Unica One"/>
              </a:rPr>
              <a:t> e </a:t>
            </a:r>
            <a:r>
              <a:rPr lang="pt-BR" sz="2400" dirty="0" err="1">
                <a:solidFill>
                  <a:srgbClr val="F3F3F3"/>
                </a:solidFill>
                <a:latin typeface="Unica One"/>
              </a:rPr>
              <a:t>R</a:t>
            </a:r>
            <a:endParaRPr lang="pt-BR" sz="2400" dirty="0">
              <a:solidFill>
                <a:srgbClr val="F3F3F3"/>
              </a:solidFill>
              <a:latin typeface="Unica One"/>
            </a:endParaRPr>
          </a:p>
        </p:txBody>
      </p:sp>
    </p:spTree>
    <p:extLst>
      <p:ext uri="{BB962C8B-B14F-4D97-AF65-F5344CB8AC3E}">
        <p14:creationId xmlns:p14="http://schemas.microsoft.com/office/powerpoint/2010/main" val="1552711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A675BC0-1866-73EA-042F-6701835E3D72}"/>
              </a:ext>
            </a:extLst>
          </p:cNvPr>
          <p:cNvSpPr txBox="1"/>
          <p:nvPr/>
        </p:nvSpPr>
        <p:spPr>
          <a:xfrm>
            <a:off x="1753760" y="406052"/>
            <a:ext cx="5979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F3F3F3"/>
                </a:solidFill>
                <a:latin typeface="Unica One"/>
                <a:sym typeface="Unica One"/>
              </a:rPr>
              <a:t>Comparativo com o modelo SIR e dados reais</a:t>
            </a:r>
            <a:endParaRPr lang="pt-BR" sz="2400" dirty="0">
              <a:solidFill>
                <a:srgbClr val="F3F3F3"/>
              </a:solidFill>
              <a:latin typeface="Unica One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4482013-8805-974D-74E6-1CC5446AD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" y="1825591"/>
            <a:ext cx="365760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3372D99-005F-D1B3-CFB9-0DC799670FB9}"/>
              </a:ext>
            </a:extLst>
          </p:cNvPr>
          <p:cNvSpPr txBox="1"/>
          <p:nvPr/>
        </p:nvSpPr>
        <p:spPr>
          <a:xfrm>
            <a:off x="731520" y="4606643"/>
            <a:ext cx="3687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rgbClr val="F3F3F3"/>
                </a:solidFill>
                <a:latin typeface="Abel"/>
              </a:rPr>
              <a:t>Modelo SIR simulando </a:t>
            </a:r>
            <a:r>
              <a:rPr lang="pt-BR" sz="1100" dirty="0">
                <a:solidFill>
                  <a:srgbClr val="F3F3F3"/>
                </a:solidFill>
                <a:latin typeface="Abel"/>
                <a:sym typeface="Abel"/>
              </a:rPr>
              <a:t>epidemia</a:t>
            </a:r>
            <a:r>
              <a:rPr lang="pt-BR" sz="1100" dirty="0">
                <a:solidFill>
                  <a:srgbClr val="F3F3F3"/>
                </a:solidFill>
                <a:latin typeface="Abel"/>
              </a:rPr>
              <a:t> de dengue na Venezuela em 2000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5EA105E0-E843-E879-E7EA-09720ED6F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882" y="1825591"/>
            <a:ext cx="3657598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078CF11-FCF1-2C99-F4B6-C10CAEC471F1}"/>
              </a:ext>
            </a:extLst>
          </p:cNvPr>
          <p:cNvSpPr txBox="1"/>
          <p:nvPr/>
        </p:nvSpPr>
        <p:spPr>
          <a:xfrm>
            <a:off x="4754882" y="4560476"/>
            <a:ext cx="3698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rgbClr val="F3F3F3"/>
                </a:solidFill>
                <a:latin typeface="Abel"/>
              </a:rPr>
              <a:t>Dados</a:t>
            </a:r>
            <a:r>
              <a:rPr lang="pt-BR" dirty="0"/>
              <a:t> </a:t>
            </a:r>
            <a:r>
              <a:rPr lang="pt-BR" sz="1100" dirty="0">
                <a:solidFill>
                  <a:srgbClr val="F3F3F3"/>
                </a:solidFill>
                <a:latin typeface="Abel"/>
              </a:rPr>
              <a:t>reais obtidos por várias fontes e ajustados para uma curva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>
          <a:extLst>
            <a:ext uri="{FF2B5EF4-FFF2-40B4-BE49-F238E27FC236}">
              <a16:creationId xmlns:a16="http://schemas.microsoft.com/office/drawing/2014/main" id="{E5CB3F71-ACBA-2556-8375-847F77244C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7">
            <a:extLst>
              <a:ext uri="{FF2B5EF4-FFF2-40B4-BE49-F238E27FC236}">
                <a16:creationId xmlns:a16="http://schemas.microsoft.com/office/drawing/2014/main" id="{57FF78E1-33E6-2B52-2E50-766ACADA5A59}"/>
              </a:ext>
            </a:extLst>
          </p:cNvPr>
          <p:cNvSpPr/>
          <p:nvPr/>
        </p:nvSpPr>
        <p:spPr>
          <a:xfrm>
            <a:off x="5038950" y="481200"/>
            <a:ext cx="3670200" cy="4181100"/>
          </a:xfrm>
          <a:prstGeom prst="rect">
            <a:avLst/>
          </a:prstGeom>
          <a:solidFill>
            <a:srgbClr val="06294A">
              <a:alpha val="59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2" name="Google Shape;132;p27">
            <a:extLst>
              <a:ext uri="{FF2B5EF4-FFF2-40B4-BE49-F238E27FC236}">
                <a16:creationId xmlns:a16="http://schemas.microsoft.com/office/drawing/2014/main" id="{F86E62FD-4DA2-CFD3-6FBA-47BF4666748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488208" y="2115533"/>
            <a:ext cx="2944977" cy="4616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" sz="2400" dirty="0"/>
            </a:br>
            <a:br>
              <a:rPr lang="pt-BR" sz="2400" dirty="0"/>
            </a:br>
            <a:r>
              <a:rPr lang="pt-BR" sz="2400" dirty="0"/>
              <a:t>Críticas ao Modelo</a:t>
            </a:r>
            <a:endParaRPr sz="2400" dirty="0"/>
          </a:p>
        </p:txBody>
      </p:sp>
      <p:sp>
        <p:nvSpPr>
          <p:cNvPr id="133" name="Google Shape;133;p27">
            <a:extLst>
              <a:ext uri="{FF2B5EF4-FFF2-40B4-BE49-F238E27FC236}">
                <a16:creationId xmlns:a16="http://schemas.microsoft.com/office/drawing/2014/main" id="{704580D0-1610-1B71-14F3-CC88E9CFAF5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488208" y="2571218"/>
            <a:ext cx="2779989" cy="8617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dirty="0" err="1"/>
              <a:t>Plot</a:t>
            </a:r>
            <a:r>
              <a:rPr lang="pt-BR" dirty="0"/>
              <a:t> dos gráficos com os valores obtidos pelo programa anterior do </a:t>
            </a:r>
            <a:r>
              <a:rPr lang="pt-BR" dirty="0" err="1"/>
              <a:t>MatLab</a:t>
            </a:r>
            <a:endParaRPr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91CC5BB-FA06-B43C-1B44-893AE6A5BA0B}"/>
              </a:ext>
            </a:extLst>
          </p:cNvPr>
          <p:cNvSpPr txBox="1"/>
          <p:nvPr/>
        </p:nvSpPr>
        <p:spPr>
          <a:xfrm>
            <a:off x="5488208" y="1659849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>
                <a:solidFill>
                  <a:srgbClr val="F3F3F3"/>
                </a:solidFill>
                <a:latin typeface="Unica One"/>
                <a:sym typeface="Unica One"/>
              </a:rPr>
              <a:t>04</a:t>
            </a:r>
            <a:endParaRPr lang="pt-BR" sz="2400" dirty="0">
              <a:solidFill>
                <a:srgbClr val="F3F3F3"/>
              </a:solidFill>
              <a:latin typeface="Unica One"/>
              <a:sym typeface="Unica One"/>
            </a:endParaRPr>
          </a:p>
        </p:txBody>
      </p:sp>
    </p:spTree>
    <p:extLst>
      <p:ext uri="{BB962C8B-B14F-4D97-AF65-F5344CB8AC3E}">
        <p14:creationId xmlns:p14="http://schemas.microsoft.com/office/powerpoint/2010/main" val="1213215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>
          <a:extLst>
            <a:ext uri="{FF2B5EF4-FFF2-40B4-BE49-F238E27FC236}">
              <a16:creationId xmlns:a16="http://schemas.microsoft.com/office/drawing/2014/main" id="{B8B88A91-5F67-042B-C088-741267E702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D47CC87-52EB-1919-B5A0-9E16A407B3D7}"/>
              </a:ext>
            </a:extLst>
          </p:cNvPr>
          <p:cNvSpPr txBox="1"/>
          <p:nvPr/>
        </p:nvSpPr>
        <p:spPr>
          <a:xfrm>
            <a:off x="2410989" y="808522"/>
            <a:ext cx="4322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F3F3F3"/>
                </a:solidFill>
                <a:latin typeface="Unica One"/>
              </a:rPr>
              <a:t>Principais Problemas do </a:t>
            </a:r>
            <a:r>
              <a:rPr lang="pt-BR" sz="2400" dirty="0">
                <a:solidFill>
                  <a:srgbClr val="F3F3F3"/>
                </a:solidFill>
                <a:latin typeface="Unica One"/>
                <a:sym typeface="Unica One"/>
              </a:rPr>
              <a:t>Modelo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AB81B7B-DF1F-0AF2-0280-9D5244750602}"/>
              </a:ext>
            </a:extLst>
          </p:cNvPr>
          <p:cNvSpPr txBox="1"/>
          <p:nvPr/>
        </p:nvSpPr>
        <p:spPr>
          <a:xfrm>
            <a:off x="2850211" y="1756142"/>
            <a:ext cx="344357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F3F3F3"/>
                </a:solidFill>
                <a:latin typeface="Abel"/>
                <a:sym typeface="Abel"/>
              </a:rPr>
              <a:t>População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F3F3F3"/>
                </a:solidFill>
                <a:latin typeface="Abel"/>
              </a:rPr>
              <a:t>fixa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F3F3F3"/>
                </a:solidFill>
                <a:latin typeface="Abel"/>
              </a:rPr>
              <a:t>Taxas constantes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F3F3F3"/>
                </a:solidFill>
                <a:latin typeface="Abel"/>
              </a:rPr>
              <a:t>Sem incubação ou reinfecção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F3F3F3"/>
                </a:solidFill>
                <a:latin typeface="Abel"/>
              </a:rPr>
              <a:t>Mistura homogênea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F3F3F3"/>
                </a:solidFill>
                <a:latin typeface="Abel"/>
              </a:rPr>
              <a:t>Não considera assintomáticos</a:t>
            </a:r>
          </a:p>
        </p:txBody>
      </p:sp>
    </p:spTree>
    <p:extLst>
      <p:ext uri="{BB962C8B-B14F-4D97-AF65-F5344CB8AC3E}">
        <p14:creationId xmlns:p14="http://schemas.microsoft.com/office/powerpoint/2010/main" val="3054597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>
          <a:extLst>
            <a:ext uri="{FF2B5EF4-FFF2-40B4-BE49-F238E27FC236}">
              <a16:creationId xmlns:a16="http://schemas.microsoft.com/office/drawing/2014/main" id="{88400458-C340-7FF6-7584-743FEC183B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7">
            <a:extLst>
              <a:ext uri="{FF2B5EF4-FFF2-40B4-BE49-F238E27FC236}">
                <a16:creationId xmlns:a16="http://schemas.microsoft.com/office/drawing/2014/main" id="{6D98074D-9D8A-6F4B-9A29-FCADF22A4376}"/>
              </a:ext>
            </a:extLst>
          </p:cNvPr>
          <p:cNvSpPr/>
          <p:nvPr/>
        </p:nvSpPr>
        <p:spPr>
          <a:xfrm>
            <a:off x="5038950" y="481200"/>
            <a:ext cx="3670200" cy="4181100"/>
          </a:xfrm>
          <a:prstGeom prst="rect">
            <a:avLst/>
          </a:prstGeom>
          <a:solidFill>
            <a:srgbClr val="06294A">
              <a:alpha val="59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2" name="Google Shape;132;p27">
            <a:extLst>
              <a:ext uri="{FF2B5EF4-FFF2-40B4-BE49-F238E27FC236}">
                <a16:creationId xmlns:a16="http://schemas.microsoft.com/office/drawing/2014/main" id="{54B5C62D-F419-1B9A-A4B6-869229C1E30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488208" y="2115533"/>
            <a:ext cx="2944977" cy="4616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" sz="2400" dirty="0"/>
            </a:br>
            <a:br>
              <a:rPr lang="pt-BR" sz="2400" dirty="0"/>
            </a:br>
            <a:r>
              <a:rPr lang="pt-BR" sz="2400" dirty="0"/>
              <a:t>Conclusão</a:t>
            </a:r>
            <a:endParaRPr sz="2400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B38CC11-CA02-81A6-2959-41D9000A6A3D}"/>
              </a:ext>
            </a:extLst>
          </p:cNvPr>
          <p:cNvSpPr txBox="1"/>
          <p:nvPr/>
        </p:nvSpPr>
        <p:spPr>
          <a:xfrm>
            <a:off x="5488208" y="1659849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>
                <a:solidFill>
                  <a:srgbClr val="F3F3F3"/>
                </a:solidFill>
                <a:latin typeface="Unica One"/>
                <a:sym typeface="Unica One"/>
              </a:rPr>
              <a:t>05</a:t>
            </a:r>
            <a:endParaRPr lang="pt-BR" sz="2400" dirty="0">
              <a:solidFill>
                <a:srgbClr val="F3F3F3"/>
              </a:solidFill>
              <a:latin typeface="Unica One"/>
              <a:sym typeface="Unica One"/>
            </a:endParaRPr>
          </a:p>
        </p:txBody>
      </p:sp>
    </p:spTree>
    <p:extLst>
      <p:ext uri="{BB962C8B-B14F-4D97-AF65-F5344CB8AC3E}">
        <p14:creationId xmlns:p14="http://schemas.microsoft.com/office/powerpoint/2010/main" val="3457655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>
          <a:extLst>
            <a:ext uri="{FF2B5EF4-FFF2-40B4-BE49-F238E27FC236}">
              <a16:creationId xmlns:a16="http://schemas.microsoft.com/office/drawing/2014/main" id="{2E201FC7-627B-B224-0482-B6226D0203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2923DC21-21ED-D2E4-7724-0552B79DF39A}"/>
              </a:ext>
            </a:extLst>
          </p:cNvPr>
          <p:cNvSpPr txBox="1"/>
          <p:nvPr/>
        </p:nvSpPr>
        <p:spPr>
          <a:xfrm>
            <a:off x="413887" y="1417587"/>
            <a:ext cx="1548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F3F3F3"/>
                </a:solidFill>
                <a:latin typeface="Unica One"/>
              </a:rPr>
              <a:t>CONCLUSÃO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7E9BD8D-4B1B-2CAA-D66D-B3C58B8728A5}"/>
              </a:ext>
            </a:extLst>
          </p:cNvPr>
          <p:cNvSpPr txBox="1"/>
          <p:nvPr/>
        </p:nvSpPr>
        <p:spPr>
          <a:xfrm>
            <a:off x="413887" y="1986974"/>
            <a:ext cx="831622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Abel" panose="02000506030000020004" pitchFamily="2" charset="0"/>
              </a:rPr>
              <a:t>O modelo SIR é essencial para entender a disseminação de doenças infecciosas.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Abel" panose="02000506030000020004" pitchFamily="2" charset="0"/>
              </a:rPr>
              <a:t>Mesmo com limitações (população fixa, taxas constantes, etc.), ele oferece uma base sólida para análises epidemiológicas.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Abel" panose="02000506030000020004" pitchFamily="2" charset="0"/>
              </a:rPr>
              <a:t>A simulação demonstrou o impacto dos parâmetros sobre a evolução de uma epidemia.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Abel" panose="02000506030000020004" pitchFamily="2" charset="0"/>
              </a:rPr>
              <a:t>Ajustes com dados reais tornam o modelo mais útil para apoiar decisões em saúde pública.</a:t>
            </a:r>
          </a:p>
        </p:txBody>
      </p:sp>
    </p:spTree>
    <p:extLst>
      <p:ext uri="{BB962C8B-B14F-4D97-AF65-F5344CB8AC3E}">
        <p14:creationId xmlns:p14="http://schemas.microsoft.com/office/powerpoint/2010/main" val="2385163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p40"/>
          <p:cNvSpPr/>
          <p:nvPr/>
        </p:nvSpPr>
        <p:spPr>
          <a:xfrm>
            <a:off x="0" y="445350"/>
            <a:ext cx="9144000" cy="4252800"/>
          </a:xfrm>
          <a:prstGeom prst="rect">
            <a:avLst/>
          </a:prstGeom>
          <a:solidFill>
            <a:srgbClr val="06294A">
              <a:alpha val="59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8" name="Google Shape;1448;p40"/>
          <p:cNvSpPr txBox="1">
            <a:spLocks noGrp="1"/>
          </p:cNvSpPr>
          <p:nvPr>
            <p:ph type="ctrTitle"/>
          </p:nvPr>
        </p:nvSpPr>
        <p:spPr>
          <a:xfrm rot="-5400000">
            <a:off x="-1012550" y="2331150"/>
            <a:ext cx="30834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Bibliografia</a:t>
            </a:r>
            <a:endParaRPr dirty="0"/>
          </a:p>
        </p:txBody>
      </p:sp>
      <p:sp>
        <p:nvSpPr>
          <p:cNvPr id="1449" name="Google Shape;1449;p40"/>
          <p:cNvSpPr txBox="1">
            <a:spLocks noGrp="1"/>
          </p:cNvSpPr>
          <p:nvPr>
            <p:ph type="body" idx="1"/>
          </p:nvPr>
        </p:nvSpPr>
        <p:spPr>
          <a:xfrm>
            <a:off x="1728275" y="1073550"/>
            <a:ext cx="6303300" cy="29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spcBef>
                <a:spcPts val="1600"/>
              </a:spcBef>
            </a:pPr>
            <a:r>
              <a:rPr lang="pt-BR" dirty="0"/>
              <a:t>Cáceres, J. L. H. (2007). </a:t>
            </a:r>
            <a:r>
              <a:rPr lang="pt-BR" dirty="0" err="1"/>
              <a:t>Extracting</a:t>
            </a:r>
            <a:r>
              <a:rPr lang="pt-BR" dirty="0"/>
              <a:t> </a:t>
            </a:r>
            <a:r>
              <a:rPr lang="pt-BR" dirty="0" err="1"/>
              <a:t>useful</a:t>
            </a:r>
            <a:r>
              <a:rPr lang="pt-BR" dirty="0"/>
              <a:t> </a:t>
            </a:r>
            <a:r>
              <a:rPr lang="pt-BR" dirty="0" err="1"/>
              <a:t>information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dengue </a:t>
            </a:r>
            <a:r>
              <a:rPr lang="pt-BR" dirty="0" err="1"/>
              <a:t>incidence</a:t>
            </a:r>
            <a:r>
              <a:rPr lang="pt-BR" dirty="0"/>
              <a:t> data. </a:t>
            </a:r>
            <a:r>
              <a:rPr lang="pt-BR" i="1" dirty="0"/>
              <a:t>Rev. Cuba. Inf. </a:t>
            </a:r>
            <a:r>
              <a:rPr lang="pt-BR" i="1" dirty="0" err="1"/>
              <a:t>Méd</a:t>
            </a:r>
            <a:r>
              <a:rPr lang="pt-BR" dirty="0"/>
              <a:t>, </a:t>
            </a:r>
            <a:r>
              <a:rPr lang="pt-BR" i="1" dirty="0"/>
              <a:t>2</a:t>
            </a:r>
            <a:r>
              <a:rPr lang="pt-BR" dirty="0"/>
              <a:t>.</a:t>
            </a:r>
          </a:p>
          <a:p>
            <a:pPr marL="171450" indent="-171450">
              <a:spcBef>
                <a:spcPts val="1600"/>
              </a:spcBef>
            </a:pPr>
            <a:r>
              <a:rPr lang="pt-BR" dirty="0"/>
              <a:t>Weiss, H. H. (2013). The SIR model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foundations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health</a:t>
            </a:r>
            <a:r>
              <a:rPr lang="pt-BR" dirty="0"/>
              <a:t>. </a:t>
            </a:r>
            <a:r>
              <a:rPr lang="pt-BR" dirty="0" err="1"/>
              <a:t>Materials</a:t>
            </a:r>
            <a:r>
              <a:rPr lang="pt-BR" dirty="0"/>
              <a:t> </a:t>
            </a:r>
            <a:r>
              <a:rPr lang="pt-BR" dirty="0" err="1"/>
              <a:t>matematics</a:t>
            </a:r>
            <a:r>
              <a:rPr lang="pt-BR" dirty="0"/>
              <a:t>, 0001-17.</a:t>
            </a:r>
          </a:p>
          <a:p>
            <a:pPr marL="171450" indent="-171450">
              <a:spcBef>
                <a:spcPts val="1600"/>
              </a:spcBef>
            </a:pPr>
            <a:r>
              <a:rPr lang="pt-BR" dirty="0" err="1"/>
              <a:t>Kermack</a:t>
            </a:r>
            <a:r>
              <a:rPr lang="pt-BR" dirty="0"/>
              <a:t>, W. O., &amp; </a:t>
            </a:r>
            <a:r>
              <a:rPr lang="pt-BR" dirty="0" err="1"/>
              <a:t>McKendrick</a:t>
            </a:r>
            <a:r>
              <a:rPr lang="pt-BR" dirty="0"/>
              <a:t>, A. G. (1927). </a:t>
            </a:r>
            <a:r>
              <a:rPr lang="pt-BR" i="1" dirty="0"/>
              <a:t>A </a:t>
            </a:r>
            <a:r>
              <a:rPr lang="pt-BR" i="1" dirty="0" err="1"/>
              <a:t>contribution</a:t>
            </a:r>
            <a:r>
              <a:rPr lang="pt-BR" i="1" dirty="0"/>
              <a:t> </a:t>
            </a:r>
            <a:r>
              <a:rPr lang="pt-BR" i="1" dirty="0" err="1"/>
              <a:t>to</a:t>
            </a:r>
            <a:r>
              <a:rPr lang="pt-BR" i="1" dirty="0"/>
              <a:t> </a:t>
            </a:r>
            <a:r>
              <a:rPr lang="pt-BR" i="1" dirty="0" err="1"/>
              <a:t>the</a:t>
            </a:r>
            <a:r>
              <a:rPr lang="pt-BR" i="1" dirty="0"/>
              <a:t> </a:t>
            </a:r>
            <a:r>
              <a:rPr lang="pt-BR" i="1" dirty="0" err="1"/>
              <a:t>mathematical</a:t>
            </a:r>
            <a:r>
              <a:rPr lang="pt-BR" i="1" dirty="0"/>
              <a:t> </a:t>
            </a:r>
            <a:r>
              <a:rPr lang="pt-BR" i="1" dirty="0" err="1"/>
              <a:t>theory</a:t>
            </a:r>
            <a:r>
              <a:rPr lang="pt-BR" i="1" dirty="0"/>
              <a:t> </a:t>
            </a:r>
            <a:r>
              <a:rPr lang="pt-BR" i="1" dirty="0" err="1"/>
              <a:t>of</a:t>
            </a:r>
            <a:r>
              <a:rPr lang="pt-BR" i="1" dirty="0"/>
              <a:t> </a:t>
            </a:r>
            <a:r>
              <a:rPr lang="pt-BR" i="1" dirty="0" err="1"/>
              <a:t>epidemics</a:t>
            </a:r>
            <a:r>
              <a:rPr lang="pt-BR" dirty="0"/>
              <a:t>. </a:t>
            </a:r>
            <a:r>
              <a:rPr lang="pt-BR" dirty="0" err="1"/>
              <a:t>Proceedings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Royal Society </a:t>
            </a:r>
            <a:r>
              <a:rPr lang="pt-BR" dirty="0" err="1"/>
              <a:t>of</a:t>
            </a:r>
            <a:r>
              <a:rPr lang="pt-BR" dirty="0"/>
              <a:t> London. Series A, </a:t>
            </a:r>
            <a:r>
              <a:rPr lang="pt-BR" dirty="0" err="1"/>
              <a:t>Containing</a:t>
            </a:r>
            <a:r>
              <a:rPr lang="pt-BR" dirty="0"/>
              <a:t> Papers </a:t>
            </a:r>
            <a:r>
              <a:rPr lang="pt-BR" dirty="0" err="1"/>
              <a:t>of</a:t>
            </a:r>
            <a:r>
              <a:rPr lang="pt-BR" dirty="0"/>
              <a:t> a </a:t>
            </a:r>
            <a:r>
              <a:rPr lang="pt-BR" dirty="0" err="1"/>
              <a:t>Mathematical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Physical</a:t>
            </a:r>
            <a:r>
              <a:rPr lang="pt-BR" dirty="0"/>
              <a:t> Character, 115(772), 700–721. https://</a:t>
            </a:r>
            <a:r>
              <a:rPr lang="pt-BR" dirty="0" err="1"/>
              <a:t>doi.org</a:t>
            </a:r>
            <a:r>
              <a:rPr lang="pt-BR" dirty="0"/>
              <a:t>/10.1098/rspa.1927.0118</a:t>
            </a:r>
          </a:p>
          <a:p>
            <a:pPr marL="171450" indent="-171450">
              <a:spcBef>
                <a:spcPts val="1600"/>
              </a:spcBef>
            </a:pPr>
            <a:r>
              <a:rPr lang="pt-BR" dirty="0" err="1"/>
              <a:t>Hethcote</a:t>
            </a:r>
            <a:r>
              <a:rPr lang="pt-BR" dirty="0"/>
              <a:t>, H. W. (2000). </a:t>
            </a:r>
            <a:r>
              <a:rPr lang="pt-BR" i="1" dirty="0"/>
              <a:t>The </a:t>
            </a:r>
            <a:r>
              <a:rPr lang="pt-BR" i="1" dirty="0" err="1"/>
              <a:t>mathematics</a:t>
            </a:r>
            <a:r>
              <a:rPr lang="pt-BR" i="1" dirty="0"/>
              <a:t> </a:t>
            </a:r>
            <a:r>
              <a:rPr lang="pt-BR" i="1" dirty="0" err="1"/>
              <a:t>of</a:t>
            </a:r>
            <a:r>
              <a:rPr lang="pt-BR" i="1" dirty="0"/>
              <a:t> </a:t>
            </a:r>
            <a:r>
              <a:rPr lang="pt-BR" i="1" dirty="0" err="1"/>
              <a:t>infectious</a:t>
            </a:r>
            <a:r>
              <a:rPr lang="pt-BR" i="1" dirty="0"/>
              <a:t> </a:t>
            </a:r>
            <a:r>
              <a:rPr lang="pt-BR" i="1" dirty="0" err="1"/>
              <a:t>diseases</a:t>
            </a:r>
            <a:r>
              <a:rPr lang="pt-BR" dirty="0"/>
              <a:t>. SIAM Review, 42(4), 599–653. https://</a:t>
            </a:r>
            <a:r>
              <a:rPr lang="pt-BR" dirty="0" err="1"/>
              <a:t>doi.org</a:t>
            </a:r>
            <a:r>
              <a:rPr lang="pt-BR" dirty="0"/>
              <a:t>/10.1137/S0036144500371907</a:t>
            </a:r>
          </a:p>
          <a:p>
            <a:pPr marL="171450" indent="-171450">
              <a:spcBef>
                <a:spcPts val="1600"/>
              </a:spcBef>
              <a:spcAft>
                <a:spcPts val="1600"/>
              </a:spcAft>
            </a:pPr>
            <a:endParaRPr dirty="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 txBox="1">
            <a:spLocks noGrp="1"/>
          </p:cNvSpPr>
          <p:nvPr>
            <p:ph type="ctrTitle" idx="8"/>
          </p:nvPr>
        </p:nvSpPr>
        <p:spPr>
          <a:xfrm>
            <a:off x="3037606" y="361564"/>
            <a:ext cx="3330134" cy="7221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err="1"/>
              <a:t>Objetivos</a:t>
            </a:r>
            <a:endParaRPr sz="4000" dirty="0"/>
          </a:p>
        </p:txBody>
      </p:sp>
      <p:sp>
        <p:nvSpPr>
          <p:cNvPr id="107" name="Google Shape;107;p24"/>
          <p:cNvSpPr txBox="1">
            <a:spLocks noGrp="1"/>
          </p:cNvSpPr>
          <p:nvPr>
            <p:ph type="ctrTitle"/>
          </p:nvPr>
        </p:nvSpPr>
        <p:spPr>
          <a:xfrm>
            <a:off x="1638575" y="2321872"/>
            <a:ext cx="1946794" cy="9324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sz="1800" dirty="0"/>
              <a:t>Compreender dinâmica de transmissão.</a:t>
            </a:r>
            <a:endParaRPr sz="1800" dirty="0"/>
          </a:p>
        </p:txBody>
      </p:sp>
      <p:sp>
        <p:nvSpPr>
          <p:cNvPr id="111" name="Google Shape;111;p24"/>
          <p:cNvSpPr txBox="1">
            <a:spLocks noGrp="1"/>
          </p:cNvSpPr>
          <p:nvPr>
            <p:ph type="ctrTitle" idx="3"/>
          </p:nvPr>
        </p:nvSpPr>
        <p:spPr>
          <a:xfrm>
            <a:off x="4453246" y="2133453"/>
            <a:ext cx="498855" cy="3953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/>
            </a:br>
            <a:endParaRPr dirty="0">
              <a:solidFill>
                <a:srgbClr val="F3F3F3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33BE562-FB77-331B-FF10-8E42CFC4F524}"/>
              </a:ext>
            </a:extLst>
          </p:cNvPr>
          <p:cNvSpPr txBox="1"/>
          <p:nvPr/>
        </p:nvSpPr>
        <p:spPr>
          <a:xfrm>
            <a:off x="8576109" y="4508464"/>
            <a:ext cx="346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F3F3F3"/>
                </a:solidFill>
                <a:latin typeface="Unica One"/>
                <a:sym typeface="Unica One"/>
              </a:rPr>
              <a:t>1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EF8A58C-B03F-85AB-8F82-2E7BBB210184}"/>
              </a:ext>
            </a:extLst>
          </p:cNvPr>
          <p:cNvSpPr txBox="1"/>
          <p:nvPr/>
        </p:nvSpPr>
        <p:spPr>
          <a:xfrm>
            <a:off x="1638575" y="1869440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>
                <a:solidFill>
                  <a:srgbClr val="F3F3F3"/>
                </a:solidFill>
                <a:latin typeface="Unica One"/>
                <a:sym typeface="Unica One"/>
              </a:rPr>
              <a:t>01</a:t>
            </a:r>
            <a:endParaRPr lang="pt-BR" sz="1600" dirty="0">
              <a:solidFill>
                <a:srgbClr val="F3F3F3"/>
              </a:solidFill>
              <a:latin typeface="Unica One"/>
              <a:sym typeface="Unica One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07E63FB-F4A2-3C12-E4E4-BF83A7A9994D}"/>
              </a:ext>
            </a:extLst>
          </p:cNvPr>
          <p:cNvSpPr txBox="1"/>
          <p:nvPr/>
        </p:nvSpPr>
        <p:spPr>
          <a:xfrm>
            <a:off x="4077455" y="2294602"/>
            <a:ext cx="19467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buClr>
                <a:srgbClr val="F3F3F3"/>
              </a:buClr>
              <a:buSzPts val="1200"/>
              <a:defRPr/>
            </a:pPr>
            <a:r>
              <a:rPr lang="pt-BR" sz="1800" dirty="0">
                <a:solidFill>
                  <a:srgbClr val="F3F3F3"/>
                </a:solidFill>
                <a:latin typeface="Unica One"/>
                <a:sym typeface="Unica One"/>
              </a:rPr>
              <a:t>Prever evolução de surtos.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89CC787-B246-0303-236E-7C159056BEC4}"/>
              </a:ext>
            </a:extLst>
          </p:cNvPr>
          <p:cNvSpPr txBox="1"/>
          <p:nvPr/>
        </p:nvSpPr>
        <p:spPr>
          <a:xfrm>
            <a:off x="4073145" y="1869440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>
                <a:solidFill>
                  <a:srgbClr val="F3F3F3"/>
                </a:solidFill>
                <a:latin typeface="Unica One"/>
                <a:sym typeface="Unica One"/>
              </a:rPr>
              <a:t>02</a:t>
            </a:r>
            <a:endParaRPr lang="pt-BR" sz="1600" dirty="0">
              <a:solidFill>
                <a:srgbClr val="F3F3F3"/>
              </a:solidFill>
              <a:latin typeface="Unica One"/>
              <a:sym typeface="Unica One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14152F4-BC5D-8DB3-1FBE-3A9EE4E4D42D}"/>
              </a:ext>
            </a:extLst>
          </p:cNvPr>
          <p:cNvSpPr txBox="1"/>
          <p:nvPr/>
        </p:nvSpPr>
        <p:spPr>
          <a:xfrm>
            <a:off x="6524955" y="1869440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>
                <a:solidFill>
                  <a:srgbClr val="F3F3F3"/>
                </a:solidFill>
                <a:latin typeface="Unica One"/>
                <a:sym typeface="Unica One"/>
              </a:rPr>
              <a:t>03</a:t>
            </a:r>
            <a:endParaRPr lang="pt-BR" sz="1600" dirty="0">
              <a:solidFill>
                <a:srgbClr val="F3F3F3"/>
              </a:solidFill>
              <a:latin typeface="Unica One"/>
              <a:sym typeface="Unica One"/>
            </a:endParaRPr>
          </a:p>
        </p:txBody>
      </p:sp>
      <p:sp>
        <p:nvSpPr>
          <p:cNvPr id="14" name="Google Shape;107;p24">
            <a:extLst>
              <a:ext uri="{FF2B5EF4-FFF2-40B4-BE49-F238E27FC236}">
                <a16:creationId xmlns:a16="http://schemas.microsoft.com/office/drawing/2014/main" id="{334993BA-801C-D1E8-0381-AF1251D68611}"/>
              </a:ext>
            </a:extLst>
          </p:cNvPr>
          <p:cNvSpPr txBox="1">
            <a:spLocks/>
          </p:cNvSpPr>
          <p:nvPr/>
        </p:nvSpPr>
        <p:spPr>
          <a:xfrm>
            <a:off x="6516335" y="2331105"/>
            <a:ext cx="1758899" cy="1000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Unica One"/>
              <a:buNone/>
              <a:defRPr sz="2400" b="0" i="0" u="none" strike="noStrike" cap="none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pt-BR" sz="1800" dirty="0"/>
              <a:t>Fundamentar intervenções de saúde pública.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CD0BB95-3EBC-37F7-1FC8-8CA4863A35F8}"/>
              </a:ext>
            </a:extLst>
          </p:cNvPr>
          <p:cNvSpPr txBox="1"/>
          <p:nvPr/>
        </p:nvSpPr>
        <p:spPr>
          <a:xfrm>
            <a:off x="3109127" y="1114242"/>
            <a:ext cx="3187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4000">
                <a:solidFill>
                  <a:srgbClr val="F3F3F3"/>
                </a:solidFill>
                <a:latin typeface="Unica One"/>
              </a:defRPr>
            </a:lvl1pPr>
          </a:lstStyle>
          <a:p>
            <a:r>
              <a:rPr lang="pt-BR" sz="2000" dirty="0"/>
              <a:t>Por que </a:t>
            </a:r>
            <a:r>
              <a:rPr lang="pt-BR" sz="2000" dirty="0">
                <a:sym typeface="Unica One"/>
              </a:rPr>
              <a:t>Modelar</a:t>
            </a:r>
            <a:r>
              <a:rPr lang="pt-BR" sz="2000" dirty="0"/>
              <a:t> Epidemias?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7"/>
          <p:cNvSpPr/>
          <p:nvPr/>
        </p:nvSpPr>
        <p:spPr>
          <a:xfrm>
            <a:off x="5038950" y="481200"/>
            <a:ext cx="3670200" cy="4181100"/>
          </a:xfrm>
          <a:prstGeom prst="rect">
            <a:avLst/>
          </a:prstGeom>
          <a:solidFill>
            <a:srgbClr val="06294A">
              <a:alpha val="59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2" name="Google Shape;132;p27"/>
          <p:cNvSpPr txBox="1">
            <a:spLocks noGrp="1"/>
          </p:cNvSpPr>
          <p:nvPr>
            <p:ph type="ctrTitle"/>
          </p:nvPr>
        </p:nvSpPr>
        <p:spPr>
          <a:xfrm>
            <a:off x="5794800" y="1834427"/>
            <a:ext cx="2434800" cy="8566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" sz="2400" dirty="0"/>
            </a:br>
            <a:br>
              <a:rPr lang="pt-BR" sz="2400" dirty="0"/>
            </a:br>
            <a:r>
              <a:rPr lang="pt-BR" sz="2400" dirty="0"/>
              <a:t>O que é o Modelo SIR?</a:t>
            </a:r>
            <a:endParaRPr sz="2400" dirty="0"/>
          </a:p>
        </p:txBody>
      </p:sp>
      <p:sp>
        <p:nvSpPr>
          <p:cNvPr id="133" name="Google Shape;133;p27"/>
          <p:cNvSpPr txBox="1">
            <a:spLocks noGrp="1"/>
          </p:cNvSpPr>
          <p:nvPr>
            <p:ph type="subTitle" idx="1"/>
          </p:nvPr>
        </p:nvSpPr>
        <p:spPr>
          <a:xfrm>
            <a:off x="5794800" y="2638964"/>
            <a:ext cx="2312400" cy="362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dirty="0"/>
              <a:t>Estrutura do Modelo</a:t>
            </a:r>
            <a:endParaRPr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9BA90DD-3120-5156-E3BB-8066DD51482C}"/>
              </a:ext>
            </a:extLst>
          </p:cNvPr>
          <p:cNvSpPr txBox="1"/>
          <p:nvPr/>
        </p:nvSpPr>
        <p:spPr>
          <a:xfrm>
            <a:off x="5794800" y="1372762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>
                <a:solidFill>
                  <a:srgbClr val="F3F3F3"/>
                </a:solidFill>
                <a:latin typeface="Unica One"/>
                <a:sym typeface="Unica One"/>
              </a:rPr>
              <a:t>01</a:t>
            </a:r>
            <a:endParaRPr lang="pt-BR" sz="2400" dirty="0">
              <a:solidFill>
                <a:srgbClr val="F3F3F3"/>
              </a:solidFill>
              <a:latin typeface="Unica One"/>
              <a:sym typeface="Unica On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5C4C4793-460B-D1DC-1381-68303106F2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27E44615-170C-8079-7B90-8A08A4093243}"/>
              </a:ext>
            </a:extLst>
          </p:cNvPr>
          <p:cNvSpPr txBox="1"/>
          <p:nvPr/>
        </p:nvSpPr>
        <p:spPr>
          <a:xfrm>
            <a:off x="2918860" y="471637"/>
            <a:ext cx="3306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F3F3F3"/>
                </a:solidFill>
                <a:latin typeface="Unica One"/>
                <a:sym typeface="Unica One"/>
              </a:rPr>
              <a:t>Diagrama do Modelo SIR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0BD6F41-EB6A-AA53-EF77-0DA90E386099}"/>
              </a:ext>
            </a:extLst>
          </p:cNvPr>
          <p:cNvSpPr txBox="1"/>
          <p:nvPr/>
        </p:nvSpPr>
        <p:spPr>
          <a:xfrm>
            <a:off x="2285999" y="3825477"/>
            <a:ext cx="4572000" cy="846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rgbClr val="F3F3F3"/>
              </a:buClr>
              <a:buSzPts val="1000"/>
            </a:pPr>
            <a:r>
              <a:rPr lang="pt-BR" sz="1600" b="1" dirty="0">
                <a:solidFill>
                  <a:srgbClr val="FFFFFF"/>
                </a:solidFill>
                <a:latin typeface="Abel"/>
                <a:sym typeface="Abel"/>
              </a:rPr>
              <a:t>Suposições:</a:t>
            </a:r>
          </a:p>
          <a:p>
            <a:pPr marL="171450" indent="-171450" algn="ctr">
              <a:buClr>
                <a:srgbClr val="F3F3F3"/>
              </a:buClr>
              <a:buSzPts val="1000"/>
              <a:buFont typeface="Arial" panose="020B0604020202020204" pitchFamily="34" charset="0"/>
              <a:buChar char="•"/>
            </a:pPr>
            <a:r>
              <a:rPr lang="pt-BR" sz="1100" dirty="0">
                <a:solidFill>
                  <a:srgbClr val="FFFFFF"/>
                </a:solidFill>
                <a:latin typeface="Abel"/>
                <a:sym typeface="Abel"/>
              </a:rPr>
              <a:t>População fechada</a:t>
            </a:r>
          </a:p>
          <a:p>
            <a:pPr marL="171450" indent="-171450" algn="ctr">
              <a:buClr>
                <a:srgbClr val="F3F3F3"/>
              </a:buClr>
              <a:buSzPts val="1000"/>
              <a:buFont typeface="Arial" panose="020B0604020202020204" pitchFamily="34" charset="0"/>
              <a:buChar char="•"/>
            </a:pPr>
            <a:r>
              <a:rPr lang="pt-BR" sz="1100" dirty="0">
                <a:solidFill>
                  <a:srgbClr val="FFFFFF"/>
                </a:solidFill>
                <a:latin typeface="Abel"/>
                <a:sym typeface="Abel"/>
              </a:rPr>
              <a:t>Mistura homogênea</a:t>
            </a:r>
          </a:p>
          <a:p>
            <a:pPr marL="171450" indent="-171450" algn="ctr">
              <a:buClr>
                <a:srgbClr val="F3F3F3"/>
              </a:buClr>
              <a:buSzPts val="1000"/>
              <a:buFont typeface="Arial" panose="020B0604020202020204" pitchFamily="34" charset="0"/>
              <a:buChar char="•"/>
            </a:pPr>
            <a:r>
              <a:rPr lang="pt-BR" sz="1100" dirty="0">
                <a:solidFill>
                  <a:srgbClr val="FFFFFF"/>
                </a:solidFill>
                <a:latin typeface="Abel"/>
                <a:sym typeface="Abel"/>
              </a:rPr>
              <a:t>Imunidade permanente</a:t>
            </a:r>
          </a:p>
        </p:txBody>
      </p:sp>
      <p:pic>
        <p:nvPicPr>
          <p:cNvPr id="17" name="Imagem 16" descr="Interface gráfica do usuário, Aplicativo&#10;&#10;O conteúdo gerado por IA pode estar incorreto.">
            <a:extLst>
              <a:ext uri="{FF2B5EF4-FFF2-40B4-BE49-F238E27FC236}">
                <a16:creationId xmlns:a16="http://schemas.microsoft.com/office/drawing/2014/main" id="{A420DBD1-8BE4-3753-63EA-3E76FBD15ED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418" r="51831" b="54242"/>
          <a:stretch>
            <a:fillRect/>
          </a:stretch>
        </p:blipFill>
        <p:spPr>
          <a:xfrm>
            <a:off x="2115259" y="1468489"/>
            <a:ext cx="4913481" cy="17999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153049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>
          <a:extLst>
            <a:ext uri="{FF2B5EF4-FFF2-40B4-BE49-F238E27FC236}">
              <a16:creationId xmlns:a16="http://schemas.microsoft.com/office/drawing/2014/main" id="{03E57CD0-A76A-D904-18B1-36729B2B58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Arredondado 9">
            <a:extLst>
              <a:ext uri="{FF2B5EF4-FFF2-40B4-BE49-F238E27FC236}">
                <a16:creationId xmlns:a16="http://schemas.microsoft.com/office/drawing/2014/main" id="{C3354635-4A3C-B416-4268-5E927E244863}"/>
              </a:ext>
            </a:extLst>
          </p:cNvPr>
          <p:cNvSpPr/>
          <p:nvPr/>
        </p:nvSpPr>
        <p:spPr>
          <a:xfrm>
            <a:off x="2396691" y="2925490"/>
            <a:ext cx="4350618" cy="1713887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>
            <a:extLst>
              <a:ext uri="{FF2B5EF4-FFF2-40B4-BE49-F238E27FC236}">
                <a16:creationId xmlns:a16="http://schemas.microsoft.com/office/drawing/2014/main" id="{A3F724B8-8032-CB97-B863-715261C943BF}"/>
              </a:ext>
            </a:extLst>
          </p:cNvPr>
          <p:cNvSpPr/>
          <p:nvPr/>
        </p:nvSpPr>
        <p:spPr>
          <a:xfrm>
            <a:off x="1126158" y="1297020"/>
            <a:ext cx="6901314" cy="1376413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5A02B0EE-4D0A-B344-3647-5761CC0C15D4}"/>
                  </a:ext>
                </a:extLst>
              </p:cNvPr>
              <p:cNvSpPr txBox="1"/>
              <p:nvPr/>
            </p:nvSpPr>
            <p:spPr>
              <a:xfrm>
                <a:off x="1401156" y="1677449"/>
                <a:ext cx="1149538" cy="559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6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Abel"/>
                              <a:cs typeface="Abel"/>
                              <a:sym typeface="Abel"/>
                            </a:rPr>
                          </m:ctrlPr>
                        </m:fPr>
                        <m:num>
                          <m:r>
                            <a:rPr lang="pt-BR" sz="160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Abel"/>
                              <a:cs typeface="Abel"/>
                              <a:sym typeface="Abel"/>
                            </a:rPr>
                            <m:t>𝑑𝑆</m:t>
                          </m:r>
                        </m:num>
                        <m:den>
                          <m:r>
                            <a:rPr lang="pt-BR" sz="160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Abel"/>
                              <a:cs typeface="Abel"/>
                              <a:sym typeface="Abel"/>
                            </a:rPr>
                            <m:t>𝑑𝑡</m:t>
                          </m:r>
                        </m:den>
                      </m:f>
                      <m:r>
                        <a:rPr lang="pt-BR" sz="160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Abel"/>
                          <a:cs typeface="Abel"/>
                          <a:sym typeface="Abel"/>
                        </a:rPr>
                        <m:t>=</m:t>
                      </m:r>
                      <m:r>
                        <m:rPr>
                          <m:nor/>
                        </m:rPr>
                        <a:rPr lang="el-GR" sz="16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m:t>−</m:t>
                      </m:r>
                      <m:r>
                        <m:rPr>
                          <m:nor/>
                        </m:rPr>
                        <a:rPr lang="el-GR" sz="16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m:t>β</m:t>
                      </m:r>
                      <m:r>
                        <m:rPr>
                          <m:nor/>
                        </m:rPr>
                        <a:rPr lang="pt-BR" sz="16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m:t>SI</m:t>
                      </m:r>
                    </m:oMath>
                  </m:oMathPara>
                </a14:m>
                <a:endParaRPr lang="pt-BR" sz="1600" dirty="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endParaRPr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5A02B0EE-4D0A-B344-3647-5761CC0C1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156" y="1677449"/>
                <a:ext cx="1149538" cy="559833"/>
              </a:xfrm>
              <a:prstGeom prst="rect">
                <a:avLst/>
              </a:prstGeom>
              <a:blipFill>
                <a:blip r:embed="rId3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331BC74D-78BA-19A0-D5A4-E6CAAC68AFC4}"/>
                  </a:ext>
                </a:extLst>
              </p:cNvPr>
              <p:cNvSpPr txBox="1"/>
              <p:nvPr/>
            </p:nvSpPr>
            <p:spPr>
              <a:xfrm>
                <a:off x="3975229" y="1677450"/>
                <a:ext cx="1366792" cy="867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60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Abel"/>
                              <a:cs typeface="Abel"/>
                            </a:rPr>
                          </m:ctrlPr>
                        </m:fPr>
                        <m:num>
                          <m:r>
                            <a:rPr lang="pt-BR" sz="160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Abel"/>
                              <a:cs typeface="Abel"/>
                            </a:rPr>
                            <m:t>𝑑𝐼</m:t>
                          </m:r>
                        </m:num>
                        <m:den>
                          <m:r>
                            <a:rPr lang="pt-BR" sz="160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Abel"/>
                              <a:cs typeface="Abel"/>
                            </a:rPr>
                            <m:t>𝑑𝑡</m:t>
                          </m:r>
                        </m:den>
                      </m:f>
                      <m:r>
                        <a:rPr lang="pt-BR" sz="160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Abel"/>
                          <a:cs typeface="Abel"/>
                        </a:rPr>
                        <m:t>=</m:t>
                      </m:r>
                      <m:r>
                        <m:rPr>
                          <m:nor/>
                        </m:rPr>
                        <a:rPr lang="el-GR" sz="16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</a:rPr>
                        <m:t>β</m:t>
                      </m:r>
                      <m:r>
                        <m:rPr>
                          <m:nor/>
                        </m:rPr>
                        <a:rPr lang="pt-BR" sz="16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</a:rPr>
                        <m:t>SI</m:t>
                      </m:r>
                      <m:r>
                        <m:rPr>
                          <m:nor/>
                        </m:rPr>
                        <a:rPr lang="pt-BR" sz="1600" b="0" i="0" smtClean="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16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</a:rPr>
                        <m:t>−</m:t>
                      </m:r>
                      <m:r>
                        <a:rPr lang="pt-BR" sz="1600" b="0" i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Abel"/>
                          <a:cs typeface="Abel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sz="160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Abel"/>
                          <a:cs typeface="Abel"/>
                        </a:rPr>
                        <m:t>ν</m:t>
                      </m:r>
                      <m:r>
                        <m:rPr>
                          <m:nor/>
                        </m:rPr>
                        <a:rPr lang="pt-BR" sz="16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</a:rPr>
                        <m:t>I</m:t>
                      </m:r>
                    </m:oMath>
                  </m:oMathPara>
                </a14:m>
                <a:endParaRPr lang="pt-BR" sz="1600" dirty="0">
                  <a:solidFill>
                    <a:srgbClr val="FFFFFF"/>
                  </a:solidFill>
                  <a:latin typeface="Abel"/>
                  <a:ea typeface="Abel"/>
                  <a:cs typeface="Abel"/>
                </a:endParaRPr>
              </a:p>
              <a:p>
                <a:endParaRPr lang="pt-BR" sz="20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331BC74D-78BA-19A0-D5A4-E6CAAC68AF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229" y="1677450"/>
                <a:ext cx="1366792" cy="867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AD900300-364A-CDE4-921B-1DA29AB60AC4}"/>
                  </a:ext>
                </a:extLst>
              </p:cNvPr>
              <p:cNvSpPr txBox="1"/>
              <p:nvPr/>
            </p:nvSpPr>
            <p:spPr>
              <a:xfrm>
                <a:off x="6297326" y="1677450"/>
                <a:ext cx="1222411" cy="559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6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Abel"/>
                              <a:cs typeface="Abel"/>
                            </a:rPr>
                          </m:ctrlPr>
                        </m:fPr>
                        <m:num>
                          <m:r>
                            <a:rPr lang="pt-BR" sz="160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Abel"/>
                              <a:cs typeface="Abel"/>
                            </a:rPr>
                            <m:t>𝑑𝑅</m:t>
                          </m:r>
                        </m:num>
                        <m:den>
                          <m:r>
                            <a:rPr lang="pt-BR" sz="160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Abel"/>
                              <a:cs typeface="Abel"/>
                            </a:rPr>
                            <m:t>𝑑𝑡</m:t>
                          </m:r>
                        </m:den>
                      </m:f>
                      <m:r>
                        <a:rPr lang="pt-BR" sz="160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Abel"/>
                          <a:cs typeface="Abel"/>
                        </a:rPr>
                        <m:t>=</m:t>
                      </m:r>
                      <m:r>
                        <a:rPr lang="pt-BR" sz="160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Abel"/>
                          <a:cs typeface="Abel"/>
                        </a:rPr>
                        <m:t>𝜈</m:t>
                      </m:r>
                      <m:r>
                        <a:rPr lang="pt-BR" sz="160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Abel"/>
                          <a:cs typeface="Abel"/>
                        </a:rPr>
                        <m:t>𝐼</m:t>
                      </m:r>
                      <m:r>
                        <a:rPr lang="pt-BR" sz="160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Abel"/>
                          <a:cs typeface="Abel"/>
                        </a:rPr>
                        <m:t> </m:t>
                      </m:r>
                    </m:oMath>
                  </m:oMathPara>
                </a14:m>
                <a:endParaRPr lang="pt-BR" sz="1600" dirty="0">
                  <a:solidFill>
                    <a:srgbClr val="FFFFFF"/>
                  </a:solidFill>
                  <a:latin typeface="Abel"/>
                  <a:ea typeface="Abel"/>
                  <a:cs typeface="Abel"/>
                </a:endParaRPr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AD900300-364A-CDE4-921B-1DA29AB60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326" y="1677450"/>
                <a:ext cx="1222411" cy="559833"/>
              </a:xfrm>
              <a:prstGeom prst="rect">
                <a:avLst/>
              </a:prstGeom>
              <a:blipFill>
                <a:blip r:embed="rId5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4CC9B4F2-2F77-C77F-36BD-0A6D1853CD12}"/>
                  </a:ext>
                </a:extLst>
              </p:cNvPr>
              <p:cNvSpPr txBox="1"/>
              <p:nvPr/>
            </p:nvSpPr>
            <p:spPr>
              <a:xfrm>
                <a:off x="2602422" y="2925490"/>
                <a:ext cx="3939145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solidFill>
                      <a:srgbClr val="FFFFFF"/>
                    </a:solidFill>
                    <a:latin typeface="Abel"/>
                  </a:rPr>
                  <a:t>Onde:</a:t>
                </a:r>
              </a:p>
              <a:p>
                <a:r>
                  <a:rPr lang="pt-BR" dirty="0" err="1">
                    <a:solidFill>
                      <a:srgbClr val="FFFFFF"/>
                    </a:solidFill>
                    <a:latin typeface="Abel"/>
                  </a:rPr>
                  <a:t>S</a:t>
                </a:r>
                <a:r>
                  <a:rPr lang="pt-BR" dirty="0">
                    <a:solidFill>
                      <a:srgbClr val="FFFFFF"/>
                    </a:solidFill>
                    <a:latin typeface="Abel"/>
                  </a:rPr>
                  <a:t> = Número de indivíduos Suscetíveis</a:t>
                </a:r>
              </a:p>
              <a:p>
                <a:r>
                  <a:rPr lang="pt-BR" dirty="0" err="1">
                    <a:solidFill>
                      <a:srgbClr val="FFFFFF"/>
                    </a:solidFill>
                    <a:latin typeface="Abel"/>
                  </a:rPr>
                  <a:t>I</a:t>
                </a:r>
                <a:r>
                  <a:rPr lang="pt-BR" dirty="0">
                    <a:solidFill>
                      <a:srgbClr val="FFFFFF"/>
                    </a:solidFill>
                    <a:latin typeface="Abel"/>
                  </a:rPr>
                  <a:t> = Número de Infectados pela enfermidade no momento</a:t>
                </a:r>
              </a:p>
              <a:p>
                <a:r>
                  <a:rPr lang="pt-BR" dirty="0" err="1">
                    <a:solidFill>
                      <a:srgbClr val="FFFFFF"/>
                    </a:solidFill>
                    <a:latin typeface="Abel"/>
                  </a:rPr>
                  <a:t>R</a:t>
                </a:r>
                <a:r>
                  <a:rPr lang="pt-BR" dirty="0">
                    <a:solidFill>
                      <a:srgbClr val="FFFFFF"/>
                    </a:solidFill>
                    <a:latin typeface="Abel"/>
                  </a:rPr>
                  <a:t> = Número de recuperados após infecção da doença</a:t>
                </a:r>
              </a:p>
              <a:p>
                <a14:m>
                  <m:oMath xmlns:m="http://schemas.openxmlformats.org/officeDocument/2006/math">
                    <m:r>
                      <a:rPr lang="pt-BR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pt-BR" dirty="0">
                    <a:solidFill>
                      <a:srgbClr val="FFFFFF"/>
                    </a:solidFill>
                    <a:latin typeface="Abel"/>
                  </a:rPr>
                  <a:t> = Taxa de recuperação da doença. &gt; 0.</a:t>
                </a:r>
              </a:p>
              <a:p>
                <a:r>
                  <a:rPr lang="el-GR" dirty="0">
                    <a:solidFill>
                      <a:srgbClr val="FFFFFF"/>
                    </a:solidFill>
                  </a:rPr>
                  <a:t>β</a:t>
                </a:r>
                <a:r>
                  <a:rPr lang="pt-BR" dirty="0">
                    <a:solidFill>
                      <a:srgbClr val="FFFFFF"/>
                    </a:solidFill>
                    <a:latin typeface="Abel"/>
                  </a:rPr>
                  <a:t> = Taxa de Infecção da doença. &gt; 0.</a:t>
                </a: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4CC9B4F2-2F77-C77F-36BD-0A6D1853CD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2422" y="2925490"/>
                <a:ext cx="3939145" cy="1600438"/>
              </a:xfrm>
              <a:prstGeom prst="rect">
                <a:avLst/>
              </a:prstGeom>
              <a:blipFill>
                <a:blip r:embed="rId6"/>
                <a:stretch>
                  <a:fillRect l="-321" t="-787" b="-31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>
            <a:extLst>
              <a:ext uri="{FF2B5EF4-FFF2-40B4-BE49-F238E27FC236}">
                <a16:creationId xmlns:a16="http://schemas.microsoft.com/office/drawing/2014/main" id="{FD129DC0-C51E-F019-E681-4F11AB8651CF}"/>
              </a:ext>
            </a:extLst>
          </p:cNvPr>
          <p:cNvSpPr txBox="1"/>
          <p:nvPr/>
        </p:nvSpPr>
        <p:spPr>
          <a:xfrm>
            <a:off x="625639" y="491066"/>
            <a:ext cx="7892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F3F3F3"/>
                </a:solidFill>
                <a:latin typeface="Unica One"/>
              </a:rPr>
              <a:t>Equações</a:t>
            </a:r>
            <a:r>
              <a:rPr lang="pt-BR" dirty="0"/>
              <a:t> </a:t>
            </a:r>
            <a:r>
              <a:rPr lang="pt-BR" sz="2400" dirty="0">
                <a:solidFill>
                  <a:srgbClr val="F3F3F3"/>
                </a:solidFill>
                <a:latin typeface="Unica One"/>
                <a:sym typeface="Unica One"/>
              </a:rPr>
              <a:t>Principais</a:t>
            </a:r>
          </a:p>
        </p:txBody>
      </p:sp>
    </p:spTree>
    <p:extLst>
      <p:ext uri="{BB962C8B-B14F-4D97-AF65-F5344CB8AC3E}">
        <p14:creationId xmlns:p14="http://schemas.microsoft.com/office/powerpoint/2010/main" val="449411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>
          <a:extLst>
            <a:ext uri="{FF2B5EF4-FFF2-40B4-BE49-F238E27FC236}">
              <a16:creationId xmlns:a16="http://schemas.microsoft.com/office/drawing/2014/main" id="{469BD02E-B2A9-4F7A-A165-D6B13C6527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7">
            <a:extLst>
              <a:ext uri="{FF2B5EF4-FFF2-40B4-BE49-F238E27FC236}">
                <a16:creationId xmlns:a16="http://schemas.microsoft.com/office/drawing/2014/main" id="{CCDAEF05-E5A1-A813-BC37-8E78873A90BD}"/>
              </a:ext>
            </a:extLst>
          </p:cNvPr>
          <p:cNvSpPr/>
          <p:nvPr/>
        </p:nvSpPr>
        <p:spPr>
          <a:xfrm>
            <a:off x="5038950" y="481200"/>
            <a:ext cx="3670200" cy="4181100"/>
          </a:xfrm>
          <a:prstGeom prst="rect">
            <a:avLst/>
          </a:prstGeom>
          <a:solidFill>
            <a:srgbClr val="06294A">
              <a:alpha val="59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2" name="Google Shape;132;p27">
            <a:extLst>
              <a:ext uri="{FF2B5EF4-FFF2-40B4-BE49-F238E27FC236}">
                <a16:creationId xmlns:a16="http://schemas.microsoft.com/office/drawing/2014/main" id="{E9929A93-3DFB-1B83-9ACE-CE8254ED2F3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401581" y="2110084"/>
            <a:ext cx="2444425" cy="4616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" sz="2400" dirty="0"/>
            </a:br>
            <a:br>
              <a:rPr lang="pt-BR" sz="2400" dirty="0"/>
            </a:br>
            <a:r>
              <a:rPr lang="en" sz="2400" dirty="0"/>
              <a:t> </a:t>
            </a:r>
            <a:r>
              <a:rPr lang="pt-BR" sz="2400" dirty="0"/>
              <a:t>Implementação</a:t>
            </a:r>
            <a:endParaRPr sz="2400" dirty="0"/>
          </a:p>
        </p:txBody>
      </p:sp>
      <p:sp>
        <p:nvSpPr>
          <p:cNvPr id="133" name="Google Shape;133;p27">
            <a:extLst>
              <a:ext uri="{FF2B5EF4-FFF2-40B4-BE49-F238E27FC236}">
                <a16:creationId xmlns:a16="http://schemas.microsoft.com/office/drawing/2014/main" id="{53BD8B44-B5B6-6B0B-8541-3DC3F536E0C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488208" y="2583180"/>
            <a:ext cx="2779989" cy="4166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dirty="0"/>
              <a:t>Implementação em </a:t>
            </a:r>
            <a:r>
              <a:rPr lang="pt-BR" dirty="0" err="1"/>
              <a:t>MatLab</a:t>
            </a:r>
            <a:r>
              <a:rPr lang="pt-BR" dirty="0"/>
              <a:t> do Modelo.</a:t>
            </a:r>
            <a:endParaRPr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0E540CB-5DFD-9FD1-9209-F6E79C4E2AC1}"/>
              </a:ext>
            </a:extLst>
          </p:cNvPr>
          <p:cNvSpPr txBox="1"/>
          <p:nvPr/>
        </p:nvSpPr>
        <p:spPr>
          <a:xfrm>
            <a:off x="5488208" y="1636989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>
                <a:solidFill>
                  <a:srgbClr val="F3F3F3"/>
                </a:solidFill>
                <a:latin typeface="Unica One"/>
                <a:sym typeface="Unica One"/>
              </a:rPr>
              <a:t>02</a:t>
            </a:r>
            <a:endParaRPr lang="pt-BR" sz="2400" dirty="0">
              <a:solidFill>
                <a:srgbClr val="F3F3F3"/>
              </a:solidFill>
              <a:latin typeface="Unica One"/>
              <a:sym typeface="Unica One"/>
            </a:endParaRPr>
          </a:p>
        </p:txBody>
      </p:sp>
    </p:spTree>
    <p:extLst>
      <p:ext uri="{BB962C8B-B14F-4D97-AF65-F5344CB8AC3E}">
        <p14:creationId xmlns:p14="http://schemas.microsoft.com/office/powerpoint/2010/main" val="3333787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F3ADFB0B-7EE7-168E-D77D-B803DE60558C}"/>
              </a:ext>
            </a:extLst>
          </p:cNvPr>
          <p:cNvSpPr txBox="1"/>
          <p:nvPr/>
        </p:nvSpPr>
        <p:spPr>
          <a:xfrm>
            <a:off x="2414195" y="751665"/>
            <a:ext cx="4315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F3F3F3"/>
                </a:solidFill>
                <a:latin typeface="Unica One"/>
              </a:rPr>
              <a:t>Definição</a:t>
            </a:r>
            <a:r>
              <a:rPr lang="pt-BR" dirty="0"/>
              <a:t> </a:t>
            </a:r>
            <a:r>
              <a:rPr lang="pt-BR" sz="2400" dirty="0">
                <a:solidFill>
                  <a:srgbClr val="F3F3F3"/>
                </a:solidFill>
                <a:latin typeface="Unica One"/>
              </a:rPr>
              <a:t>das</a:t>
            </a:r>
            <a:r>
              <a:rPr lang="pt-BR" dirty="0"/>
              <a:t> </a:t>
            </a:r>
            <a:r>
              <a:rPr lang="pt-BR" sz="2400" dirty="0">
                <a:solidFill>
                  <a:srgbClr val="F3F3F3"/>
                </a:solidFill>
                <a:latin typeface="Unica One"/>
              </a:rPr>
              <a:t>Condições</a:t>
            </a:r>
            <a:r>
              <a:rPr lang="pt-BR" dirty="0"/>
              <a:t> </a:t>
            </a:r>
            <a:r>
              <a:rPr lang="pt-BR" sz="2400" dirty="0">
                <a:solidFill>
                  <a:srgbClr val="F3F3F3"/>
                </a:solidFill>
                <a:latin typeface="Unica One"/>
              </a:rPr>
              <a:t>Iniciais</a:t>
            </a:r>
          </a:p>
        </p:txBody>
      </p:sp>
      <p:pic>
        <p:nvPicPr>
          <p:cNvPr id="14" name="Imagem 13" descr="Texto&#10;&#10;O conteúdo gerado por IA pode estar incorreto.">
            <a:extLst>
              <a:ext uri="{FF2B5EF4-FFF2-40B4-BE49-F238E27FC236}">
                <a16:creationId xmlns:a16="http://schemas.microsoft.com/office/drawing/2014/main" id="{D9DCE951-A07E-BECB-55F8-20C9D501F1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3963" y="1339703"/>
            <a:ext cx="4496070" cy="3600000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</p:pic>
      <p:sp>
        <p:nvSpPr>
          <p:cNvPr id="15" name="Retângulo Arredondado 14">
            <a:extLst>
              <a:ext uri="{FF2B5EF4-FFF2-40B4-BE49-F238E27FC236}">
                <a16:creationId xmlns:a16="http://schemas.microsoft.com/office/drawing/2014/main" id="{4E245B49-026E-BB60-D3B9-2A83B24B50DB}"/>
              </a:ext>
            </a:extLst>
          </p:cNvPr>
          <p:cNvSpPr/>
          <p:nvPr/>
        </p:nvSpPr>
        <p:spPr>
          <a:xfrm>
            <a:off x="0" y="0"/>
            <a:ext cx="9144000" cy="751665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000" dirty="0">
                <a:solidFill>
                  <a:srgbClr val="F3F3F3"/>
                </a:solidFill>
                <a:latin typeface="Unica One"/>
                <a:cs typeface="Arial"/>
              </a:rPr>
              <a:t>Implementação</a:t>
            </a:r>
            <a:endParaRPr lang="pt-BR" sz="2400" dirty="0">
              <a:solidFill>
                <a:srgbClr val="F3F3F3"/>
              </a:solidFill>
              <a:latin typeface="Unica One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5"/>
          <p:cNvSpPr txBox="1">
            <a:spLocks noGrp="1"/>
          </p:cNvSpPr>
          <p:nvPr>
            <p:ph type="ctrTitle"/>
          </p:nvPr>
        </p:nvSpPr>
        <p:spPr>
          <a:xfrm>
            <a:off x="2237400" y="776176"/>
            <a:ext cx="4669200" cy="5521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Loop de Euler </a:t>
            </a:r>
            <a:r>
              <a:rPr lang="en" dirty="0" err="1"/>
              <a:t>Explícito</a:t>
            </a:r>
            <a:endParaRPr dirty="0"/>
          </a:p>
        </p:txBody>
      </p:sp>
      <p:pic>
        <p:nvPicPr>
          <p:cNvPr id="5" name="Imagem 4" descr="Texto&#10;&#10;O conteúdo gerado por IA pode estar incorreto.">
            <a:extLst>
              <a:ext uri="{FF2B5EF4-FFF2-40B4-BE49-F238E27FC236}">
                <a16:creationId xmlns:a16="http://schemas.microsoft.com/office/drawing/2014/main" id="{8C2B4519-A240-960F-C86D-7D3996A93B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1509041"/>
            <a:ext cx="7772400" cy="3466563"/>
          </a:xfrm>
          <a:prstGeom prst="rect">
            <a:avLst/>
          </a:prstGeom>
        </p:spPr>
      </p:pic>
      <p:sp>
        <p:nvSpPr>
          <p:cNvPr id="6" name="Retângulo Arredondado 5">
            <a:extLst>
              <a:ext uri="{FF2B5EF4-FFF2-40B4-BE49-F238E27FC236}">
                <a16:creationId xmlns:a16="http://schemas.microsoft.com/office/drawing/2014/main" id="{4E0FF924-896B-C369-B5BA-8CBCF771C2AC}"/>
              </a:ext>
            </a:extLst>
          </p:cNvPr>
          <p:cNvSpPr/>
          <p:nvPr/>
        </p:nvSpPr>
        <p:spPr>
          <a:xfrm>
            <a:off x="0" y="0"/>
            <a:ext cx="9144000" cy="751665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000" dirty="0">
                <a:solidFill>
                  <a:srgbClr val="F3F3F3"/>
                </a:solidFill>
                <a:latin typeface="Unica One"/>
                <a:cs typeface="Arial"/>
              </a:rPr>
              <a:t>Implementação</a:t>
            </a:r>
            <a:endParaRPr lang="pt-BR" sz="2400" dirty="0">
              <a:solidFill>
                <a:srgbClr val="F3F3F3"/>
              </a:solidFill>
              <a:latin typeface="Unica One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>
          <a:extLst>
            <a:ext uri="{FF2B5EF4-FFF2-40B4-BE49-F238E27FC236}">
              <a16:creationId xmlns:a16="http://schemas.microsoft.com/office/drawing/2014/main" id="{9FA56793-6843-92ED-D7F2-29DE191515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7">
            <a:extLst>
              <a:ext uri="{FF2B5EF4-FFF2-40B4-BE49-F238E27FC236}">
                <a16:creationId xmlns:a16="http://schemas.microsoft.com/office/drawing/2014/main" id="{6CD71A63-1067-CA86-F01B-C335B740FA0C}"/>
              </a:ext>
            </a:extLst>
          </p:cNvPr>
          <p:cNvSpPr/>
          <p:nvPr/>
        </p:nvSpPr>
        <p:spPr>
          <a:xfrm>
            <a:off x="5038950" y="481200"/>
            <a:ext cx="3670200" cy="4181100"/>
          </a:xfrm>
          <a:prstGeom prst="rect">
            <a:avLst/>
          </a:prstGeom>
          <a:solidFill>
            <a:srgbClr val="06294A">
              <a:alpha val="59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2" name="Google Shape;132;p27">
            <a:extLst>
              <a:ext uri="{FF2B5EF4-FFF2-40B4-BE49-F238E27FC236}">
                <a16:creationId xmlns:a16="http://schemas.microsoft.com/office/drawing/2014/main" id="{41CB68DB-2520-DE8A-B38A-3C73BAD70C5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488208" y="2115533"/>
            <a:ext cx="2944977" cy="4616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" sz="2400" dirty="0"/>
            </a:br>
            <a:br>
              <a:rPr lang="pt-BR" sz="2400" dirty="0"/>
            </a:br>
            <a:r>
              <a:rPr lang="pt-BR" sz="2400" dirty="0"/>
              <a:t>Resultados Obtidos</a:t>
            </a:r>
            <a:endParaRPr sz="2400" dirty="0"/>
          </a:p>
        </p:txBody>
      </p:sp>
      <p:sp>
        <p:nvSpPr>
          <p:cNvPr id="133" name="Google Shape;133;p27">
            <a:extLst>
              <a:ext uri="{FF2B5EF4-FFF2-40B4-BE49-F238E27FC236}">
                <a16:creationId xmlns:a16="http://schemas.microsoft.com/office/drawing/2014/main" id="{FD5F9376-98B1-0BA3-F48E-E237533F2EA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488208" y="2571218"/>
            <a:ext cx="2779989" cy="8617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dirty="0" err="1"/>
              <a:t>Plot</a:t>
            </a:r>
            <a:r>
              <a:rPr lang="pt-BR" dirty="0"/>
              <a:t> dos gráficos com os valores obtidos pelo programa anterior do </a:t>
            </a:r>
            <a:r>
              <a:rPr lang="pt-BR" dirty="0" err="1"/>
              <a:t>MatLab</a:t>
            </a:r>
            <a:endParaRPr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974415D-7B31-4F25-80EF-6176AD52C02F}"/>
              </a:ext>
            </a:extLst>
          </p:cNvPr>
          <p:cNvSpPr txBox="1"/>
          <p:nvPr/>
        </p:nvSpPr>
        <p:spPr>
          <a:xfrm>
            <a:off x="5488208" y="1659849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>
                <a:solidFill>
                  <a:srgbClr val="F3F3F3"/>
                </a:solidFill>
                <a:latin typeface="Unica One"/>
                <a:sym typeface="Unica One"/>
              </a:rPr>
              <a:t>03</a:t>
            </a:r>
            <a:endParaRPr lang="pt-BR" sz="2400" dirty="0">
              <a:solidFill>
                <a:srgbClr val="F3F3F3"/>
              </a:solidFill>
              <a:latin typeface="Unica One"/>
              <a:sym typeface="Unica One"/>
            </a:endParaRPr>
          </a:p>
        </p:txBody>
      </p:sp>
    </p:spTree>
    <p:extLst>
      <p:ext uri="{BB962C8B-B14F-4D97-AF65-F5344CB8AC3E}">
        <p14:creationId xmlns:p14="http://schemas.microsoft.com/office/powerpoint/2010/main" val="1934571210"/>
      </p:ext>
    </p:extLst>
  </p:cSld>
  <p:clrMapOvr>
    <a:masterClrMapping/>
  </p:clrMapOvr>
</p:sld>
</file>

<file path=ppt/theme/theme1.xml><?xml version="1.0" encoding="utf-8"?>
<a:theme xmlns:a="http://schemas.openxmlformats.org/drawingml/2006/main" name="Medical Thesi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  <wetp:taskpane dockstate="right" visibility="0" width="350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3AB45427-5BEC-8F4D-8AFD-256F90592902}">
  <we:reference id="wa104380862" version="3.0.0.0" store="pt-BR" storeType="OMEX"/>
  <we:alternateReferences>
    <we:reference id="wa104380862" version="3.0.0.0" store="wa104380862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4DE9A4BD-E08C-6849-B0E0-CCC3E0BAE1A9}">
  <we:reference id="wa200005566" version="3.0.0.3" store="pt-BR" storeType="OMEX"/>
  <we:alternateReferences>
    <we:reference id="wa200005566" version="3.0.0.3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479</Words>
  <Application>Microsoft Macintosh PowerPoint</Application>
  <PresentationFormat>Apresentação na tela (16:9)</PresentationFormat>
  <Paragraphs>66</Paragraphs>
  <Slides>16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5" baseType="lpstr">
      <vt:lpstr>Unica One</vt:lpstr>
      <vt:lpstr>Abel</vt:lpstr>
      <vt:lpstr>Josefin Slab SemiBold</vt:lpstr>
      <vt:lpstr>Arial</vt:lpstr>
      <vt:lpstr>Cambria Math</vt:lpstr>
      <vt:lpstr>Josefin Slab</vt:lpstr>
      <vt:lpstr>Exo Light</vt:lpstr>
      <vt:lpstr>Anton</vt:lpstr>
      <vt:lpstr>Medical Thesis by Slidesgo</vt:lpstr>
      <vt:lpstr>Trabalho da Disciplina de Modelagem e Simulação</vt:lpstr>
      <vt:lpstr>Objetivos</vt:lpstr>
      <vt:lpstr>  O que é o Modelo SIR?</vt:lpstr>
      <vt:lpstr>Apresentação do PowerPoint</vt:lpstr>
      <vt:lpstr>Apresentação do PowerPoint</vt:lpstr>
      <vt:lpstr>   Implementação</vt:lpstr>
      <vt:lpstr>Apresentação do PowerPoint</vt:lpstr>
      <vt:lpstr>Loop de Euler Explícito</vt:lpstr>
      <vt:lpstr>  Resultados Obtidos</vt:lpstr>
      <vt:lpstr>Apresentação do PowerPoint</vt:lpstr>
      <vt:lpstr>Apresentação do PowerPoint</vt:lpstr>
      <vt:lpstr>  Críticas ao Modelo</vt:lpstr>
      <vt:lpstr>Apresentação do PowerPoint</vt:lpstr>
      <vt:lpstr>  Conclusão</vt:lpstr>
      <vt:lpstr>Apresentação do PowerPoint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Davi Ferreira de Souza</cp:lastModifiedBy>
  <cp:revision>73</cp:revision>
  <dcterms:modified xsi:type="dcterms:W3CDTF">2025-06-11T03:57:23Z</dcterms:modified>
</cp:coreProperties>
</file>