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49" r:id="rId2"/>
    <p:sldId id="479" r:id="rId3"/>
    <p:sldId id="480" r:id="rId4"/>
    <p:sldId id="481" r:id="rId5"/>
    <p:sldId id="482" r:id="rId6"/>
    <p:sldId id="511" r:id="rId7"/>
    <p:sldId id="524" r:id="rId8"/>
    <p:sldId id="525" r:id="rId9"/>
    <p:sldId id="483" r:id="rId10"/>
    <p:sldId id="484" r:id="rId11"/>
    <p:sldId id="48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98731" autoAdjust="0"/>
  </p:normalViewPr>
  <p:slideViewPr>
    <p:cSldViewPr>
      <p:cViewPr>
        <p:scale>
          <a:sx n="73" d="100"/>
          <a:sy n="73" d="100"/>
        </p:scale>
        <p:origin x="-91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CB96B8E-EB5C-428A-863B-9C6F515E3E45}" type="datetimeFigureOut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3FD01BB-3AEE-4510-A6AF-FC3CF3225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47AD4-1099-4D9D-A027-3548568446D6}" type="datetime1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089F-4B93-4C1A-8E31-149AF0D1C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A1BD-3A49-47E2-8707-FDEC1ACA4FA3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5022-172F-49AC-A9C4-64490A9F9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3D9A-A6D8-441B-BBA3-61F7824581B2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6DD7-31D1-4AD2-8C3D-1C8F7F855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C233C-8236-411A-A851-C4D960362B46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4122-3224-4AE3-A363-4E60BD9DC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98430-3BFF-4092-8A2D-FC27A07D24F0}" type="datetime1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36B1-8584-43AA-9DF7-9E687E91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2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CE8-80C4-4BD5-9FA1-C4C3A23F26F9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7F7A-D16D-4C86-A655-9965410F5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FF53A-BDF4-4211-86C1-6365E905F2D5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4623-DF8D-45E3-9A3C-A494D71FD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FF79B-8018-4ABA-8F6E-2B195D3F628A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44A3-BF0C-4EDB-AE8A-6A0B7D66D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5AF1E-9165-4096-BBF7-CC8BCC8E60C1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CAF18-E8B1-4C46-8EC4-BC6133291E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2670-0A3B-49FB-8BE3-18ACEF280906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CDC5-472D-4E52-A823-148C8F1AE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5B620-015C-4BF1-A099-104757887ACE}" type="datetime1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0A2B4-4BB4-412A-8F05-E9662F963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399F9E-1E3D-40C9-B12D-4778A940F084}" type="datetime1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EEC23-CD05-4C52-A894-945A143A07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8" r:id="rId2"/>
    <p:sldLayoutId id="2147483897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8" r:id="rId9"/>
    <p:sldLayoutId id="2147483894" r:id="rId10"/>
    <p:sldLayoutId id="21474838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437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u="sng" dirty="0" smtClean="0"/>
              <a:t>First Set of Examples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can now “inherit” from another </a:t>
            </a:r>
            <a:r>
              <a:rPr lang="en-US" dirty="0" smtClean="0"/>
              <a:t>type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7F60F-1B58-4275-A237-CB1E6D0E50D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4400" dirty="0" smtClean="0"/>
              <a:t>                   </a:t>
            </a:r>
            <a:r>
              <a:rPr lang="en-US" altLang="en-US" sz="4400" b="1" u="sng" dirty="0" smtClean="0"/>
              <a:t>OPTIONAL</a:t>
            </a:r>
            <a:r>
              <a:rPr lang="en-US" altLang="en-US" sz="4400" dirty="0" smtClean="0"/>
              <a:t>  -  </a:t>
            </a:r>
            <a:br>
              <a:rPr lang="en-US" altLang="en-US" sz="4400" dirty="0" smtClean="0"/>
            </a:br>
            <a:r>
              <a:rPr lang="en-US" altLang="en-US" sz="4400" dirty="0" smtClean="0"/>
              <a:t>Using </a:t>
            </a:r>
            <a:r>
              <a:rPr lang="en-US" altLang="en-US" sz="4400" dirty="0" err="1" smtClean="0"/>
              <a:t>enums</a:t>
            </a:r>
            <a:r>
              <a:rPr lang="en-US" altLang="en-US" sz="4400" dirty="0" smtClean="0"/>
              <a:t> to Create 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163"/>
            <a:ext cx="8610600" cy="43894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singleton</a:t>
            </a:r>
            <a:r>
              <a:rPr lang="en-US" dirty="0" smtClean="0"/>
              <a:t> class is a class that can have at most one instance</a:t>
            </a:r>
          </a:p>
          <a:p>
            <a:pPr>
              <a:defRPr/>
            </a:pPr>
            <a:r>
              <a:rPr lang="en-US" dirty="0" smtClean="0"/>
              <a:t>Easy implementation using an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/>
              <a:t>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INSTANCE; //only one ordinal value here(0)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behavior() {}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 it like this: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MySingleton.INSTANCE.behavior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7DAE0-17CF-4072-8CD4-526DDDB0DC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r>
              <a:rPr lang="en-US" altLang="en-US" dirty="0" smtClean="0"/>
              <a:t>                 </a:t>
            </a:r>
            <a:r>
              <a:rPr lang="en-US" altLang="en-US" u="sng" dirty="0" smtClean="0"/>
              <a:t>OPTIONAL 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 Java 8, </a:t>
            </a:r>
            <a:r>
              <a:rPr lang="en-US" altLang="en-US" dirty="0" err="1" smtClean="0"/>
              <a:t>Enums</a:t>
            </a:r>
            <a:r>
              <a:rPr lang="en-US" altLang="en-US" dirty="0" smtClean="0"/>
              <a:t> Can “inherit”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1D685-E209-45FC-B2C9-51BA0C0E73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55626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//from </a:t>
            </a:r>
            <a:r>
              <a:rPr lang="en-US" altLang="en-US" sz="1800" dirty="0" smtClean="0"/>
              <a:t>lesson7.lecture.enums3.java8</a:t>
            </a:r>
            <a:r>
              <a:rPr lang="en-US" altLang="en-US" dirty="0" smtClean="0"/>
              <a:t>  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DisplayItem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b="1" u="sng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displayInfo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		. . 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class Book implements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DisplayItem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alt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DinosaurStatue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DisplayItem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INSTANCE;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46" y="3657600"/>
            <a:ext cx="33571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943600"/>
            <a:ext cx="518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/>
              <a:t>See lesson7.lecture.enums3.java7 and </a:t>
            </a:r>
            <a:r>
              <a:rPr lang="en-US" sz="1700" smtClean="0"/>
              <a:t>lesson7.lecture.enums3.java8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mtClean="0"/>
              <a:t>First Set of Examples: </a:t>
            </a:r>
            <a:br>
              <a:rPr lang="en-US" altLang="en-US" smtClean="0"/>
            </a:br>
            <a:r>
              <a:rPr lang="en-US" altLang="en-US" smtClean="0"/>
              <a:t>Review of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An </a:t>
            </a:r>
            <a:r>
              <a:rPr lang="en-US" sz="2400" i="1" u="sng"/>
              <a:t>enumerated type</a:t>
            </a:r>
            <a:r>
              <a:rPr lang="en-US" sz="2400"/>
              <a:t> is a </a:t>
            </a:r>
            <a:r>
              <a:rPr lang="en-US" sz="2400" smtClean="0"/>
              <a:t>Java class </a:t>
            </a:r>
            <a:r>
              <a:rPr lang="en-US" sz="2400"/>
              <a:t>all of whose possible instances are explicitly enumerated during initialization. </a:t>
            </a:r>
          </a:p>
          <a:p>
            <a:pPr>
              <a:defRPr/>
            </a:pPr>
            <a:r>
              <a:rPr lang="en-US" sz="2400"/>
              <a:t>Example: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enum Size { SMALL, MEDIUM, LARGE};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usage: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if(requestedSize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Size.LARGE)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applyDiscount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defRPr/>
            </a:pPr>
            <a:r>
              <a:rPr lang="en-US" sz="2400" smtClean="0"/>
              <a:t>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enum Size </a:t>
            </a:r>
            <a:r>
              <a:rPr lang="en-US" sz="2400" smtClean="0"/>
              <a:t>(which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/>
              <a:t>special kind of Java class) has been declared to have </a:t>
            </a:r>
            <a:r>
              <a:rPr lang="en-US" sz="2400" smtClean="0"/>
              <a:t>just three </a:t>
            </a:r>
            <a:r>
              <a:rPr lang="en-US" sz="2400"/>
              <a:t>instances, named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SMALL, MEDIUM, LARGE</a:t>
            </a:r>
            <a:r>
              <a:rPr lang="en-US" sz="2400" smtClean="0"/>
              <a:t>.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19908-22E9-4D6D-8DEF-0E60654B4DC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7150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smtClean="0"/>
              <a:t>Two important applications for enums:</a:t>
            </a:r>
          </a:p>
          <a:p>
            <a:pPr marL="514350" indent="-514350">
              <a:buFont typeface="Wingdings 2" pitchFamily="18" charset="2"/>
              <a:buAutoNum type="arabicPeriod"/>
              <a:defRPr/>
            </a:pPr>
            <a:r>
              <a:rPr lang="en-US" smtClean="0"/>
              <a:t>Using enums as </a:t>
            </a:r>
            <a:r>
              <a:rPr lang="en-US" i="1" smtClean="0"/>
              <a:t>constants </a:t>
            </a:r>
            <a:r>
              <a:rPr lang="en-US" smtClean="0"/>
              <a:t>in an application</a:t>
            </a:r>
          </a:p>
          <a:p>
            <a:pPr marL="881063" lvl="1" indent="-514350">
              <a:defRPr/>
            </a:pPr>
            <a:r>
              <a:rPr lang="en-US" sz="1800" i="1" smtClean="0"/>
              <a:t>Weak Programming Practice</a:t>
            </a:r>
            <a:r>
              <a:rPr lang="en-US" sz="1800" smtClean="0"/>
              <a:t>: Create a class (or interface) containing constants, stored as public static final values – most often arising when constants are ints or Strings </a:t>
            </a:r>
            <a:br>
              <a:rPr lang="en-US" sz="1800" smtClean="0"/>
            </a:br>
            <a:endParaRPr lang="en-US" sz="1800" smtClean="0"/>
          </a:p>
          <a:p>
            <a:pPr marL="881063" lvl="1" indent="-514350">
              <a:defRPr/>
            </a:pPr>
            <a:r>
              <a:rPr lang="en-US" sz="1800" i="1" smtClean="0"/>
              <a:t>Problem. </a:t>
            </a:r>
            <a:r>
              <a:rPr lang="en-US" sz="1800" smtClean="0"/>
              <a:t>No compiler control over usage of these constants when they occur as input arguments to methods (example on next slide)</a:t>
            </a:r>
            <a:br>
              <a:rPr lang="en-US" sz="1800" smtClean="0"/>
            </a:br>
            <a:endParaRPr lang="en-US" sz="1800" smtClean="0"/>
          </a:p>
          <a:p>
            <a:pPr marL="881063" lvl="1" indent="-514350">
              <a:defRPr/>
            </a:pPr>
            <a:r>
              <a:rPr lang="en-US" sz="1800" i="1" smtClean="0"/>
              <a:t>Better </a:t>
            </a:r>
            <a:r>
              <a:rPr lang="en-US" sz="1800" i="1"/>
              <a:t>A</a:t>
            </a:r>
            <a:r>
              <a:rPr lang="en-US" sz="1800" i="1" smtClean="0"/>
              <a:t>pproach  </a:t>
            </a:r>
            <a:r>
              <a:rPr lang="en-US" sz="1800" smtClean="0"/>
              <a:t>Represent constants as instances of an enumerated type.</a:t>
            </a:r>
            <a:br>
              <a:rPr lang="en-US" sz="1800" smtClean="0"/>
            </a:br>
            <a:endParaRPr lang="en-US" sz="180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Optimal, threadsafe implementation of the Singleton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B48F1-867D-4A0E-BA1A-A0E0397C1E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Review of Enums 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53BC8-9C87-4E5B-88C6-DFAAC6441D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622" y="1257496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</a:rPr>
              <a:t>In the java.awt package there is a class Label, used to represent a label  in  a UI (built using the old AWT).  It makes use of constants to designate alignment properties: LEFT, CENTER, RIGHT. This use of constants is flawed, but it is a commonly used style</a:t>
            </a:r>
            <a:endParaRPr lang="en-US" sz="160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52" y="2073253"/>
            <a:ext cx="44672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000" smtClean="0"/>
              <a:t>Example of Handling Constants in Java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42752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33400" y="984250"/>
            <a:ext cx="8229600" cy="24447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400" b="1" u="sng" dirty="0" smtClean="0"/>
              <a:t>Problem</a:t>
            </a:r>
            <a:r>
              <a:rPr lang="en-US" altLang="en-US" sz="2400" dirty="0" smtClean="0"/>
              <a:t>: No compiler control over use of these constants. Could make the following call:</a:t>
            </a:r>
            <a:br>
              <a:rPr lang="en-US" altLang="en-US" sz="2400" dirty="0" smtClean="0"/>
            </a:br>
            <a:r>
              <a:rPr lang="en-US" altLang="en-US" sz="2400" dirty="0" smtClean="0"/>
              <a:t>    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Label("Hello", 23);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2400" dirty="0" smtClean="0"/>
              <a:t>You won’t know till you run the code that “23”  is  meaningless. The compiler sees that a value of the correct </a:t>
            </a:r>
            <a:r>
              <a:rPr lang="en-US" altLang="en-US" sz="2400" b="1" dirty="0" smtClean="0"/>
              <a:t>type</a:t>
            </a:r>
            <a:r>
              <a:rPr lang="en-US" altLang="en-US" sz="2400" dirty="0" smtClean="0"/>
              <a:t> has been used, but at </a:t>
            </a:r>
            <a:r>
              <a:rPr lang="en-US" altLang="en-US" sz="2400" b="1" dirty="0" smtClean="0"/>
              <a:t>runtime</a:t>
            </a:r>
            <a:r>
              <a:rPr lang="en-US" altLang="en-US" sz="2400" dirty="0" smtClean="0"/>
              <a:t>, 23 will be recognized as an illegal value.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0" indent="0">
              <a:buFont typeface="Wingdings 2" pitchFamily="18" charset="2"/>
              <a:buNone/>
            </a:pPr>
            <a:endParaRPr lang="en-US" altLang="en-US" sz="2400" dirty="0" smtClean="0"/>
          </a:p>
          <a:p>
            <a:pPr marL="0" indent="0">
              <a:buFont typeface="Wingdings 2" pitchFamily="18" charset="2"/>
              <a:buNone/>
            </a:pP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CE288-A0C7-4E4A-9B97-776C37FCF9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+mn-lt"/>
              </a:rPr>
              <a:t>It is better to control the values passed in with the help of the compiler. This is accomplished using an 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to store constants, rather than collecting together a bunch of public static final integers.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Improved Label Using enums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6648"/>
            <a:ext cx="5173133" cy="40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03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sz="4000" smtClean="0"/>
              <a:t>Review of Best Practice for Using enums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73183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From Bloch, </a:t>
            </a:r>
            <a:r>
              <a:rPr lang="en-US" i="1" smtClean="0"/>
              <a:t>Effective Java (2</a:t>
            </a:r>
            <a:r>
              <a:rPr lang="en-US" i="1" baseline="30000" smtClean="0"/>
              <a:t>nd</a:t>
            </a:r>
            <a:r>
              <a:rPr lang="en-US" i="1" smtClean="0"/>
              <a:t> edition):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7611" y="32766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i="1">
                <a:latin typeface="+mn-lt"/>
              </a:rPr>
              <a:t>Use enums (in place of public static final variables) whenever you need a fixed set of constants all of whose values you know at compile time.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7611" y="3276600"/>
            <a:ext cx="6781800" cy="12954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b="1" u="sng" dirty="0" smtClean="0"/>
              <a:t>OPTIONAL SLIDE (Quickly)</a:t>
            </a:r>
            <a:r>
              <a:rPr lang="en-US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 Practices,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458200" cy="2286000"/>
          </a:xfrm>
        </p:spPr>
        <p:txBody>
          <a:bodyPr/>
          <a:lstStyle/>
          <a:p>
            <a:r>
              <a:rPr lang="en-US" sz="2400" dirty="0" smtClean="0"/>
              <a:t>Question: What if you have constants that must be of type </a:t>
            </a:r>
            <a:r>
              <a:rPr lang="en-US" sz="2400" dirty="0" err="1" smtClean="0"/>
              <a:t>int</a:t>
            </a:r>
            <a:r>
              <a:rPr lang="en-US" sz="2400" dirty="0" smtClean="0"/>
              <a:t> or String (or another type)?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For lower left –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      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Dim.LENGTH</a:t>
            </a:r>
            <a:r>
              <a:rPr lang="en-US" sz="2000" dirty="0" smtClean="0">
                <a:solidFill>
                  <a:srgbClr val="0070C0"/>
                </a:solidFill>
              </a:rPr>
              <a:t> calls constructor.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                                                 Then comes the call to </a:t>
            </a:r>
            <a:r>
              <a:rPr lang="en-US" sz="2000" dirty="0" err="1" smtClean="0">
                <a:solidFill>
                  <a:srgbClr val="0070C0"/>
                </a:solidFill>
              </a:rPr>
              <a:t>val</a:t>
            </a:r>
            <a:r>
              <a:rPr lang="en-US" sz="2000" dirty="0" smtClean="0">
                <a:solidFill>
                  <a:srgbClr val="0070C0"/>
                </a:solidFill>
              </a:rPr>
              <a:t>( ) JL)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214947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tantia" panose="02030602050306030303" pitchFamily="18" charset="0"/>
              </a:rPr>
              <a:t>Solution</a:t>
            </a:r>
            <a:r>
              <a:rPr lang="en-US" dirty="0" smtClean="0">
                <a:latin typeface="Constantia" panose="02030602050306030303" pitchFamily="18" charset="0"/>
              </a:rPr>
              <a:t>: </a:t>
            </a:r>
            <a:r>
              <a:rPr lang="en-US" sz="2400" dirty="0" smtClean="0">
                <a:latin typeface="Constantia" panose="02030602050306030303" pitchFamily="18" charset="0"/>
              </a:rPr>
              <a:t>Use an </a:t>
            </a:r>
            <a:r>
              <a:rPr lang="en-US" sz="2400" dirty="0" err="1" smtClean="0">
                <a:latin typeface="Constantia" panose="02030602050306030303" pitchFamily="18" charset="0"/>
              </a:rPr>
              <a:t>enum</a:t>
            </a:r>
            <a:r>
              <a:rPr lang="en-US" sz="2400" dirty="0" smtClean="0">
                <a:latin typeface="Constantia" panose="02030602050306030303" pitchFamily="18" charset="0"/>
              </a:rPr>
              <a:t> </a:t>
            </a:r>
            <a:br>
              <a:rPr lang="en-US" sz="2400" dirty="0" smtClean="0">
                <a:latin typeface="Constantia" panose="02030602050306030303" pitchFamily="18" charset="0"/>
              </a:rPr>
            </a:br>
            <a:r>
              <a:rPr lang="en-US" sz="2400" dirty="0" smtClean="0">
                <a:latin typeface="Constantia" panose="02030602050306030303" pitchFamily="18" charset="0"/>
              </a:rPr>
              <a:t>constructor. (Dim(double x) on right-&gt;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3657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90585"/>
            <a:ext cx="4277250" cy="111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28559"/>
            <a:ext cx="2362200" cy="232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15450" y="368222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can have constructors, methods, and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61963" y="1295400"/>
            <a:ext cx="8229600" cy="2362200"/>
          </a:xfrm>
        </p:spPr>
        <p:txBody>
          <a:bodyPr/>
          <a:lstStyle/>
          <a:p>
            <a:r>
              <a:rPr lang="en-US" altLang="en-US" sz="2200" smtClean="0"/>
              <a:t>In the Label example (earlier slide), each of the instances declared within the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 enum has type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, which is a subclass of 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200" smtClean="0"/>
              <a:t>. Therefore</a:t>
            </a:r>
          </a:p>
          <a:p>
            <a:pPr lvl="1"/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 is itself a </a:t>
            </a:r>
            <a:r>
              <a:rPr lang="en-US" altLang="en-US" sz="2200" i="1" smtClean="0"/>
              <a:t>class</a:t>
            </a:r>
          </a:p>
          <a:p>
            <a:pPr lvl="1"/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 is not allowed to inherit from any other class (multiple inheritance not allowed).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A70C7-6951-4C4B-BD0A-E0B4F66B1B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000" smtClean="0"/>
              <a:t>Review of enum Implementation in Java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1447800" cy="26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40783</TotalTime>
  <Words>408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First Set of Examples:  Review of Enums</vt:lpstr>
      <vt:lpstr> Review of Enums (cont)</vt:lpstr>
      <vt:lpstr> Example of Handling Constants in Java</vt:lpstr>
      <vt:lpstr>PowerPoint Presentation</vt:lpstr>
      <vt:lpstr>Improved Label Using enums</vt:lpstr>
      <vt:lpstr>Review of Best Practice for Using enums</vt:lpstr>
      <vt:lpstr>       OPTIONAL SLIDE (Quickly)   Best Practices, continued</vt:lpstr>
      <vt:lpstr> Review of enum Implementation in Java</vt:lpstr>
      <vt:lpstr>                   OPTIONAL  -   Using enums to Create Singletons</vt:lpstr>
      <vt:lpstr>                 OPTIONAL : In Java 8, Enums Can “inherit”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Najeeb</dc:creator>
  <cp:lastModifiedBy>Cam Luc</cp:lastModifiedBy>
  <cp:revision>773</cp:revision>
  <dcterms:created xsi:type="dcterms:W3CDTF">2010-06-08T15:14:26Z</dcterms:created>
  <dcterms:modified xsi:type="dcterms:W3CDTF">2021-04-05T00:56:57Z</dcterms:modified>
</cp:coreProperties>
</file>