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5088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4C661B1-1DA3-A73E-1EEA-22F16A523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>
            <a:extLst>
              <a:ext uri="{FF2B5EF4-FFF2-40B4-BE49-F238E27FC236}">
                <a16:creationId xmlns:a16="http://schemas.microsoft.com/office/drawing/2014/main" id="{381C599F-465E-5A93-5D38-2581DB0B4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:notes">
            <a:extLst>
              <a:ext uri="{FF2B5EF4-FFF2-40B4-BE49-F238E27FC236}">
                <a16:creationId xmlns:a16="http://schemas.microsoft.com/office/drawing/2014/main" id="{207236C7-BD45-171E-FF48-5B8FC7762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278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AE7DAB90-C1EA-DD1D-D2A2-3D205596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>
            <a:extLst>
              <a:ext uri="{FF2B5EF4-FFF2-40B4-BE49-F238E27FC236}">
                <a16:creationId xmlns:a16="http://schemas.microsoft.com/office/drawing/2014/main" id="{1D3ADE7D-C83C-29CB-BD6E-F06178EF7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:notes">
            <a:extLst>
              <a:ext uri="{FF2B5EF4-FFF2-40B4-BE49-F238E27FC236}">
                <a16:creationId xmlns:a16="http://schemas.microsoft.com/office/drawing/2014/main" id="{DD1DCE8B-279F-36F3-F436-C811116C08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54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9271B0F9-A386-3D1B-BEE7-91B4B966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>
            <a:extLst>
              <a:ext uri="{FF2B5EF4-FFF2-40B4-BE49-F238E27FC236}">
                <a16:creationId xmlns:a16="http://schemas.microsoft.com/office/drawing/2014/main" id="{566FAB13-F530-0ACF-2480-F115A2926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6:notes">
            <a:extLst>
              <a:ext uri="{FF2B5EF4-FFF2-40B4-BE49-F238E27FC236}">
                <a16:creationId xmlns:a16="http://schemas.microsoft.com/office/drawing/2014/main" id="{411CE715-25A6-DC20-CCEB-6B099830E9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0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352908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23160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82692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5"/>
          </p:nvPr>
        </p:nvSpPr>
        <p:spPr>
          <a:xfrm>
            <a:off x="352908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6"/>
          </p:nvPr>
        </p:nvSpPr>
        <p:spPr>
          <a:xfrm>
            <a:off x="623160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360000" y="720000"/>
            <a:ext cx="864000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3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2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4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2"/>
          </p:nvPr>
        </p:nvSpPr>
        <p:spPr>
          <a:xfrm>
            <a:off x="352908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3"/>
          </p:nvPr>
        </p:nvSpPr>
        <p:spPr>
          <a:xfrm>
            <a:off x="623160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4"/>
          </p:nvPr>
        </p:nvSpPr>
        <p:spPr>
          <a:xfrm>
            <a:off x="82692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5"/>
          </p:nvPr>
        </p:nvSpPr>
        <p:spPr>
          <a:xfrm>
            <a:off x="352908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6"/>
          </p:nvPr>
        </p:nvSpPr>
        <p:spPr>
          <a:xfrm>
            <a:off x="623160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>
            <a:spLocks noGrp="1"/>
          </p:cNvSpPr>
          <p:nvPr>
            <p:ph type="subTitle" idx="1"/>
          </p:nvPr>
        </p:nvSpPr>
        <p:spPr>
          <a:xfrm>
            <a:off x="360000" y="720000"/>
            <a:ext cx="864000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3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body" idx="2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4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2"/>
          </p:nvPr>
        </p:nvSpPr>
        <p:spPr>
          <a:xfrm>
            <a:off x="352908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3"/>
          </p:nvPr>
        </p:nvSpPr>
        <p:spPr>
          <a:xfrm>
            <a:off x="623160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body" idx="4"/>
          </p:nvPr>
        </p:nvSpPr>
        <p:spPr>
          <a:xfrm>
            <a:off x="82692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9"/>
          <p:cNvSpPr txBox="1">
            <a:spLocks noGrp="1"/>
          </p:cNvSpPr>
          <p:nvPr>
            <p:ph type="body" idx="5"/>
          </p:nvPr>
        </p:nvSpPr>
        <p:spPr>
          <a:xfrm>
            <a:off x="352908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6"/>
          </p:nvPr>
        </p:nvSpPr>
        <p:spPr>
          <a:xfrm>
            <a:off x="623160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2"/>
          <p:cNvSpPr txBox="1">
            <a:spLocks noGrp="1"/>
          </p:cNvSpPr>
          <p:nvPr>
            <p:ph type="subTitle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subTitle" idx="1"/>
          </p:nvPr>
        </p:nvSpPr>
        <p:spPr>
          <a:xfrm>
            <a:off x="360000" y="720000"/>
            <a:ext cx="864000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7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3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9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9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9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0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0"/>
          <p:cNvSpPr txBox="1">
            <a:spLocks noGrp="1"/>
          </p:cNvSpPr>
          <p:nvPr>
            <p:ph type="body" idx="2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1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1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1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1"/>
          <p:cNvSpPr txBox="1">
            <a:spLocks noGrp="1"/>
          </p:cNvSpPr>
          <p:nvPr>
            <p:ph type="body" idx="4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2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2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2"/>
          <p:cNvSpPr txBox="1">
            <a:spLocks noGrp="1"/>
          </p:cNvSpPr>
          <p:nvPr>
            <p:ph type="body" idx="2"/>
          </p:nvPr>
        </p:nvSpPr>
        <p:spPr>
          <a:xfrm>
            <a:off x="352908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2"/>
          <p:cNvSpPr txBox="1">
            <a:spLocks noGrp="1"/>
          </p:cNvSpPr>
          <p:nvPr>
            <p:ph type="body" idx="3"/>
          </p:nvPr>
        </p:nvSpPr>
        <p:spPr>
          <a:xfrm>
            <a:off x="6231600" y="132948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2"/>
          <p:cNvSpPr txBox="1">
            <a:spLocks noGrp="1"/>
          </p:cNvSpPr>
          <p:nvPr>
            <p:ph type="body" idx="4"/>
          </p:nvPr>
        </p:nvSpPr>
        <p:spPr>
          <a:xfrm>
            <a:off x="82692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2"/>
          <p:cNvSpPr txBox="1">
            <a:spLocks noGrp="1"/>
          </p:cNvSpPr>
          <p:nvPr>
            <p:ph type="body" idx="5"/>
          </p:nvPr>
        </p:nvSpPr>
        <p:spPr>
          <a:xfrm>
            <a:off x="352908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2"/>
          <p:cNvSpPr txBox="1">
            <a:spLocks noGrp="1"/>
          </p:cNvSpPr>
          <p:nvPr>
            <p:ph type="body" idx="6"/>
          </p:nvPr>
        </p:nvSpPr>
        <p:spPr>
          <a:xfrm>
            <a:off x="6231600" y="2938320"/>
            <a:ext cx="257328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360000" y="720000"/>
            <a:ext cx="8640000" cy="33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922640" y="293832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922640" y="1329480"/>
            <a:ext cx="390024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826920" y="2938320"/>
            <a:ext cx="799272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20000" y="100440"/>
            <a:ext cx="6481440" cy="110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2760"/>
            <a:ext cx="8229240" cy="298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3689640" y="4140000"/>
            <a:ext cx="2250360" cy="974520"/>
            <a:chOff x="3689640" y="4140000"/>
            <a:chExt cx="2250360" cy="974520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689640" y="4140000"/>
              <a:ext cx="935280" cy="9745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1"/>
            <p:cNvGrpSpPr/>
            <p:nvPr/>
          </p:nvGrpSpPr>
          <p:grpSpPr>
            <a:xfrm>
              <a:off x="4754160" y="4152600"/>
              <a:ext cx="1185840" cy="892800"/>
              <a:chOff x="4754160" y="4152600"/>
              <a:chExt cx="1185840" cy="892800"/>
            </a:xfrm>
          </p:grpSpPr>
          <p:pic>
            <p:nvPicPr>
              <p:cNvPr id="13" name="Google Shape;13;p1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4754160" y="4227120"/>
                <a:ext cx="903960" cy="818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4991760" y="4152600"/>
                <a:ext cx="948240" cy="85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2556000" y="4807800"/>
            <a:ext cx="374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60000" y="4807800"/>
            <a:ext cx="68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 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414000" y="4605120"/>
            <a:ext cx="1170360" cy="506880"/>
            <a:chOff x="414000" y="4605120"/>
            <a:chExt cx="1170360" cy="506880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14000" y="4605120"/>
              <a:ext cx="486360" cy="506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" name="Google Shape;70;p14"/>
            <p:cNvGrpSpPr/>
            <p:nvPr/>
          </p:nvGrpSpPr>
          <p:grpSpPr>
            <a:xfrm>
              <a:off x="967680" y="4611600"/>
              <a:ext cx="616680" cy="464400"/>
              <a:chOff x="967680" y="4611600"/>
              <a:chExt cx="616680" cy="464400"/>
            </a:xfrm>
          </p:grpSpPr>
          <p:pic>
            <p:nvPicPr>
              <p:cNvPr id="71" name="Google Shape;71;p14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67680" y="4650480"/>
                <a:ext cx="470160" cy="425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p14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091160" y="4611600"/>
                <a:ext cx="493200" cy="446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3" name="Google Shape;73;p14"/>
          <p:cNvGrpSpPr/>
          <p:nvPr/>
        </p:nvGrpSpPr>
        <p:grpSpPr>
          <a:xfrm>
            <a:off x="414000" y="4605120"/>
            <a:ext cx="1170360" cy="506880"/>
            <a:chOff x="414000" y="4605120"/>
            <a:chExt cx="1170360" cy="506880"/>
          </a:xfrm>
        </p:grpSpPr>
        <p:pic>
          <p:nvPicPr>
            <p:cNvPr id="74" name="Google Shape;74;p1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14000" y="4605120"/>
              <a:ext cx="486360" cy="506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14"/>
            <p:cNvGrpSpPr/>
            <p:nvPr/>
          </p:nvGrpSpPr>
          <p:grpSpPr>
            <a:xfrm>
              <a:off x="967680" y="4611600"/>
              <a:ext cx="616680" cy="464400"/>
              <a:chOff x="967680" y="4611600"/>
              <a:chExt cx="616680" cy="464400"/>
            </a:xfrm>
          </p:grpSpPr>
          <p:pic>
            <p:nvPicPr>
              <p:cNvPr id="76" name="Google Shape;76;p14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67680" y="4650480"/>
                <a:ext cx="470160" cy="425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4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091160" y="4611600"/>
                <a:ext cx="493200" cy="446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8" name="Google Shape;78;p14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56000" y="4807800"/>
            <a:ext cx="374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ldNum" idx="12"/>
          </p:nvPr>
        </p:nvSpPr>
        <p:spPr>
          <a:xfrm>
            <a:off x="8460000" y="4807800"/>
            <a:ext cx="68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 </a:t>
            </a:r>
            <a:endParaRPr/>
          </a:p>
        </p:txBody>
      </p:sp>
      <p:grpSp>
        <p:nvGrpSpPr>
          <p:cNvPr id="135" name="Google Shape;135;p27"/>
          <p:cNvGrpSpPr/>
          <p:nvPr/>
        </p:nvGrpSpPr>
        <p:grpSpPr>
          <a:xfrm>
            <a:off x="414000" y="4605120"/>
            <a:ext cx="1170360" cy="506880"/>
            <a:chOff x="414000" y="4605120"/>
            <a:chExt cx="1170360" cy="506880"/>
          </a:xfrm>
        </p:grpSpPr>
        <p:pic>
          <p:nvPicPr>
            <p:cNvPr id="136" name="Google Shape;136;p2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14000" y="4605120"/>
              <a:ext cx="486360" cy="506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" name="Google Shape;137;p27"/>
            <p:cNvGrpSpPr/>
            <p:nvPr/>
          </p:nvGrpSpPr>
          <p:grpSpPr>
            <a:xfrm>
              <a:off x="967680" y="4611600"/>
              <a:ext cx="616680" cy="464400"/>
              <a:chOff x="967680" y="4611600"/>
              <a:chExt cx="616680" cy="464400"/>
            </a:xfrm>
          </p:grpSpPr>
          <p:pic>
            <p:nvPicPr>
              <p:cNvPr id="138" name="Google Shape;138;p27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67680" y="4650480"/>
                <a:ext cx="470160" cy="425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27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091160" y="4611600"/>
                <a:ext cx="493200" cy="446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" name="Google Shape;140;p27"/>
          <p:cNvGrpSpPr/>
          <p:nvPr/>
        </p:nvGrpSpPr>
        <p:grpSpPr>
          <a:xfrm>
            <a:off x="414000" y="4605120"/>
            <a:ext cx="1170360" cy="506880"/>
            <a:chOff x="414000" y="4605120"/>
            <a:chExt cx="1170360" cy="506880"/>
          </a:xfrm>
        </p:grpSpPr>
        <p:pic>
          <p:nvPicPr>
            <p:cNvPr id="141" name="Google Shape;141;p2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14000" y="4605120"/>
              <a:ext cx="486360" cy="506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" name="Google Shape;142;p27"/>
            <p:cNvGrpSpPr/>
            <p:nvPr/>
          </p:nvGrpSpPr>
          <p:grpSpPr>
            <a:xfrm>
              <a:off x="967680" y="4611600"/>
              <a:ext cx="616680" cy="464400"/>
              <a:chOff x="967680" y="4611600"/>
              <a:chExt cx="616680" cy="464400"/>
            </a:xfrm>
          </p:grpSpPr>
          <p:pic>
            <p:nvPicPr>
              <p:cNvPr id="143" name="Google Shape;143;p27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67680" y="4650480"/>
                <a:ext cx="470160" cy="425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7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091160" y="4611600"/>
                <a:ext cx="493200" cy="446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5" name="Google Shape;145;p27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60000" y="7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826920" y="1329480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ftr" idx="11"/>
          </p:nvPr>
        </p:nvSpPr>
        <p:spPr>
          <a:xfrm>
            <a:off x="2556000" y="4807800"/>
            <a:ext cx="374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sldNum" idx="12"/>
          </p:nvPr>
        </p:nvSpPr>
        <p:spPr>
          <a:xfrm>
            <a:off x="8460000" y="4807800"/>
            <a:ext cx="68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r>
              <a:rPr lang="pt-BR"/>
              <a:t>/ </a:t>
            </a:r>
            <a:endParaRPr/>
          </a:p>
        </p:txBody>
      </p:sp>
      <p:grpSp>
        <p:nvGrpSpPr>
          <p:cNvPr id="202" name="Google Shape;202;p40"/>
          <p:cNvGrpSpPr/>
          <p:nvPr/>
        </p:nvGrpSpPr>
        <p:grpSpPr>
          <a:xfrm>
            <a:off x="414000" y="4605120"/>
            <a:ext cx="1170360" cy="506880"/>
            <a:chOff x="414000" y="4605120"/>
            <a:chExt cx="1170360" cy="506880"/>
          </a:xfrm>
        </p:grpSpPr>
        <p:pic>
          <p:nvPicPr>
            <p:cNvPr id="203" name="Google Shape;203;p40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14000" y="4605120"/>
              <a:ext cx="486360" cy="506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40"/>
            <p:cNvGrpSpPr/>
            <p:nvPr/>
          </p:nvGrpSpPr>
          <p:grpSpPr>
            <a:xfrm>
              <a:off x="967680" y="4611600"/>
              <a:ext cx="616680" cy="464400"/>
              <a:chOff x="967680" y="4611600"/>
              <a:chExt cx="616680" cy="464400"/>
            </a:xfrm>
          </p:grpSpPr>
          <p:pic>
            <p:nvPicPr>
              <p:cNvPr id="205" name="Google Shape;205;p40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67680" y="4650480"/>
                <a:ext cx="470160" cy="425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40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091160" y="4611600"/>
                <a:ext cx="493200" cy="446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7" name="Google Shape;207;p40"/>
          <p:cNvGrpSpPr/>
          <p:nvPr/>
        </p:nvGrpSpPr>
        <p:grpSpPr>
          <a:xfrm>
            <a:off x="414000" y="4605120"/>
            <a:ext cx="1170360" cy="506880"/>
            <a:chOff x="414000" y="4605120"/>
            <a:chExt cx="1170360" cy="506880"/>
          </a:xfrm>
        </p:grpSpPr>
        <p:pic>
          <p:nvPicPr>
            <p:cNvPr id="208" name="Google Shape;208;p40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14000" y="4605120"/>
              <a:ext cx="486360" cy="5068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Google Shape;209;p40"/>
            <p:cNvGrpSpPr/>
            <p:nvPr/>
          </p:nvGrpSpPr>
          <p:grpSpPr>
            <a:xfrm>
              <a:off x="967680" y="4611600"/>
              <a:ext cx="616680" cy="464400"/>
              <a:chOff x="967680" y="4611600"/>
              <a:chExt cx="616680" cy="464400"/>
            </a:xfrm>
          </p:grpSpPr>
          <p:pic>
            <p:nvPicPr>
              <p:cNvPr id="210" name="Google Shape;210;p40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967680" y="4650480"/>
                <a:ext cx="470160" cy="4255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40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1091160" y="4611600"/>
                <a:ext cx="493200" cy="446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2" name="Google Shape;212;p40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0"/>
          <p:cNvSpPr/>
          <p:nvPr/>
        </p:nvSpPr>
        <p:spPr>
          <a:xfrm>
            <a:off x="0" y="699120"/>
            <a:ext cx="360000" cy="4445280"/>
          </a:xfrm>
          <a:prstGeom prst="rect">
            <a:avLst/>
          </a:prstGeom>
          <a:solidFill>
            <a:srgbClr val="00385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0"/>
            <a:ext cx="2504160" cy="6991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3"/>
          <p:cNvSpPr txBox="1"/>
          <p:nvPr/>
        </p:nvSpPr>
        <p:spPr>
          <a:xfrm>
            <a:off x="2520000" y="100440"/>
            <a:ext cx="6481440" cy="110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de Computadores</a:t>
            </a:r>
            <a:br>
              <a:rPr lang="pt-BR" sz="1050" b="0" i="0" u="none" strike="noStrike" cap="none" dirty="0"/>
            </a:b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3"/>
          <p:cNvSpPr txBox="1"/>
          <p:nvPr/>
        </p:nvSpPr>
        <p:spPr>
          <a:xfrm>
            <a:off x="504000" y="1591199"/>
            <a:ext cx="8497440" cy="5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Configurando um Servidor de Impressão CUPS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3"/>
          <p:cNvSpPr txBox="1"/>
          <p:nvPr/>
        </p:nvSpPr>
        <p:spPr>
          <a:xfrm>
            <a:off x="1979999" y="2519999"/>
            <a:ext cx="5796117" cy="220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Grupo:</a:t>
            </a:r>
            <a:endParaRPr sz="1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✔"/>
            </a:pPr>
            <a:r>
              <a:rPr lang="pt-BR" dirty="0"/>
              <a:t>Davi </a:t>
            </a:r>
            <a:r>
              <a:rPr lang="pt-BR" dirty="0" err="1"/>
              <a:t>Isoldi</a:t>
            </a:r>
            <a:r>
              <a:rPr lang="pt-BR" dirty="0"/>
              <a:t> Basílio</a:t>
            </a: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✔"/>
            </a:pPr>
            <a:r>
              <a:rPr lang="pt-BR" dirty="0"/>
              <a:t>Gustavo de Carvalho Oliveira Rodrigues </a:t>
            </a: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✔"/>
            </a:pPr>
            <a:r>
              <a:rPr lang="pt-BR" dirty="0"/>
              <a:t>João Pedro Rodrigues Corrêa </a:t>
            </a: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✔"/>
            </a:pPr>
            <a:r>
              <a:rPr lang="pt-BR" dirty="0"/>
              <a:t>Matheus da Silva Gomes Monteiro </a:t>
            </a: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✔"/>
            </a:pPr>
            <a:r>
              <a:rPr lang="pt-BR" dirty="0"/>
              <a:t>Miguel de Paula Souza Moreira</a:t>
            </a:r>
            <a:endParaRPr sz="11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Introdução</a:t>
            </a:r>
            <a:endParaRPr sz="3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4"/>
          <p:cNvSpPr txBox="1"/>
          <p:nvPr/>
        </p:nvSpPr>
        <p:spPr>
          <a:xfrm>
            <a:off x="1835640" y="1032824"/>
            <a:ext cx="799272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dirty="0"/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dirty="0"/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dirty="0"/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r>
              <a:rPr lang="pt-B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é o objetivo do serviço?</a:t>
            </a:r>
            <a:endParaRPr sz="1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r>
              <a:rPr lang="pt-B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é o processo de comunicação com o Cliente?</a:t>
            </a:r>
            <a:endParaRPr sz="1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r>
              <a:rPr lang="pt-B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os seus concorrentes?</a:t>
            </a:r>
            <a:endParaRPr sz="16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r>
              <a:rPr lang="pt-BR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diferenças entre os concorrentes?</a:t>
            </a:r>
          </a:p>
          <a:p>
            <a:pPr marL="343080" indent="-343080">
              <a:spcBef>
                <a:spcPts val="561"/>
              </a:spcBef>
              <a:buClr>
                <a:srgbClr val="99CC00"/>
              </a:buClr>
              <a:buSzPts val="2400"/>
              <a:buFont typeface="Noto Sans Symbols"/>
              <a:buChar char="✔"/>
            </a:pPr>
            <a:r>
              <a:rPr lang="pt-BR" sz="1600" dirty="0"/>
              <a:t>Casos de Uso e Aplicações do CUPS?</a:t>
            </a:r>
          </a:p>
          <a:p>
            <a:pPr marL="343080" indent="-343080">
              <a:spcBef>
                <a:spcPts val="561"/>
              </a:spcBef>
              <a:buClr>
                <a:srgbClr val="99CC00"/>
              </a:buClr>
              <a:buSzPts val="2400"/>
              <a:buFont typeface="Noto Sans Symbols"/>
              <a:buChar char="✔"/>
            </a:pPr>
            <a:r>
              <a:rPr lang="pt-BR" sz="1600" dirty="0"/>
              <a:t>Desafios e Limitações do CUPS?</a:t>
            </a: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indent="-343080">
              <a:spcBef>
                <a:spcPts val="561"/>
              </a:spcBef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indent="-343080">
              <a:spcBef>
                <a:spcPts val="561"/>
              </a:spcBef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indent="-343080">
              <a:spcBef>
                <a:spcPts val="561"/>
              </a:spcBef>
              <a:buClr>
                <a:srgbClr val="99CC00"/>
              </a:buClr>
              <a:buSzPts val="2400"/>
              <a:buFont typeface="Noto Sans Symbols"/>
              <a:buChar char="✔"/>
            </a:pPr>
            <a:endParaRPr lang="pt-BR"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99CC00"/>
              </a:buClr>
              <a:buSzPts val="2400"/>
            </a:pPr>
            <a:endParaRPr lang="pt-BR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99CC00"/>
              </a:buClr>
              <a:buSzPts val="2400"/>
              <a:buFont typeface="Noto Sans Symbols"/>
              <a:buChar char="✔"/>
            </a:pPr>
            <a:endParaRPr sz="16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/>
        </p:nvSpPr>
        <p:spPr>
          <a:xfrm>
            <a:off x="607769" y="1716730"/>
            <a:ext cx="7928461" cy="171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/>
              <a:t>Objetivo Principal:</a:t>
            </a:r>
            <a:r>
              <a:rPr lang="pt-BR" sz="1200" dirty="0"/>
              <a:t> Facilitar a administração centralizada de impressoras em redes Unix-like;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pt-BR"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impressão em ambientes corporativos ou domésticos;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a múltiplos tipos de impressoras e protocolos de impressão;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Compartilhamento de impressoras em rede para facilitar o acesso de diferentes dispositivos;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Conversão de formatos de impressão para compatibilidade com dispositivos variados. </a:t>
            </a:r>
          </a:p>
          <a:p>
            <a:pPr marL="285750" lvl="8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8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pt-BR" altLang="pt-B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sz="1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5"/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é o objetivo do serviço?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 txBox="1"/>
          <p:nvPr/>
        </p:nvSpPr>
        <p:spPr>
          <a:xfrm>
            <a:off x="611580" y="1313234"/>
            <a:ext cx="7920840" cy="25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Protocolo Usado: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Principalmente o Internet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Printing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(IPP).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Envio do Trabalho de Impressão: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cliente envia o trabalho de impressão para o servidor CUPS via IPP.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Processamento pelo Servidor: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CUPS processa o trabalho, usando filtros e drivers para converter o arquivo no formato adequado.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Envio para a Impressora: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trabalho é enviado à impressora e o status é monitorado pelo servidor.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para o Cliente: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cliente recebe atualizações sobre o status do trabalho de impressão.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Benefícios: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Segurança, compatibilidade e administração simplificada.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6"/>
          <p:cNvSpPr txBox="1"/>
          <p:nvPr/>
        </p:nvSpPr>
        <p:spPr>
          <a:xfrm>
            <a:off x="2520000" y="11430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800"/>
              <a:buFont typeface="Noto Sans Symbols"/>
              <a:buChar char="∙"/>
            </a:pPr>
            <a:r>
              <a:rPr lang="pt-BR" sz="2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é o processo de comunicação com o Cliente?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7"/>
          <p:cNvSpPr txBox="1"/>
          <p:nvPr/>
        </p:nvSpPr>
        <p:spPr>
          <a:xfrm>
            <a:off x="741120" y="1032824"/>
            <a:ext cx="7661760" cy="30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Print Server (Microsoft):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Integrado ao sistema Windows, amplamente utilizado em ambientes corporativos.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LPD (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Printer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Daemon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Tradicional em sistemas Unix e Linux, mais antigo, mas ainda em uso em algumas redes.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Cloud Print (Descontinuado):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Foi uma opção popular para impressões em nuvem, especialmente para usuários de dispositivos móveis e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Chromebooks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Papercut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Solução focada em gerenciamento e controle de impressão para ambientes educacionais e corporativos.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HPLIP (HP Linux Imaging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Printing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específico para dispositivos HP, que também pode ser integrado com CUPS.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os seus concorrentes?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/>
          <p:cNvSpPr txBox="1"/>
          <p:nvPr/>
        </p:nvSpPr>
        <p:spPr>
          <a:xfrm>
            <a:off x="550620" y="882201"/>
            <a:ext cx="8042760" cy="338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CUPS vs. Windows Print Server: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Compatibilidade: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CUPS é mais adaptável para Unix-like e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o Windows Print Server é focado em ambientes Windows.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CUPS oferece uma interface web, enquanto o Windows Print Server é configurado pelo Gerenciador de Impressoras do Windows.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CUPS vs. LPD: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Protocolo de Impressão: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CUPS usa IPP, que é mais moderno e seguro; LPD é mais antigo e tem menos suporte para novas impressoras.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Facilidade de Uso: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CUPS possui mais suporte para configuração e administração via interface gráfica.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CUPS vs. </a:t>
            </a:r>
            <a:r>
              <a:rPr kumimoji="0" lang="pt-BR" altLang="pt-B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Papercut</a:t>
            </a: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Foco: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Papercut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uma solução completa de gerenciamento e rastreamento de impressões, com mais recursos de controle de custos e relatórios.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Integração: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Papercut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pode ser integrado com CUPS para ambientes Unix, mas adiciona camadas extras de controle e configuração.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CUPS vs. HPLIP: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Compatibilidade: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HPLIP é específico para impressoras HP, enquanto CUPS suporta uma gama mais ampla de marcas e dispositivos.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Uso: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HPLIP pode ser integrado com CUPS, mas é mais específico para funcionalidades de impressoras HP.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8"/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 diferenças entre os concorrentes</a:t>
            </a:r>
            <a:r>
              <a:rPr lang="pt-BR" sz="2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EBC6753F-5287-CB99-4CC7-DF3A47E8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>
            <a:extLst>
              <a:ext uri="{FF2B5EF4-FFF2-40B4-BE49-F238E27FC236}">
                <a16:creationId xmlns:a16="http://schemas.microsoft.com/office/drawing/2014/main" id="{DA85992D-0545-4D1E-8585-8AB38815ADD1}"/>
              </a:ext>
            </a:extLst>
          </p:cNvPr>
          <p:cNvSpPr txBox="1"/>
          <p:nvPr/>
        </p:nvSpPr>
        <p:spPr>
          <a:xfrm>
            <a:off x="550620" y="1324664"/>
            <a:ext cx="8042760" cy="249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Ambientes Corporativos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Facilitar o gerenciamento de impressoras compartilhadas entre equipes e departamentos.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Ambientes Educacionais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Gerenciar impressoras de uso coletivo em escolas e universidades.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Usuários Domésticos Avançados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Configurar uma rede de impressão doméstica com várias impressoras.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Ambientes de Impressão Sob Demanda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Como em bibliotecas e laboratórios de informática, onde há alta demanda de impressão. </a:t>
            </a:r>
          </a:p>
        </p:txBody>
      </p:sp>
      <p:sp>
        <p:nvSpPr>
          <p:cNvPr id="304" name="Google Shape;304;p58">
            <a:extLst>
              <a:ext uri="{FF2B5EF4-FFF2-40B4-BE49-F238E27FC236}">
                <a16:creationId xmlns:a16="http://schemas.microsoft.com/office/drawing/2014/main" id="{839E2D63-3CEE-9697-DC11-FE3A65F982EA}"/>
              </a:ext>
            </a:extLst>
          </p:cNvPr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Casos de Uso e Aplicações do CUPS</a:t>
            </a: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4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69562B76-8A2B-556A-3DF3-CD3B16460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>
            <a:extLst>
              <a:ext uri="{FF2B5EF4-FFF2-40B4-BE49-F238E27FC236}">
                <a16:creationId xmlns:a16="http://schemas.microsoft.com/office/drawing/2014/main" id="{4C2ED22F-93D1-25F6-2CDE-DEF0FDE0CAF3}"/>
              </a:ext>
            </a:extLst>
          </p:cNvPr>
          <p:cNvSpPr txBox="1"/>
          <p:nvPr/>
        </p:nvSpPr>
        <p:spPr>
          <a:xfrm>
            <a:off x="550620" y="1324664"/>
            <a:ext cx="8042760" cy="249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Limitações em Impressões Complexas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Dificuldades com certos tipos de impressão, como gráficos avançados ou arquivos de design.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a Impressoras Antigas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Alguns modelos de impressora mais antigos podem não ser totalmente compatíveis.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Compatibilidade com Windows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Embora o CUPS seja compatível com IPP, a integração completa com clientes Windows pode requerer configurações extras.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Desempenho em Ambientes de Alta Escala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 grandes organizações, pode haver necessidade de uma solução de impressão adicional para atender à demanda. </a:t>
            </a:r>
          </a:p>
        </p:txBody>
      </p:sp>
      <p:sp>
        <p:nvSpPr>
          <p:cNvPr id="304" name="Google Shape;304;p58">
            <a:extLst>
              <a:ext uri="{FF2B5EF4-FFF2-40B4-BE49-F238E27FC236}">
                <a16:creationId xmlns:a16="http://schemas.microsoft.com/office/drawing/2014/main" id="{750B0BFD-FC90-91F3-B25A-D6B61591AA51}"/>
              </a:ext>
            </a:extLst>
          </p:cNvPr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Desafios e Limitações do CUPS</a:t>
            </a: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6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EFF31918-BE31-2579-DAA8-1E2BC19E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>
            <a:extLst>
              <a:ext uri="{FF2B5EF4-FFF2-40B4-BE49-F238E27FC236}">
                <a16:creationId xmlns:a16="http://schemas.microsoft.com/office/drawing/2014/main" id="{3418C9A8-6BD2-AE2B-7DFC-9D99CF82D3AC}"/>
              </a:ext>
            </a:extLst>
          </p:cNvPr>
          <p:cNvSpPr txBox="1"/>
          <p:nvPr/>
        </p:nvSpPr>
        <p:spPr>
          <a:xfrm>
            <a:off x="550620" y="1324664"/>
            <a:ext cx="6993180" cy="249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ChatGPT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2024.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Disponivel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em: &lt;https://chatgpt.com&gt;.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BISHNOI, S.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set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CUPS print server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Ubuntu.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FOSS Linux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2022.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Disponivel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em: &lt;https://www.fosslinux.com/61850/how-to-set-up-cups-print-server-on-ubuntu.htm&gt;.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DIOLINUX. O que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CUPS? -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Linux (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Printer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System) -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Diolinux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Explica.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YouTube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2020.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Disponivel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em: &lt;https://www.youtube.com/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watch?v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=lcVGgu93AGQ&gt;.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configure a CUPS print server.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Canonical Ubuntu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Disponivel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em: &lt;https://ubuntu.com/server/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-configure-a-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cups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-print-server&gt;.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4" name="Google Shape;304;p58">
            <a:extLst>
              <a:ext uri="{FF2B5EF4-FFF2-40B4-BE49-F238E27FC236}">
                <a16:creationId xmlns:a16="http://schemas.microsoft.com/office/drawing/2014/main" id="{6853F134-EDB0-0A90-4F06-DDD0DA44DF40}"/>
              </a:ext>
            </a:extLst>
          </p:cNvPr>
          <p:cNvSpPr txBox="1"/>
          <p:nvPr/>
        </p:nvSpPr>
        <p:spPr>
          <a:xfrm>
            <a:off x="2520000" y="0"/>
            <a:ext cx="662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Referências</a:t>
            </a:r>
            <a:endParaRPr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02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837</Words>
  <Application>Microsoft Office PowerPoint</Application>
  <PresentationFormat>Personalizar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Noto Sans Symbols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Miguel Moreira</cp:lastModifiedBy>
  <cp:revision>1</cp:revision>
  <dcterms:modified xsi:type="dcterms:W3CDTF">2024-11-09T21:20:10Z</dcterms:modified>
</cp:coreProperties>
</file>