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8" r:id="rId3"/>
    <p:sldMasterId id="2147483689" r:id="rId4"/>
    <p:sldMasterId id="2147483690" r:id="rId5"/>
    <p:sldMasterId id="214748369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Dosis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Source Sans Pro Light"/>
      <p:regular r:id="rId41"/>
      <p:bold r:id="rId42"/>
      <p:italic r:id="rId43"/>
      <p:boldItalic r:id="rId44"/>
    </p:embeddedFont>
    <p:embeddedFont>
      <p:font typeface="Source Sans Pro SemiBold"/>
      <p:regular r:id="rId45"/>
      <p:bold r:id="rId46"/>
      <p:italic r:id="rId47"/>
      <p:boldItalic r:id="rId48"/>
    </p:embeddedFont>
    <p:embeddedFont>
      <p:font typeface="Source Sans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SourceSansProLight-bold.fntdata"/><Relationship Id="rId41" Type="http://schemas.openxmlformats.org/officeDocument/2006/relationships/font" Target="fonts/SourceSansProLight-regular.fntdata"/><Relationship Id="rId44" Type="http://schemas.openxmlformats.org/officeDocument/2006/relationships/font" Target="fonts/SourceSansProLight-boldItalic.fntdata"/><Relationship Id="rId43" Type="http://schemas.openxmlformats.org/officeDocument/2006/relationships/font" Target="fonts/SourceSansProLight-italic.fntdata"/><Relationship Id="rId46" Type="http://schemas.openxmlformats.org/officeDocument/2006/relationships/font" Target="fonts/SourceSansProSemiBold-bold.fntdata"/><Relationship Id="rId45" Type="http://schemas.openxmlformats.org/officeDocument/2006/relationships/font" Target="fonts/SourceSansPro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SourceSansProSemiBold-boldItalic.fntdata"/><Relationship Id="rId47" Type="http://schemas.openxmlformats.org/officeDocument/2006/relationships/font" Target="fonts/SourceSansProSemiBold-italic.fntdata"/><Relationship Id="rId49" Type="http://schemas.openxmlformats.org/officeDocument/2006/relationships/font" Target="fonts/SourceSansPr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Dosis-regular.fntdata"/><Relationship Id="rId34" Type="http://schemas.openxmlformats.org/officeDocument/2006/relationships/slide" Target="slides/slide27.xml"/><Relationship Id="rId37" Type="http://schemas.openxmlformats.org/officeDocument/2006/relationships/font" Target="fonts/Roboto-regular.fntdata"/><Relationship Id="rId36" Type="http://schemas.openxmlformats.org/officeDocument/2006/relationships/font" Target="fonts/Dosis-bold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 pode usar bibliotecas de visualização de dados como Matplotlib e Seaborn e mostrar seus gráficos no mesmo documento onde está seu código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6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4C49F"/>
                </a:solidFill>
              </a:rPr>
              <a:t>”</a:t>
            </a:r>
            <a:endParaRPr b="1" sz="7200">
              <a:solidFill>
                <a:srgbClr val="A4C49F"/>
              </a:solidFill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A4C49F"/>
                </a:solidFill>
              </a:defRPr>
            </a:lvl1pPr>
            <a:lvl2pPr lvl="1" rtl="0">
              <a:buNone/>
              <a:defRPr>
                <a:solidFill>
                  <a:srgbClr val="A4C49F"/>
                </a:solidFill>
              </a:defRPr>
            </a:lvl2pPr>
            <a:lvl3pPr lvl="2" rtl="0">
              <a:buNone/>
              <a:defRPr>
                <a:solidFill>
                  <a:srgbClr val="A4C49F"/>
                </a:solidFill>
              </a:defRPr>
            </a:lvl3pPr>
            <a:lvl4pPr lvl="3" rtl="0">
              <a:buNone/>
              <a:defRPr>
                <a:solidFill>
                  <a:srgbClr val="A4C49F"/>
                </a:solidFill>
              </a:defRPr>
            </a:lvl4pPr>
            <a:lvl5pPr lvl="4" rtl="0">
              <a:buNone/>
              <a:defRPr>
                <a:solidFill>
                  <a:srgbClr val="A4C49F"/>
                </a:solidFill>
              </a:defRPr>
            </a:lvl5pPr>
            <a:lvl6pPr lvl="5" rtl="0">
              <a:buNone/>
              <a:defRPr>
                <a:solidFill>
                  <a:srgbClr val="A4C49F"/>
                </a:solidFill>
              </a:defRPr>
            </a:lvl6pPr>
            <a:lvl7pPr lvl="6" rtl="0">
              <a:buNone/>
              <a:defRPr>
                <a:solidFill>
                  <a:srgbClr val="A4C49F"/>
                </a:solidFill>
              </a:defRPr>
            </a:lvl7pPr>
            <a:lvl8pPr lvl="7" rtl="0">
              <a:buNone/>
              <a:defRPr>
                <a:solidFill>
                  <a:srgbClr val="A4C49F"/>
                </a:solidFill>
              </a:defRPr>
            </a:lvl8pPr>
            <a:lvl9pPr lvl="8" rtl="0">
              <a:buNone/>
              <a:defRPr>
                <a:solidFill>
                  <a:srgbClr val="A4C49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 sz="2400"/>
            </a:lvl1pPr>
            <a:lvl2pPr lvl="1" rtl="0">
              <a:buNone/>
              <a:defRPr sz="2400"/>
            </a:lvl2pPr>
            <a:lvl3pPr lvl="2" rtl="0">
              <a:buNone/>
              <a:defRPr sz="2400"/>
            </a:lvl3pPr>
            <a:lvl4pPr lvl="3" rtl="0">
              <a:buNone/>
              <a:defRPr sz="2400"/>
            </a:lvl4pPr>
            <a:lvl5pPr lvl="4" rtl="0">
              <a:buNone/>
              <a:defRPr sz="2400"/>
            </a:lvl5pPr>
            <a:lvl6pPr lvl="5" rtl="0">
              <a:buNone/>
              <a:defRPr sz="2400"/>
            </a:lvl6pPr>
            <a:lvl7pPr lvl="6" rtl="0">
              <a:buNone/>
              <a:defRPr sz="2400"/>
            </a:lvl7pPr>
            <a:lvl8pPr lvl="7" rtl="0">
              <a:buNone/>
              <a:defRPr sz="2400"/>
            </a:lvl8pPr>
            <a:lvl9pPr lvl="8" rtl="0">
              <a:buNone/>
              <a:defRPr sz="2400"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background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6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type="ctrTitle"/>
          </p:nvPr>
        </p:nvSpPr>
        <p:spPr>
          <a:xfrm>
            <a:off x="685800" y="1907658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30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rot="10800000">
            <a:off x="-150" y="3769824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▹"/>
              <a:defRPr b="0" i="1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▸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⬩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⬞"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9" name="Shape 149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</a:pPr>
            <a:r>
              <a:rPr b="1" i="0" lang="en" sz="72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44425" y="1534256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3818122" y="1534256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background">
  <p:cSld name="Big image backgroun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1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3000"/>
              <a:buFont typeface="Source Sans Pro"/>
              <a:buNone/>
              <a:defRPr b="0" i="0" sz="12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30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6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type="ctrTitle"/>
          </p:nvPr>
        </p:nvSpPr>
        <p:spPr>
          <a:xfrm>
            <a:off x="685800" y="1907658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30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rot="10800000">
            <a:off x="-150" y="3769824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▹"/>
              <a:defRPr b="0" i="1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▸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⬩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⬞"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9" name="Shape 209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</a:pPr>
            <a:r>
              <a:rPr b="1" i="0" lang="en" sz="72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44425" y="1534256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3818122" y="1534256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background">
  <p:cSld name="Big image background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1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3000"/>
              <a:buFont typeface="Source Sans Pro"/>
              <a:buNone/>
              <a:defRPr b="0" i="0" sz="12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>
            <a:off x="-150" y="3769824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616475" y="0"/>
            <a:ext cx="5910899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▹"/>
              <a:defRPr b="0" i="1" sz="3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▸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⬩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⬞"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1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/>
        </p:nvSpPr>
        <p:spPr>
          <a:xfrm>
            <a:off x="3593400" y="3670520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</a:pPr>
            <a:r>
              <a:rPr b="1" i="0" lang="en" sz="72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Arial"/>
              <a:buNone/>
              <a:defRPr b="0" i="0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95D1D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background">
  <p:cSld name="Big image background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-75" y="0"/>
            <a:ext cx="1851600" cy="5143499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flipH="1">
            <a:off x="-75" y="0"/>
            <a:ext cx="1851600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35225" y="1292400"/>
            <a:ext cx="13811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1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-75" y="0"/>
            <a:ext cx="1851600" cy="1139999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H="1">
            <a:off x="-75" y="0"/>
            <a:ext cx="1851600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 flipH="1">
            <a:off x="-75" y="0"/>
            <a:ext cx="1851600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-75" y="0"/>
            <a:ext cx="1851600" cy="1139999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u="none" cap="none" strike="noStrike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23150" y="1284100"/>
            <a:ext cx="1393199" cy="19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3000"/>
              <a:buFont typeface="Source Sans Pro"/>
              <a:buNone/>
              <a:defRPr b="0" i="0" sz="12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844425" y="1548525"/>
            <a:ext cx="1918799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2861613" y="1548525"/>
            <a:ext cx="1918799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4878801" y="1548525"/>
            <a:ext cx="1918799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▸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⬩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30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eborah@great.ufc.br" TargetMode="External"/><Relationship Id="rId4" Type="http://schemas.openxmlformats.org/officeDocument/2006/relationships/hyperlink" Target="mailto:deborah@great.ufc.br" TargetMode="External"/><Relationship Id="rId5" Type="http://schemas.openxmlformats.org/officeDocument/2006/relationships/hyperlink" Target="mailto:deborah@great.ufc.br" TargetMode="External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822575" y="248650"/>
            <a:ext cx="72822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/>
              <a:t>Regressão Linear</a:t>
            </a:r>
            <a:br>
              <a:rPr lang="en"/>
            </a:br>
            <a:r>
              <a:rPr lang="en" sz="3600"/>
              <a:t>Prática 01: Configuração de Ambiente</a:t>
            </a:r>
            <a:endParaRPr sz="3600"/>
          </a:p>
        </p:txBody>
      </p:sp>
      <p:sp>
        <p:nvSpPr>
          <p:cNvPr id="250" name="Shape 250"/>
          <p:cNvSpPr txBox="1"/>
          <p:nvPr/>
        </p:nvSpPr>
        <p:spPr>
          <a:xfrm>
            <a:off x="822575" y="3182275"/>
            <a:ext cx="4510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Profª </a:t>
            </a:r>
            <a:r>
              <a:rPr b="0" i="0" lang="en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Deborah Magalhãe</a:t>
            </a: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b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Monitor: Davi Luis de Oliveira</a:t>
            </a:r>
            <a:r>
              <a:rPr b="0" i="0" lang="en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2400"/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13365" l="15206" r="8725" t="18267"/>
          <a:stretch/>
        </p:blipFill>
        <p:spPr>
          <a:xfrm>
            <a:off x="3713062" y="4186975"/>
            <a:ext cx="1717875" cy="8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0" y="0"/>
            <a:ext cx="9169200" cy="415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type="ctrTitle"/>
          </p:nvPr>
        </p:nvSpPr>
        <p:spPr>
          <a:xfrm>
            <a:off x="1087225" y="0"/>
            <a:ext cx="7062900" cy="3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Por que utilizar GraphLab e SFrame ?</a:t>
            </a:r>
            <a:endParaRPr>
              <a:solidFill>
                <a:srgbClr val="E91E63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550" y="2305200"/>
            <a:ext cx="2286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844425" y="5600"/>
            <a:ext cx="44694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SFrame e GraphLab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Shape 326"/>
          <p:cNvSpPr txBox="1"/>
          <p:nvPr>
            <p:ph idx="4294967295" type="body"/>
          </p:nvPr>
        </p:nvSpPr>
        <p:spPr>
          <a:xfrm>
            <a:off x="844425" y="1157075"/>
            <a:ext cx="80691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A4C49F"/>
              </a:buClr>
              <a:buSzPts val="1800"/>
              <a:buChar char="▹"/>
            </a:pPr>
            <a:r>
              <a:rPr lang="en" sz="1800"/>
              <a:t>Boa parte das ferramentas para manipular dados em Python não é escalável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4C49F"/>
              </a:buClr>
              <a:buSzPts val="1800"/>
              <a:buChar char="▹"/>
            </a:pPr>
            <a:r>
              <a:rPr lang="en" sz="1800"/>
              <a:t>Como serão utilizados diferentes modelos ao longo da disciplina, nós precisaríamos instalar um conjunto muito grande de pacotes o que é complexo e leva tempo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4C49F"/>
              </a:buClr>
              <a:buSzPts val="1800"/>
              <a:buChar char="▹"/>
            </a:pPr>
            <a:r>
              <a:rPr lang="en" sz="1800"/>
              <a:t>O GraphLab Create é uma biblioteca de aprendizagem de máquinas altamente escalável para o Python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4C49F"/>
              </a:buClr>
              <a:buSzPts val="1800"/>
              <a:buChar char="▹"/>
            </a:pPr>
            <a:r>
              <a:rPr lang="en" sz="1800"/>
              <a:t>SFrame uma biblioteca para manipulação de dados</a:t>
            </a:r>
            <a:endParaRPr sz="18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A4C49F"/>
              </a:buClr>
              <a:buSzPts val="1600"/>
              <a:buChar char="▸"/>
            </a:pPr>
            <a:r>
              <a:rPr lang="en" sz="1600"/>
              <a:t>Uma grande vantagem do SFrame sobre Pandas é que o primeiro não se limita a conjuntos de dados que cabem na memória do computador. Portanto, é possível lidar com grandes conjuntos de dados, mesmo em um laptop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44425" y="5600"/>
            <a:ext cx="69552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1: Registrar-se no GraphLab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25" y="1206175"/>
            <a:ext cx="7344699" cy="35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1021875" y="4485800"/>
            <a:ext cx="6718800" cy="57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https://turi.com/download/academic.html</a:t>
            </a:r>
            <a:endParaRPr sz="18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861450" y="312175"/>
            <a:ext cx="3268800" cy="15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1: Registrar-se no GraphLab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225" y="139850"/>
            <a:ext cx="4160001" cy="45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25" y="4269100"/>
            <a:ext cx="4160000" cy="8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4538875" y="151300"/>
            <a:ext cx="4160100" cy="60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4743250" y="968800"/>
            <a:ext cx="3955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Pode ser seu email pessoal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4719325" y="3956950"/>
            <a:ext cx="3955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Academic purposes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641075" y="4307975"/>
            <a:ext cx="170400" cy="21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638600" y="4742275"/>
            <a:ext cx="1175100" cy="40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844425" y="5600"/>
            <a:ext cx="69552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1: Registrar-se no GraphLab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00" y="1298000"/>
            <a:ext cx="5101801" cy="37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3014575" y="2893350"/>
            <a:ext cx="2682600" cy="15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239625" y="3796025"/>
            <a:ext cx="3712800" cy="50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844425" y="5600"/>
            <a:ext cx="750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2: Verificar restrições do GraphLab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25" y="1263950"/>
            <a:ext cx="81724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1127225" y="4080375"/>
            <a:ext cx="7758000" cy="44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844425" y="5600"/>
            <a:ext cx="750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2: Verificar restrições do GraphLab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25" y="1298000"/>
            <a:ext cx="8147174" cy="734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3610675" y="1292400"/>
            <a:ext cx="851700" cy="40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25" y="1255425"/>
            <a:ext cx="7572750" cy="3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>
            <p:ph type="title"/>
          </p:nvPr>
        </p:nvSpPr>
        <p:spPr>
          <a:xfrm>
            <a:off x="844425" y="5600"/>
            <a:ext cx="69552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3: Instalar Python 2.7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1677925" y="4612675"/>
            <a:ext cx="6718800" cy="57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lhttps://www.python.org/downloads/</a:t>
            </a:r>
            <a:endParaRPr sz="18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091200" y="3012575"/>
            <a:ext cx="1260300" cy="4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844425" y="5600"/>
            <a:ext cx="69552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3: Instalar Python 2.7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570050" y="1219600"/>
            <a:ext cx="73389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A4C49F"/>
              </a:buClr>
              <a:buSzPts val="1800"/>
              <a:buFont typeface="Source Sans Pro"/>
              <a:buChar char="▹"/>
            </a:pP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Observação: No windows quando a instalação, estiver concluída, é preciso, configurar as variáveis de ambiente, para que o python 2.7 funcione no prompt de comando</a:t>
            </a:r>
            <a:endParaRPr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▹"/>
            </a:pP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Procure o Painel de Controle e depois pesquise Sistema</a:t>
            </a:r>
            <a:endParaRPr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▹"/>
            </a:pP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Clique na opção, exibir configurações Avançadas</a:t>
            </a:r>
            <a:endParaRPr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▹"/>
            </a:pP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Agora vá para a opção, variáveis de ambiente </a:t>
            </a:r>
            <a:endParaRPr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▹"/>
            </a:pP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 último Clique no path e adicione </a:t>
            </a:r>
            <a:r>
              <a:rPr lang="en" sz="1300">
                <a:solidFill>
                  <a:srgbClr val="333332"/>
                </a:solidFill>
              </a:rPr>
              <a:t>"C:\Python27\"</a:t>
            </a:r>
            <a:endParaRPr sz="1300">
              <a:solidFill>
                <a:srgbClr val="33333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844425" y="5600"/>
            <a:ext cx="69552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4: Instalar Anaconda 4.0.0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460725" y="1365425"/>
            <a:ext cx="73389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A4C49F"/>
              </a:buClr>
              <a:buSzPts val="1800"/>
              <a:buFont typeface="Source Sans Pro"/>
              <a:buChar char="▹"/>
            </a:pP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para baixar no Windows:</a:t>
            </a: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https://www.anaconda.com/download/#windows</a:t>
            </a:r>
            <a:endParaRPr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Dosis"/>
              <a:buNone/>
            </a:pPr>
            <a:r>
              <a:rPr b="0" i="0" lang="en" sz="6000" u="none" cap="none" strike="noStrike">
                <a:solidFill>
                  <a:srgbClr val="93C47D"/>
                </a:solidFill>
                <a:latin typeface="Dosis"/>
                <a:ea typeface="Dosis"/>
                <a:cs typeface="Dosis"/>
                <a:sym typeface="Dosis"/>
              </a:rPr>
              <a:t>Olá!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397025" y="1157075"/>
            <a:ext cx="47469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</a:pPr>
            <a:r>
              <a:rPr b="1" i="0" lang="en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Curso: Bacharelado em Sistema de Inf</a:t>
            </a:r>
            <a:r>
              <a:rPr b="1" lang="en" sz="2000"/>
              <a:t>ormação</a:t>
            </a:r>
            <a:r>
              <a:rPr b="1" i="0" lang="en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</a:pPr>
            <a:r>
              <a:rPr i="0" lang="en" sz="1800" u="none" cap="none" strike="noStrike">
                <a:solidFill>
                  <a:srgbClr val="415665"/>
                </a:solidFill>
              </a:rPr>
              <a:t>Disciplina:  </a:t>
            </a:r>
            <a:r>
              <a:rPr lang="en" sz="1800"/>
              <a:t>Sistemas Inteligentes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</a:pPr>
            <a:r>
              <a:t/>
            </a:r>
            <a:endParaRPr sz="1800"/>
          </a:p>
          <a:p>
            <a:pPr indent="-32861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 SemiBold"/>
              <a:buChar char="▹"/>
            </a:pPr>
            <a:r>
              <a:rPr lang="en" sz="1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Configuração de Ambiente</a:t>
            </a:r>
            <a:endParaRPr sz="1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Você pode me encontrar em </a:t>
            </a:r>
            <a:r>
              <a:rPr b="1" i="0" lang="en" sz="14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deborah.vm@</a:t>
            </a:r>
            <a:r>
              <a:rPr b="1" lang="en" sz="1400" u="sng">
                <a:solidFill>
                  <a:schemeClr val="hlink"/>
                </a:solidFill>
                <a:hlinkClick r:id="rId4"/>
              </a:rPr>
              <a:t>gmail</a:t>
            </a:r>
            <a:r>
              <a:rPr b="1" i="0" lang="en" sz="14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.com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(Dúvidas e sugestões serão bem-vindas =D)</a:t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i_capa.png" id="259" name="Shape 2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525" y="1157075"/>
            <a:ext cx="3727500" cy="35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70" y="1145600"/>
            <a:ext cx="4721155" cy="41020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type="title"/>
          </p:nvPr>
        </p:nvSpPr>
        <p:spPr>
          <a:xfrm>
            <a:off x="844425" y="5600"/>
            <a:ext cx="69552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4: Instalar Anaconda 4.0.0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Shape 403"/>
          <p:cNvSpPr txBox="1"/>
          <p:nvPr/>
        </p:nvSpPr>
        <p:spPr>
          <a:xfrm>
            <a:off x="1677925" y="4612675"/>
            <a:ext cx="6718800" cy="57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https://repo.continuum.io/archive/</a:t>
            </a:r>
            <a:endParaRPr sz="18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821550" y="138225"/>
            <a:ext cx="750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5: Executar o instalador do Anaconda2 v4.0.0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975650" y="1475475"/>
            <a:ext cx="7500900" cy="52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 ./</a:t>
            </a: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bash /path to download file/Anaconda2-4.0.0-Linux-x86_64.sh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821550" y="138225"/>
            <a:ext cx="750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6: Criar o ambiente conda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975650" y="1475475"/>
            <a:ext cx="7500900" cy="161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# Criar um novo ambiente conda "gl-env" com o Python 2.7.x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 conda create -n gl-env python=2.7 anaconda=4.0.0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# Ativar o novo ambiente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 source activate gl-env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2041500" y="40962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669525" y="3371975"/>
            <a:ext cx="73389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Obs1: Funciona para o Windows também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Obs2: gl-env é o nome do ambiente virtual, logo você pode escolher qualquer nome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Obs3: No caso do windows para ativar, o comando é : activate gl-env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821550" y="138225"/>
            <a:ext cx="750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7: garantir a versão do pip &gt; = 7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975650" y="1475475"/>
            <a:ext cx="7500900" cy="52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conda update pip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975650" y="219382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Funciona para o Windows também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/>
        </p:nvSpPr>
        <p:spPr>
          <a:xfrm>
            <a:off x="975650" y="1475475"/>
            <a:ext cx="7500900" cy="13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 conda update </a:t>
            </a: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pip install --upgrade --no-cache-dir https://get.graphlab.com/GraphLab-Create/2.1/</a:t>
            </a:r>
            <a:r>
              <a:rPr b="1"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deborah.vm@gmail.com</a:t>
            </a: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b="1"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F844-2143-935F-B486-C63A-26E5-11E6-892E</a:t>
            </a: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/GraphLab-Create-License.tar.gz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Shape 433"/>
          <p:cNvSpPr txBox="1"/>
          <p:nvPr>
            <p:ph type="title"/>
          </p:nvPr>
        </p:nvSpPr>
        <p:spPr>
          <a:xfrm>
            <a:off x="821550" y="138225"/>
            <a:ext cx="750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8: Instalar GraphLab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1354550" y="2138550"/>
            <a:ext cx="4897200" cy="236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821550" y="302722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Funciona para o Windows também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/>
        </p:nvSpPr>
        <p:spPr>
          <a:xfrm>
            <a:off x="975650" y="1475475"/>
            <a:ext cx="7500900" cy="13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 conda update pip install --upgrade --no-cache-dir https://get.graphlab.com/GraphLab-Create/2.1/</a:t>
            </a:r>
            <a:r>
              <a:rPr b="1"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deborah.vm@gmail.com</a:t>
            </a: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b="1"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F844-2143-935F-B486-C63A-26E5-11E6-892E</a:t>
            </a: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/GraphLab-Create-Licens.tar.gz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821550" y="138225"/>
            <a:ext cx="750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8: Instalar GraphLab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1354550" y="2138550"/>
            <a:ext cx="4897200" cy="236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/>
        </p:nvSpPr>
        <p:spPr>
          <a:xfrm>
            <a:off x="821550" y="302722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Funciona para o Windows também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821550" y="138225"/>
            <a:ext cx="750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Passo 9: instalar Jupyter notebook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975650" y="1475475"/>
            <a:ext cx="7500900" cy="137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 pip install jupyter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# Executar o notebook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jupyter notebook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729100" y="31285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Obs: Funciona pro Windows também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4890575" y="114642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Font typeface="Source Sans Pro"/>
              <a:buNone/>
            </a:pPr>
            <a:r>
              <a:rPr b="1" i="0" lang="en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Dúvidas?Sugestões? Inquietações?</a:t>
            </a:r>
            <a:br>
              <a:rPr b="1" i="0" lang="en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i="0" lang="en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Aconselhamentos?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</a:pPr>
            <a:r>
              <a:rPr lang="en"/>
              <a:t>Desabafe em: </a:t>
            </a:r>
            <a:r>
              <a:rPr i="0" lang="en" u="none" cap="none" strike="noStrike">
                <a:solidFill>
                  <a:srgbClr val="41566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deborah.vm@gmail.com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descr="chloe.jpg" id="460" name="Shape 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6425"/>
            <a:ext cx="422105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44425" y="0"/>
            <a:ext cx="56115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O que eu preciso instalar?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Shape 266"/>
          <p:cNvSpPr txBox="1"/>
          <p:nvPr>
            <p:ph idx="4294967295" type="body"/>
          </p:nvPr>
        </p:nvSpPr>
        <p:spPr>
          <a:xfrm>
            <a:off x="844425" y="1157075"/>
            <a:ext cx="80691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93C47D"/>
              </a:buClr>
              <a:buSzPts val="2400"/>
              <a:buAutoNum type="arabicPeriod"/>
            </a:pPr>
            <a:r>
              <a:rPr lang="en" sz="2400"/>
              <a:t>Python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AutoNum type="arabicPeriod"/>
            </a:pPr>
            <a:r>
              <a:rPr lang="en" sz="2400"/>
              <a:t>Anaconda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AutoNum type="arabicPeriod"/>
            </a:pPr>
            <a:r>
              <a:rPr lang="en" sz="2400"/>
              <a:t>Jupyter Notebook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AutoNum type="arabicPeriod"/>
            </a:pPr>
            <a:r>
              <a:rPr lang="en" sz="2400"/>
              <a:t>SFrame e GraphLab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0"/>
            <a:ext cx="9169200" cy="415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type="ctrTitle"/>
          </p:nvPr>
        </p:nvSpPr>
        <p:spPr>
          <a:xfrm>
            <a:off x="965975" y="470600"/>
            <a:ext cx="7062900" cy="3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Por que Python</a:t>
            </a:r>
            <a:r>
              <a:rPr lang="en">
                <a:solidFill>
                  <a:schemeClr val="accent1"/>
                </a:solidFill>
              </a:rPr>
              <a:t>?</a:t>
            </a:r>
            <a:endParaRPr>
              <a:solidFill>
                <a:srgbClr val="E91E63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550" y="2305200"/>
            <a:ext cx="2286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Python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Shape 280"/>
          <p:cNvSpPr txBox="1"/>
          <p:nvPr>
            <p:ph idx="4294967295" type="body"/>
          </p:nvPr>
        </p:nvSpPr>
        <p:spPr>
          <a:xfrm>
            <a:off x="844425" y="1157075"/>
            <a:ext cx="80691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A4C49F"/>
              </a:buClr>
              <a:buSzPts val="1800"/>
              <a:buChar char="▹"/>
            </a:pPr>
            <a:r>
              <a:rPr lang="en" sz="1800"/>
              <a:t>Python é uma linguagem de script </a:t>
            </a:r>
            <a:r>
              <a:rPr lang="en" sz="1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simples</a:t>
            </a:r>
            <a:r>
              <a:rPr lang="en" sz="1800"/>
              <a:t> que facilita a interação com os </a:t>
            </a:r>
            <a:r>
              <a:rPr lang="en" sz="1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dados</a:t>
            </a:r>
            <a:endParaRPr sz="1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4C49F"/>
              </a:buClr>
              <a:buSzPts val="1800"/>
              <a:buFont typeface="Source Sans Pro SemiBold"/>
              <a:buChar char="▹"/>
            </a:pPr>
            <a:r>
              <a:rPr lang="en" sz="1800"/>
              <a:t>Python possui um grande conjunto de </a:t>
            </a:r>
            <a:r>
              <a:rPr lang="en" sz="1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pacotes</a:t>
            </a:r>
            <a:r>
              <a:rPr lang="en" sz="1800"/>
              <a:t> e suporte da comunidade que facilitam o desenvolvimento de aplicativos </a:t>
            </a:r>
            <a:endParaRPr sz="1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4C49F"/>
              </a:buClr>
              <a:buSzPts val="1800"/>
              <a:buFont typeface="Source Sans Pro SemiBold"/>
              <a:buChar char="▹"/>
            </a:pPr>
            <a:r>
              <a:rPr lang="en" sz="1800"/>
              <a:t>Python é amplamente utilizado na </a:t>
            </a:r>
            <a:r>
              <a:rPr lang="en" sz="1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indústria</a:t>
            </a:r>
            <a:r>
              <a:rPr lang="en" sz="1800"/>
              <a:t>, especialmente aplicações de </a:t>
            </a:r>
            <a:r>
              <a:rPr lang="en" sz="1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aprendizagem de máquina</a:t>
            </a:r>
            <a:r>
              <a:rPr lang="en" sz="1800"/>
              <a:t>, e está se tornando a língua padrão da </a:t>
            </a:r>
            <a:r>
              <a:rPr lang="en" sz="1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ciência dos dados</a:t>
            </a:r>
            <a:r>
              <a:rPr lang="en" sz="1800"/>
              <a:t>  (R é menos utilizada na indústria)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4C49F"/>
              </a:buClr>
              <a:buSzPts val="1800"/>
              <a:buFont typeface="Source Sans Pro SemiBold"/>
              <a:buChar char="▹"/>
            </a:pPr>
            <a:r>
              <a:rPr lang="en" sz="1800"/>
              <a:t>Os alunos de SI tem mais </a:t>
            </a:r>
            <a:r>
              <a:rPr lang="en" sz="1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familiaridade</a:t>
            </a:r>
            <a:r>
              <a:rPr lang="en" sz="1800"/>
              <a:t> com o Python</a:t>
            </a:r>
            <a:endParaRPr sz="1800"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50" y="0"/>
            <a:ext cx="1301951" cy="13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0" y="0"/>
            <a:ext cx="9169200" cy="415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type="ctrTitle"/>
          </p:nvPr>
        </p:nvSpPr>
        <p:spPr>
          <a:xfrm>
            <a:off x="965975" y="470600"/>
            <a:ext cx="7062900" cy="3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Por que Anaconda?</a:t>
            </a:r>
            <a:endParaRPr>
              <a:solidFill>
                <a:srgbClr val="E91E63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550" y="2305200"/>
            <a:ext cx="2286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Anaconda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Shape 295"/>
          <p:cNvSpPr txBox="1"/>
          <p:nvPr>
            <p:ph idx="4294967295" type="body"/>
          </p:nvPr>
        </p:nvSpPr>
        <p:spPr>
          <a:xfrm>
            <a:off x="844425" y="1157075"/>
            <a:ext cx="80691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A4C49F"/>
              </a:buClr>
              <a:buSzPts val="1800"/>
              <a:buChar char="▹"/>
            </a:pPr>
            <a:r>
              <a:rPr lang="en" sz="1800"/>
              <a:t>É um repositório com centenas de pacotes em Python e R voltados para ciência dos dados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4C49F"/>
              </a:buClr>
              <a:buSzPts val="1800"/>
              <a:buChar char="▹"/>
            </a:pPr>
            <a:r>
              <a:rPr lang="en" sz="1800"/>
              <a:t>O </a:t>
            </a:r>
            <a:r>
              <a:rPr lang="en" sz="1800"/>
              <a:t>Anaconda permite que você pesquise, faça o download e compartilhe notebooks </a:t>
            </a:r>
            <a:endParaRPr sz="1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4C49F"/>
              </a:buClr>
              <a:buSzPts val="1800"/>
              <a:buFont typeface="Source Sans Pro SemiBold"/>
              <a:buChar char="▹"/>
            </a:pPr>
            <a:r>
              <a:rPr lang="en" sz="1800"/>
              <a:t>Todos os pacotes são gerenciados por um sistema de gerenciamento de pacotes chamado </a:t>
            </a:r>
            <a:r>
              <a:rPr lang="en" sz="1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conda </a:t>
            </a:r>
            <a:endParaRPr sz="1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675" y="4048225"/>
            <a:ext cx="1930675" cy="9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0" y="0"/>
            <a:ext cx="9169200" cy="415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ctrTitle"/>
          </p:nvPr>
        </p:nvSpPr>
        <p:spPr>
          <a:xfrm>
            <a:off x="965975" y="470600"/>
            <a:ext cx="7062900" cy="3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Por que o Jupyter Notebook?</a:t>
            </a:r>
            <a:endParaRPr>
              <a:solidFill>
                <a:srgbClr val="E91E63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550" y="2305200"/>
            <a:ext cx="2286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844425" y="5600"/>
            <a:ext cx="69552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Jupyter Notebook</a:t>
            </a:r>
            <a:endParaRPr sz="3600">
              <a:solidFill>
                <a:srgbClr val="2073D4"/>
              </a:solidFill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solidFill>
            <a:srgbClr val="A4C49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Shape 310"/>
          <p:cNvSpPr txBox="1"/>
          <p:nvPr>
            <p:ph idx="4294967295" type="body"/>
          </p:nvPr>
        </p:nvSpPr>
        <p:spPr>
          <a:xfrm>
            <a:off x="844425" y="1157075"/>
            <a:ext cx="80691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93C47D"/>
              </a:buClr>
              <a:buSzPts val="1800"/>
              <a:buChar char="▹"/>
            </a:pPr>
            <a:r>
              <a:rPr lang="en" sz="1800"/>
              <a:t>É uma aplicação Web que permite criar e manipular "notebooks"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▹"/>
            </a:pPr>
            <a:r>
              <a:rPr lang="en" sz="1800"/>
              <a:t>Jupyter Notebook oferece um ambiente interativo para ciência dos dados, podendo ser usado como IDE e ferramenta de visualização dos dados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650" y="2339075"/>
            <a:ext cx="5170394" cy="26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900" y="5600"/>
            <a:ext cx="1278100" cy="12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