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83" r:id="rId5"/>
    <p:sldId id="281" r:id="rId6"/>
    <p:sldId id="285" r:id="rId7"/>
    <p:sldId id="273" r:id="rId8"/>
    <p:sldId id="288" r:id="rId9"/>
    <p:sldId id="289" r:id="rId10"/>
    <p:sldId id="290" r:id="rId11"/>
    <p:sldId id="275" r:id="rId12"/>
    <p:sldId id="284" r:id="rId13"/>
    <p:sldId id="280" r:id="rId14"/>
    <p:sldId id="287" r:id="rId15"/>
    <p:sldId id="291" r:id="rId16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5801" autoAdjust="0"/>
  </p:normalViewPr>
  <p:slideViewPr>
    <p:cSldViewPr>
      <p:cViewPr varScale="1">
        <p:scale>
          <a:sx n="68" d="100"/>
          <a:sy n="68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16/11/2018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Para um servidor permitir acesso a um </a:t>
            </a:r>
            <a:r>
              <a:rPr lang="pt-BR" sz="1200" kern="0" dirty="0" err="1"/>
              <a:t>datasource</a:t>
            </a:r>
            <a:r>
              <a:rPr lang="pt-BR" sz="1200" kern="0" dirty="0"/>
              <a:t>,</a:t>
            </a:r>
            <a:r>
              <a:rPr lang="pt-BR" sz="1200" kern="0" baseline="0" dirty="0"/>
              <a:t> ele deve ter um nome JNDI publicado no serviço. Sabendo o nome, pode ser feito o </a:t>
            </a:r>
            <a:r>
              <a:rPr lang="pt-BR" sz="1200" kern="0" baseline="0" dirty="0" err="1"/>
              <a:t>lookup</a:t>
            </a:r>
            <a:r>
              <a:rPr lang="pt-BR" sz="1200" kern="0" baseline="0" dirty="0"/>
              <a:t> e obter um </a:t>
            </a:r>
            <a:r>
              <a:rPr lang="pt-BR" sz="1200" kern="0" baseline="0" dirty="0" err="1"/>
              <a:t>datasource</a:t>
            </a:r>
            <a:r>
              <a:rPr lang="pt-BR" sz="1200" kern="0" baseline="0" dirty="0"/>
              <a:t> do servidor, que envia conexões via JDBC.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r>
              <a:rPr lang="pt-BR" sz="1200" kern="0" baseline="0" dirty="0"/>
              <a:t>São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usados para conectar JDBC a partir de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para configurar serviços de persistência JPA.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Mensageria: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poucas palavras, a Mensageria ou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na utilização de mensagens para estabelecer a comunicação síncrona ou assíncrona entre aplicações.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 (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API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envia instruções do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o banco.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/>
              <a:t>Web: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dirty="0"/>
              <a:t>Camada Cliente </a:t>
            </a:r>
            <a:r>
              <a:rPr lang="pt-BR" sz="1000" b="1" dirty="0">
                <a:sym typeface="Wingdings" panose="05000000000000000000" pitchFamily="2" charset="2"/>
              </a:rPr>
              <a:t></a:t>
            </a:r>
            <a:r>
              <a:rPr lang="pt-BR" sz="1000" dirty="0"/>
              <a:t> Roda no browser;</a:t>
            </a:r>
          </a:p>
          <a:p>
            <a:r>
              <a:rPr lang="pt-BR" sz="1000" b="1" dirty="0"/>
              <a:t>Camada Web </a:t>
            </a:r>
            <a:r>
              <a:rPr lang="pt-BR" sz="1000" b="1" dirty="0">
                <a:sym typeface="Wingdings" panose="05000000000000000000" pitchFamily="2" charset="2"/>
              </a:rPr>
              <a:t></a:t>
            </a:r>
            <a:r>
              <a:rPr lang="pt-BR" sz="1000" dirty="0"/>
              <a:t> Servidor de aplicações;</a:t>
            </a:r>
          </a:p>
          <a:p>
            <a:r>
              <a:rPr lang="pt-BR" sz="1000" b="1" dirty="0"/>
              <a:t>Camada de negócios</a:t>
            </a:r>
            <a:r>
              <a:rPr lang="pt-BR" sz="1000" dirty="0"/>
              <a:t> </a:t>
            </a:r>
            <a:r>
              <a:rPr lang="pt-BR" sz="1000" dirty="0">
                <a:sym typeface="Wingdings" panose="05000000000000000000" pitchFamily="2" charset="2"/>
              </a:rPr>
              <a:t></a:t>
            </a:r>
            <a:r>
              <a:rPr lang="pt-BR" sz="1000" dirty="0"/>
              <a:t> Servidor de aplicações;</a:t>
            </a:r>
          </a:p>
          <a:p>
            <a:r>
              <a:rPr lang="pt-BR" sz="1000" b="1" dirty="0"/>
              <a:t>Camada de dados </a:t>
            </a:r>
            <a:r>
              <a:rPr lang="pt-BR" sz="1000" b="1" dirty="0">
                <a:sym typeface="Wingdings" panose="05000000000000000000" pitchFamily="2" charset="2"/>
              </a:rPr>
              <a:t></a:t>
            </a:r>
            <a:r>
              <a:rPr lang="pt-BR" sz="1000" dirty="0"/>
              <a:t> Banco de dados e sistemas externos;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kern="0" dirty="0"/>
              <a:t>Explicar</a:t>
            </a:r>
            <a:r>
              <a:rPr lang="pt-BR" sz="900" kern="0" baseline="0" dirty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900" kern="0" baseline="0" dirty="0" err="1"/>
              <a:t>http</a:t>
            </a:r>
            <a:r>
              <a:rPr lang="pt-BR" sz="900" kern="0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900" kern="0" baseline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Chamar atenção</a:t>
            </a:r>
            <a:r>
              <a:rPr lang="pt-BR" sz="1200" kern="0" baseline="0" dirty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err="1"/>
              <a:t>Apis</a:t>
            </a:r>
            <a:r>
              <a:rPr lang="pt-BR" sz="1200" kern="0" baseline="0" dirty="0"/>
              <a:t> do Java EE: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Segurança: JAAS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Além dessas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servidores também oferecem serviços que são acessíveis através de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</a:t>
            </a:r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Java SE 8: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JDBC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JNDI – para acesso a serviços de nomes e registro de serviços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Activation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JAX-WS – API para construção de Web Services SOAP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SAAJ – API para construir mensagens SOAP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JAAS – Serviço de autenticação e autorização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Common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Anotations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Anotações comuns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Vários desses serviços precisam ser configurados e ativados através de ferramentas do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servidor, para que possam ser usados pelos componentes através de interfaces independentes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fabricante. Este tutorial assume que existe um servidor de aplicações completamente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compatível com todas as especificações Java EE 8 instalado e configurado para implantar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aplicações. Os módulos seguintes não exploram detalhes de um servidor específico, mas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restringem-se às especificações Java EE 8.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Usado como base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12</a:t>
            </a:r>
          </a:p>
          <a:p>
            <a:r>
              <a:rPr lang="pt-BR" sz="1200" kern="0" dirty="0"/>
              <a:t>https://www.oracle.com/technetwork/java/javaee/overview/index.html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JNDI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Objetos Remotos (EJB)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Serviços Web (SOAP)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Transações (BANCO)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Conexões JMS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Autenticação e autorização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JavaMail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WebSockets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(Protocolo de comunicação não será abordado no curso)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 JNDI você centraliza um “valor” imutável, como por exemplo uma conexão a um banco de dados, uma pasta ou uma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Assim, sempre que sua aplicação for precisar utilizar esse recurso não precisa reescrever em todos os lugares, apenas retorna do servidor. Isso facilita a manutenção ! (Exemplo da aplicação DM10 onde está marretado os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wsdls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produção).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clientes internos ao servidor (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clientes de aplicação e aplicações Web)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usa-se injeção de dependências (DI) ou CDI.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JNDI será explorado no capítulo sobre EJB para acesso remoto 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EJBs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serviços JMS. CDI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abordado em um capítulo próprio.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16/11/2018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16/11/2018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api/toc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JAVA EE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 err="1"/>
              <a:t>DataSources</a:t>
            </a:r>
            <a:endParaRPr lang="pt-BR" sz="38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São configurações dentro do servidor de aplicação, utilizados para prover acesso a base de dados e outros serviços como mensageria.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9108115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negócios</a:t>
            </a:r>
            <a:r>
              <a:rPr lang="pt-BR" sz="2300" dirty="0"/>
              <a:t>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/>
              <a:t>Assuntos: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Servidor de aplicação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Apis</a:t>
            </a:r>
            <a:r>
              <a:rPr lang="pt-BR" sz="2400" kern="0" dirty="0"/>
              <a:t> do 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Arquitetura de projetos </a:t>
            </a:r>
            <a:r>
              <a:rPr lang="pt-BR" sz="2400" kern="0" dirty="0" err="1"/>
              <a:t>java</a:t>
            </a:r>
            <a:r>
              <a:rPr lang="pt-BR" sz="2400" kern="0" dirty="0"/>
              <a:t>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Acesso 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um projeto </a:t>
            </a:r>
            <a:r>
              <a:rPr lang="pt-BR" sz="2400" b="1" dirty="0" err="1"/>
              <a:t>maven</a:t>
            </a:r>
            <a:r>
              <a:rPr lang="pt-BR" sz="2400" b="1" dirty="0"/>
              <a:t>, uma </a:t>
            </a:r>
            <a:r>
              <a:rPr lang="pt-BR" sz="2400" b="1" dirty="0" err="1"/>
              <a:t>servlet</a:t>
            </a:r>
            <a:r>
              <a:rPr lang="pt-BR" sz="2400" b="1" dirty="0"/>
              <a:t> com anotação @</a:t>
            </a:r>
            <a:r>
              <a:rPr lang="pt-BR" sz="2400" b="1" dirty="0" err="1"/>
              <a:t>WebServlet</a:t>
            </a:r>
            <a:r>
              <a:rPr lang="pt-BR" sz="2400" b="1" dirty="0"/>
              <a:t> no seu </a:t>
            </a:r>
            <a:r>
              <a:rPr lang="pt-BR" sz="2400" b="1" dirty="0" err="1"/>
              <a:t>controller</a:t>
            </a:r>
            <a:r>
              <a:rPr lang="pt-BR" sz="2400" b="1" dirty="0"/>
              <a:t> e faça uma chamada via HTTP e retornar algum dado na resposta.</a:t>
            </a:r>
          </a:p>
          <a:p>
            <a:r>
              <a:rPr lang="pt-BR" sz="2400" b="1" dirty="0"/>
              <a:t>Informações úteis:</a:t>
            </a:r>
          </a:p>
          <a:p>
            <a:r>
              <a:rPr lang="pt-BR" sz="2400" b="1" dirty="0"/>
              <a:t>	Versão do </a:t>
            </a:r>
            <a:r>
              <a:rPr lang="pt-BR" sz="2400" b="1" dirty="0" err="1"/>
              <a:t>java</a:t>
            </a:r>
            <a:r>
              <a:rPr lang="pt-BR" sz="2400" b="1" dirty="0"/>
              <a:t>: 1.8 </a:t>
            </a:r>
          </a:p>
          <a:p>
            <a:r>
              <a:rPr lang="pt-BR" sz="2400" b="1" dirty="0"/>
              <a:t>	Eclipse: </a:t>
            </a:r>
            <a:r>
              <a:rPr lang="pt-BR" sz="2400" b="1" dirty="0" err="1"/>
              <a:t>SimRel</a:t>
            </a:r>
            <a:r>
              <a:rPr lang="pt-BR" sz="2400" b="1" dirty="0"/>
              <a:t> 2018‑09 </a:t>
            </a:r>
          </a:p>
          <a:p>
            <a:r>
              <a:rPr lang="pt-BR" sz="2400" b="1" dirty="0"/>
              <a:t>	Servidor de aplicação: </a:t>
            </a:r>
            <a:r>
              <a:rPr lang="pt-BR" sz="2400" b="1" dirty="0" err="1"/>
              <a:t>Wildfly</a:t>
            </a:r>
            <a:r>
              <a:rPr lang="pt-BR" sz="2400" b="1" dirty="0"/>
              <a:t> 12.0.0.Final </a:t>
            </a:r>
          </a:p>
          <a:p>
            <a:r>
              <a:rPr lang="pt-BR" sz="2400" b="1" dirty="0"/>
              <a:t>	Gerenciador de dependência: </a:t>
            </a:r>
            <a:r>
              <a:rPr lang="pt-BR" sz="2400" b="1" dirty="0" err="1"/>
              <a:t>Maven</a:t>
            </a:r>
            <a:endParaRPr lang="pt-BR" sz="2400" b="1" dirty="0"/>
          </a:p>
          <a:p>
            <a:r>
              <a:rPr lang="pt-BR" sz="2400" b="1" dirty="0"/>
              <a:t>	APIS Utilizadas: </a:t>
            </a:r>
            <a:r>
              <a:rPr lang="pt-BR" sz="2400" b="1" dirty="0" err="1"/>
              <a:t>javaee-api</a:t>
            </a:r>
            <a:r>
              <a:rPr lang="pt-BR" sz="2400" b="1" dirty="0"/>
              <a:t> versão 8.0</a:t>
            </a:r>
          </a:p>
          <a:p>
            <a:r>
              <a:rPr lang="pt-BR" sz="2400" b="1" dirty="0"/>
              <a:t>	Padrão de projeto: MVC</a:t>
            </a:r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b="1" dirty="0"/>
              <a:t>Com seu projeto criado, simule um retorno do banco através da camada DAO do seu projeto e retornar os dados.</a:t>
            </a:r>
          </a:p>
        </p:txBody>
      </p:sp>
    </p:spTree>
    <p:extLst>
      <p:ext uri="{BB962C8B-B14F-4D97-AF65-F5344CB8AC3E}">
        <p14:creationId xmlns:p14="http://schemas.microsoft.com/office/powerpoint/2010/main" val="3169650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990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 startAt="3"/>
            </a:pPr>
            <a:r>
              <a:rPr lang="pt-BR" sz="2400" b="1" dirty="0"/>
              <a:t>Camadas Java EE.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b="1" dirty="0"/>
              <a:t>Quantas camadas são 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400" b="1" dirty="0"/>
              <a:t>Quais são as camadas ?</a:t>
            </a:r>
          </a:p>
          <a:p>
            <a:pPr marL="914400" lvl="1" indent="-457200">
              <a:buFont typeface="+mj-lt"/>
              <a:buAutoNum type="alphaLcParenR"/>
            </a:pPr>
            <a:endParaRPr lang="pt-BR" sz="2400" b="1" dirty="0"/>
          </a:p>
          <a:p>
            <a:pPr marL="457200" indent="-457200">
              <a:buFont typeface="+mj-lt"/>
              <a:buAutoNum type="arabicParenR" startAt="3"/>
            </a:pPr>
            <a:r>
              <a:rPr lang="pt-BR" sz="2400" b="1" dirty="0"/>
              <a:t>Sobre servidores de aplicação, diferencie </a:t>
            </a:r>
            <a:r>
              <a:rPr lang="fr-FR" sz="2400" b="1" dirty="0"/>
              <a:t>servlet container vs application server.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sz="2400" b="1" dirty="0"/>
              <a:t>Cite exemplos de </a:t>
            </a:r>
            <a:r>
              <a:rPr lang="pt-BR" sz="2400" b="1" dirty="0" err="1"/>
              <a:t>Servltes</a:t>
            </a:r>
            <a:r>
              <a:rPr lang="pt-BR" sz="2400" b="1" dirty="0"/>
              <a:t> containers.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sz="2400" b="1" dirty="0"/>
              <a:t>Cite exemplos de </a:t>
            </a:r>
            <a:r>
              <a:rPr lang="pt-BR" sz="2400" b="1" dirty="0" err="1"/>
              <a:t>Aplication</a:t>
            </a:r>
            <a:r>
              <a:rPr lang="pt-BR" sz="2400" b="1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21180118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/>
              <a:t>Containers e componentes.</a:t>
            </a:r>
          </a:p>
          <a:p>
            <a:r>
              <a:rPr lang="pt-BR" sz="2400" dirty="0" err="1"/>
              <a:t>Apis</a:t>
            </a:r>
            <a:r>
              <a:rPr lang="pt-BR" sz="2400" dirty="0"/>
              <a:t> Java EE.</a:t>
            </a:r>
          </a:p>
          <a:p>
            <a:r>
              <a:rPr lang="pt-BR" sz="2400" dirty="0"/>
              <a:t>Serviços, JNDI, </a:t>
            </a:r>
            <a:r>
              <a:rPr lang="pt-BR" sz="2400" dirty="0" err="1"/>
              <a:t>DataSources</a:t>
            </a:r>
            <a:r>
              <a:rPr lang="pt-BR" sz="2400" dirty="0"/>
              <a:t>. </a:t>
            </a:r>
          </a:p>
          <a:p>
            <a:r>
              <a:rPr lang="pt-BR" sz="2400" dirty="0"/>
              <a:t>Entendendo a arquitetura.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voltadas para web.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Como funciona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Clientes que são os browser acessam servidores que estão hospedados em determinados lugares, as linguagens como </a:t>
            </a:r>
            <a:r>
              <a:rPr lang="pt-BR" sz="2400" kern="0" dirty="0" err="1"/>
              <a:t>java</a:t>
            </a:r>
            <a:r>
              <a:rPr lang="pt-BR" sz="2400" kern="0" dirty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de aplicação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uma aplicação.</a:t>
            </a:r>
          </a:p>
          <a:p>
            <a:pPr>
              <a:spcBef>
                <a:spcPct val="20000"/>
              </a:spcBef>
              <a:defRPr lang="pt-BR"/>
            </a:pPr>
            <a:endParaRPr lang="pt-BR" sz="2400" kern="0" dirty="0"/>
          </a:p>
          <a:p>
            <a:r>
              <a:rPr lang="pt-BR" sz="2400" dirty="0"/>
              <a:t>Servidores Java EE fornecem dois tipos de containers:</a:t>
            </a:r>
          </a:p>
          <a:p>
            <a:r>
              <a:rPr lang="pt-BR" sz="2400" dirty="0"/>
              <a:t>• Container Web</a:t>
            </a:r>
          </a:p>
          <a:p>
            <a:r>
              <a:rPr lang="pt-BR" sz="2400" dirty="0"/>
              <a:t>• </a:t>
            </a:r>
            <a:r>
              <a:rPr lang="pt-BR" sz="2400" dirty="0" err="1"/>
              <a:t>Application</a:t>
            </a:r>
            <a:r>
              <a:rPr lang="pt-BR" sz="2400" dirty="0"/>
              <a:t> Server</a:t>
            </a:r>
            <a:endParaRPr lang="pt-BR" sz="1400" kern="0" dirty="0"/>
          </a:p>
          <a:p>
            <a:pPr>
              <a:spcBef>
                <a:spcPct val="20000"/>
              </a:spcBef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Componente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Componente são os aplicativos desenvolvidos (WAR), que são instalados nos servidores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75829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APIS do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  <a:hlinkClick r:id="rId3"/>
              </a:rPr>
              <a:t>https://docs.oracle.com/javaee/7/api/toc.htm</a:t>
            </a: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</a:rPr>
              <a:t>https://www.oracle.com/technetwork/java/javaee/overview/index.html</a:t>
            </a:r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Serviços.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Iremos tratar dos serviços da aplicação que serão consumidos através de ligações externas ao contexto da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3198620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JNDI </a:t>
            </a:r>
            <a:r>
              <a:rPr lang="pt-BR" sz="2800" dirty="0"/>
              <a:t>(Java </a:t>
            </a:r>
            <a:r>
              <a:rPr lang="pt-BR" sz="2800" dirty="0" err="1"/>
              <a:t>Naming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Directory</a:t>
            </a:r>
            <a:r>
              <a:rPr lang="pt-BR" sz="2800" dirty="0"/>
              <a:t> Interface)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/>
              <a:t>JNDI é a interface padrão para acesso a serviços e objetos (diretórios). Para configurar </a:t>
            </a:r>
            <a:r>
              <a:rPr lang="pt-BR" sz="2400" dirty="0"/>
              <a:t>pode haver configuração específica de servidor para servidor.</a:t>
            </a:r>
          </a:p>
        </p:txBody>
      </p:sp>
    </p:spTree>
    <p:extLst>
      <p:ext uri="{BB962C8B-B14F-4D97-AF65-F5344CB8AC3E}">
        <p14:creationId xmlns:p14="http://schemas.microsoft.com/office/powerpoint/2010/main" val="1335738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1026</Words>
  <Application>Microsoft Office PowerPoint</Application>
  <PresentationFormat>Apresentação na tela (4:3)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O que é um Componente ?</vt:lpstr>
      <vt:lpstr>Quais são as APIS do JAVA EE ?</vt:lpstr>
      <vt:lpstr>Serviços.</vt:lpstr>
      <vt:lpstr>JNDI (Java Naming and Directory Interface)</vt:lpstr>
      <vt:lpstr>DataSources</vt:lpstr>
      <vt:lpstr>Arquitetura de aplicações Java EE.</vt:lpstr>
      <vt:lpstr>Resumo.</vt:lpstr>
      <vt:lpstr>EXERCÍCIOS:</vt:lpstr>
      <vt:lpstr>EXERCÍCIOS: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2018-11-16T10:49:14Z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