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88" r:id="rId5"/>
    <p:sldId id="306" r:id="rId6"/>
    <p:sldId id="307" r:id="rId7"/>
    <p:sldId id="292" r:id="rId8"/>
    <p:sldId id="293" r:id="rId9"/>
    <p:sldId id="289" r:id="rId10"/>
    <p:sldId id="283" r:id="rId11"/>
    <p:sldId id="308" r:id="rId12"/>
    <p:sldId id="309" r:id="rId13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1886" autoAdjust="0"/>
  </p:normalViewPr>
  <p:slideViewPr>
    <p:cSldViewPr>
      <p:cViewPr varScale="1">
        <p:scale>
          <a:sx n="65" d="100"/>
          <a:sy n="65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/>
              <a:t>São os dados referente a requisição feita pelo cliente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Os métodos de </a:t>
            </a:r>
            <a:r>
              <a:rPr lang="pt-BR" sz="2400" dirty="0" err="1"/>
              <a:t>HttpServletRequest</a:t>
            </a:r>
            <a:r>
              <a:rPr lang="pt-BR" sz="2400" dirty="0"/>
              <a:t> permitem extrair informações de qual quer cabeçalho. Pode-se também identificar o método e URL. Estas e outras informações sobre a requisição podem ser obtidas através dos métodos do objeto </a:t>
            </a:r>
            <a:r>
              <a:rPr lang="pt-BR" sz="2400" dirty="0" err="1"/>
              <a:t>HttpServletRequest</a:t>
            </a:r>
            <a:r>
              <a:rPr lang="pt-BR" sz="2400" dirty="0"/>
              <a:t>. Alguns deles estão listados abaixo: 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• </a:t>
            </a:r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getHeaderNames</a:t>
            </a:r>
            <a:r>
              <a:rPr lang="pt-BR" sz="2400" dirty="0"/>
              <a:t>() - obtém nomes dos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getHeader</a:t>
            </a:r>
            <a:r>
              <a:rPr lang="pt-BR" dirty="0"/>
              <a:t>("nome") - obtém primeiro valor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getHeaders</a:t>
            </a:r>
            <a:r>
              <a:rPr lang="pt-BR" dirty="0"/>
              <a:t>("nome") - todos os valores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getParameter</a:t>
            </a:r>
            <a:r>
              <a:rPr lang="pt-BR" dirty="0"/>
              <a:t>(param) - obtém parâmetro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getParameterValues</a:t>
            </a:r>
            <a:r>
              <a:rPr lang="pt-BR" dirty="0"/>
              <a:t>(param) - obtém parâmetros repetidos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getParameterNames</a:t>
            </a:r>
            <a:r>
              <a:rPr lang="pt-BR" dirty="0"/>
              <a:t>() - obtém nomes dos parâmetros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Cookie[] </a:t>
            </a:r>
            <a:r>
              <a:rPr lang="pt-BR" dirty="0" err="1"/>
              <a:t>getCookies</a:t>
            </a:r>
            <a:r>
              <a:rPr lang="pt-BR" dirty="0"/>
              <a:t>() - recebe cookies do cliente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HttpSession</a:t>
            </a:r>
            <a:r>
              <a:rPr lang="pt-BR" dirty="0"/>
              <a:t> </a:t>
            </a:r>
            <a:r>
              <a:rPr lang="pt-BR" dirty="0" err="1"/>
              <a:t>getSession</a:t>
            </a:r>
            <a:r>
              <a:rPr lang="pt-BR" dirty="0"/>
              <a:t>() - retorna a sessão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("nome", </a:t>
            </a:r>
            <a:r>
              <a:rPr lang="pt-BR" dirty="0" err="1"/>
              <a:t>obj</a:t>
            </a:r>
            <a:r>
              <a:rPr lang="pt-BR" dirty="0"/>
              <a:t>) - define um atributo </a:t>
            </a:r>
            <a:r>
              <a:rPr lang="pt-BR" dirty="0" err="1"/>
              <a:t>obj</a:t>
            </a:r>
            <a:r>
              <a:rPr lang="pt-BR" dirty="0"/>
              <a:t> chamado "nome".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("nome") - recupera atributo chamado nome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métodos de </a:t>
            </a:r>
            <a:r>
              <a:rPr lang="pt-BR" dirty="0" err="1"/>
              <a:t>HttpServletResponse</a:t>
            </a:r>
            <a:r>
              <a:rPr lang="pt-BR" dirty="0"/>
              <a:t> permitem construir um cabeçalho. Alguns dos principais métodos estão listados abaixo: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addHeader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valor) -adiciona cabeçalho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setContentType</a:t>
            </a:r>
            <a:r>
              <a:rPr lang="pt-BR" dirty="0"/>
              <a:t>(tipo MIME) - define o tipo MIME que será usado para gerar a saída (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/gif,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sendRedirect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) - envia informação de redirecionamento para o cliente (mesmo que enviar o cabeçalho 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Writer </a:t>
            </a:r>
            <a:r>
              <a:rPr lang="pt-BR" dirty="0" err="1"/>
              <a:t>getWriter</a:t>
            </a:r>
            <a:r>
              <a:rPr lang="pt-BR" dirty="0"/>
              <a:t>() - obtém um Writer para gerar a saída. Ideal para saída de texto.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OutputStream</a:t>
            </a:r>
            <a:r>
              <a:rPr lang="pt-BR" dirty="0"/>
              <a:t> </a:t>
            </a:r>
            <a:r>
              <a:rPr lang="pt-BR" dirty="0" err="1"/>
              <a:t>getOutputStream</a:t>
            </a:r>
            <a:r>
              <a:rPr lang="pt-BR" dirty="0"/>
              <a:t>() - obtém um </a:t>
            </a:r>
            <a:r>
              <a:rPr lang="pt-BR" dirty="0" err="1"/>
              <a:t>OutputStream</a:t>
            </a:r>
            <a:r>
              <a:rPr lang="pt-BR" dirty="0"/>
              <a:t>. Ideal para gerar formatos diferentes de texto (imagens,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addCookie</a:t>
            </a:r>
            <a:r>
              <a:rPr lang="pt-BR" dirty="0"/>
              <a:t>(Cookie c) -adiciona um novo cookie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encodeURL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) - envia como anexo da URL a informação de identificador de sessão (</a:t>
            </a:r>
            <a:r>
              <a:rPr lang="pt-BR" dirty="0" err="1"/>
              <a:t>sessionid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reset() - limpa toda a saída inclusive os cabeçalhos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resetBuffer</a:t>
            </a:r>
            <a:r>
              <a:rPr lang="pt-BR" dirty="0"/>
              <a:t>() - limpa toda a saída, exceto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projeto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nesse momento: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Montar a estrutura de pacotes do projeto no padrão MVC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Adicionar as dependências no pom.xml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 que é uma extensão da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estende as funcionalidades de um servidor de aplicação, acessando assim requisições e respostas.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contexto do padrão MVC seria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Controller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ele recebe toda e qualquer requisição vindo do cliente, processa e retorna a informação ao cliente em forma de verbo HTTP.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 Web 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 de pelo menos :</a:t>
            </a:r>
          </a:p>
          <a:p>
            <a:pPr marL="0" indent="0">
              <a:buFont typeface="Wingdings"/>
              <a:buNone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arquivo HTML empacotado em um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arquivo WAR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contendo uma pasta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WEB-INF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 typeface="Wingdings"/>
              <a:buNone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consiste de vários arquivos 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 ou HTML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Imagens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Arquivos 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Arquivos XML de configuração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Arquivo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web.xml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Arquivos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 Java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arquivo WAR é um ZIP que contém uma estrutura de arquivos e diretórios.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pasta WEB-INF é privativa e pode conter arquivos que não serão expostos na URL de acesso à aplicação.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Dentro da pasta WEB-INF fica o arquivo web.xml, se existir, e se houver classes Java, como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 ou são localizadas dentro de WEB-INF/classes (que é 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ou empacotadas em um JAR dentro de WEB-INF/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project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Simple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Project (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true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br.com.servlet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Empacotamento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war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Clicar botão direito em “Deployment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-&gt; “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Generate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deployment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stub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(Gerar WEB.XML)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Web.xml usado para configurações, porém após as anotações vem deixando de ser utilizados e até mesmo obrigatório.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Para ser acessado 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precisa ser mapeado a um caminho acessível no contexto.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Exemplos: “</a:t>
            </a:r>
            <a:r>
              <a:rPr lang="pt-B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/nome”, “/nome/subnome”, “/”, “/nome/*”, “*.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pt-B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Usando a anotação @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contendo pelo menos um mapeamento no atributo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é o default: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("/listar")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public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ProdutoServlet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 no atributo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aceita vários mapeamentos: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{"/listar", "/detalhar"})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pode ser mapeado no web.xml (Descontinuado).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pacote.subp.ServletWeb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HelloServlet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Mostrar na prática !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r>
              <a:rPr lang="pt-BR">
                <a:solidFill>
                  <a:schemeClr val="tx1"/>
                </a:solidFill>
              </a:rPr>
              <a:t> 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HttpServletRequest</a:t>
            </a:r>
            <a:r>
              <a:rPr lang="pt-BR" sz="4200" dirty="0"/>
              <a:t> VS </a:t>
            </a:r>
            <a:r>
              <a:rPr lang="pt-BR" sz="4200" dirty="0" err="1"/>
              <a:t>HttpServletResponse</a:t>
            </a:r>
            <a:r>
              <a:rPr lang="pt-BR" sz="4200" dirty="0"/>
              <a:t>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Servlet</a:t>
            </a:r>
            <a:r>
              <a:rPr lang="pt-BR" sz="2400" kern="0" dirty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Exercícios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/>
              <a:t>Crie um </a:t>
            </a:r>
            <a:r>
              <a:rPr lang="pt-BR" sz="2400" kern="0" dirty="0" err="1"/>
              <a:t>servlet</a:t>
            </a:r>
            <a:r>
              <a:rPr lang="pt-BR" sz="2400" kern="0" dirty="0"/>
              <a:t> que dependendo da hora, retorne diferentes mensagens na tela.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Faça o exercício dentro do padrão MVC.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08989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Exercícios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 startAt="2"/>
              <a:defRPr lang="pt-BR"/>
            </a:pPr>
            <a:r>
              <a:rPr lang="pt-BR" sz="2400" kern="0" dirty="0"/>
              <a:t>Crie duas entidades, Livro e Biblioteca. Crie um </a:t>
            </a:r>
            <a:r>
              <a:rPr lang="pt-BR" sz="2400" kern="0" dirty="0" err="1"/>
              <a:t>servlet</a:t>
            </a:r>
            <a:r>
              <a:rPr lang="pt-BR" sz="2400" kern="0" dirty="0"/>
              <a:t> que retorne todos os livros da biblioteca simulando uma consulta do banco de dados.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 startAt="2"/>
              <a:defRPr lang="pt-BR"/>
            </a:pPr>
            <a:endParaRPr lang="pt-BR" sz="2400" kern="0" dirty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Faça o exercício usando o padrão MVC.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86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/>
              <a:t>Arquitetura Web</a:t>
            </a:r>
          </a:p>
          <a:p>
            <a:r>
              <a:rPr lang="pt-BR" sz="2400" dirty="0" err="1"/>
              <a:t>HttpServet</a:t>
            </a:r>
            <a:r>
              <a:rPr lang="pt-BR" sz="2400" dirty="0"/>
              <a:t>, </a:t>
            </a:r>
            <a:r>
              <a:rPr lang="pt-BR" sz="2400" dirty="0" err="1"/>
              <a:t>Request</a:t>
            </a:r>
            <a:r>
              <a:rPr lang="pt-BR" sz="2400" dirty="0"/>
              <a:t> e Response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de </a:t>
            </a:r>
            <a:r>
              <a:rPr lang="pt-BR" sz="2400" kern="0" dirty="0" err="1"/>
              <a:t>servlet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um </a:t>
            </a:r>
            <a:r>
              <a:rPr lang="pt-BR" sz="2400" kern="0" dirty="0" err="1"/>
              <a:t>controller</a:t>
            </a:r>
            <a:r>
              <a:rPr lang="pt-BR" sz="2400" kern="0" dirty="0"/>
              <a:t> que receba uma requisição via </a:t>
            </a:r>
            <a:r>
              <a:rPr lang="pt-BR" sz="2400" kern="0" dirty="0" err="1"/>
              <a:t>http</a:t>
            </a:r>
            <a:r>
              <a:rPr lang="pt-BR" sz="2400" kern="0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formulários </a:t>
            </a:r>
            <a:r>
              <a:rPr lang="pt-BR" sz="2400" kern="0" dirty="0" err="1"/>
              <a:t>html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Receber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err="1"/>
              <a:t>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7513" y="32905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Classe utilizada para estender serviços de um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Aplicações web (</a:t>
            </a:r>
            <a:r>
              <a:rPr lang="pt-BR" sz="4200" dirty="0" err="1"/>
              <a:t>war</a:t>
            </a:r>
            <a:r>
              <a:rPr lang="pt-BR" sz="4200" dirty="0"/>
              <a:t>)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9512" y="2708920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principal especificação de Java é </a:t>
            </a:r>
            <a:r>
              <a:rPr lang="pt-BR" sz="2400" i="1" dirty="0" err="1"/>
              <a:t>WebServlets</a:t>
            </a:r>
            <a:r>
              <a:rPr lang="pt-BR" sz="2400" dirty="0"/>
              <a:t>, que descreve não apenas como construir </a:t>
            </a:r>
            <a:r>
              <a:rPr lang="pt-BR" sz="2400" i="1" dirty="0" err="1"/>
              <a:t>servlets</a:t>
            </a:r>
            <a:r>
              <a:rPr lang="pt-BR" sz="2400" dirty="0"/>
              <a:t>, mas como empacotar</a:t>
            </a:r>
          </a:p>
          <a:p>
            <a:r>
              <a:rPr lang="pt-BR" sz="2400" dirty="0"/>
              <a:t>aplicações Web para implantação em containers Web Java EE.</a:t>
            </a:r>
          </a:p>
          <a:p>
            <a:endParaRPr lang="pt-BR" sz="2400" dirty="0"/>
          </a:p>
          <a:p>
            <a:r>
              <a:rPr lang="pt-BR" sz="2400" dirty="0"/>
              <a:t> Por default, o nome do contexto é o nome do WAR. Por exemplo, a aplicação </a:t>
            </a:r>
            <a:r>
              <a:rPr lang="pt-BR" sz="2400" i="1" dirty="0" err="1"/>
              <a:t>pagamento.war</a:t>
            </a:r>
            <a:r>
              <a:rPr lang="pt-BR" sz="2400" dirty="0"/>
              <a:t>, publicada em um servidor </a:t>
            </a:r>
            <a:r>
              <a:rPr lang="pt-BR" sz="2400" dirty="0" err="1"/>
              <a:t>Tomcat</a:t>
            </a:r>
            <a:r>
              <a:rPr lang="pt-BR" sz="2400" dirty="0"/>
              <a:t> localizado em </a:t>
            </a:r>
            <a:r>
              <a:rPr lang="pt-BR" sz="2400" i="1" dirty="0"/>
              <a:t>http://localhost:8080 </a:t>
            </a:r>
            <a:r>
              <a:rPr lang="pt-BR" sz="2400" dirty="0"/>
              <a:t>será acessível, por default, em http://localhost:8080/pagamento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1824374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Configuração da aplicação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9512" y="270892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arquivo </a:t>
            </a:r>
            <a:r>
              <a:rPr lang="pt-BR" sz="2400" i="1" dirty="0"/>
              <a:t>web.xml </a:t>
            </a:r>
            <a:r>
              <a:rPr lang="pt-BR" sz="2400" dirty="0"/>
              <a:t>é o </a:t>
            </a:r>
            <a:r>
              <a:rPr lang="pt-BR" sz="2400" i="1" dirty="0"/>
              <a:t>Web Deployment </a:t>
            </a:r>
            <a:r>
              <a:rPr lang="pt-BR" sz="2400" i="1" dirty="0" err="1"/>
              <a:t>Descriptor</a:t>
            </a:r>
            <a:r>
              <a:rPr lang="pt-BR" sz="2400" dirty="0"/>
              <a:t>. Se estiver presente deve aparecer dentro de WEB-INF. A maior parte</a:t>
            </a:r>
          </a:p>
          <a:p>
            <a:r>
              <a:rPr lang="pt-BR" sz="2400" dirty="0"/>
              <a:t>das configurações realizadas no web.xml podem também ser realizadas via anotações, no entanto a configuração em web.xml tem precedência e sobrepõe as configurações em</a:t>
            </a:r>
          </a:p>
          <a:p>
            <a:r>
              <a:rPr lang="pt-BR" sz="2400" dirty="0"/>
              <a:t>anotações.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501848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Vamos ao código !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971800"/>
            <a:ext cx="70866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IDE </a:t>
            </a:r>
            <a:r>
              <a:rPr lang="pt-BR" sz="2400" kern="0" dirty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2018‑09</a:t>
            </a:r>
            <a:endParaRPr lang="pt-BR" sz="2400" kern="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>
                <a:sym typeface="Wingdings" panose="05000000000000000000" pitchFamily="2" charset="2"/>
              </a:rPr>
              <a:t>Wildfly</a:t>
            </a:r>
            <a:r>
              <a:rPr lang="pt-BR" sz="2400" kern="0" dirty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/>
              <a:t>Criar primeiro projeto !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/>
              <a:t>Criar primeiro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Configurações do </a:t>
            </a:r>
            <a:r>
              <a:rPr lang="pt-BR" sz="4200" dirty="0" err="1"/>
              <a:t>Servlet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Como acessar meu </a:t>
            </a: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pt-BR" sz="2400" dirty="0"/>
              <a:t>?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R: Através dos mapeamentos !</a:t>
            </a: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... </a:t>
            </a:r>
            <a:r>
              <a:rPr lang="pt-BR" sz="4200" dirty="0" err="1"/>
              <a:t>extends</a:t>
            </a:r>
            <a:r>
              <a:rPr lang="pt-BR" sz="4200" dirty="0"/>
              <a:t> </a:t>
            </a:r>
            <a:r>
              <a:rPr lang="pt-BR" sz="4400" dirty="0" err="1"/>
              <a:t>HttpServlet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javax.servlet.http</a:t>
            </a:r>
            <a:r>
              <a:rPr lang="pt-BR" sz="2400" kern="0" dirty="0"/>
              <a:t>” que </a:t>
            </a:r>
            <a:r>
              <a:rPr lang="pt-BR" sz="2400" kern="0" dirty="0" err="1"/>
              <a:t>extende</a:t>
            </a:r>
            <a:r>
              <a:rPr lang="pt-BR" sz="2400" kern="0" dirty="0"/>
              <a:t> a classe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GenericServlet</a:t>
            </a:r>
            <a:r>
              <a:rPr lang="pt-BR" sz="2400" kern="0" dirty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1237</Words>
  <Application>Microsoft Office PowerPoint</Application>
  <PresentationFormat>Apresentação na tela (4:3)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Questionário</vt:lpstr>
      <vt:lpstr>Servlets I</vt:lpstr>
      <vt:lpstr>Tópicos:</vt:lpstr>
      <vt:lpstr>Objetivos da aula:</vt:lpstr>
      <vt:lpstr>O que é Servlet ?</vt:lpstr>
      <vt:lpstr>Aplicações web (war)</vt:lpstr>
      <vt:lpstr>Configuração da aplicação</vt:lpstr>
      <vt:lpstr>Vamos ao código !</vt:lpstr>
      <vt:lpstr>Configurações do Servlet</vt:lpstr>
      <vt:lpstr>... extends HttpServlet ?</vt:lpstr>
      <vt:lpstr>HttpServletRequest VS HttpServletResponse.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2018-11-16T10:52:21Z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