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306" r:id="rId4"/>
    <p:sldId id="299" r:id="rId5"/>
    <p:sldId id="300" r:id="rId6"/>
    <p:sldId id="303" r:id="rId7"/>
    <p:sldId id="304" r:id="rId8"/>
    <p:sldId id="305" r:id="rId9"/>
    <p:sldId id="307" r:id="rId10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1886" autoAdjust="0"/>
  </p:normalViewPr>
  <p:slideViewPr>
    <p:cSldViewPr>
      <p:cViewPr varScale="1">
        <p:scale>
          <a:sx n="65" d="100"/>
          <a:sy n="65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Usando variáveis estáticas ou de instância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Devido à natureza dos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sua forma de execução, não é recomendado o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compartilhamento usando variáveis estáticas e de instancia. A forma recomendada consiste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usar os métodos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contidos nos três objetos de escopo: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forma recomendada consiste em usar os métodos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getAttribute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contidos nos três objetos de escopo: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</a:t>
            </a:r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aplicação e existe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 a aplicação estiver executando.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javax.servlet.http.</a:t>
            </a:r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sessão do cliente e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 enquanto o cliente estiver conectado.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</a:t>
            </a:r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ServletRequest</a:t>
            </a:r>
            <a:r>
              <a:rPr lang="pt-B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requisição e existe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 o método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não terminar.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Lembrar quais são os “maiores” escopos.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Portanto, para gravar dados em um objeto de persistência na memória, deve-se usar: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objeto.setAttribute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("nome", dados);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para recuperar ou remover os dados: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=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objeto.getAttribute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("nome");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objeto.removeAttribute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("nome");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Filtros são criados implementando a interface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javax.servlet.Filter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mapeados 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de anotações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WebFilter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via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web.xml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usar JSTL em uma página JSP é preciso declarar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cada página (não é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necessário declarar em web.xml ou incluir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TLDs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WEB-INF, como ocorre com outras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bibliotecas, porque a distribuição faz parte do container Java EE):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="c“ uri="http://java.sun.com/jsp/jstl/core" %&gt;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1"/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c:set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var="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browser“value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="${header['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-Agent']}"/&gt;</a:t>
            </a:r>
          </a:p>
          <a:p>
            <a:pPr lvl="1"/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c:out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="${browser}"/&gt;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Vem principalmente na substituição de utilização de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Ex.: &lt;%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bean.getPessoa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getNome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%&gt; usa-se ${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bean.pessoa.nome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suporta também expressões simples com operadores aritméticos, relacionais e binários: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 !(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biblioteca.livros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}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livro.preco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pedido.quantidade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Tambem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converte tipos automaticamente e suporta valores default.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item="${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request.valorNumerico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/&gt;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="${abc.def}" default="todos" /&gt;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Exemplos usando JSTL e EL: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c:out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='${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param.emailAddress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}'/&gt;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c:if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test='${not empty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param.email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c:if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Servlets</a:t>
            </a:r>
            <a:r>
              <a:rPr lang="pt-BR" dirty="0">
                <a:solidFill>
                  <a:schemeClr val="tx1"/>
                </a:solidFill>
              </a:rPr>
              <a:t> III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Escopos</a:t>
            </a:r>
          </a:p>
          <a:p>
            <a:r>
              <a:rPr lang="pt-BR" sz="2400" dirty="0"/>
              <a:t>Filtros</a:t>
            </a:r>
          </a:p>
          <a:p>
            <a:r>
              <a:rPr lang="pt-BR" sz="2400" dirty="0"/>
              <a:t>JSP</a:t>
            </a:r>
          </a:p>
          <a:p>
            <a:r>
              <a:rPr lang="pt-BR" sz="2400" dirty="0"/>
              <a:t>JSTL</a:t>
            </a:r>
          </a:p>
          <a:p>
            <a:r>
              <a:rPr lang="pt-BR" sz="2400" dirty="0"/>
              <a:t>EL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715447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Após essa aula o aluno será capaz de: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Compartilhar informações via escopos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Interceptar requisições com filtros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páginas JSP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Usar </a:t>
            </a:r>
            <a:r>
              <a:rPr lang="pt-BR" sz="2400" kern="0" dirty="0" err="1"/>
              <a:t>tags</a:t>
            </a:r>
            <a:r>
              <a:rPr lang="pt-BR" sz="2400" kern="0" dirty="0"/>
              <a:t> JSTL e EL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9983106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Escopos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/>
              <a:t>Servlets</a:t>
            </a:r>
            <a:r>
              <a:rPr lang="pt-BR" sz="2000" b="1" dirty="0"/>
              <a:t> compartilham informações de diversas maneiras, iremos abordar 2 formas: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Meios persistentes (Banco de dados, arquivos e </a:t>
            </a:r>
            <a:r>
              <a:rPr lang="pt-BR" sz="2000" b="1" dirty="0" err="1"/>
              <a:t>etc</a:t>
            </a:r>
            <a:r>
              <a:rPr lang="pt-BR" sz="2000" b="1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Objetos na memória por meio de escopo (Requisição, sessão, contexto).</a:t>
            </a:r>
          </a:p>
        </p:txBody>
      </p:sp>
    </p:spTree>
    <p:extLst>
      <p:ext uri="{BB962C8B-B14F-4D97-AF65-F5344CB8AC3E}">
        <p14:creationId xmlns:p14="http://schemas.microsoft.com/office/powerpoint/2010/main" val="21743561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Filtros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Filtro serve para interceptar as requisições e respostas antes que chegue ao </a:t>
            </a:r>
            <a:r>
              <a:rPr lang="pt-BR" sz="2000" b="1" dirty="0" err="1"/>
              <a:t>servlet</a:t>
            </a:r>
            <a:r>
              <a:rPr lang="pt-BR" sz="2000" b="1" dirty="0"/>
              <a:t> de destino, e de volta ao cliente. </a:t>
            </a:r>
          </a:p>
          <a:p>
            <a:endParaRPr lang="pt-BR" sz="2000" b="1" dirty="0"/>
          </a:p>
          <a:p>
            <a:r>
              <a:rPr lang="pt-BR" sz="2000" b="1" dirty="0"/>
              <a:t>Filtro funciona como um porteiro, que realiza o filtro de tudo que “entra” e que “sai” do contexto da aplicação até o </a:t>
            </a:r>
            <a:r>
              <a:rPr lang="pt-BR" sz="2000" b="1" dirty="0" err="1"/>
              <a:t>servlet</a:t>
            </a:r>
            <a:r>
              <a:rPr lang="pt-BR" sz="2000" b="1" dirty="0"/>
              <a:t>. Eles podem tratar as requisições para direcioná-las ao melhor caminho ou até mesmo alterar uma mensagem.</a:t>
            </a:r>
          </a:p>
        </p:txBody>
      </p:sp>
    </p:spTree>
    <p:extLst>
      <p:ext uri="{BB962C8B-B14F-4D97-AF65-F5344CB8AC3E}">
        <p14:creationId xmlns:p14="http://schemas.microsoft.com/office/powerpoint/2010/main" val="41168980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JSP (</a:t>
            </a:r>
            <a:r>
              <a:rPr lang="pt-BR" sz="4000" b="0" dirty="0" err="1"/>
              <a:t>JavaServer</a:t>
            </a:r>
            <a:r>
              <a:rPr lang="pt-BR" sz="4000" b="0" dirty="0"/>
              <a:t> </a:t>
            </a:r>
            <a:r>
              <a:rPr lang="pt-BR" sz="4000" b="0" dirty="0" err="1"/>
              <a:t>Pages</a:t>
            </a:r>
            <a:r>
              <a:rPr lang="pt-BR" sz="4000" b="0" dirty="0"/>
              <a:t>) e </a:t>
            </a:r>
            <a:r>
              <a:rPr lang="pt-BR" sz="4000" b="0" dirty="0" err="1"/>
              <a:t>Taglibs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JSP é uma tecnologia padrão, para criação de </a:t>
            </a:r>
            <a:r>
              <a:rPr lang="pt-BR" sz="2000" b="1" dirty="0" err="1"/>
              <a:t>templates</a:t>
            </a:r>
            <a:r>
              <a:rPr lang="pt-BR" sz="2000" b="1" dirty="0"/>
              <a:t> para </a:t>
            </a:r>
            <a:r>
              <a:rPr lang="pt-BR" sz="2000" b="1" dirty="0" err="1"/>
              <a:t>servlets</a:t>
            </a:r>
            <a:r>
              <a:rPr lang="pt-BR" sz="2000" b="1" dirty="0"/>
              <a:t>. Na versão JSF 2 o seu uso não é mais recomendado e deve ser substituído pelo XHTML.</a:t>
            </a:r>
          </a:p>
          <a:p>
            <a:r>
              <a:rPr lang="pt-BR" sz="2000" b="1" dirty="0"/>
              <a:t>Um arquivo de extensão </a:t>
            </a:r>
            <a:r>
              <a:rPr lang="pt-BR" sz="2000" b="1" dirty="0" err="1"/>
              <a:t>jsp</a:t>
            </a:r>
            <a:r>
              <a:rPr lang="pt-BR" sz="2000" b="1" dirty="0"/>
              <a:t>, é interpretado pelo servidor que gera um HTML.</a:t>
            </a:r>
          </a:p>
        </p:txBody>
      </p:sp>
    </p:spTree>
    <p:extLst>
      <p:ext uri="{BB962C8B-B14F-4D97-AF65-F5344CB8AC3E}">
        <p14:creationId xmlns:p14="http://schemas.microsoft.com/office/powerpoint/2010/main" val="1538027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JSTL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JSTL é uma biblioteca de </a:t>
            </a:r>
            <a:r>
              <a:rPr lang="pt-BR" sz="2000" dirty="0" err="1"/>
              <a:t>tags</a:t>
            </a:r>
            <a:r>
              <a:rPr lang="pt-BR" sz="2000" dirty="0"/>
              <a:t> que permite que o autor de páginas controle a geração de código HTML usando laços e blocos  condicionais, transformações e comunicação com objetos externos, sem a necessidade de usar scripts. JSTL (junto com EL) são a forma recomendada de usar JSP.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747557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EL (Expression </a:t>
            </a:r>
            <a:r>
              <a:rPr lang="pt-BR" sz="4000" b="0" dirty="0" err="1"/>
              <a:t>Language</a:t>
            </a:r>
            <a:r>
              <a:rPr lang="pt-BR" sz="4000" b="0" dirty="0"/>
              <a:t>)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Linguagem criada para viabilizar comunicação entre </a:t>
            </a:r>
            <a:r>
              <a:rPr lang="pt-BR" sz="2000" dirty="0" err="1"/>
              <a:t>views</a:t>
            </a:r>
            <a:r>
              <a:rPr lang="pt-BR" sz="2000" dirty="0"/>
              <a:t> (páginas </a:t>
            </a:r>
            <a:r>
              <a:rPr lang="pt-BR" sz="2000" dirty="0" err="1"/>
              <a:t>jsp</a:t>
            </a:r>
            <a:r>
              <a:rPr lang="pt-BR" sz="2000" dirty="0"/>
              <a:t>, </a:t>
            </a:r>
            <a:r>
              <a:rPr lang="pt-BR" sz="2000" dirty="0" err="1"/>
              <a:t>xhtml</a:t>
            </a:r>
            <a:r>
              <a:rPr lang="pt-BR" sz="2000" dirty="0"/>
              <a:t>, </a:t>
            </a:r>
            <a:r>
              <a:rPr lang="pt-BR" sz="2000" dirty="0" err="1"/>
              <a:t>html</a:t>
            </a:r>
            <a:r>
              <a:rPr lang="pt-BR" sz="2000" dirty="0"/>
              <a:t>) e </a:t>
            </a:r>
            <a:r>
              <a:rPr lang="pt-BR" sz="2000" dirty="0" err="1"/>
              <a:t>Controllers</a:t>
            </a:r>
            <a:r>
              <a:rPr lang="pt-BR" sz="2000" dirty="0"/>
              <a:t> (</a:t>
            </a:r>
            <a:r>
              <a:rPr lang="pt-BR" sz="2000" dirty="0" err="1"/>
              <a:t>beans</a:t>
            </a:r>
            <a:r>
              <a:rPr lang="pt-BR" sz="2000" dirty="0"/>
              <a:t> e outros objetos </a:t>
            </a:r>
            <a:r>
              <a:rPr lang="pt-BR" sz="2000" dirty="0" err="1"/>
              <a:t>java</a:t>
            </a:r>
            <a:r>
              <a:rPr lang="pt-BR" sz="2000" dirty="0"/>
              <a:t>), em aplicação baseadas em MVC.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570194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Exercícios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7999884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823</Words>
  <Application>Microsoft Office PowerPoint</Application>
  <PresentationFormat>Apresentação na tela (4:3)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Questionário</vt:lpstr>
      <vt:lpstr>Servlets III</vt:lpstr>
      <vt:lpstr>Tópicos:</vt:lpstr>
      <vt:lpstr>Objetivos da aula:</vt:lpstr>
      <vt:lpstr>Escopos</vt:lpstr>
      <vt:lpstr>Filtros</vt:lpstr>
      <vt:lpstr>JSP (JavaServer Pages) e Taglibs</vt:lpstr>
      <vt:lpstr>JSTL</vt:lpstr>
      <vt:lpstr>EL (Expression Language)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2018-11-16T10:51:57Z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