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1" r:id="rId5"/>
  </p:sldMasterIdLst>
  <p:notesMasterIdLst>
    <p:notesMasterId r:id="rId30"/>
  </p:notesMasterIdLst>
  <p:handoutMasterIdLst>
    <p:handoutMasterId r:id="rId31"/>
  </p:handoutMasterIdLst>
  <p:sldIdLst>
    <p:sldId id="263" r:id="rId6"/>
    <p:sldId id="256" r:id="rId7"/>
    <p:sldId id="257" r:id="rId8"/>
    <p:sldId id="262" r:id="rId9"/>
    <p:sldId id="300" r:id="rId10"/>
    <p:sldId id="294" r:id="rId11"/>
    <p:sldId id="298" r:id="rId12"/>
    <p:sldId id="285" r:id="rId13"/>
    <p:sldId id="286" r:id="rId14"/>
    <p:sldId id="283" r:id="rId15"/>
    <p:sldId id="272" r:id="rId16"/>
    <p:sldId id="295" r:id="rId17"/>
    <p:sldId id="287" r:id="rId18"/>
    <p:sldId id="288" r:id="rId19"/>
    <p:sldId id="289" r:id="rId20"/>
    <p:sldId id="290" r:id="rId21"/>
    <p:sldId id="291" r:id="rId22"/>
    <p:sldId id="292" r:id="rId23"/>
    <p:sldId id="299" r:id="rId24"/>
    <p:sldId id="296" r:id="rId25"/>
    <p:sldId id="293" r:id="rId26"/>
    <p:sldId id="297" r:id="rId27"/>
    <p:sldId id="258" r:id="rId28"/>
    <p:sldId id="264" r:id="rId2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9FF"/>
    <a:srgbClr val="4199FF"/>
    <a:srgbClr val="AFD4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4F57C-19F7-412F-ACF6-FF06DB2F3642}" v="66" dt="2022-03-19T22:53:57.019"/>
    <p1510:client id="{09F854E8-FC20-41C2-80C7-67CF0317FBF6}" v="75" dt="2022-03-20T14:32:51.483"/>
    <p1510:client id="{3D4F5A40-578A-4B6E-8645-BE8993B864BF}" v="1485" dt="2022-03-19T19:18:13.434"/>
    <p1510:client id="{44CE5AD1-DABF-4DB6-81F8-9D75DEC7C827}" v="305" dt="2022-03-20T15:04:38.595"/>
    <p1510:client id="{4DCD812C-09B7-4039-8AD8-4056D5B2EA63}" v="8" dt="2022-03-20T15:30:01.259"/>
    <p1510:client id="{4FE51A25-441C-4800-AAD5-156EE1F40E5D}" v="80" dt="2022-03-20T19:40:09.159"/>
    <p1510:client id="{5717957D-FE66-4F4F-A147-D369FCD6B8D9}" v="980" dt="2022-03-19T23:17:23.308"/>
    <p1510:client id="{6368B23A-732A-4FCF-81FC-A935E23D6120}" v="19" dt="2022-03-20T14:40:51.498"/>
    <p1510:client id="{6C5908D0-7826-4D1A-B61C-D2FADCAD3EAE}" v="826" dt="2022-03-20T15:14:19.525"/>
    <p1510:client id="{7A5DFD90-10D6-401D-BAE6-5A3A1A5D43CE}" v="1206" dt="2022-03-20T20:52:30.673"/>
    <p1510:client id="{7F923D8F-F159-4B05-BCFF-33A3DBD968A8}" v="81" dt="2022-03-20T19:07:40.265"/>
    <p1510:client id="{97CCC239-CF37-44DB-87D3-3255D9F4BF48}" v="263" dt="2022-03-19T19:07:43.578"/>
    <p1510:client id="{BA1BC1D0-C90C-4D2D-BC3E-BF114B3C7135}" v="750" dt="2022-03-20T20:47:55.954"/>
    <p1510:client id="{BCDE8159-F869-4F97-8D66-E822CF4EC6CE}" v="15" dt="2022-03-20T20:01:50.585"/>
    <p1510:client id="{CDC218D4-D848-47E9-B424-B40B8CF0AD6D}" v="23" dt="2022-03-20T15:25:1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20/03/2022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BCA2AEB-DF33-46E5-87A9-7EF5AE7C4A8F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BF6BA-0CB7-4D5B-AC5D-DDCD65A06990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1C333-3E6C-4ABE-AC9F-CBCA64982001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8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1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0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34351-1D0C-4D3D-868C-59DEB84D593D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92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1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8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75F9D-839D-40E3-845A-CB166A7DBEED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5538A-4F80-4731-86DF-7DB7CAA9A61B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BE5F9-2D95-4BD5-8A0F-BFFD588A4F3B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CC833-4E87-47FF-8039-4122F5E9F4DF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95C01-70E1-4867-9ABC-08D4B01E1291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4310F-FCC6-4EEE-A99C-03CAB90DB8E4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E4779-3613-495B-BB91-38F3377589A0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221185C-1515-457D-8323-131B47B536A4}" type="datetime1">
              <a:rPr lang="pt-BR" noProof="0" smtClean="0"/>
              <a:t>20/03/2022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1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3BF8CAD-DBB1-4AA8-9466-87CE0A02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64421"/>
              </p:ext>
            </p:extLst>
          </p:nvPr>
        </p:nvGraphicFramePr>
        <p:xfrm>
          <a:off x="1009790" y="2288709"/>
          <a:ext cx="1077558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302">
                  <a:extLst>
                    <a:ext uri="{9D8B030D-6E8A-4147-A177-3AD203B41FA5}">
                      <a16:colId xmlns:a16="http://schemas.microsoft.com/office/drawing/2014/main" val="3143810842"/>
                    </a:ext>
                  </a:extLst>
                </a:gridCol>
                <a:gridCol w="7993283">
                  <a:extLst>
                    <a:ext uri="{9D8B030D-6E8A-4147-A177-3AD203B41FA5}">
                      <a16:colId xmlns:a16="http://schemas.microsoft.com/office/drawing/2014/main" val="31866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Davi Neves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04. Considerações Finais, Referências e Adeus!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Giovani Candido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noProof="0">
                          <a:latin typeface="Arial"/>
                        </a:rPr>
                        <a:t>01. Apresentação, Sumário, Introdução e até Desenvolvimento.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3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 err="1">
                          <a:latin typeface="Arial"/>
                        </a:rPr>
                        <a:t>Luis</a:t>
                      </a:r>
                      <a:r>
                        <a:rPr lang="pt-BR" sz="2000" u="none" strike="noStrike" noProof="0">
                          <a:latin typeface="Arial"/>
                        </a:rPr>
                        <a:t> Morelli 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03. Como SI afeta o mercado, Implementação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035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Luiz </a:t>
                      </a:r>
                      <a:r>
                        <a:rPr lang="pt-BR" sz="2000" u="none" strike="noStrike" noProof="0" err="1">
                          <a:latin typeface="Arial"/>
                        </a:rPr>
                        <a:t>Sementille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b="0" i="0" u="none" strike="noStrike" noProof="0">
                          <a:latin typeface="Arial"/>
                        </a:rPr>
                        <a:t>02. Tipos de Sistemas e cada um (SPT, SIG, ...)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50422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ESCALA PARA OS INTEGRANTES</a:t>
            </a:r>
            <a:endParaRPr lang="pt-BR" sz="36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Áreas e níveis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651454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Um negócio típico qualquer é dividido em áreas e níveis funcionais;</a:t>
            </a:r>
            <a:endParaRPr lang="pt-BR" sz="2000"/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Áreas funcionais: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Vendas;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Contabilidades;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Recursos humanos.</a:t>
            </a:r>
          </a:p>
          <a:p>
            <a:pPr marL="0" indent="0">
              <a:lnSpc>
                <a:spcPct val="150000"/>
              </a:lnSpc>
              <a:buNone/>
            </a:pPr>
            <a:endParaRPr lang="pt-BR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buFont typeface="Wingdings,Sans-Serif"/>
              <a:buChar char="§"/>
            </a:pPr>
            <a:endParaRPr lang="pt-BR" sz="2000">
              <a:latin typeface="Arial"/>
              <a:cs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1F88D06-5E32-4AD1-A897-7ACE0D279BD0}"/>
              </a:ext>
            </a:extLst>
          </p:cNvPr>
          <p:cNvSpPr txBox="1">
            <a:spLocks/>
          </p:cNvSpPr>
          <p:nvPr/>
        </p:nvSpPr>
        <p:spPr>
          <a:xfrm>
            <a:off x="6519513" y="2920512"/>
            <a:ext cx="4590624" cy="224056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Níveis funcionais: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Operacional;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Estratégico;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Tático.</a:t>
            </a:r>
          </a:p>
          <a:p>
            <a:pPr algn="just">
              <a:lnSpc>
                <a:spcPct val="150000"/>
              </a:lnSpc>
              <a:buFont typeface="Wingdings,Sans-Serif"/>
              <a:buChar char="§"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16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SI EM UM SETOR DE VENDAS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63380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Quando tratamos de um setor de vendas, temos as seguintes considerações:</a:t>
            </a:r>
            <a:endParaRPr lang="pt-BR" sz="2000"/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Interdependência das áreas funcionais;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Compartilhamento de dados entre sistemas;</a:t>
            </a:r>
            <a:endParaRPr lang="pt-BR"/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Necessita de informações da produção para a sua gestão.</a:t>
            </a:r>
            <a:endParaRPr lang="pt-BR" sz="2000">
              <a:latin typeface="Tw Cen MT" panose="020B0602020104020603"/>
              <a:cs typeface="Arial"/>
            </a:endParaRP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Operações do setor passam a ser mais eficientes e eficazes com os SIs.</a:t>
            </a:r>
            <a:endParaRPr lang="pt-BR" sz="2000">
              <a:latin typeface="Tw Cen MT" panose="020B0602020104020603"/>
              <a:cs typeface="Arial"/>
            </a:endParaRPr>
          </a:p>
          <a:p>
            <a:pPr marL="447675" lvl="2" algn="just">
              <a:lnSpc>
                <a:spcPct val="150000"/>
              </a:lnSpc>
              <a:buFont typeface="Wingdings,Sans-Serif"/>
              <a:buChar char="§"/>
            </a:pPr>
            <a:endParaRPr lang="pt-BR" sz="2000">
              <a:latin typeface="Arial"/>
              <a:cs typeface="Arial"/>
            </a:endParaRPr>
          </a:p>
          <a:p>
            <a:pPr marL="447675" lvl="2" algn="just">
              <a:lnSpc>
                <a:spcPct val="150000"/>
              </a:lnSpc>
              <a:buFont typeface="Wingdings,Sans-Serif"/>
              <a:buChar char="§"/>
            </a:pPr>
            <a:endParaRPr lang="pt-BR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18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BD83788-CAF5-4EDD-9949-412B8819BEE8}"/>
              </a:ext>
            </a:extLst>
          </p:cNvPr>
          <p:cNvSpPr txBox="1">
            <a:spLocks/>
          </p:cNvSpPr>
          <p:nvPr/>
        </p:nvSpPr>
        <p:spPr>
          <a:xfrm>
            <a:off x="950262" y="3107793"/>
            <a:ext cx="10295220" cy="1596988"/>
          </a:xfrm>
          <a:prstGeom prst="rect">
            <a:avLst/>
          </a:prstGeom>
        </p:spPr>
        <p:txBody>
          <a:bodyPr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4400">
                <a:latin typeface="Arial"/>
                <a:ea typeface="MS Gothic"/>
                <a:cs typeface="Arial"/>
              </a:rPr>
              <a:t>Desenvolvimento</a:t>
            </a:r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91E86F1-0048-45A7-9AB3-8E816141AD14}"/>
              </a:ext>
            </a:extLst>
          </p:cNvPr>
          <p:cNvCxnSpPr/>
          <p:nvPr/>
        </p:nvCxnSpPr>
        <p:spPr>
          <a:xfrm>
            <a:off x="918601" y="4866795"/>
            <a:ext cx="10415233" cy="0"/>
          </a:xfrm>
          <a:prstGeom prst="line">
            <a:avLst/>
          </a:prstGeom>
          <a:ln>
            <a:solidFill>
              <a:srgbClr val="4299FF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Tipos de sistemas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676070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A estrutura organizacional típica de uma empresa é constituída por:</a:t>
            </a:r>
            <a:endParaRPr lang="pt-BR" sz="2400"/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Sistemas de Processamento de Transações (SPT);</a:t>
            </a:r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Sistemas de Informação Gerenciais (SIG);</a:t>
            </a:r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Sistemas de Apoio à Decisão (SAD);</a:t>
            </a:r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Sistemas de Apoio a Executivos (SAE).</a:t>
            </a:r>
          </a:p>
          <a:p>
            <a:pPr marL="470535" lvl="1" indent="-342900" algn="just">
              <a:lnSpc>
                <a:spcPct val="150000"/>
              </a:lnSpc>
              <a:buFont typeface="Wingdings 3" pitchFamily="18" charset="2"/>
              <a:buAutoNum type="arabicPeriod"/>
            </a:pPr>
            <a:endParaRPr lang="pt-BR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2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err="1">
                <a:latin typeface="Arial"/>
                <a:cs typeface="Arial"/>
              </a:rPr>
              <a:t>spt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56192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400">
                <a:ea typeface="+mn-lt"/>
                <a:cs typeface="+mn-lt"/>
              </a:rPr>
              <a:t> </a:t>
            </a:r>
            <a:r>
              <a:rPr lang="pt-BR" sz="2000">
                <a:latin typeface="Arial"/>
                <a:cs typeface="Arial"/>
              </a:rPr>
              <a:t>Encarregados de lidar com as transações diárias da organização;</a:t>
            </a:r>
            <a:endParaRPr lang="pt-BR" sz="2000"/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Apoiam o nível operacional;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Lidam com vendas, recebimentos, folhas de pagamento e fluxo de materiais;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ea typeface="+mn-lt"/>
                <a:cs typeface="+mn-lt"/>
              </a:rPr>
              <a:t> </a:t>
            </a:r>
            <a:r>
              <a:rPr lang="pt-BR" sz="2000">
                <a:latin typeface="Arial"/>
                <a:cs typeface="Arial"/>
              </a:rPr>
              <a:t>Devem manter informações atualizadas, acessíveis e precisas;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ea typeface="+mn-lt"/>
                <a:cs typeface="+mn-lt"/>
              </a:rPr>
              <a:t> </a:t>
            </a:r>
            <a:r>
              <a:rPr lang="pt-BR" sz="2000">
                <a:latin typeface="Arial"/>
                <a:cs typeface="Arial"/>
              </a:rPr>
              <a:t>São sistemas críticos e precisam sempre estar sempre disponíveis.</a:t>
            </a:r>
          </a:p>
        </p:txBody>
      </p:sp>
    </p:spTree>
    <p:extLst>
      <p:ext uri="{BB962C8B-B14F-4D97-AF65-F5344CB8AC3E}">
        <p14:creationId xmlns:p14="http://schemas.microsoft.com/office/powerpoint/2010/main" val="173485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err="1">
                <a:latin typeface="Arial"/>
                <a:cs typeface="Arial"/>
              </a:rPr>
              <a:t>sIG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63380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400">
                <a:latin typeface="Tw Cen MT"/>
                <a:cs typeface="Arial"/>
              </a:rPr>
              <a:t> </a:t>
            </a:r>
            <a:r>
              <a:rPr lang="pt-BR" sz="2000">
                <a:latin typeface="Arial"/>
                <a:cs typeface="Arial"/>
              </a:rPr>
              <a:t>Atuam no nível tático, resumindo as operações do nível operacional;</a:t>
            </a:r>
            <a:endParaRPr lang="pt-BR" sz="2400"/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Possuem como finalidade a produção de relatórios periódicos;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Tais relatórios podem ter frequências semanais, mensais, trimestrais;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Detalham cada dia ou cada hora do dia nesse período de tempo;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Possuem baixa capacidade analítica;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Úteis para monitorar o desempenho e previsão do futuro da organização. </a:t>
            </a:r>
          </a:p>
          <a:p>
            <a:pPr algn="just">
              <a:lnSpc>
                <a:spcPct val="150000"/>
              </a:lnSpc>
              <a:buFont typeface="Wingdings,Sans-Serif"/>
              <a:buChar char="§"/>
            </a:pPr>
            <a:endParaRPr lang="pt-BR" sz="2400">
              <a:latin typeface="Arial"/>
              <a:cs typeface="Arial"/>
            </a:endParaRPr>
          </a:p>
          <a:p>
            <a:pPr marL="470535" lvl="1" indent="-342900" algn="just">
              <a:lnSpc>
                <a:spcPct val="150000"/>
              </a:lnSpc>
              <a:buFont typeface="Wingdings 3" pitchFamily="18" charset="2"/>
              <a:buAutoNum type="arabicPeriod"/>
            </a:pPr>
            <a:endParaRPr lang="pt-B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31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SAD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260000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Visam oferecer capacidades analíticas com os dados dos níveis inferiores;</a:t>
            </a:r>
            <a:endParaRPr lang="pt-BR" sz="2400"/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ea typeface="+mn-lt"/>
                <a:cs typeface="+mn-lt"/>
              </a:rPr>
              <a:t> </a:t>
            </a:r>
            <a:r>
              <a:rPr lang="pt-BR" sz="2000">
                <a:latin typeface="Arial"/>
                <a:cs typeface="Arial"/>
              </a:rPr>
              <a:t>Apoiam os gerentes táticos na resolução de problemas incomuns;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Empregam modelos de análise para obter soluções para os problemas.</a:t>
            </a:r>
          </a:p>
          <a:p>
            <a:pPr algn="just">
              <a:lnSpc>
                <a:spcPct val="150000"/>
              </a:lnSpc>
              <a:buFont typeface="Wingdings,Sans-Serif"/>
              <a:buChar char="§"/>
            </a:pPr>
            <a:endParaRPr lang="pt-BR" sz="200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buFont typeface="Wingdings,Sans-Serif"/>
              <a:buChar char="§"/>
            </a:pPr>
            <a:endParaRPr lang="pt-BR" sz="200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buFont typeface="Wingdings,Sans-Serif"/>
              <a:buChar char="§"/>
            </a:pPr>
            <a:endParaRPr lang="pt-BR" sz="200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buFont typeface="Wingdings,Sans-Serif"/>
              <a:buChar char="§"/>
            </a:pPr>
            <a:endParaRPr lang="pt-BR" sz="2000">
              <a:latin typeface="Tw Cen MT"/>
              <a:cs typeface="Arial"/>
            </a:endParaRPr>
          </a:p>
          <a:p>
            <a:pPr marL="470535" lvl="1" indent="-342900" algn="just">
              <a:lnSpc>
                <a:spcPct val="150000"/>
              </a:lnSpc>
              <a:buFont typeface="Wingdings 3" pitchFamily="18" charset="2"/>
              <a:buAutoNum type="arabicPeriod"/>
            </a:pPr>
            <a:endParaRPr lang="pt-BR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12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SAE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288754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Apoio à decisões dos gerentes em nível estratégico;</a:t>
            </a:r>
            <a:endParaRPr lang="pt-BR"/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São </a:t>
            </a:r>
            <a:r>
              <a:rPr lang="pt-BR" sz="2000" err="1">
                <a:latin typeface="Arial"/>
                <a:cs typeface="Arial"/>
              </a:rPr>
              <a:t>SADs</a:t>
            </a:r>
            <a:r>
              <a:rPr lang="pt-BR" sz="2000">
                <a:latin typeface="Arial"/>
                <a:cs typeface="Arial"/>
              </a:rPr>
              <a:t> com maior flexibilidade para identificação dos problemas;</a:t>
            </a:r>
            <a:endParaRPr lang="pt-BR" sz="2000">
              <a:latin typeface="Arial"/>
              <a:ea typeface="+mn-lt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Utilizam dados </a:t>
            </a:r>
            <a:r>
              <a:rPr lang="pt-BR" sz="2000" err="1">
                <a:latin typeface="Arial"/>
                <a:cs typeface="Arial"/>
              </a:rPr>
              <a:t>SIGs</a:t>
            </a:r>
            <a:r>
              <a:rPr lang="pt-BR" sz="2000">
                <a:latin typeface="Arial"/>
                <a:cs typeface="Arial"/>
              </a:rPr>
              <a:t> e </a:t>
            </a:r>
            <a:r>
              <a:rPr lang="pt-BR" sz="2000" err="1">
                <a:latin typeface="Arial"/>
                <a:cs typeface="Arial"/>
              </a:rPr>
              <a:t>SADs</a:t>
            </a:r>
            <a:r>
              <a:rPr lang="pt-BR" sz="2000">
                <a:latin typeface="Arial"/>
                <a:cs typeface="Arial"/>
              </a:rPr>
              <a:t> da empresa, somado a dados externos;</a:t>
            </a:r>
            <a:endParaRPr lang="pt-BR" sz="2000" i="1">
              <a:latin typeface="Arial"/>
              <a:cs typeface="Arial"/>
            </a:endParaRPr>
          </a:p>
          <a:p>
            <a:pPr marL="264795" lvl="1"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Apresentação em interfaces facilmente visíveis e interpretativas:</a:t>
            </a:r>
            <a:endParaRPr lang="pt-BR" sz="2000" i="1">
              <a:latin typeface="Arial"/>
              <a:cs typeface="Arial"/>
            </a:endParaRPr>
          </a:p>
          <a:p>
            <a:pPr marL="447675" lvl="2">
              <a:lnSpc>
                <a:spcPct val="100000"/>
              </a:lnSpc>
              <a:buFont typeface="Wingdings,Sans-Serif"/>
              <a:buChar char="§"/>
            </a:pPr>
            <a:r>
              <a:rPr lang="pt-BR" sz="1800">
                <a:latin typeface="Arial"/>
                <a:cs typeface="Arial"/>
              </a:rPr>
              <a:t> Gráficos interativos;</a:t>
            </a:r>
            <a:endParaRPr lang="pt-BR" sz="1800" i="1">
              <a:latin typeface="Arial"/>
              <a:cs typeface="Arial"/>
            </a:endParaRPr>
          </a:p>
          <a:p>
            <a:pPr marL="447675" lvl="2">
              <a:lnSpc>
                <a:spcPct val="100000"/>
              </a:lnSpc>
              <a:buFont typeface="Wingdings,Sans-Serif"/>
              <a:buChar char="§"/>
            </a:pPr>
            <a:r>
              <a:rPr lang="pt-BR" sz="1800">
                <a:latin typeface="Arial"/>
                <a:cs typeface="Arial"/>
              </a:rPr>
              <a:t> Recursos de comunicação;</a:t>
            </a:r>
            <a:endParaRPr lang="pt-BR" sz="1800" i="1">
              <a:latin typeface="Arial"/>
              <a:cs typeface="Arial"/>
            </a:endParaRPr>
          </a:p>
          <a:p>
            <a:pPr marL="447675" lvl="2">
              <a:lnSpc>
                <a:spcPct val="100000"/>
              </a:lnSpc>
              <a:buFont typeface="Wingdings,Sans-Serif"/>
              <a:buChar char="§"/>
            </a:pPr>
            <a:r>
              <a:rPr lang="pt-BR" sz="1800">
                <a:latin typeface="Arial"/>
                <a:cs typeface="Arial"/>
              </a:rPr>
              <a:t> Portais web.</a:t>
            </a:r>
            <a:endParaRPr lang="pt-BR" sz="1800" i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8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59815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Como SI afeta 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Globalização e velocidade de geração e de compartilhamento de informações;</a:t>
            </a:r>
            <a:endParaRPr lang="pt-BR"/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Necessidade de adaptação às tecnologias;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Maiores mudanças no campo organizacional: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Capacidade de gerenciamento de recursos;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Auxílio na tomada de decisões;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Suporte para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25432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59815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ea typeface="+mj-lt"/>
                <a:cs typeface="Arial"/>
              </a:rPr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Construção de um centro de informação;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Utilização de meios tecnológicos para atender ao usuário;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Disponibilização de informação;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Internet e redes de computadores: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Contato com o usuário;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Organização de tarefas administrativas;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 Comunicação interna da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41920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1">
            <a:extLst>
              <a:ext uri="{FF2B5EF4-FFF2-40B4-BE49-F238E27FC236}">
                <a16:creationId xmlns:a16="http://schemas.microsoft.com/office/drawing/2014/main" id="{B2F63790-02BE-4D55-ABCA-10CAD609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2632257"/>
            <a:ext cx="5342220" cy="1596988"/>
          </a:xfrm>
        </p:spPr>
        <p:txBody>
          <a:bodyPr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4400">
                <a:latin typeface="Arial"/>
                <a:ea typeface="MS Gothic"/>
                <a:cs typeface="Arial"/>
              </a:rPr>
              <a:t>Organização da informação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419198"/>
            <a:ext cx="5342220" cy="744172"/>
          </a:xfrm>
        </p:spPr>
        <p:txBody>
          <a:bodyPr rtlCol="0" anchor="t">
            <a:normAutofit/>
          </a:bodyPr>
          <a:lstStyle/>
          <a:p>
            <a:pPr algn="r"/>
            <a:r>
              <a:rPr lang="pt-BR">
                <a:latin typeface="Arial"/>
                <a:cs typeface="Arial"/>
              </a:rPr>
              <a:t>Sua importância e o impacto nas organizações</a:t>
            </a:r>
          </a:p>
        </p:txBody>
      </p:sp>
      <p:cxnSp>
        <p:nvCxnSpPr>
          <p:cNvPr id="98" name="Straight Connector 73">
            <a:extLst>
              <a:ext uri="{FF2B5EF4-FFF2-40B4-BE49-F238E27FC236}">
                <a16:creationId xmlns:a16="http://schemas.microsoft.com/office/drawing/2014/main" id="{B25F28BA-1F8F-4067-9CFA-0DBF0C7A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9085" y="4343196"/>
            <a:ext cx="5029200" cy="0"/>
          </a:xfrm>
          <a:prstGeom prst="line">
            <a:avLst/>
          </a:prstGeom>
          <a:ln w="19050">
            <a:solidFill>
              <a:srgbClr val="41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3F42391-A7AD-454C-8845-0F0C995CE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8" t="19916" r="4822" b="18029"/>
          <a:stretch/>
        </p:blipFill>
        <p:spPr>
          <a:xfrm>
            <a:off x="6571986" y="1726257"/>
            <a:ext cx="5017732" cy="34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BD83788-CAF5-4EDD-9949-412B8819BEE8}"/>
              </a:ext>
            </a:extLst>
          </p:cNvPr>
          <p:cNvSpPr txBox="1">
            <a:spLocks/>
          </p:cNvSpPr>
          <p:nvPr/>
        </p:nvSpPr>
        <p:spPr>
          <a:xfrm>
            <a:off x="950262" y="3107793"/>
            <a:ext cx="10295220" cy="1596988"/>
          </a:xfrm>
          <a:prstGeom prst="rect">
            <a:avLst/>
          </a:prstGeom>
        </p:spPr>
        <p:txBody>
          <a:bodyPr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4400">
                <a:latin typeface="Arial"/>
                <a:ea typeface="MS Gothic"/>
                <a:cs typeface="Arial"/>
              </a:rPr>
              <a:t>Considerações Finais</a:t>
            </a:r>
            <a:endParaRPr lang="pt-BR" err="1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91E86F1-0048-45A7-9AB3-8E816141AD14}"/>
              </a:ext>
            </a:extLst>
          </p:cNvPr>
          <p:cNvCxnSpPr/>
          <p:nvPr/>
        </p:nvCxnSpPr>
        <p:spPr>
          <a:xfrm>
            <a:off x="918601" y="4866795"/>
            <a:ext cx="10415233" cy="0"/>
          </a:xfrm>
          <a:prstGeom prst="line">
            <a:avLst/>
          </a:prstGeom>
          <a:ln>
            <a:solidFill>
              <a:srgbClr val="4299FF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59815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34626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400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cs typeface="Arial"/>
              </a:rPr>
              <a:t>A partir do século XXI: </a:t>
            </a:r>
            <a:r>
              <a:rPr lang="pt-BR" sz="2000">
                <a:latin typeface="Arial"/>
                <a:ea typeface="+mn-lt"/>
                <a:cs typeface="+mn-lt"/>
              </a:rPr>
              <a:t>organizações passaram a ser um campo dinâmico;</a:t>
            </a:r>
            <a:endParaRPr lang="pt-BR" sz="2000">
              <a:latin typeface="Arial"/>
            </a:endParaRP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Organizações mais flexíveis e focadas;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Conhecimento e valorização da identidade; 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Adaptação de seus propósitos;</a:t>
            </a:r>
            <a:endParaRPr lang="pt-BR"/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Impacto direto dos </a:t>
            </a:r>
            <a:r>
              <a:rPr lang="pt-BR" sz="2000" err="1">
                <a:latin typeface="Arial"/>
                <a:cs typeface="Arial"/>
              </a:rPr>
              <a:t>SIs</a:t>
            </a:r>
            <a:r>
              <a:rPr lang="pt-BR" sz="2000">
                <a:latin typeface="Arial"/>
                <a:cs typeface="Arial"/>
              </a:rPr>
              <a:t>: 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Geração de novos negócios e processos;</a:t>
            </a:r>
            <a:endParaRPr lang="pt-BR">
              <a:latin typeface="Tw Cen MT" panose="020B0602020104020603"/>
              <a:cs typeface="Arial"/>
            </a:endParaRP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cs typeface="Arial"/>
              </a:rPr>
              <a:t>Demanda do mercado.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15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BD83788-CAF5-4EDD-9949-412B8819BEE8}"/>
              </a:ext>
            </a:extLst>
          </p:cNvPr>
          <p:cNvSpPr txBox="1">
            <a:spLocks/>
          </p:cNvSpPr>
          <p:nvPr/>
        </p:nvSpPr>
        <p:spPr>
          <a:xfrm>
            <a:off x="950262" y="3107793"/>
            <a:ext cx="10295220" cy="1596988"/>
          </a:xfrm>
          <a:prstGeom prst="rect">
            <a:avLst/>
          </a:prstGeom>
        </p:spPr>
        <p:txBody>
          <a:bodyPr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4400">
                <a:latin typeface="Arial"/>
                <a:ea typeface="MS Gothic"/>
                <a:cs typeface="Arial"/>
              </a:rPr>
              <a:t>REFERÊNCIAS</a:t>
            </a:r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91E86F1-0048-45A7-9AB3-8E816141AD14}"/>
              </a:ext>
            </a:extLst>
          </p:cNvPr>
          <p:cNvCxnSpPr/>
          <p:nvPr/>
        </p:nvCxnSpPr>
        <p:spPr>
          <a:xfrm>
            <a:off x="918601" y="4866795"/>
            <a:ext cx="10415233" cy="0"/>
          </a:xfrm>
          <a:prstGeom prst="line">
            <a:avLst/>
          </a:prstGeom>
          <a:ln>
            <a:solidFill>
              <a:srgbClr val="4299FF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64818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>
                <a:latin typeface="Arial"/>
                <a:ea typeface="+mn-lt"/>
                <a:cs typeface="+mn-lt"/>
              </a:rPr>
              <a:t>BALTZAN, </a:t>
            </a:r>
            <a:r>
              <a:rPr lang="pt-BR" sz="2000" err="1">
                <a:latin typeface="Arial"/>
                <a:ea typeface="+mn-lt"/>
                <a:cs typeface="+mn-lt"/>
              </a:rPr>
              <a:t>Paige</a:t>
            </a:r>
            <a:r>
              <a:rPr lang="pt-BR" sz="2000">
                <a:latin typeface="Arial"/>
                <a:ea typeface="+mn-lt"/>
                <a:cs typeface="+mn-lt"/>
              </a:rPr>
              <a:t>; PHILLIPS, Amy. </a:t>
            </a:r>
            <a:r>
              <a:rPr lang="pt-BR" sz="2000" b="1">
                <a:latin typeface="Arial"/>
                <a:ea typeface="+mn-lt"/>
                <a:cs typeface="+mn-lt"/>
              </a:rPr>
              <a:t>Sistemas de informação</a:t>
            </a:r>
            <a:r>
              <a:rPr lang="pt-BR" sz="2000">
                <a:latin typeface="Arial"/>
                <a:ea typeface="+mn-lt"/>
                <a:cs typeface="+mn-lt"/>
              </a:rPr>
              <a:t>. AMGH Editora, 2012.</a:t>
            </a:r>
            <a:endParaRPr lang="pt-BR"/>
          </a:p>
          <a:p>
            <a:pPr marL="0" indent="0">
              <a:lnSpc>
                <a:spcPct val="100000"/>
              </a:lnSpc>
              <a:buNone/>
            </a:pPr>
            <a:r>
              <a:rPr lang="pt-BR" sz="2000">
                <a:latin typeface="Arial"/>
                <a:ea typeface="+mn-lt"/>
                <a:cs typeface="+mn-lt"/>
              </a:rPr>
              <a:t>TITÃO, Fábia Porto; VIAPIANA, </a:t>
            </a:r>
            <a:r>
              <a:rPr lang="pt-BR" sz="2000" err="1">
                <a:latin typeface="Arial"/>
                <a:ea typeface="+mn-lt"/>
                <a:cs typeface="+mn-lt"/>
              </a:rPr>
              <a:t>Noeli</a:t>
            </a:r>
            <a:r>
              <a:rPr lang="pt-BR" sz="2000">
                <a:latin typeface="Arial"/>
                <a:ea typeface="+mn-lt"/>
                <a:cs typeface="+mn-lt"/>
              </a:rPr>
              <a:t>. A importância da organização da informação no século XXI: reflexões. p. 26-36. </a:t>
            </a:r>
            <a:r>
              <a:rPr lang="pt-BR" sz="2000" b="1">
                <a:latin typeface="Arial"/>
                <a:ea typeface="+mn-lt"/>
                <a:cs typeface="+mn-lt"/>
              </a:rPr>
              <a:t>Revista ACB</a:t>
            </a:r>
            <a:r>
              <a:rPr lang="pt-BR" sz="2000">
                <a:latin typeface="Arial"/>
                <a:ea typeface="+mn-lt"/>
                <a:cs typeface="+mn-lt"/>
              </a:rPr>
              <a:t>, v. 13, n. 1, p. 26-36, 2008.</a:t>
            </a:r>
          </a:p>
        </p:txBody>
      </p:sp>
    </p:spTree>
    <p:extLst>
      <p:ext uri="{BB962C8B-B14F-4D97-AF65-F5344CB8AC3E}">
        <p14:creationId xmlns:p14="http://schemas.microsoft.com/office/powerpoint/2010/main" val="214460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20BFC6-4CB9-44A8-A823-9678A9FF3CBE}"/>
              </a:ext>
            </a:extLst>
          </p:cNvPr>
          <p:cNvSpPr txBox="1"/>
          <p:nvPr/>
        </p:nvSpPr>
        <p:spPr>
          <a:xfrm>
            <a:off x="2899833" y="2363611"/>
            <a:ext cx="638839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>
                <a:latin typeface="Arial"/>
                <a:cs typeface="Arial"/>
              </a:rPr>
              <a:t>Sobrevivemos até aqui e é um misto de emoções. Obrigado, pessoal!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59202E0-B4D3-486F-8502-E00600DE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01" y="3223297"/>
            <a:ext cx="3383258" cy="3383258"/>
          </a:xfrm>
          <a:prstGeom prst="rect">
            <a:avLst/>
          </a:prstGeom>
        </p:spPr>
      </p:pic>
      <p:pic>
        <p:nvPicPr>
          <p:cNvPr id="3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077EE41-6A80-4E05-B7E6-67CBEC63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" y="-465036"/>
            <a:ext cx="2898786" cy="43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3BF8CAD-DBB1-4AA8-9466-87CE0A02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80284"/>
              </p:ext>
            </p:extLst>
          </p:nvPr>
        </p:nvGraphicFramePr>
        <p:xfrm>
          <a:off x="1009790" y="2288709"/>
          <a:ext cx="741933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9669">
                  <a:extLst>
                    <a:ext uri="{9D8B030D-6E8A-4147-A177-3AD203B41FA5}">
                      <a16:colId xmlns:a16="http://schemas.microsoft.com/office/drawing/2014/main" val="3143810842"/>
                    </a:ext>
                  </a:extLst>
                </a:gridCol>
                <a:gridCol w="3709669">
                  <a:extLst>
                    <a:ext uri="{9D8B030D-6E8A-4147-A177-3AD203B41FA5}">
                      <a16:colId xmlns:a16="http://schemas.microsoft.com/office/drawing/2014/main" val="31866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Davi Neves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191027383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Giovani Candido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191021601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3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 err="1">
                          <a:latin typeface="Arial"/>
                        </a:rPr>
                        <a:t>Luis</a:t>
                      </a:r>
                      <a:r>
                        <a:rPr lang="pt-BR" sz="2000" u="none" strike="noStrike" noProof="0">
                          <a:latin typeface="Arial"/>
                        </a:rPr>
                        <a:t> Morelli 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181027097</a:t>
                      </a:r>
                      <a:endParaRPr lang="pt-BR" sz="20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035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2000" u="none" strike="noStrike" noProof="0">
                          <a:latin typeface="Arial"/>
                        </a:rPr>
                        <a:t>Luiz </a:t>
                      </a:r>
                      <a:r>
                        <a:rPr lang="pt-BR" sz="2000" u="none" strike="noStrike" noProof="0" err="1">
                          <a:latin typeface="Arial"/>
                        </a:rPr>
                        <a:t>Sementille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b="0" i="0" u="none" strike="noStrike" noProof="0">
                          <a:latin typeface="Arial"/>
                        </a:rPr>
                        <a:t>191021032</a:t>
                      </a:r>
                      <a:endParaRPr lang="pt-BR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50422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3663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257905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4743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6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Roboto"/>
                <a:cs typeface="Arial"/>
              </a:rPr>
              <a:t> Introdução</a:t>
            </a:r>
            <a:endParaRPr lang="pt-BR" sz="2000"/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Roboto"/>
                <a:cs typeface="Arial"/>
              </a:rPr>
              <a:t>Definição de SI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Roboto"/>
                <a:cs typeface="Arial"/>
              </a:rPr>
              <a:t>Resolução de problemas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Roboto"/>
                <a:cs typeface="Arial"/>
              </a:rPr>
              <a:t>Áreas e níveis funcionais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Roboto"/>
                <a:cs typeface="Arial"/>
              </a:rPr>
              <a:t>SI no setor de vendas</a:t>
            </a:r>
          </a:p>
        </p:txBody>
      </p:sp>
    </p:spTree>
    <p:extLst>
      <p:ext uri="{BB962C8B-B14F-4D97-AF65-F5344CB8AC3E}">
        <p14:creationId xmlns:p14="http://schemas.microsoft.com/office/powerpoint/2010/main" val="75506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4743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6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Roboto"/>
                <a:cs typeface="Arial"/>
              </a:rPr>
              <a:t> Desenvolvimento</a:t>
            </a:r>
            <a:endParaRPr lang="pt-BR"/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Roboto"/>
                <a:cs typeface="Arial"/>
              </a:rPr>
              <a:t> Tipos de sistemas de informação</a:t>
            </a:r>
          </a:p>
          <a:p>
            <a:pPr marL="264795" lvl="1">
              <a:lnSpc>
                <a:spcPct val="100000"/>
              </a:lnSpc>
              <a:buFont typeface="Wingdings" panose="020B0602020104020603" pitchFamily="34" charset="0"/>
              <a:buChar char="§"/>
            </a:pPr>
            <a:r>
              <a:rPr lang="pt-BR">
                <a:latin typeface="Arial"/>
                <a:ea typeface="Roboto"/>
                <a:cs typeface="Arial"/>
              </a:rPr>
              <a:t> Como SI afeta o mercado</a:t>
            </a:r>
          </a:p>
          <a:p>
            <a:pPr>
              <a:lnSpc>
                <a:spcPct val="16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Roboto"/>
                <a:cs typeface="Arial"/>
              </a:rPr>
              <a:t> Considerações Finais</a:t>
            </a:r>
          </a:p>
          <a:p>
            <a:pPr>
              <a:lnSpc>
                <a:spcPct val="160000"/>
              </a:lnSpc>
              <a:buFont typeface="Wingdings" panose="020B0602020104020603" pitchFamily="34" charset="0"/>
              <a:buChar char="§"/>
            </a:pPr>
            <a:r>
              <a:rPr lang="pt-BR" sz="2000">
                <a:latin typeface="Arial"/>
                <a:ea typeface="Roboto"/>
                <a:cs typeface="Arial"/>
              </a:rPr>
              <a:t> Referências</a:t>
            </a:r>
          </a:p>
        </p:txBody>
      </p:sp>
    </p:spTree>
    <p:extLst>
      <p:ext uri="{BB962C8B-B14F-4D97-AF65-F5344CB8AC3E}">
        <p14:creationId xmlns:p14="http://schemas.microsoft.com/office/powerpoint/2010/main" val="265462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BD83788-CAF5-4EDD-9949-412B8819BEE8}"/>
              </a:ext>
            </a:extLst>
          </p:cNvPr>
          <p:cNvSpPr txBox="1">
            <a:spLocks/>
          </p:cNvSpPr>
          <p:nvPr/>
        </p:nvSpPr>
        <p:spPr>
          <a:xfrm>
            <a:off x="950262" y="3107793"/>
            <a:ext cx="10295220" cy="1596988"/>
          </a:xfrm>
          <a:prstGeom prst="rect">
            <a:avLst/>
          </a:prstGeom>
        </p:spPr>
        <p:txBody>
          <a:bodyPr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4400">
                <a:latin typeface="Arial"/>
                <a:ea typeface="MS Gothic"/>
                <a:cs typeface="Arial"/>
              </a:rPr>
              <a:t>Introdução</a:t>
            </a:r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91E86F1-0048-45A7-9AB3-8E816141AD14}"/>
              </a:ext>
            </a:extLst>
          </p:cNvPr>
          <p:cNvCxnSpPr/>
          <p:nvPr/>
        </p:nvCxnSpPr>
        <p:spPr>
          <a:xfrm>
            <a:off x="918601" y="4866795"/>
            <a:ext cx="10415233" cy="0"/>
          </a:xfrm>
          <a:prstGeom prst="line">
            <a:avLst/>
          </a:prstGeom>
          <a:ln>
            <a:solidFill>
              <a:srgbClr val="4299FF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35257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Baltzan e Phillips (2012): TI processa e gerencia informações;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Facilita a administração e bom desempenho do negócio;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Empresas atuais contam com um ou mais sistema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75546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Definição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424465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cs typeface="Arial"/>
              </a:rPr>
              <a:t> </a:t>
            </a:r>
            <a:r>
              <a:rPr lang="pt-BR" sz="2000">
                <a:latin typeface="Arial"/>
                <a:ea typeface="+mn-lt"/>
                <a:cs typeface="Arial"/>
              </a:rPr>
              <a:t>Componentes que interagem entre si para a realizar um objetivo;</a:t>
            </a:r>
            <a:endParaRPr lang="pt-BR" sz="2000"/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ea typeface="+mn-lt"/>
                <a:cs typeface="+mn-lt"/>
              </a:rPr>
              <a:t> </a:t>
            </a:r>
            <a:r>
              <a:rPr lang="pt-BR" sz="2000">
                <a:latin typeface="Arial"/>
                <a:ea typeface="+mn-lt"/>
                <a:cs typeface="Arial"/>
              </a:rPr>
              <a:t>Baseados nos seguintes componentes: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Dados de entrada;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Mecanismos de processamento;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Dados de saída;</a:t>
            </a:r>
          </a:p>
          <a:p>
            <a:pPr marL="264795" lvl="1">
              <a:lnSpc>
                <a:spcPct val="100000"/>
              </a:lnSpc>
              <a:buFont typeface="Wingdings,Sans-Serif"/>
              <a:buChar char="§"/>
            </a:pPr>
            <a:r>
              <a:rPr lang="pt-BR">
                <a:latin typeface="Arial"/>
                <a:ea typeface="+mn-lt"/>
                <a:cs typeface="Arial"/>
              </a:rPr>
              <a:t> Feedback.</a:t>
            </a:r>
          </a:p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As entradas são processadas e uma saída útil é devolvida.</a:t>
            </a:r>
          </a:p>
        </p:txBody>
      </p:sp>
    </p:spTree>
    <p:extLst>
      <p:ext uri="{BB962C8B-B14F-4D97-AF65-F5344CB8AC3E}">
        <p14:creationId xmlns:p14="http://schemas.microsoft.com/office/powerpoint/2010/main" val="73336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9382-BBA6-47C0-BDD6-70B353A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949432" cy="1499616"/>
          </a:xfrm>
        </p:spPr>
        <p:txBody>
          <a:bodyPr>
            <a:normAutofit/>
          </a:bodyPr>
          <a:lstStyle/>
          <a:p>
            <a:r>
              <a:rPr lang="pt-BR" sz="3600">
                <a:latin typeface="Arial"/>
                <a:cs typeface="Arial"/>
              </a:rPr>
              <a:t>Resolução de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126F1-ABB8-40A3-BD8C-BB304D84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533168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/>
              <a:buChar char="§"/>
            </a:pPr>
            <a:r>
              <a:rPr lang="pt-BR" sz="2000">
                <a:latin typeface="Arial"/>
                <a:ea typeface="+mn-lt"/>
                <a:cs typeface="Arial"/>
              </a:rPr>
              <a:t> Para</a:t>
            </a:r>
            <a:r>
              <a:rPr lang="pt-BR" sz="2000">
                <a:latin typeface="Arial"/>
                <a:cs typeface="Arial"/>
              </a:rPr>
              <a:t> desenvolver novos SIs, pode-se aplicar quatro passos:</a:t>
            </a:r>
            <a:endParaRPr lang="pt-BR" sz="2000"/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Definir e compreender o problema;</a:t>
            </a:r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Desenvolver soluções alternativas;</a:t>
            </a:r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Escolher a melhor solução;</a:t>
            </a:r>
          </a:p>
          <a:p>
            <a:pPr marL="470535" lvl="1" indent="-342900">
              <a:lnSpc>
                <a:spcPct val="150000"/>
              </a:lnSpc>
              <a:buAutoNum type="arabicPeriod"/>
            </a:pPr>
            <a:r>
              <a:rPr lang="pt-BR">
                <a:latin typeface="Arial"/>
                <a:cs typeface="Arial"/>
              </a:rPr>
              <a:t>Implementar a solução.</a:t>
            </a:r>
          </a:p>
        </p:txBody>
      </p:sp>
    </p:spTree>
    <p:extLst>
      <p:ext uri="{BB962C8B-B14F-4D97-AF65-F5344CB8AC3E}">
        <p14:creationId xmlns:p14="http://schemas.microsoft.com/office/powerpoint/2010/main" val="401199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7F9CD-CEC7-4184-A11F-7BE050B859B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Application>Microsoft Office PowerPoint</Application>
  <PresentationFormat>Widescreen</PresentationFormat>
  <Slides>24</Slides>
  <Notes>1</Notes>
  <HiddenSlides>1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Integral</vt:lpstr>
      <vt:lpstr>Integral</vt:lpstr>
      <vt:lpstr>ESCALA PARA OS INTEGRANTES</vt:lpstr>
      <vt:lpstr>Organização da informação</vt:lpstr>
      <vt:lpstr>Integrantes</vt:lpstr>
      <vt:lpstr>Sumário</vt:lpstr>
      <vt:lpstr>Sumário</vt:lpstr>
      <vt:lpstr>Apresentação do PowerPoint</vt:lpstr>
      <vt:lpstr>introdução</vt:lpstr>
      <vt:lpstr>Definição de si</vt:lpstr>
      <vt:lpstr>Resolução de problemas</vt:lpstr>
      <vt:lpstr>Áreas e níveis funcionais</vt:lpstr>
      <vt:lpstr>SI EM UM SETOR DE VENDAS</vt:lpstr>
      <vt:lpstr>Apresentação do PowerPoint</vt:lpstr>
      <vt:lpstr>Tipos de sistemas de informação</vt:lpstr>
      <vt:lpstr>spt</vt:lpstr>
      <vt:lpstr>sIG</vt:lpstr>
      <vt:lpstr>SAD</vt:lpstr>
      <vt:lpstr>SAE</vt:lpstr>
      <vt:lpstr>Como SI afeta o mercado</vt:lpstr>
      <vt:lpstr>implementação</vt:lpstr>
      <vt:lpstr>Apresentação do PowerPoint</vt:lpstr>
      <vt:lpstr>Considerações finais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1</cp:revision>
  <dcterms:created xsi:type="dcterms:W3CDTF">2022-01-11T01:40:28Z</dcterms:created>
  <dcterms:modified xsi:type="dcterms:W3CDTF">2022-03-20T21:00:30Z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