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57"/>
  </p:notesMasterIdLst>
  <p:handoutMasterIdLst>
    <p:handoutMasterId r:id="rId58"/>
  </p:handoutMasterIdLst>
  <p:sldIdLst>
    <p:sldId id="341" r:id="rId5"/>
    <p:sldId id="256" r:id="rId6"/>
    <p:sldId id="257" r:id="rId7"/>
    <p:sldId id="271" r:id="rId8"/>
    <p:sldId id="273" r:id="rId9"/>
    <p:sldId id="323" r:id="rId10"/>
    <p:sldId id="340" r:id="rId11"/>
    <p:sldId id="307" r:id="rId12"/>
    <p:sldId id="336" r:id="rId13"/>
    <p:sldId id="339" r:id="rId14"/>
    <p:sldId id="297" r:id="rId15"/>
    <p:sldId id="298" r:id="rId16"/>
    <p:sldId id="274" r:id="rId17"/>
    <p:sldId id="322" r:id="rId18"/>
    <p:sldId id="303" r:id="rId19"/>
    <p:sldId id="324" r:id="rId20"/>
    <p:sldId id="277" r:id="rId21"/>
    <p:sldId id="309" r:id="rId22"/>
    <p:sldId id="325" r:id="rId23"/>
    <p:sldId id="310" r:id="rId24"/>
    <p:sldId id="311" r:id="rId25"/>
    <p:sldId id="278" r:id="rId26"/>
    <p:sldId id="279" r:id="rId27"/>
    <p:sldId id="280" r:id="rId28"/>
    <p:sldId id="281" r:id="rId29"/>
    <p:sldId id="283" r:id="rId30"/>
    <p:sldId id="284" r:id="rId31"/>
    <p:sldId id="327" r:id="rId32"/>
    <p:sldId id="285" r:id="rId33"/>
    <p:sldId id="318" r:id="rId34"/>
    <p:sldId id="286" r:id="rId35"/>
    <p:sldId id="319" r:id="rId36"/>
    <p:sldId id="287" r:id="rId37"/>
    <p:sldId id="320" r:id="rId38"/>
    <p:sldId id="288" r:id="rId39"/>
    <p:sldId id="321" r:id="rId40"/>
    <p:sldId id="289" r:id="rId41"/>
    <p:sldId id="329" r:id="rId42"/>
    <p:sldId id="315" r:id="rId43"/>
    <p:sldId id="316" r:id="rId44"/>
    <p:sldId id="317" r:id="rId45"/>
    <p:sldId id="290" r:id="rId46"/>
    <p:sldId id="337" r:id="rId47"/>
    <p:sldId id="338" r:id="rId48"/>
    <p:sldId id="308" r:id="rId49"/>
    <p:sldId id="335" r:id="rId50"/>
    <p:sldId id="292" r:id="rId51"/>
    <p:sldId id="293" r:id="rId52"/>
    <p:sldId id="294" r:id="rId53"/>
    <p:sldId id="275" r:id="rId54"/>
    <p:sldId id="276" r:id="rId55"/>
    <p:sldId id="272" r:id="rId5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0A852-EBD4-4337-B6A4-59E8A99B3E70}" v="12" dt="2022-01-11T01:55:17.063"/>
    <p1510:client id="{0D463242-38A0-45E7-A716-D01C6CEEA700}" v="28" dt="2022-02-07T03:11:39.726"/>
    <p1510:client id="{1E2BED37-4FEE-45A7-B9DF-EF6CC077DF82}" v="32" dt="2022-01-13T01:59:26.855"/>
    <p1510:client id="{25FFA30B-E9F3-43DA-9FB1-ECAB859DB61D}" v="107" dt="2022-02-07T01:14:21.222"/>
    <p1510:client id="{33A8315E-B14B-41C2-868E-82888465D5ED}" v="3" dt="2022-02-07T02:02:12.579"/>
    <p1510:client id="{49E06EB3-FB72-4B6C-92F0-9ADFF07EC76B}" v="82" dt="2022-02-06T19:03:53.885"/>
    <p1510:client id="{4E588437-401F-4026-9F28-C0861FFE3AA9}" v="992" dt="2022-02-07T15:21:25.159"/>
    <p1510:client id="{60109255-B004-43AB-ABE9-9428D4EC0373}" v="1" dt="2022-02-07T02:32:16.832"/>
    <p1510:client id="{640ED1B0-78E6-44A0-BBAA-A0CDF834F4DB}" v="8" dt="2022-02-07T02:22:11.037"/>
    <p1510:client id="{749A1F1D-E572-4A35-8C8D-FF1AD705BE06}" v="1651" dt="2022-02-07T13:37:50.153"/>
    <p1510:client id="{7BC1F131-69FB-4F92-8238-B0836C8D60CF}" v="28" dt="2022-02-07T00:37:39.617"/>
    <p1510:client id="{85C1D09C-E2D3-4BAE-9231-6FCF52C6C9EC}" v="2032" dt="2022-02-07T14:17:24.060"/>
    <p1510:client id="{99253F4D-8E8C-4C62-AA36-6FE3299863A7}" v="925" dt="2022-02-07T03:09:27.413"/>
    <p1510:client id="{A0539AD2-3490-4A54-9DAF-C04BD7B6B067}" v="7" dt="2022-01-13T01:50:53.560"/>
    <p1510:client id="{D2D9CA4A-C46F-4AA8-928C-A084DE75E145}" v="11" dt="2022-02-07T23:48:58.231"/>
    <p1510:client id="{DD4C3426-0EC3-47DF-87CE-336E03759254}" v="834" dt="2022-02-07T01:15:31.566"/>
    <p1510:client id="{EB6348AC-3365-4146-90CB-112432C324C1}" v="68" dt="2022-01-11T01:49:31.368"/>
    <p1510:client id="{F72E8E65-9718-4DD6-B7E2-A5F95924C014}" v="4832" dt="2022-02-07T16:57:49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07/02/2022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07/02/2022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8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1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irez/red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documentation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err="1">
                <a:latin typeface="Arial"/>
                <a:cs typeface="Arial"/>
              </a:rPr>
              <a:t>eSCALA</a:t>
            </a:r>
            <a:r>
              <a:rPr lang="pt-BR" sz="3600">
                <a:latin typeface="Arial"/>
                <a:cs typeface="Arial"/>
              </a:rPr>
              <a:t> PARA OS INTEGRANTES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1A707C57-A270-46D8-ADAD-F1B3AD3D9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66739"/>
              </p:ext>
            </p:extLst>
          </p:nvPr>
        </p:nvGraphicFramePr>
        <p:xfrm>
          <a:off x="1009790" y="2288709"/>
          <a:ext cx="10101876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938">
                  <a:extLst>
                    <a:ext uri="{9D8B030D-6E8A-4147-A177-3AD203B41FA5}">
                      <a16:colId xmlns:a16="http://schemas.microsoft.com/office/drawing/2014/main" val="3143810842"/>
                    </a:ext>
                  </a:extLst>
                </a:gridCol>
                <a:gridCol w="5050938">
                  <a:extLst>
                    <a:ext uri="{9D8B030D-6E8A-4147-A177-3AD203B41FA5}">
                      <a16:colId xmlns:a16="http://schemas.microsoft.com/office/drawing/2014/main" val="31866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Davi Neves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Capa - </a:t>
                      </a:r>
                      <a:r>
                        <a:rPr lang="pt-BR" sz="2000" u="none" strike="noStrike" noProof="0" err="1">
                          <a:latin typeface="Arial"/>
                        </a:rPr>
                        <a:t>Obj</a:t>
                      </a:r>
                      <a:r>
                        <a:rPr lang="pt-BR" sz="2000" u="none" strike="noStrike" noProof="0">
                          <a:latin typeface="Arial"/>
                        </a:rPr>
                        <a:t>, Tutorial + Vídeo, Conclusão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Giovani Candido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Revisão - BD grafos, Parte dos casos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 err="1">
                          <a:latin typeface="Arial"/>
                        </a:rPr>
                        <a:t>Luis</a:t>
                      </a:r>
                      <a:r>
                        <a:rPr lang="pt-BR" sz="2000" u="none" strike="noStrike" noProof="0">
                          <a:latin typeface="Arial"/>
                        </a:rPr>
                        <a:t> Morelli 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Vantagens - Parte dos Casos, Metodologia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7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7057"/>
            <a:ext cx="9778491" cy="40335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Desvantagens do Modelo Não Relacional:</a:t>
            </a:r>
            <a:endParaRPr lang="en-US" sz="2000">
              <a:latin typeface="Tw Cen MT" panose="020B0602020104020603"/>
              <a:cs typeface="Arial"/>
            </a:endParaRPr>
          </a:p>
          <a:p>
            <a:pPr marL="264795" lvl="1"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Imaturidade: mais recente que SQL;</a:t>
            </a:r>
            <a:endParaRPr lang="en-US">
              <a:latin typeface="Tw Cen MT" panose="020B0602020104020603"/>
              <a:cs typeface="Arial"/>
            </a:endParaRPr>
          </a:p>
          <a:p>
            <a:pPr marL="264795" lvl="1"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Dificuldade de Manutenção;</a:t>
            </a:r>
            <a:endParaRPr lang="en-US">
              <a:latin typeface="Tw Cen MT" panose="020B0602020104020603"/>
              <a:cs typeface="Arial"/>
            </a:endParaRPr>
          </a:p>
          <a:p>
            <a:pPr marL="264795" lvl="1"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Ausência de Interface Específica.</a:t>
            </a:r>
            <a:endParaRPr lang="en-US">
              <a:ea typeface="+mn-lt"/>
              <a:cs typeface="+mn-lt"/>
            </a:endParaRPr>
          </a:p>
          <a:p>
            <a:pPr marL="310515" lvl="2" indent="0" algn="just">
              <a:lnSpc>
                <a:spcPct val="110000"/>
              </a:lnSpc>
              <a:buNone/>
            </a:pPr>
            <a:endParaRPr lang="pt-BR" sz="1800">
              <a:latin typeface="Arial"/>
              <a:cs typeface="Arial"/>
            </a:endParaRPr>
          </a:p>
          <a:p>
            <a:pPr marL="447675" lvl="2" indent="-285750" algn="just">
              <a:lnSpc>
                <a:spcPct val="110000"/>
              </a:lnSpc>
              <a:buFont typeface="Wingdings,Sans-Serif" panose="020B0602020104020603" pitchFamily="34" charset="0"/>
              <a:buChar char="§"/>
            </a:pPr>
            <a:endParaRPr lang="pt-BR" sz="1800" i="1">
              <a:latin typeface="Arial"/>
              <a:cs typeface="Arial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justificativa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O presente trabalho se justifica pela diversidade de informações acerca do tema e, desta maneira, </a:t>
            </a:r>
            <a:r>
              <a:rPr lang="pt-BR" sz="2000" b="1">
                <a:latin typeface="Arial"/>
                <a:ea typeface="+mn-lt"/>
                <a:cs typeface="Arial"/>
              </a:rPr>
              <a:t>há uma dificuldade</a:t>
            </a:r>
            <a:r>
              <a:rPr lang="pt-BR" sz="2000">
                <a:latin typeface="Arial"/>
                <a:ea typeface="+mn-lt"/>
                <a:cs typeface="Arial"/>
              </a:rPr>
              <a:t> dos desenvolvedores em </a:t>
            </a:r>
            <a:r>
              <a:rPr lang="pt-BR" sz="2000" b="1">
                <a:latin typeface="Arial"/>
                <a:ea typeface="+mn-lt"/>
                <a:cs typeface="Arial"/>
              </a:rPr>
              <a:t>filtrar</a:t>
            </a:r>
            <a:r>
              <a:rPr lang="pt-BR" sz="2000">
                <a:latin typeface="Arial"/>
                <a:ea typeface="+mn-lt"/>
                <a:cs typeface="Arial"/>
              </a:rPr>
              <a:t> os livros e artigos que tragam </a:t>
            </a:r>
            <a:r>
              <a:rPr lang="pt-BR" sz="2000" b="1">
                <a:latin typeface="Arial"/>
                <a:ea typeface="+mn-lt"/>
                <a:cs typeface="Arial"/>
              </a:rPr>
              <a:t>os dados mais importantes</a:t>
            </a:r>
            <a:r>
              <a:rPr lang="pt-BR" sz="2000">
                <a:latin typeface="Arial"/>
                <a:ea typeface="+mn-lt"/>
                <a:cs typeface="Arial"/>
              </a:rPr>
              <a:t> acerca do Redis.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OBJETIVOS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O objetivo principal deste trabalho, portanto, consiste em </a:t>
            </a:r>
            <a:r>
              <a:rPr lang="pt-BR" sz="2000" b="1">
                <a:latin typeface="Arial"/>
                <a:ea typeface="+mn-lt"/>
                <a:cs typeface="+mn-lt"/>
              </a:rPr>
              <a:t>reunir</a:t>
            </a:r>
            <a:r>
              <a:rPr lang="pt-BR" sz="2000">
                <a:latin typeface="Arial"/>
                <a:ea typeface="+mn-lt"/>
                <a:cs typeface="+mn-lt"/>
              </a:rPr>
              <a:t> e </a:t>
            </a:r>
            <a:r>
              <a:rPr lang="pt-BR" sz="2000" b="1">
                <a:latin typeface="Arial"/>
                <a:ea typeface="+mn-lt"/>
                <a:cs typeface="+mn-lt"/>
              </a:rPr>
              <a:t>apresentar </a:t>
            </a:r>
            <a:r>
              <a:rPr lang="pt-BR" sz="2000">
                <a:latin typeface="Arial"/>
                <a:ea typeface="+mn-lt"/>
                <a:cs typeface="+mn-lt"/>
              </a:rPr>
              <a:t>as informações mais importantes a respeito do Redis, um banco de dados não relacional. Especificamente, devem ser apresentados </a:t>
            </a:r>
            <a:r>
              <a:rPr lang="pt-BR" sz="2000" b="1">
                <a:latin typeface="Arial"/>
                <a:ea typeface="+mn-lt"/>
                <a:cs typeface="+mn-lt"/>
              </a:rPr>
              <a:t>dois exemplos práticos</a:t>
            </a:r>
            <a:r>
              <a:rPr lang="pt-BR" sz="2000">
                <a:latin typeface="Arial"/>
                <a:ea typeface="+mn-lt"/>
                <a:cs typeface="+mn-lt"/>
              </a:rPr>
              <a:t>, a fim de demonstrar a </a:t>
            </a:r>
            <a:r>
              <a:rPr lang="pt-BR" sz="2000" b="1">
                <a:latin typeface="Arial"/>
                <a:ea typeface="+mn-lt"/>
                <a:cs typeface="+mn-lt"/>
              </a:rPr>
              <a:t>usabilidade </a:t>
            </a:r>
            <a:r>
              <a:rPr lang="pt-BR" sz="2000">
                <a:latin typeface="Arial"/>
                <a:ea typeface="+mn-lt"/>
                <a:cs typeface="+mn-lt"/>
              </a:rPr>
              <a:t>da ferramenta para as aplicações.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906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Revisão de literatura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Explicação do conceito de bancos de dados;</a:t>
            </a:r>
            <a:endParaRPr lang="pt-BR"/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Modelos relacionais e aos não relacionais;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Motivo da emergência e os diferentes tipos dos não relacionais;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Prós e contras do relacional e do não relacional;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48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Revisão de literatura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 de dados Redis: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Introdução;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História;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Operação;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Casos de uso.</a:t>
            </a:r>
          </a:p>
        </p:txBody>
      </p:sp>
    </p:spTree>
    <p:extLst>
      <p:ext uri="{BB962C8B-B14F-4D97-AF65-F5344CB8AC3E}">
        <p14:creationId xmlns:p14="http://schemas.microsoft.com/office/powerpoint/2010/main" val="5939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Coleção coerente de dados relacionados;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Que possuem um significado inerente;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Precisam ser armazenados por um propósito específico;</a:t>
            </a:r>
          </a:p>
        </p:txBody>
      </p:sp>
    </p:spTree>
    <p:extLst>
      <p:ext uri="{BB962C8B-B14F-4D97-AF65-F5344CB8AC3E}">
        <p14:creationId xmlns:p14="http://schemas.microsoft.com/office/powerpoint/2010/main" val="268537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Dizem respeito a um universo de discurso;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Como exemplo, temos uma agenda telefônica;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Organizações precisam lidar com dados.</a:t>
            </a:r>
          </a:p>
        </p:txBody>
      </p:sp>
    </p:spTree>
    <p:extLst>
      <p:ext uri="{BB962C8B-B14F-4D97-AF65-F5344CB8AC3E}">
        <p14:creationId xmlns:p14="http://schemas.microsoft.com/office/powerpoint/2010/main" val="43927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 relacionais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5552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Composto</a:t>
            </a:r>
            <a:r>
              <a:rPr lang="pt-BR" sz="2000">
                <a:latin typeface="Arial"/>
                <a:ea typeface="+mn-lt"/>
                <a:cs typeface="Arial"/>
              </a:rPr>
              <a:t> por relações;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Cada relação sendo formada por </a:t>
            </a:r>
            <a:r>
              <a:rPr lang="pt-BR" sz="2000" err="1">
                <a:latin typeface="Arial"/>
                <a:ea typeface="+mn-lt"/>
                <a:cs typeface="Arial"/>
              </a:rPr>
              <a:t>tuplas</a:t>
            </a:r>
            <a:r>
              <a:rPr lang="pt-BR" sz="2000">
                <a:latin typeface="Arial"/>
                <a:ea typeface="+mn-lt"/>
                <a:cs typeface="Arial"/>
              </a:rPr>
              <a:t>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Onde uma </a:t>
            </a:r>
            <a:r>
              <a:rPr lang="pt-BR" sz="2000" err="1">
                <a:latin typeface="Arial"/>
                <a:ea typeface="+mn-lt"/>
                <a:cs typeface="Arial"/>
              </a:rPr>
              <a:t>tupla</a:t>
            </a:r>
            <a:r>
              <a:rPr lang="pt-BR" sz="2000">
                <a:latin typeface="Arial"/>
                <a:ea typeface="+mn-lt"/>
                <a:cs typeface="Arial"/>
              </a:rPr>
              <a:t> contém um conj. igual de campos;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42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 relacionais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Cada campo sendo identificado por um nome;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Com os campos homônimos formando uma coluna;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Uma relação representa uma entidade ou um relacionamento;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35388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 relacionais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Cada </a:t>
            </a:r>
            <a:r>
              <a:rPr lang="pt-BR" sz="2000" err="1">
                <a:latin typeface="Arial"/>
                <a:cs typeface="Arial"/>
              </a:rPr>
              <a:t>tupla</a:t>
            </a:r>
            <a:r>
              <a:rPr lang="pt-BR" sz="2000">
                <a:latin typeface="Arial"/>
                <a:cs typeface="Arial"/>
              </a:rPr>
              <a:t> de uma relação tem uma chave;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 chave é composta por uma combinação única;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 chave também serve para estabelecer relacionamentos;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8239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367A81-30BE-4382-AC54-91DE34827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rtlCol="0" anchor="b">
            <a:normAutofit/>
          </a:bodyPr>
          <a:lstStyle/>
          <a:p>
            <a:r>
              <a:rPr lang="pt-BR" sz="4400">
                <a:latin typeface="Arial"/>
                <a:ea typeface="MS Gothic"/>
                <a:cs typeface="Arial"/>
              </a:rPr>
              <a:t>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61" y="3835428"/>
            <a:ext cx="3307543" cy="2395627"/>
          </a:xfrm>
        </p:spPr>
        <p:txBody>
          <a:bodyPr rtlCol="0" anchor="t">
            <a:normAutofit/>
          </a:bodyPr>
          <a:lstStyle/>
          <a:p>
            <a:pPr algn="r"/>
            <a:r>
              <a:rPr lang="pt-BR">
                <a:latin typeface="Arial"/>
                <a:ea typeface="+mn-lt"/>
                <a:cs typeface="+mn-lt"/>
              </a:rPr>
              <a:t>Armazenamento de Estrutura de Dados de Chave-valor na Memória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55502-A21B-4709-B554-09802757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43F42391-A7AD-454C-8845-0F0C995CE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1" t="16858" r="54023" b="19732"/>
          <a:stretch/>
        </p:blipFill>
        <p:spPr>
          <a:xfrm>
            <a:off x="5463654" y="640080"/>
            <a:ext cx="527959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 relacionais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Cada campo tem um domínio ou tipo;</a:t>
            </a: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Os campos devem ser atômicos e </a:t>
            </a:r>
            <a:r>
              <a:rPr lang="pt-BR" sz="2000" err="1">
                <a:latin typeface="Arial"/>
                <a:ea typeface="+mn-lt"/>
                <a:cs typeface="Arial"/>
              </a:rPr>
              <a:t>mono-valorados</a:t>
            </a:r>
            <a:r>
              <a:rPr lang="pt-BR" sz="2000">
                <a:latin typeface="Arial"/>
                <a:ea typeface="+mn-lt"/>
                <a:cs typeface="Arial"/>
              </a:rPr>
              <a:t>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SQL: linguagem base para definição e manipulação de dados;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Cada banco tem suas peculiaridades em relação a SQL;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3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Bancos de dados relacionais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6568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relacionais proprietários: </a:t>
            </a:r>
            <a:endParaRPr lang="pt-BR"/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Oracle;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DB2;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SQL Server;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SQL Access.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Alternativas livres: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MySQL;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PostgreSQL;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SQLite</a:t>
            </a:r>
            <a:r>
              <a:rPr lang="pt-BR">
                <a:latin typeface="Arial"/>
                <a:ea typeface="+mn-lt"/>
                <a:cs typeface="Arial"/>
              </a:rPr>
              <a:t>.</a:t>
            </a:r>
            <a:endParaRPr lang="pt-BR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54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>
                <a:latin typeface="Arial"/>
                <a:ea typeface="+mj-lt"/>
                <a:cs typeface="+mj-lt"/>
              </a:rPr>
              <a:t>modelos não relacionais emergiram</a:t>
            </a:r>
            <a:endParaRPr lang="pt-BR" sz="32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Incompatibilidade de impedância;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As aplicações de banco de dados;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Uso de clusters por grandes empresas.</a:t>
            </a:r>
          </a:p>
        </p:txBody>
      </p:sp>
    </p:spTree>
    <p:extLst>
      <p:ext uri="{BB962C8B-B14F-4D97-AF65-F5344CB8AC3E}">
        <p14:creationId xmlns:p14="http://schemas.microsoft.com/office/powerpoint/2010/main" val="126162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+mj-lt"/>
              </a:rPr>
              <a:t>Incompatibilidade DE IMPEDÂNCIA</a:t>
            </a:r>
            <a:endParaRPr lang="pt-BR" sz="3200">
              <a:latin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Diferença entre o modelo e as estruturas de dados dos programas;</a:t>
            </a:r>
            <a:endParaRPr lang="pt-BR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Modelo relacional: relações, </a:t>
            </a:r>
            <a:r>
              <a:rPr lang="pt-BR" sz="2000" err="1">
                <a:latin typeface="Arial"/>
                <a:ea typeface="+mn-lt"/>
                <a:cs typeface="Arial"/>
              </a:rPr>
              <a:t>tuplas</a:t>
            </a:r>
            <a:r>
              <a:rPr lang="pt-BR" sz="2000">
                <a:latin typeface="Arial"/>
                <a:ea typeface="+mn-lt"/>
                <a:cs typeface="Arial"/>
              </a:rPr>
              <a:t> e álgebra linear;</a:t>
            </a:r>
            <a:endParaRPr lang="pt-BR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Não é possível representar estruturas mais complexas;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Estruturas precisam ser convertidas para o modelo relacional;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Alguns bancos já haviam tentado superar essa barreira.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8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+mj-lt"/>
              </a:rPr>
              <a:t>Aplicações de banco de dados</a:t>
            </a:r>
            <a:endParaRPr lang="pt-BR" sz="5400">
              <a:latin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relacionais servem como um mecanismo de integração;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Algumas base precisam ser acessada por diversas aplicações;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Os bancos relacionais têm interface conhecida por todos os times;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Quando o banco é específico para um app, o time tem flexibilidade.</a:t>
            </a:r>
            <a:endParaRPr lang="pt-BR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36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Uso de </a:t>
            </a:r>
            <a:r>
              <a:rPr lang="pt-BR" sz="3600" i="1">
                <a:latin typeface="Arial"/>
                <a:ea typeface="+mj-lt"/>
                <a:cs typeface="Arial"/>
              </a:rPr>
              <a:t>clusters </a:t>
            </a:r>
            <a:r>
              <a:rPr lang="pt-BR" sz="3600">
                <a:latin typeface="Arial"/>
                <a:ea typeface="+mj-lt"/>
                <a:cs typeface="Arial"/>
              </a:rPr>
              <a:t>Na internet</a:t>
            </a:r>
            <a:endParaRPr lang="pt-BR" sz="36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O modelo relacional não se deu bem com a evolução da internet;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Havia uma demanda por mais velocidade e capacidade de processamento;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relacionais eram licenciados por máquina servidora;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Os bancos relacionais não foram projetados para </a:t>
            </a:r>
            <a:r>
              <a:rPr lang="pt-BR" sz="2000" i="1">
                <a:latin typeface="Arial"/>
                <a:ea typeface="+mn-lt"/>
                <a:cs typeface="Arial"/>
              </a:rPr>
              <a:t>cluster</a:t>
            </a:r>
            <a:r>
              <a:rPr lang="pt-BR" sz="2000">
                <a:latin typeface="Arial"/>
                <a:ea typeface="+mn-lt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05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Persistência poliglota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Google criou o </a:t>
            </a:r>
            <a:r>
              <a:rPr lang="pt-BR" sz="2000" err="1">
                <a:latin typeface="Arial"/>
                <a:ea typeface="+mn-lt"/>
                <a:cs typeface="Arial"/>
              </a:rPr>
              <a:t>BigTable</a:t>
            </a:r>
            <a:r>
              <a:rPr lang="pt-BR" sz="2000">
                <a:latin typeface="Arial"/>
                <a:ea typeface="+mn-lt"/>
                <a:cs typeface="Arial"/>
              </a:rPr>
              <a:t> e a </a:t>
            </a:r>
            <a:r>
              <a:rPr lang="pt-BR" sz="2000" err="1">
                <a:latin typeface="Arial"/>
                <a:ea typeface="+mn-lt"/>
                <a:cs typeface="Arial"/>
              </a:rPr>
              <a:t>Amazon</a:t>
            </a:r>
            <a:r>
              <a:rPr lang="pt-BR" sz="2000">
                <a:latin typeface="Arial"/>
                <a:ea typeface="+mn-lt"/>
                <a:cs typeface="Arial"/>
              </a:rPr>
              <a:t> o </a:t>
            </a:r>
            <a:r>
              <a:rPr lang="pt-BR" sz="2000" err="1">
                <a:latin typeface="Arial"/>
                <a:ea typeface="+mn-lt"/>
                <a:cs typeface="Arial"/>
              </a:rPr>
              <a:t>Dynamo</a:t>
            </a:r>
            <a:r>
              <a:rPr lang="pt-BR" sz="2000">
                <a:latin typeface="Arial"/>
                <a:ea typeface="+mn-lt"/>
                <a:cs typeface="Arial"/>
              </a:rPr>
              <a:t>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Outras empresas passaram pela mesma dificuldade;</a:t>
            </a:r>
            <a:endParaRPr lang="pt-BR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Muito incentivo para projetos </a:t>
            </a:r>
            <a:r>
              <a:rPr lang="pt-BR" sz="2000" err="1">
                <a:latin typeface="Arial"/>
                <a:ea typeface="+mn-lt"/>
                <a:cs typeface="Arial"/>
              </a:rPr>
              <a:t>NoSQL</a:t>
            </a:r>
            <a:r>
              <a:rPr lang="pt-BR" sz="2000">
                <a:latin typeface="Arial"/>
                <a:ea typeface="+mn-lt"/>
                <a:cs typeface="Arial"/>
              </a:rPr>
              <a:t> de código aberto;</a:t>
            </a: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Múltiplos bancos para múltiplas situações distintas.</a:t>
            </a:r>
            <a:endParaRPr lang="pt-BR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47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não relacionais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Alternativas</a:t>
            </a:r>
            <a:r>
              <a:rPr lang="pt-BR" sz="2000">
                <a:latin typeface="Arial"/>
                <a:ea typeface="+mn-lt"/>
                <a:cs typeface="Arial"/>
              </a:rPr>
              <a:t> flexíveis e gratuitas do modelo relacional; </a:t>
            </a:r>
            <a:endParaRPr lang="pt-BR"/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Recursos específicos para certos tipos de uso;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Suporte apropriado aos </a:t>
            </a:r>
            <a:r>
              <a:rPr lang="pt-BR" sz="2000" i="1">
                <a:latin typeface="Arial"/>
                <a:ea typeface="+mn-lt"/>
                <a:cs typeface="Arial"/>
              </a:rPr>
              <a:t>clusters;</a:t>
            </a:r>
            <a:endParaRPr lang="pt-BR" sz="20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55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não relacionais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Tipos de modelos não relacionais (</a:t>
            </a:r>
            <a:r>
              <a:rPr lang="pt-BR" sz="2000" err="1">
                <a:latin typeface="Arial"/>
                <a:ea typeface="+mn-lt"/>
                <a:cs typeface="Arial"/>
              </a:rPr>
              <a:t>NoSQL</a:t>
            </a:r>
            <a:r>
              <a:rPr lang="pt-BR" sz="2000">
                <a:latin typeface="Arial"/>
                <a:ea typeface="+mn-lt"/>
                <a:cs typeface="Arial"/>
              </a:rPr>
              <a:t>): 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Bancos de dados de chave-valor;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Bancos de dados orientados a documentos;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Bancos de dados em colunas;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Bancos de dados baseados em grafos.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280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de chave-valor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Estrutura de armazenamento de chave-valor;</a:t>
            </a:r>
            <a:endParaRPr lang="pt-BR"/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Semelhante a ideia de uma tabela de dispersão;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 cesso a um valor é feito por uma chave única;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Como uma relação com apenas dois campo;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06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INTEGRANTES</a:t>
            </a:r>
            <a:endParaRPr lang="pt-BR"/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16D9FB2-E5B8-4ABD-A809-3B98EEF2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07524"/>
              </p:ext>
            </p:extLst>
          </p:nvPr>
        </p:nvGraphicFramePr>
        <p:xfrm>
          <a:off x="1009790" y="2288709"/>
          <a:ext cx="816864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14381084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1866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Davi Neves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191027383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Giovani Candido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191021601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 err="1">
                          <a:latin typeface="Arial"/>
                        </a:rPr>
                        <a:t>Luis</a:t>
                      </a:r>
                      <a:r>
                        <a:rPr lang="pt-BR" sz="2000" u="none" strike="noStrike" noProof="0">
                          <a:latin typeface="Arial"/>
                        </a:rPr>
                        <a:t> Morelli 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181027097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05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de chave-valor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de chave-valor livres: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Riak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Redis;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Memcached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Berkeley DB;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HamsterDB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Project Voldemort.</a:t>
            </a:r>
            <a:endParaRPr lang="pt-BR">
              <a:latin typeface="Tw Cen MT" panose="020B0602020104020603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 proprietário: </a:t>
            </a:r>
            <a:r>
              <a:rPr lang="pt-BR" sz="2000" err="1">
                <a:latin typeface="Arial"/>
                <a:ea typeface="+mn-lt"/>
                <a:cs typeface="Arial"/>
              </a:rPr>
              <a:t>Amazon</a:t>
            </a:r>
            <a:r>
              <a:rPr lang="pt-BR" sz="2000">
                <a:latin typeface="Arial"/>
                <a:ea typeface="+mn-lt"/>
                <a:cs typeface="Arial"/>
              </a:rPr>
              <a:t> </a:t>
            </a:r>
            <a:r>
              <a:rPr lang="pt-BR" sz="2000" err="1">
                <a:latin typeface="Arial"/>
                <a:ea typeface="+mn-lt"/>
                <a:cs typeface="Arial"/>
              </a:rPr>
              <a:t>DynamoDB</a:t>
            </a:r>
            <a:r>
              <a:rPr lang="pt-BR" sz="2000">
                <a:latin typeface="Arial"/>
                <a:ea typeface="+mn-lt"/>
                <a:cs typeface="Arial"/>
              </a:rPr>
              <a:t>.</a:t>
            </a: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54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orientados a documentos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Também empregam uma estrutura</a:t>
            </a:r>
            <a:r>
              <a:rPr lang="pt-BR" sz="2000">
                <a:latin typeface="Arial"/>
                <a:ea typeface="+mn-lt"/>
                <a:cs typeface="Arial"/>
              </a:rPr>
              <a:t> chave-valor; 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 valor é um documento XML, JSON, BSON entre outros;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 projetista é que impõe a estrutura do documento;</a:t>
            </a:r>
            <a:endParaRPr lang="pt-BR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89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orientados a documentos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orientados a documentos: 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MongoDB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CouchDB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Terrastore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OrientDB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RavenDB</a:t>
            </a:r>
            <a:r>
              <a:rPr lang="pt-BR">
                <a:latin typeface="Arial"/>
                <a:ea typeface="+mn-lt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73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em colunas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Emprega uma estrutura chave-valor; </a:t>
            </a:r>
            <a:endParaRPr lang="pt-BR"/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Cada chave endereça uma família de colunas;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Trata-se de valores geralmente acessados ao mesmo tempo;</a:t>
            </a:r>
            <a:endParaRPr lang="pt-BR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161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de dados em colunas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 livres e em colunas:</a:t>
            </a:r>
            <a:endParaRPr lang="pt-BR"/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Apache </a:t>
            </a:r>
            <a:r>
              <a:rPr lang="pt-BR" err="1">
                <a:latin typeface="Arial"/>
                <a:ea typeface="+mn-lt"/>
                <a:cs typeface="Arial"/>
              </a:rPr>
              <a:t>HBase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Hypertable</a:t>
            </a:r>
            <a:r>
              <a:rPr lang="pt-BR">
                <a:latin typeface="Arial"/>
                <a:ea typeface="+mn-lt"/>
                <a:cs typeface="Arial"/>
              </a:rPr>
              <a:t>.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Bancos proprietários: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Apache Cassandra;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Amazon</a:t>
            </a: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DynamoDB</a:t>
            </a:r>
            <a:r>
              <a:rPr lang="pt-BR">
                <a:latin typeface="Arial"/>
                <a:ea typeface="+mn-lt"/>
                <a:cs typeface="Arial"/>
              </a:rPr>
              <a:t>.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59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baseados em grafos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Permite guardar entidades e estabelecer relacionamentos;</a:t>
            </a:r>
            <a:endParaRPr lang="pt-BR" sz="200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Nó representa uma entidade e seus atributos;</a:t>
            </a:r>
            <a:endParaRPr lang="pt-BR" sz="200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Cada aresta representa um relacionamento entre duas entidades;</a:t>
            </a:r>
          </a:p>
          <a:p>
            <a:pPr algn="just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 aresta pode ter atributos e a direção importa;</a:t>
            </a:r>
            <a:endParaRPr lang="pt-BR" sz="200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Os dados podem ser facilmente interpretados;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167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Bancos baseados em grafos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Banco livres e baseado em grafos:</a:t>
            </a:r>
            <a:endParaRPr lang="pt-BR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1600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OrientDB</a:t>
            </a:r>
            <a:r>
              <a:rPr lang="pt-BR">
                <a:latin typeface="Arial"/>
                <a:ea typeface="+mn-lt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</a:t>
            </a:r>
            <a:r>
              <a:rPr lang="pt-BR" err="1">
                <a:latin typeface="Arial"/>
                <a:ea typeface="+mn-lt"/>
                <a:cs typeface="Arial"/>
              </a:rPr>
              <a:t>FlockDB</a:t>
            </a:r>
            <a:r>
              <a:rPr lang="pt-BR">
                <a:latin typeface="Arial"/>
                <a:ea typeface="+mn-lt"/>
                <a:cs typeface="Arial"/>
              </a:rPr>
              <a:t>.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Bancos proprietários: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</a:t>
            </a:r>
            <a:r>
              <a:rPr lang="pt-BR" err="1">
                <a:latin typeface="Arial"/>
                <a:cs typeface="Arial"/>
              </a:rPr>
              <a:t>Infinite</a:t>
            </a:r>
            <a:r>
              <a:rPr lang="pt-BR">
                <a:latin typeface="Arial"/>
                <a:cs typeface="Arial"/>
              </a:rPr>
              <a:t> </a:t>
            </a:r>
            <a:r>
              <a:rPr lang="pt-BR" err="1">
                <a:latin typeface="Arial"/>
                <a:cs typeface="Arial"/>
              </a:rPr>
              <a:t>Graph</a:t>
            </a:r>
            <a:r>
              <a:rPr lang="pt-BR">
                <a:latin typeface="Arial"/>
                <a:cs typeface="Arial"/>
              </a:rPr>
              <a:t>;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Neo4J.</a:t>
            </a:r>
          </a:p>
        </p:txBody>
      </p:sp>
    </p:spTree>
    <p:extLst>
      <p:ext uri="{BB962C8B-B14F-4D97-AF65-F5344CB8AC3E}">
        <p14:creationId xmlns:p14="http://schemas.microsoft.com/office/powerpoint/2010/main" val="3424084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>
                <a:latin typeface="Arial"/>
                <a:ea typeface="+mj-lt"/>
                <a:cs typeface="Arial"/>
              </a:rPr>
              <a:t>Vantagens dos bancos não relacionais</a:t>
            </a:r>
            <a:endParaRPr lang="pt-BR" sz="28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Disponibilizam uma série de modelos de dados distintos;</a:t>
            </a:r>
            <a:endParaRPr lang="pt-BR" sz="2000"/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Facilmente escaláveis;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Não requerem um administrador de banco de dados;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169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>
                <a:latin typeface="Arial"/>
                <a:ea typeface="+mj-lt"/>
                <a:cs typeface="Arial"/>
              </a:rPr>
              <a:t>Vantagens dos bancos não relacionais</a:t>
            </a:r>
            <a:endParaRPr lang="pt-BR" sz="28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Lidam com falhas de hardware automaticamente;</a:t>
            </a:r>
            <a:endParaRPr lang="en-US" sz="2000"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Flexíveis em relação a tipos de dados;</a:t>
            </a:r>
            <a:endParaRPr lang="pt-BR" sz="2000"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Eficientes e rápidos.</a:t>
            </a:r>
            <a:endParaRPr lang="pt-BR"/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21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>
                <a:latin typeface="Arial"/>
                <a:ea typeface="+mj-lt"/>
                <a:cs typeface="Arial"/>
              </a:rPr>
              <a:t>DESVANTAGENS dos bancos não relacionais</a:t>
            </a:r>
            <a:endParaRPr lang="pt-BR" sz="28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Tw Cen MT" panose="020B0602020104020603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Falta de maturidade;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Falta de uma linguagem padrão para definição e consulta dos dados;</a:t>
            </a:r>
            <a:endParaRPr lang="pt-BR" sz="2000">
              <a:latin typeface="Arial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Não tem conformidade com as propriedades ACID;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Dificuldade de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40361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Sumário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+mn-lt"/>
              </a:rPr>
              <a:t> Introdução;</a:t>
            </a:r>
            <a:endParaRPr lang="pt-BR" sz="2000">
              <a:latin typeface="Arial"/>
              <a:cs typeface="Arial"/>
            </a:endParaRPr>
          </a:p>
          <a:p>
            <a:pPr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Revisão de Literatura;</a:t>
            </a:r>
          </a:p>
          <a:p>
            <a:pPr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Tutorial;</a:t>
            </a:r>
          </a:p>
          <a:p>
            <a:pPr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Metodologia;</a:t>
            </a:r>
          </a:p>
          <a:p>
            <a:pPr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Considerações Finais.</a:t>
            </a:r>
          </a:p>
          <a:p>
            <a:pPr>
              <a:buFont typeface="Wingdings" panose="020B0602020104020603" pitchFamily="34" charset="0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10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>
                <a:latin typeface="Arial"/>
                <a:ea typeface="+mj-lt"/>
                <a:cs typeface="Arial"/>
              </a:rPr>
              <a:t>vantagens dos bancos relacionais</a:t>
            </a:r>
            <a:endParaRPr lang="pt-BR" sz="28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Simples de empregar, projetar, operar e manter;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Interfaces comuns aos desenvolvedores;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Garantem integridade dos dados armazenados;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Linguagem padrão de consulta de dados.</a:t>
            </a:r>
          </a:p>
        </p:txBody>
      </p:sp>
    </p:spTree>
    <p:extLst>
      <p:ext uri="{BB962C8B-B14F-4D97-AF65-F5344CB8AC3E}">
        <p14:creationId xmlns:p14="http://schemas.microsoft.com/office/powerpoint/2010/main" val="2127520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>
                <a:latin typeface="Arial"/>
                <a:ea typeface="+mj-lt"/>
                <a:cs typeface="Arial"/>
              </a:rPr>
              <a:t>DESVANTAGENS dos bancos relacionais</a:t>
            </a:r>
            <a:endParaRPr lang="pt-BR" sz="28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584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Alto custo de licenciamento;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Sobrecarga do hardware;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Limitações estruturais das relações;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Dados perdidos são dificilmente recuperados.</a:t>
            </a:r>
          </a:p>
        </p:txBody>
      </p:sp>
    </p:spTree>
    <p:extLst>
      <p:ext uri="{BB962C8B-B14F-4D97-AF65-F5344CB8AC3E}">
        <p14:creationId xmlns:p14="http://schemas.microsoft.com/office/powerpoint/2010/main" val="3217685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Banco de dados Redis</a:t>
            </a:r>
            <a:endParaRPr lang="pt-BR" sz="3600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  <a:noFill/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 b="1">
                <a:latin typeface="Arial"/>
                <a:cs typeface="Arial"/>
              </a:rPr>
              <a:t>Re</a:t>
            </a:r>
            <a:r>
              <a:rPr lang="pt-BR" sz="2000">
                <a:latin typeface="Arial"/>
                <a:cs typeface="Arial"/>
              </a:rPr>
              <a:t>mote</a:t>
            </a:r>
            <a:r>
              <a:rPr lang="pt-BR" sz="2000" b="1">
                <a:latin typeface="Arial"/>
                <a:cs typeface="Arial"/>
              </a:rPr>
              <a:t> </a:t>
            </a:r>
            <a:r>
              <a:rPr lang="pt-BR" sz="2000" b="1" err="1">
                <a:latin typeface="Arial"/>
                <a:cs typeface="Arial"/>
              </a:rPr>
              <a:t>Di</a:t>
            </a:r>
            <a:r>
              <a:rPr lang="pt-BR" sz="2000" err="1">
                <a:latin typeface="Arial"/>
                <a:cs typeface="Arial"/>
              </a:rPr>
              <a:t>ctionary</a:t>
            </a:r>
            <a:r>
              <a:rPr lang="pt-BR" sz="2000">
                <a:latin typeface="Arial"/>
                <a:cs typeface="Arial"/>
              </a:rPr>
              <a:t> </a:t>
            </a:r>
            <a:r>
              <a:rPr lang="pt-BR" sz="2000" b="1">
                <a:latin typeface="Arial"/>
                <a:cs typeface="Arial"/>
              </a:rPr>
              <a:t>S</a:t>
            </a:r>
            <a:r>
              <a:rPr lang="pt-BR" sz="2000">
                <a:latin typeface="Arial"/>
                <a:cs typeface="Arial"/>
              </a:rPr>
              <a:t>erver;</a:t>
            </a:r>
            <a:endParaRPr lang="pt-BR"/>
          </a:p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Armazenamento de Estrutura de Dados na Memória;</a:t>
            </a:r>
          </a:p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Clientes para mais de 30 linguagens de programação;</a:t>
            </a:r>
          </a:p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Código fonte disponível no </a:t>
            </a:r>
            <a:r>
              <a:rPr lang="pt-BR" sz="2000">
                <a:latin typeface="Arial"/>
                <a:cs typeface="Arial"/>
                <a:hlinkClick r:id="rId3"/>
              </a:rPr>
              <a:t>GitHub</a:t>
            </a:r>
            <a:r>
              <a:rPr lang="pt-BR" sz="2000">
                <a:latin typeface="Arial"/>
                <a:cs typeface="Arial"/>
              </a:rPr>
              <a:t>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Documentação oficial também </a:t>
            </a:r>
            <a:r>
              <a:rPr lang="pt-BR" sz="2000">
                <a:latin typeface="Arial"/>
                <a:cs typeface="Arial"/>
                <a:hlinkClick r:id="rId4"/>
              </a:rPr>
              <a:t>disponível</a:t>
            </a:r>
            <a:r>
              <a:rPr lang="pt-BR" sz="2000">
                <a:latin typeface="Arial"/>
                <a:ea typeface="+mn-lt"/>
                <a:cs typeface="+mn-lt"/>
              </a:rPr>
              <a:t>.</a:t>
            </a:r>
            <a:endParaRPr lang="pt-BR" sz="2000" u="sng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338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História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5537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/>
              <a:t> </a:t>
            </a:r>
            <a:r>
              <a:rPr lang="pt-BR" sz="2000">
                <a:latin typeface="Arial"/>
                <a:cs typeface="Arial"/>
              </a:rPr>
              <a:t>Salvatore </a:t>
            </a:r>
            <a:r>
              <a:rPr lang="pt-BR" sz="2000" err="1">
                <a:latin typeface="Arial"/>
                <a:cs typeface="Arial"/>
              </a:rPr>
              <a:t>Sanfillipo</a:t>
            </a:r>
            <a:r>
              <a:rPr lang="pt-BR" sz="2000">
                <a:latin typeface="Arial"/>
                <a:cs typeface="Arial"/>
              </a:rPr>
              <a:t>, em 2009;</a:t>
            </a:r>
            <a:endParaRPr lang="pt-BR">
              <a:latin typeface="Tw Cen MT" panose="020B0602020104020603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Otimizar performance de seu produto, LLOOGG;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Que </a:t>
            </a:r>
            <a:r>
              <a:rPr lang="pt-BR" sz="2000" err="1">
                <a:latin typeface="Arial"/>
                <a:cs typeface="Arial"/>
              </a:rPr>
              <a:t>relizava</a:t>
            </a:r>
            <a:r>
              <a:rPr lang="pt-BR" sz="2000">
                <a:latin typeface="Arial"/>
                <a:cs typeface="Arial"/>
              </a:rPr>
              <a:t> Web </a:t>
            </a:r>
            <a:r>
              <a:rPr lang="pt-BR" sz="2000" err="1">
                <a:latin typeface="Arial"/>
                <a:cs typeface="Arial"/>
              </a:rPr>
              <a:t>Analytics</a:t>
            </a:r>
            <a:r>
              <a:rPr lang="pt-BR" sz="2000">
                <a:latin typeface="Arial"/>
                <a:cs typeface="Arial"/>
              </a:rPr>
              <a:t> em tempo real;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Tw Cen MT" panose="020B0602020104020603"/>
              <a:ea typeface="+mn-lt"/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8C5C5-6946-4F33-A3A3-04825BF3316D}"/>
              </a:ext>
            </a:extLst>
          </p:cNvPr>
          <p:cNvSpPr txBox="1"/>
          <p:nvPr/>
        </p:nvSpPr>
        <p:spPr>
          <a:xfrm>
            <a:off x="9054254" y="3737483"/>
            <a:ext cx="2790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latin typeface="Arial"/>
                <a:cs typeface="Arial"/>
              </a:rPr>
              <a:t>Figura 3 – Salvatore </a:t>
            </a:r>
            <a:r>
              <a:rPr lang="pt-BR" sz="1400" err="1">
                <a:latin typeface="Arial"/>
                <a:cs typeface="Arial"/>
              </a:rPr>
              <a:t>Sanfilipo</a:t>
            </a:r>
            <a:endParaRPr lang="pt-BR" sz="1400">
              <a:latin typeface="Arial"/>
              <a:cs typeface="Arial"/>
            </a:endParaRPr>
          </a:p>
        </p:txBody>
      </p:sp>
      <p:pic>
        <p:nvPicPr>
          <p:cNvPr id="6" name="Imagem 5" descr="Homem de terno e gravata com a porta aberta&#10;&#10;Descrição gerada automaticamente">
            <a:extLst>
              <a:ext uri="{FF2B5EF4-FFF2-40B4-BE49-F238E27FC236}">
                <a16:creationId xmlns:a16="http://schemas.microsoft.com/office/drawing/2014/main" id="{D3895B54-A23C-4EE6-B698-6C405E1A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03" y="-6486"/>
            <a:ext cx="3617452" cy="3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2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História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5537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Tratamento de grandes quantias de dados;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Necessitava de velocidade e eficiência;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Projeto evoluiu e ganhou uma comunidade;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Houve a criação da Redis </a:t>
            </a:r>
            <a:r>
              <a:rPr lang="pt-BR" sz="2000" err="1">
                <a:latin typeface="Arial"/>
                <a:cs typeface="Arial"/>
              </a:rPr>
              <a:t>Labs</a:t>
            </a:r>
            <a:r>
              <a:rPr lang="pt-BR" sz="2000">
                <a:latin typeface="Arial"/>
                <a:cs typeface="Arial"/>
              </a:rPr>
              <a:t>.</a:t>
            </a:r>
            <a:endParaRPr lang="pt-BR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ea typeface="+mn-lt"/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8C5C5-6946-4F33-A3A3-04825BF3316D}"/>
              </a:ext>
            </a:extLst>
          </p:cNvPr>
          <p:cNvSpPr txBox="1"/>
          <p:nvPr/>
        </p:nvSpPr>
        <p:spPr>
          <a:xfrm>
            <a:off x="9054254" y="3737483"/>
            <a:ext cx="2790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latin typeface="Arial"/>
                <a:cs typeface="Arial"/>
              </a:rPr>
              <a:t>Figura 3 – Salvatore </a:t>
            </a:r>
            <a:r>
              <a:rPr lang="pt-BR" sz="1400" err="1">
                <a:latin typeface="Arial"/>
                <a:cs typeface="Arial"/>
              </a:rPr>
              <a:t>Sanfilipo</a:t>
            </a:r>
            <a:endParaRPr lang="pt-BR" sz="1400">
              <a:latin typeface="Arial"/>
              <a:cs typeface="Arial"/>
            </a:endParaRPr>
          </a:p>
        </p:txBody>
      </p:sp>
      <p:pic>
        <p:nvPicPr>
          <p:cNvPr id="6" name="Imagem 5" descr="Homem de terno e gravata com a porta aberta&#10;&#10;Descrição gerada automaticamente">
            <a:extLst>
              <a:ext uri="{FF2B5EF4-FFF2-40B4-BE49-F238E27FC236}">
                <a16:creationId xmlns:a16="http://schemas.microsoft.com/office/drawing/2014/main" id="{EA40E4E4-9DAE-4A79-966A-14DC1D23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03" y="-6486"/>
            <a:ext cx="3617452" cy="3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41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História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5537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/>
              <a:t> </a:t>
            </a:r>
            <a:r>
              <a:rPr lang="pt-BR" sz="2000">
                <a:latin typeface="Arial"/>
                <a:cs typeface="Arial"/>
              </a:rPr>
              <a:t>Salvatore </a:t>
            </a:r>
            <a:r>
              <a:rPr lang="pt-BR" sz="2000" err="1">
                <a:latin typeface="Arial"/>
                <a:cs typeface="Arial"/>
              </a:rPr>
              <a:t>Sanfillipo</a:t>
            </a:r>
            <a:r>
              <a:rPr lang="pt-BR" sz="2000">
                <a:latin typeface="Arial"/>
                <a:cs typeface="Arial"/>
              </a:rPr>
              <a:t>, em 2009;</a:t>
            </a:r>
            <a:endParaRPr lang="pt-BR">
              <a:latin typeface="Tw Cen MT" panose="020B0602020104020603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Otimizar performance de seu produto, LLOOGG;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Que </a:t>
            </a:r>
            <a:r>
              <a:rPr lang="pt-BR" sz="2000" err="1">
                <a:latin typeface="Arial"/>
                <a:cs typeface="Arial"/>
              </a:rPr>
              <a:t>relizava</a:t>
            </a:r>
            <a:r>
              <a:rPr lang="pt-BR" sz="2000">
                <a:latin typeface="Arial"/>
                <a:cs typeface="Arial"/>
              </a:rPr>
              <a:t> Web </a:t>
            </a:r>
            <a:r>
              <a:rPr lang="pt-BR" sz="2000" err="1">
                <a:latin typeface="Arial"/>
                <a:cs typeface="Arial"/>
              </a:rPr>
              <a:t>Analytics</a:t>
            </a:r>
            <a:r>
              <a:rPr lang="pt-BR" sz="2000">
                <a:latin typeface="Arial"/>
                <a:cs typeface="Arial"/>
              </a:rPr>
              <a:t> em tempo real;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Tw Cen MT" panose="020B0602020104020603"/>
              <a:ea typeface="+mn-lt"/>
              <a:cs typeface="Arial"/>
            </a:endParaRPr>
          </a:p>
        </p:txBody>
      </p:sp>
      <p:pic>
        <p:nvPicPr>
          <p:cNvPr id="4" name="Imagem 5" descr="Rosto de homem sorrindo&#10;&#10;Descrição gerada automaticamente">
            <a:extLst>
              <a:ext uri="{FF2B5EF4-FFF2-40B4-BE49-F238E27FC236}">
                <a16:creationId xmlns:a16="http://schemas.microsoft.com/office/drawing/2014/main" id="{EE001EA5-A142-415F-B259-EF48E4C4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78" y="-6486"/>
            <a:ext cx="3619301" cy="374445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8C5C5-6946-4F33-A3A3-04825BF3316D}"/>
              </a:ext>
            </a:extLst>
          </p:cNvPr>
          <p:cNvSpPr txBox="1"/>
          <p:nvPr/>
        </p:nvSpPr>
        <p:spPr>
          <a:xfrm>
            <a:off x="9054254" y="3737483"/>
            <a:ext cx="2790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latin typeface="Arial"/>
                <a:cs typeface="Arial"/>
              </a:rPr>
              <a:t>Figura 3 – Salvatore </a:t>
            </a:r>
            <a:r>
              <a:rPr lang="pt-BR" sz="1400" err="1">
                <a:latin typeface="Arial"/>
                <a:cs typeface="Arial"/>
              </a:rPr>
              <a:t>Sanfilipo</a:t>
            </a:r>
            <a:endParaRPr lang="pt-BR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745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História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5537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Tratamento de grandes quantias de dados;</a:t>
            </a:r>
            <a:endParaRPr lang="pt-BR" sz="200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Necessitava de velocidade e eficiência;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Projeto evoluiu e ganhou uma comunidade;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Houve a criação da Redis </a:t>
            </a:r>
            <a:r>
              <a:rPr lang="pt-BR" sz="2000" err="1">
                <a:latin typeface="Arial"/>
                <a:cs typeface="Arial"/>
              </a:rPr>
              <a:t>Labs</a:t>
            </a:r>
            <a:r>
              <a:rPr lang="pt-BR" sz="2000">
                <a:latin typeface="Arial"/>
                <a:cs typeface="Arial"/>
              </a:rPr>
              <a:t>.</a:t>
            </a:r>
            <a:endParaRPr lang="pt-BR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ea typeface="+mn-lt"/>
              <a:cs typeface="Arial"/>
            </a:endParaRPr>
          </a:p>
        </p:txBody>
      </p:sp>
      <p:pic>
        <p:nvPicPr>
          <p:cNvPr id="4" name="Imagem 5" descr="Rosto de homem sorrindo&#10;&#10;Descrição gerada automaticamente">
            <a:extLst>
              <a:ext uri="{FF2B5EF4-FFF2-40B4-BE49-F238E27FC236}">
                <a16:creationId xmlns:a16="http://schemas.microsoft.com/office/drawing/2014/main" id="{EE001EA5-A142-415F-B259-EF48E4C4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78" y="-6486"/>
            <a:ext cx="3619301" cy="374445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C8C5C5-6946-4F33-A3A3-04825BF3316D}"/>
              </a:ext>
            </a:extLst>
          </p:cNvPr>
          <p:cNvSpPr txBox="1"/>
          <p:nvPr/>
        </p:nvSpPr>
        <p:spPr>
          <a:xfrm>
            <a:off x="9054254" y="3737483"/>
            <a:ext cx="279020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latin typeface="Arial"/>
                <a:cs typeface="Arial"/>
              </a:rPr>
              <a:t>Figura 3 – Salvatore </a:t>
            </a:r>
            <a:r>
              <a:rPr lang="pt-BR" sz="1400" err="1">
                <a:latin typeface="Arial"/>
                <a:cs typeface="Arial"/>
              </a:rPr>
              <a:t>Sanfilipo</a:t>
            </a:r>
            <a:endParaRPr lang="pt-BR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146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Operação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Arquitetura Cliente-Servidor;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Lógica Chave-valor;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Armazenamento na memória;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Mecanismo semelhante a paginação;</a:t>
            </a:r>
            <a:endParaRPr lang="pt-BR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Persistência e Replicação de Dados;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Comandos de Manipulação e Consulta de Dados.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048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Casos de uso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/>
              <a:t> </a:t>
            </a:r>
            <a:r>
              <a:rPr lang="pt-BR" sz="2000">
                <a:latin typeface="Arial"/>
                <a:cs typeface="Arial"/>
              </a:rPr>
              <a:t>Armazenamento Cache;</a:t>
            </a:r>
            <a:endParaRPr lang="pt-BR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Chat, sistemas de mensagens e filas;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Placares de Jogos;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Streaming de Mídia;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Aprendizado de Máquina;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Análises em Tempo Real;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Dados </a:t>
            </a:r>
            <a:r>
              <a:rPr lang="pt-BR" sz="2000" err="1">
                <a:latin typeface="Arial"/>
                <a:cs typeface="Arial"/>
              </a:rPr>
              <a:t>Geoespaciais</a:t>
            </a:r>
            <a:r>
              <a:rPr lang="pt-BR" sz="2000">
                <a:latin typeface="Arial"/>
                <a:cs typeface="Arial"/>
              </a:rPr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48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TUTORIAL: Usabilidade do redis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492945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Guia de Instalação e Configuração do Redis;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Exemplo Prático #1: Linha de Comando;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Exemplo Prático #2: Aplicação em Python;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F2A085D-E432-44F2-8D46-E7E5521D1B39}"/>
              </a:ext>
            </a:extLst>
          </p:cNvPr>
          <p:cNvSpPr txBox="1">
            <a:spLocks/>
          </p:cNvSpPr>
          <p:nvPr/>
        </p:nvSpPr>
        <p:spPr>
          <a:xfrm>
            <a:off x="1032754" y="4623758"/>
            <a:ext cx="9720071" cy="149294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000" b="1">
                <a:latin typeface="Arial"/>
                <a:cs typeface="Arial"/>
              </a:rPr>
              <a:t>Todo o processo é demonstrado em vídeo!</a:t>
            </a:r>
          </a:p>
        </p:txBody>
      </p:sp>
    </p:spTree>
    <p:extLst>
      <p:ext uri="{BB962C8B-B14F-4D97-AF65-F5344CB8AC3E}">
        <p14:creationId xmlns:p14="http://schemas.microsoft.com/office/powerpoint/2010/main" val="368344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7217"/>
            <a:ext cx="600913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O que são bancos relacionais?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Tabela;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Chave;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 b="1">
                <a:latin typeface="Arial"/>
                <a:cs typeface="Arial"/>
              </a:rPr>
              <a:t> SQL!</a:t>
            </a:r>
          </a:p>
          <a:p>
            <a:pPr marL="0" indent="-45720">
              <a:lnSpc>
                <a:spcPct val="100000"/>
              </a:lnSpc>
              <a:buNone/>
            </a:pPr>
            <a:endParaRPr lang="pt-BR" sz="2400" b="1">
              <a:latin typeface="Arial"/>
              <a:cs typeface="Arial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82815EF-43CA-405B-866E-C1B2FDCDFD34}"/>
              </a:ext>
            </a:extLst>
          </p:cNvPr>
          <p:cNvGrpSpPr/>
          <p:nvPr/>
        </p:nvGrpSpPr>
        <p:grpSpPr>
          <a:xfrm>
            <a:off x="7170420" y="1414355"/>
            <a:ext cx="4297325" cy="4027905"/>
            <a:chOff x="6736080" y="1185755"/>
            <a:chExt cx="4739285" cy="4378264"/>
          </a:xfrm>
        </p:grpSpPr>
        <p:pic>
          <p:nvPicPr>
            <p:cNvPr id="4" name="Imagem 5" descr="Linha do tempo&#10;&#10;Descrição gerada automaticamente">
              <a:extLst>
                <a:ext uri="{FF2B5EF4-FFF2-40B4-BE49-F238E27FC236}">
                  <a16:creationId xmlns:a16="http://schemas.microsoft.com/office/drawing/2014/main" id="{191E54B5-1637-4DCB-A8C2-1708CCCD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805" y="1185755"/>
              <a:ext cx="4734560" cy="4024883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310BBB5-75A7-4753-B4F7-1415C67B3979}"/>
                </a:ext>
              </a:extLst>
            </p:cNvPr>
            <p:cNvSpPr txBox="1"/>
            <p:nvPr/>
          </p:nvSpPr>
          <p:spPr>
            <a:xfrm>
              <a:off x="6736080" y="5229471"/>
              <a:ext cx="4734560" cy="3345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400">
                  <a:latin typeface="Arial"/>
                  <a:cs typeface="Arial"/>
                </a:rPr>
                <a:t>Figura 1 – Exemplo de Consulta em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673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Metodologia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Revisão bibliográfica;</a:t>
            </a:r>
            <a:endParaRPr lang="pt-BR"/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Levantamento de informações;</a:t>
            </a:r>
          </a:p>
          <a:p>
            <a:pPr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Coleta de Dados: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Artigos Científicos; 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Documentação Oficial;</a:t>
            </a:r>
            <a:endParaRPr lang="pt-BR"/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Livros sobre Redis.</a:t>
            </a:r>
          </a:p>
          <a:p>
            <a:pPr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Análise dos Dados: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Filtragem;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Concatenação do conteúdo.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24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Considerações Finais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Objetivos: </a:t>
            </a:r>
            <a:r>
              <a:rPr lang="pt-BR" sz="2000" b="1">
                <a:latin typeface="Arial"/>
                <a:cs typeface="Arial"/>
              </a:rPr>
              <a:t>reunir </a:t>
            </a:r>
            <a:r>
              <a:rPr lang="pt-BR" sz="2000">
                <a:latin typeface="Arial"/>
                <a:cs typeface="Arial"/>
              </a:rPr>
              <a:t>e </a:t>
            </a:r>
            <a:r>
              <a:rPr lang="pt-BR" sz="2000" b="1">
                <a:latin typeface="Arial"/>
                <a:cs typeface="Arial"/>
              </a:rPr>
              <a:t>apresentar </a:t>
            </a:r>
            <a:r>
              <a:rPr lang="pt-BR" sz="2000">
                <a:latin typeface="Arial"/>
                <a:cs typeface="Arial"/>
              </a:rPr>
              <a:t>as informações mais relevantes sobre o Redis;</a:t>
            </a:r>
            <a:endParaRPr lang="pt-BR"/>
          </a:p>
          <a:p>
            <a:pPr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Metodologia: </a:t>
            </a:r>
          </a:p>
          <a:p>
            <a:pPr marL="264795" lvl="1"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Procura de artigos e livros extraoficiais; </a:t>
            </a:r>
          </a:p>
          <a:p>
            <a:pPr marL="264795" lvl="1"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Filtragem das informações;</a:t>
            </a:r>
          </a:p>
          <a:p>
            <a:pPr marL="264795" lvl="1" algn="just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Criação e apresentação de tutorial.</a:t>
            </a:r>
          </a:p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Informações relevantes trazidas de maneira </a:t>
            </a:r>
            <a:r>
              <a:rPr lang="pt-BR" sz="2000" b="1">
                <a:latin typeface="Arial"/>
                <a:cs typeface="Arial"/>
              </a:rPr>
              <a:t>direta</a:t>
            </a:r>
            <a:r>
              <a:rPr lang="pt-BR" sz="2000">
                <a:latin typeface="Arial"/>
                <a:cs typeface="Arial"/>
              </a:rPr>
              <a:t>: cumprimento com os objetivos!</a:t>
            </a:r>
            <a:endParaRPr lang="en-US" sz="200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Espera-se surgimento de mais desenvolvedores na área que utilizem o Redis!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483616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20BFC6-4CB9-44A8-A823-9678A9FF3CBE}"/>
              </a:ext>
            </a:extLst>
          </p:cNvPr>
          <p:cNvSpPr txBox="1"/>
          <p:nvPr/>
        </p:nvSpPr>
        <p:spPr>
          <a:xfrm>
            <a:off x="2899833" y="2363611"/>
            <a:ext cx="638839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latin typeface="Arial"/>
                <a:cs typeface="Arial"/>
              </a:rPr>
              <a:t>Sobrevivemos até aqui e é um misto de emoções. Obrigado, pessoal!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59202E0-B4D3-486F-8502-E00600DE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01" y="3223297"/>
            <a:ext cx="3383258" cy="3383258"/>
          </a:xfrm>
          <a:prstGeom prst="rect">
            <a:avLst/>
          </a:prstGeom>
        </p:spPr>
      </p:pic>
      <p:pic>
        <p:nvPicPr>
          <p:cNvPr id="3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077EE41-6A80-4E05-B7E6-67CBEC6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9" y="-465036"/>
            <a:ext cx="2898786" cy="43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7057"/>
            <a:ext cx="9727691" cy="40335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Vantagens do Modelo Relacional:</a:t>
            </a:r>
            <a:endParaRPr lang="pt-BR" sz="2000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ACID: Atomicidade, Consistência, Isolação e Durabilidade;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Facilidade em Projetar, Executar, Manter e Usar;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Padronização e Simplicidade.</a:t>
            </a:r>
            <a:endParaRPr lang="pt-BR">
              <a:latin typeface="Tw Cen MT" panose="020B0602020104020603"/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80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7057"/>
            <a:ext cx="9727691" cy="40335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Desvantagens do Modelo Relacional:</a:t>
            </a:r>
            <a:endParaRPr lang="pt-BR" sz="2000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Problemas com </a:t>
            </a:r>
            <a:r>
              <a:rPr lang="pt-BR" i="1">
                <a:latin typeface="Arial"/>
                <a:cs typeface="Arial"/>
              </a:rPr>
              <a:t>Big Data</a:t>
            </a:r>
            <a:r>
              <a:rPr lang="pt-BR">
                <a:latin typeface="Arial"/>
                <a:cs typeface="Arial"/>
              </a:rPr>
              <a:t>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Estrutura Predefinida dos Dados;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Sobrecarga de </a:t>
            </a:r>
            <a:r>
              <a:rPr lang="pt-BR" i="1">
                <a:latin typeface="Arial"/>
                <a:cs typeface="Arial"/>
              </a:rPr>
              <a:t>Hardware.</a:t>
            </a:r>
            <a:endParaRPr lang="pt-BR">
              <a:latin typeface="Arial"/>
              <a:cs typeface="Arial"/>
            </a:endParaRPr>
          </a:p>
          <a:p>
            <a:pPr marL="173355" lvl="1" indent="0" algn="just">
              <a:lnSpc>
                <a:spcPct val="100000"/>
              </a:lnSpc>
              <a:buNone/>
            </a:pPr>
            <a:endParaRPr lang="pt-BR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5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7217"/>
            <a:ext cx="614629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O que são bancos </a:t>
            </a:r>
            <a:r>
              <a:rPr lang="pt-BR" sz="2000" b="1">
                <a:latin typeface="Arial"/>
                <a:cs typeface="Arial"/>
              </a:rPr>
              <a:t>não </a:t>
            </a:r>
            <a:r>
              <a:rPr lang="pt-BR" sz="2000">
                <a:latin typeface="Arial"/>
                <a:cs typeface="Arial"/>
              </a:rPr>
              <a:t>relacionais?</a:t>
            </a:r>
            <a:endParaRPr lang="pt-BR" sz="2000"/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 b="1">
                <a:latin typeface="Arial"/>
                <a:ea typeface="+mn-lt"/>
                <a:cs typeface="Arial"/>
              </a:rPr>
              <a:t> </a:t>
            </a:r>
            <a:r>
              <a:rPr lang="pt-BR" sz="2000" b="1" err="1">
                <a:latin typeface="Arial"/>
                <a:ea typeface="+mn-lt"/>
                <a:cs typeface="Arial"/>
              </a:rPr>
              <a:t>NoSQL</a:t>
            </a:r>
            <a:r>
              <a:rPr lang="pt-BR" sz="2000" b="1">
                <a:latin typeface="Arial"/>
                <a:ea typeface="+mn-lt"/>
                <a:cs typeface="Arial"/>
              </a:rPr>
              <a:t>: Não Apenas SQL!</a:t>
            </a: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Distribuição e </a:t>
            </a:r>
            <a:r>
              <a:rPr lang="pt-BR" sz="2000" i="1">
                <a:latin typeface="Arial"/>
                <a:cs typeface="Arial"/>
              </a:rPr>
              <a:t>Big Data</a:t>
            </a:r>
            <a:r>
              <a:rPr lang="pt-BR" sz="2000">
                <a:latin typeface="Arial"/>
                <a:cs typeface="Arial"/>
              </a:rPr>
              <a:t>!</a:t>
            </a:r>
            <a:endParaRPr lang="pt-BR" sz="20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Quatro Tipos: </a:t>
            </a: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>
                <a:latin typeface="Arial"/>
                <a:cs typeface="Arial"/>
              </a:rPr>
              <a:t>Chave-Valor; 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Documentos; 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Colunas;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Grafos.</a:t>
            </a:r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82815EF-43CA-405B-866E-C1B2FDCDFD34}"/>
              </a:ext>
            </a:extLst>
          </p:cNvPr>
          <p:cNvGrpSpPr/>
          <p:nvPr/>
        </p:nvGrpSpPr>
        <p:grpSpPr>
          <a:xfrm>
            <a:off x="7170420" y="1511232"/>
            <a:ext cx="4297325" cy="3931028"/>
            <a:chOff x="6736080" y="1291059"/>
            <a:chExt cx="4739285" cy="4272960"/>
          </a:xfrm>
        </p:grpSpPr>
        <p:pic>
          <p:nvPicPr>
            <p:cNvPr id="4" name="Imagem 5" descr="Diagrama&#10;&#10;Descrição gerada automaticamente">
              <a:extLst>
                <a:ext uri="{FF2B5EF4-FFF2-40B4-BE49-F238E27FC236}">
                  <a16:creationId xmlns:a16="http://schemas.microsoft.com/office/drawing/2014/main" id="{191E54B5-1637-4DCB-A8C2-1708CCCD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805" y="1291059"/>
              <a:ext cx="4734560" cy="381427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310BBB5-75A7-4753-B4F7-1415C67B3979}"/>
                </a:ext>
              </a:extLst>
            </p:cNvPr>
            <p:cNvSpPr txBox="1"/>
            <p:nvPr/>
          </p:nvSpPr>
          <p:spPr>
            <a:xfrm>
              <a:off x="6736080" y="5229471"/>
              <a:ext cx="4734560" cy="3345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400">
                  <a:latin typeface="Arial"/>
                  <a:cs typeface="Arial"/>
                </a:rPr>
                <a:t>Figura 2 – Estrutura Básica de um </a:t>
              </a:r>
              <a:r>
                <a:rPr lang="pt-BR" sz="1400" err="1">
                  <a:latin typeface="Arial"/>
                  <a:cs typeface="Arial"/>
                </a:rPr>
                <a:t>NoSQL</a:t>
              </a:r>
              <a:endParaRPr lang="pt-BR"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48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DC2CB063-8A69-43A5-9003-C4A08CF7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16858" r="54023" b="19732"/>
          <a:stretch/>
        </p:blipFill>
        <p:spPr>
          <a:xfrm>
            <a:off x="10751326" y="5358249"/>
            <a:ext cx="1440841" cy="14956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3CB40-22C7-4D59-812E-EBF83B54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7057"/>
            <a:ext cx="9687051" cy="40335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,Sans-Serif" panose="020B0602020104020603" pitchFamily="34" charset="0"/>
              <a:buChar char="§"/>
            </a:pPr>
            <a:r>
              <a:rPr lang="pt-BR" sz="2000">
                <a:latin typeface="Arial"/>
                <a:cs typeface="Arial"/>
              </a:rPr>
              <a:t> Vantagens do Modelo Não Relacional:</a:t>
            </a:r>
            <a:endParaRPr lang="en-US" sz="2000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Alta Performance e Baixa Complexidade;</a:t>
            </a:r>
            <a:endParaRPr lang="en-US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Escala Horizontal: Distribuição de Dados;</a:t>
            </a:r>
            <a:endParaRPr lang="en-US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Sem Restrições ou Modelos de Dados;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pt-BR">
                <a:latin typeface="Arial"/>
                <a:cs typeface="Arial"/>
              </a:rPr>
              <a:t> Ausência de Administradores (DBMA).</a:t>
            </a:r>
            <a:endParaRPr lang="pt-BR"/>
          </a:p>
          <a:p>
            <a:pPr marL="310515" lvl="2" indent="0" algn="just">
              <a:lnSpc>
                <a:spcPct val="110000"/>
              </a:lnSpc>
              <a:buNone/>
            </a:pPr>
            <a:endParaRPr lang="pt-BR" sz="1800">
              <a:latin typeface="Arial"/>
              <a:ea typeface="+mn-lt"/>
              <a:cs typeface="Arial"/>
            </a:endParaRPr>
          </a:p>
          <a:p>
            <a:pPr marL="447675" lvl="2" indent="-285750" algn="just">
              <a:lnSpc>
                <a:spcPct val="110000"/>
              </a:lnSpc>
              <a:buFont typeface="Wingdings,Sans-Serif" panose="020B0602020104020603" pitchFamily="34" charset="0"/>
              <a:buChar char="§"/>
            </a:pPr>
            <a:endParaRPr lang="pt-BR" sz="1800" i="1">
              <a:latin typeface="Arial"/>
              <a:cs typeface="Arial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55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47F9CD-CEC7-4184-A11F-7BE050B859B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1803</Words>
  <Application>Microsoft Office PowerPoint</Application>
  <PresentationFormat>Widescreen</PresentationFormat>
  <Paragraphs>286</Paragraphs>
  <Slides>52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Tw Cen MT</vt:lpstr>
      <vt:lpstr>Tw Cen MT Condensed</vt:lpstr>
      <vt:lpstr>Wingdings</vt:lpstr>
      <vt:lpstr>Wingdings 3</vt:lpstr>
      <vt:lpstr>Wingdings,Sans-Serif</vt:lpstr>
      <vt:lpstr>Integral</vt:lpstr>
      <vt:lpstr>eSCALA PARA OS INTEGRANTES</vt:lpstr>
      <vt:lpstr>Redis</vt:lpstr>
      <vt:lpstr>INTEGRANTES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justificativa</vt:lpstr>
      <vt:lpstr>OBJETIVOS</vt:lpstr>
      <vt:lpstr>Revisão de literatura</vt:lpstr>
      <vt:lpstr>Revisão de literatura</vt:lpstr>
      <vt:lpstr>Bancos de dados</vt:lpstr>
      <vt:lpstr>Bancos de dados</vt:lpstr>
      <vt:lpstr>Bancos de dados relacionais</vt:lpstr>
      <vt:lpstr>Bancos de dados relacionais</vt:lpstr>
      <vt:lpstr>Bancos de dados relacionais</vt:lpstr>
      <vt:lpstr>Bancos de dados relacionais</vt:lpstr>
      <vt:lpstr>Bancos de dados relacionais</vt:lpstr>
      <vt:lpstr>modelos não relacionais emergiram</vt:lpstr>
      <vt:lpstr>Incompatibilidade DE IMPEDÂNCIA</vt:lpstr>
      <vt:lpstr>Aplicações de banco de dados</vt:lpstr>
      <vt:lpstr>Uso de clusters Na internet</vt:lpstr>
      <vt:lpstr>Persistência poliglota</vt:lpstr>
      <vt:lpstr>Bancos de dados não relacionais</vt:lpstr>
      <vt:lpstr>Bancos de dados não relacionais</vt:lpstr>
      <vt:lpstr>Bancos de dados de chave-valor</vt:lpstr>
      <vt:lpstr>Bancos de dados de chave-valor</vt:lpstr>
      <vt:lpstr>Bancos orientados a documentos</vt:lpstr>
      <vt:lpstr>Bancos orientados a documentos</vt:lpstr>
      <vt:lpstr>Bancos de dados em colunas</vt:lpstr>
      <vt:lpstr>Bancos de dados em colunas</vt:lpstr>
      <vt:lpstr>Bancos baseados em grafos</vt:lpstr>
      <vt:lpstr>Bancos baseados em grafos</vt:lpstr>
      <vt:lpstr>Vantagens dos bancos não relacionais</vt:lpstr>
      <vt:lpstr>Vantagens dos bancos não relacionais</vt:lpstr>
      <vt:lpstr>DESVANTAGENS dos bancos não relacionais</vt:lpstr>
      <vt:lpstr>vantagens dos bancos relacionais</vt:lpstr>
      <vt:lpstr>DESVANTAGENS dos bancos relacionais</vt:lpstr>
      <vt:lpstr>Banco de dados Redis</vt:lpstr>
      <vt:lpstr>História</vt:lpstr>
      <vt:lpstr>História</vt:lpstr>
      <vt:lpstr>História</vt:lpstr>
      <vt:lpstr>História</vt:lpstr>
      <vt:lpstr>Operação</vt:lpstr>
      <vt:lpstr>Casos de uso</vt:lpstr>
      <vt:lpstr>TUTORIAL: Usabilidade do redis</vt:lpstr>
      <vt:lpstr>Metodologia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Davi Augusto</cp:lastModifiedBy>
  <cp:revision>5</cp:revision>
  <dcterms:created xsi:type="dcterms:W3CDTF">2022-01-11T01:40:28Z</dcterms:created>
  <dcterms:modified xsi:type="dcterms:W3CDTF">2022-02-07T23:51:04Z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