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1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62" r:id="rId8"/>
    <p:sldId id="265" r:id="rId9"/>
    <p:sldId id="283" r:id="rId10"/>
    <p:sldId id="272" r:id="rId11"/>
    <p:sldId id="284" r:id="rId12"/>
    <p:sldId id="273" r:id="rId13"/>
    <p:sldId id="270" r:id="rId14"/>
    <p:sldId id="266" r:id="rId15"/>
    <p:sldId id="274" r:id="rId16"/>
    <p:sldId id="276" r:id="rId17"/>
    <p:sldId id="268" r:id="rId18"/>
    <p:sldId id="275" r:id="rId19"/>
    <p:sldId id="271" r:id="rId20"/>
    <p:sldId id="267" r:id="rId21"/>
    <p:sldId id="281" r:id="rId22"/>
    <p:sldId id="282" r:id="rId23"/>
    <p:sldId id="269" r:id="rId24"/>
    <p:sldId id="258" r:id="rId25"/>
    <p:sldId id="264" r:id="rId2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7E998-CF59-46F7-B951-005A9D8EF5FC}" v="173" dt="2022-02-11T20:38:19.505"/>
    <p1510:client id="{08C0A852-EBD4-4337-B6A4-59E8A99B3E70}" v="12" dt="2022-01-11T01:55:17.063"/>
    <p1510:client id="{2E186902-71F5-4859-B03F-EA5F2FE66C2C}" v="191" dt="2022-02-12T18:20:20.940"/>
    <p1510:client id="{31415A4A-369E-4DA8-894E-53DB81F3D9DA}" v="3" dt="2022-02-10T02:07:00.402"/>
    <p1510:client id="{3AEBAD99-4C0F-4ED9-A8B3-B0A99671C1E0}" v="133" dt="2022-02-10T01:17:59.142"/>
    <p1510:client id="{6363B2A9-B20F-4D9B-8348-E3227BAFC5EB}" v="1308" dt="2022-02-11T19:39:08.179"/>
    <p1510:client id="{71098183-6FC4-4F09-8C32-8FA0D8B95334}" v="1007" dt="2022-02-11T14:49:40.880"/>
    <p1510:client id="{78E235A3-7D9D-46D2-BD81-FED7EE4940D4}" v="7" dt="2022-02-11T20:11:44.167"/>
    <p1510:client id="{8575FB5C-DE52-4538-B63F-7B7610B0EF6D}" v="9" dt="2022-02-10T16:33:55.636"/>
    <p1510:client id="{886117CE-2E13-4198-B9D1-5E4416E9246A}" v="286" dt="2022-02-10T01:19:06.150"/>
    <p1510:client id="{B2804222-AA03-4A97-9211-6C9C06FFA8F8}" v="1011" dt="2022-02-11T20:11:54.967"/>
    <p1510:client id="{B5E2EE13-BB0B-4530-AE13-0C4C98CC6B44}" v="115" dt="2022-02-11T17:10:52.277"/>
    <p1510:client id="{D14D485F-EB72-45C5-B1F6-67F3ED111B0C}" v="2397" dt="2022-02-11T20:10:28.893"/>
    <p1510:client id="{D339418F-F913-4591-9958-A39AD54B962F}" v="91" dt="2022-02-10T16:30:55.279"/>
    <p1510:client id="{EB6348AC-3365-4146-90CB-112432C324C1}" v="68" dt="2022-01-11T01:49:31.368"/>
    <p1510:client id="{EC80AC4C-0BC9-4454-B01D-7EE0AEF82E04}" v="1" dt="2022-02-11T20:39:1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12/02/2022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8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1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0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92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1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8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12/02/2022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1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buildingperformanceprofessionals.com/home-efficiency-servic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gi.com/uk/en-gb/article/internet-of-things-for-dummi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atahub.bmu.edu.in/i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rtlCol="0" anchor="b">
            <a:normAutofit/>
          </a:bodyPr>
          <a:lstStyle/>
          <a:p>
            <a:r>
              <a:rPr lang="pt-BR" sz="4400">
                <a:latin typeface="Arial"/>
                <a:ea typeface="MS Gothic"/>
                <a:cs typeface="Arial"/>
              </a:rPr>
              <a:t>Internet das coisas</a:t>
            </a:r>
            <a:endParaRPr lang="pt-BR" sz="4400" cap="none">
              <a:latin typeface="Arial"/>
              <a:ea typeface="MS Gothic"/>
              <a:cs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rtlCol="0" anchor="t">
            <a:normAutofit/>
          </a:bodyPr>
          <a:lstStyle/>
          <a:p>
            <a:pPr algn="r"/>
            <a:r>
              <a:rPr lang="pt-BR">
                <a:latin typeface="Arial"/>
                <a:ea typeface="+mn-lt"/>
                <a:cs typeface="+mn-lt"/>
              </a:rPr>
              <a:t>Interconexão digital de objetos cotidianos com a internet</a:t>
            </a:r>
            <a:endParaRPr lang="pt-BR">
              <a:latin typeface="Arial"/>
              <a:cs typeface="Arial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43F42391-A7AD-454C-8845-0F0C995C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4" y="1489725"/>
            <a:ext cx="6896936" cy="3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Framework da </a:t>
            </a:r>
            <a:r>
              <a:rPr lang="pt-BR" sz="3600" err="1">
                <a:latin typeface="Arial"/>
                <a:cs typeface="Arial"/>
              </a:rPr>
              <a:t>iot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84293" cy="400304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Chou</a:t>
            </a:r>
            <a:r>
              <a:rPr lang="pt-BR" sz="2000">
                <a:latin typeface="Arial"/>
                <a:ea typeface="+mn-lt"/>
                <a:cs typeface="+mn-lt"/>
              </a:rPr>
              <a:t> (2017) definiu uma estrutura básica, ou </a:t>
            </a:r>
            <a:r>
              <a:rPr lang="pt-BR" sz="2000" i="1">
                <a:latin typeface="Arial"/>
                <a:ea typeface="+mn-lt"/>
                <a:cs typeface="+mn-lt"/>
              </a:rPr>
              <a:t>framework</a:t>
            </a:r>
            <a:r>
              <a:rPr lang="pt-BR" sz="2000">
                <a:latin typeface="Arial"/>
                <a:ea typeface="+mn-lt"/>
                <a:cs typeface="+mn-lt"/>
              </a:rPr>
              <a:t>, para descrever o funcionamento dos sistemas </a:t>
            </a:r>
            <a:r>
              <a:rPr lang="pt-BR" sz="2000" err="1">
                <a:latin typeface="Arial"/>
                <a:ea typeface="+mn-lt"/>
                <a:cs typeface="+mn-lt"/>
              </a:rPr>
              <a:t>IoT</a:t>
            </a:r>
            <a:r>
              <a:rPr lang="pt-BR" sz="2000">
                <a:latin typeface="Arial"/>
                <a:ea typeface="+mn-lt"/>
                <a:cs typeface="+mn-lt"/>
              </a:rPr>
              <a:t>;</a:t>
            </a:r>
            <a:endParaRPr lang="pt-BR" sz="2000">
              <a:latin typeface="Arial"/>
              <a:ea typeface="+mn-lt"/>
              <a:cs typeface="Arial"/>
            </a:endParaRPr>
          </a:p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Constituído por cinco camadas, da base para o topo, como mostra a imagem;</a:t>
            </a:r>
            <a:endParaRPr lang="pt-BR" sz="2000">
              <a:latin typeface="Arial"/>
              <a:ea typeface="+mn-lt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596575-8CD2-4925-8D62-9A8D6C4A8561}"/>
              </a:ext>
            </a:extLst>
          </p:cNvPr>
          <p:cNvGrpSpPr/>
          <p:nvPr/>
        </p:nvGrpSpPr>
        <p:grpSpPr>
          <a:xfrm>
            <a:off x="7861808" y="2082800"/>
            <a:ext cx="2888528" cy="4206240"/>
            <a:chOff x="7323328" y="2286000"/>
            <a:chExt cx="2888528" cy="4206240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3B7CC42E-102B-49C9-9296-6FD777329F74}"/>
                </a:ext>
              </a:extLst>
            </p:cNvPr>
            <p:cNvSpPr txBox="1">
              <a:spLocks/>
            </p:cNvSpPr>
            <p:nvPr/>
          </p:nvSpPr>
          <p:spPr>
            <a:xfrm>
              <a:off x="7323328" y="2286000"/>
              <a:ext cx="2888528" cy="43688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>
                  <a:latin typeface="Arial"/>
                  <a:cs typeface="Arial"/>
                </a:rPr>
                <a:t>Figura 2 – Framework do 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</a:p>
          </p:txBody>
        </p:sp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86E455BE-6900-4E44-AAE3-93A78C9ACEA7}"/>
                </a:ext>
              </a:extLst>
            </p:cNvPr>
            <p:cNvSpPr txBox="1">
              <a:spLocks/>
            </p:cNvSpPr>
            <p:nvPr/>
          </p:nvSpPr>
          <p:spPr>
            <a:xfrm>
              <a:off x="7323328" y="6075680"/>
              <a:ext cx="288852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Fonte: CHOU, 2017</a:t>
              </a:r>
              <a:endParaRPr lang="pt-BR"/>
            </a:p>
          </p:txBody>
        </p:sp>
        <p:pic>
          <p:nvPicPr>
            <p:cNvPr id="10" name="Imagem 10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41781BEB-17B2-471D-8F29-F3478E2DF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2" t="3725" r="5926" b="3331"/>
            <a:stretch/>
          </p:blipFill>
          <p:spPr>
            <a:xfrm>
              <a:off x="7325360" y="2718128"/>
              <a:ext cx="2885255" cy="3355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7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Framework da </a:t>
            </a:r>
            <a:r>
              <a:rPr lang="pt-BR" sz="3600" err="1">
                <a:latin typeface="Arial"/>
                <a:cs typeface="Arial"/>
              </a:rPr>
              <a:t>iot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691210" cy="400304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 sz="2000" b="1" i="1">
                <a:latin typeface="Arial"/>
                <a:ea typeface="+mn-lt"/>
                <a:cs typeface="+mn-lt"/>
              </a:rPr>
              <a:t> </a:t>
            </a:r>
            <a:r>
              <a:rPr lang="pt-BR" sz="2000" b="1" i="1" err="1">
                <a:latin typeface="Arial"/>
                <a:ea typeface="+mn-lt"/>
                <a:cs typeface="+mn-lt"/>
              </a:rPr>
              <a:t>Things</a:t>
            </a:r>
            <a:r>
              <a:rPr lang="pt-BR" sz="2000" b="1">
                <a:latin typeface="Arial"/>
                <a:ea typeface="+mn-lt"/>
                <a:cs typeface="+mn-lt"/>
              </a:rPr>
              <a:t>:</a:t>
            </a:r>
            <a:r>
              <a:rPr lang="pt-BR" sz="2000">
                <a:latin typeface="Arial"/>
                <a:ea typeface="+mn-lt"/>
                <a:cs typeface="+mn-lt"/>
              </a:rPr>
              <a:t> diz respeito aos objetos inteligentes, como microcontroladores, sensores e atuadores;</a:t>
            </a:r>
            <a:endParaRPr lang="pt-BR" sz="2000">
              <a:latin typeface="Arial"/>
              <a:ea typeface="+mn-lt"/>
              <a:cs typeface="Arial"/>
            </a:endParaRPr>
          </a:p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 sz="2000" b="1" i="1">
                <a:latin typeface="Arial"/>
                <a:ea typeface="+mn-lt"/>
                <a:cs typeface="+mn-lt"/>
              </a:rPr>
              <a:t> Connect</a:t>
            </a:r>
            <a:r>
              <a:rPr lang="pt-BR" sz="2000" b="1">
                <a:latin typeface="Arial"/>
                <a:ea typeface="+mn-lt"/>
                <a:cs typeface="+mn-lt"/>
              </a:rPr>
              <a:t>:</a:t>
            </a:r>
            <a:r>
              <a:rPr lang="pt-BR" sz="2000">
                <a:latin typeface="Arial"/>
                <a:ea typeface="+mn-lt"/>
                <a:cs typeface="+mn-lt"/>
              </a:rPr>
              <a:t> se preocupa com a conexão das coisas com a internet, por meio de uma tecnologia apropriada para a quantidade de dados a ser transmitida;</a:t>
            </a:r>
            <a:endParaRPr lang="pt-BR" sz="2000">
              <a:latin typeface="Arial"/>
              <a:ea typeface="+mn-lt"/>
              <a:cs typeface="Arial"/>
            </a:endParaRPr>
          </a:p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 sz="2000" b="1" i="1">
                <a:latin typeface="Arial"/>
                <a:ea typeface="+mn-lt"/>
                <a:cs typeface="+mn-lt"/>
              </a:rPr>
              <a:t> </a:t>
            </a:r>
            <a:r>
              <a:rPr lang="pt-BR" sz="2000" b="1" i="1" err="1">
                <a:latin typeface="Arial"/>
                <a:ea typeface="+mn-lt"/>
                <a:cs typeface="+mn-lt"/>
              </a:rPr>
              <a:t>Collect</a:t>
            </a:r>
            <a:r>
              <a:rPr lang="pt-BR" sz="2000" b="1">
                <a:latin typeface="Arial"/>
                <a:ea typeface="+mn-lt"/>
                <a:cs typeface="+mn-lt"/>
              </a:rPr>
              <a:t>:</a:t>
            </a:r>
            <a:r>
              <a:rPr lang="pt-BR" sz="2000">
                <a:latin typeface="Arial"/>
                <a:ea typeface="+mn-lt"/>
                <a:cs typeface="+mn-lt"/>
              </a:rPr>
              <a:t> se relaciona com a coleta e o armazenamento dos dados obtidos por sensores, preocupando-se com a tecnologia de armazenamento como bancos de dados;</a:t>
            </a:r>
            <a:endParaRPr lang="pt-BR" sz="200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596575-8CD2-4925-8D62-9A8D6C4A8561}"/>
              </a:ext>
            </a:extLst>
          </p:cNvPr>
          <p:cNvGrpSpPr/>
          <p:nvPr/>
        </p:nvGrpSpPr>
        <p:grpSpPr>
          <a:xfrm>
            <a:off x="7861808" y="2082800"/>
            <a:ext cx="2888528" cy="4206240"/>
            <a:chOff x="7323328" y="2286000"/>
            <a:chExt cx="2888528" cy="4206240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3B7CC42E-102B-49C9-9296-6FD777329F74}"/>
                </a:ext>
              </a:extLst>
            </p:cNvPr>
            <p:cNvSpPr txBox="1">
              <a:spLocks/>
            </p:cNvSpPr>
            <p:nvPr/>
          </p:nvSpPr>
          <p:spPr>
            <a:xfrm>
              <a:off x="7323328" y="2286000"/>
              <a:ext cx="2888528" cy="43688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>
                  <a:latin typeface="Arial"/>
                  <a:cs typeface="Arial"/>
                </a:rPr>
                <a:t>Figura 2 – Framework do 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</a:p>
          </p:txBody>
        </p:sp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86E455BE-6900-4E44-AAE3-93A78C9ACEA7}"/>
                </a:ext>
              </a:extLst>
            </p:cNvPr>
            <p:cNvSpPr txBox="1">
              <a:spLocks/>
            </p:cNvSpPr>
            <p:nvPr/>
          </p:nvSpPr>
          <p:spPr>
            <a:xfrm>
              <a:off x="7323328" y="6075680"/>
              <a:ext cx="288852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Fonte: CHOU, 2017</a:t>
              </a:r>
              <a:endParaRPr lang="pt-BR"/>
            </a:p>
          </p:txBody>
        </p:sp>
        <p:pic>
          <p:nvPicPr>
            <p:cNvPr id="10" name="Imagem 10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41781BEB-17B2-471D-8F29-F3478E2DF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2" t="3725" r="5926" b="3331"/>
            <a:stretch/>
          </p:blipFill>
          <p:spPr>
            <a:xfrm>
              <a:off x="7325360" y="2718128"/>
              <a:ext cx="2885255" cy="3355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79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Framework da </a:t>
            </a:r>
            <a:r>
              <a:rPr lang="pt-BR" sz="3600" err="1">
                <a:latin typeface="Arial"/>
                <a:cs typeface="Arial"/>
              </a:rPr>
              <a:t>iot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66793" cy="400304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b="1" i="1">
                <a:latin typeface="Arial"/>
                <a:ea typeface="+mn-lt"/>
                <a:cs typeface="+mn-lt"/>
              </a:rPr>
              <a:t> </a:t>
            </a:r>
            <a:r>
              <a:rPr lang="pt-BR" sz="2000" b="1" i="1" err="1">
                <a:latin typeface="Arial"/>
                <a:ea typeface="+mn-lt"/>
                <a:cs typeface="+mn-lt"/>
              </a:rPr>
              <a:t>Learn</a:t>
            </a:r>
            <a:r>
              <a:rPr lang="pt-BR" sz="2000" b="1">
                <a:latin typeface="Arial"/>
                <a:ea typeface="+mn-lt"/>
                <a:cs typeface="+mn-lt"/>
              </a:rPr>
              <a:t>:</a:t>
            </a:r>
            <a:r>
              <a:rPr lang="pt-BR" sz="2000">
                <a:latin typeface="Arial"/>
                <a:ea typeface="+mn-lt"/>
                <a:cs typeface="+mn-lt"/>
              </a:rPr>
              <a:t> o uso das chamadas tecnologias de aprendizado, como </a:t>
            </a:r>
            <a:r>
              <a:rPr lang="pt-BR" sz="2000" i="1" err="1">
                <a:latin typeface="Arial"/>
                <a:ea typeface="+mn-lt"/>
                <a:cs typeface="+mn-lt"/>
              </a:rPr>
              <a:t>machine</a:t>
            </a:r>
            <a:r>
              <a:rPr lang="pt-BR" sz="2000" i="1">
                <a:latin typeface="Arial"/>
                <a:ea typeface="+mn-lt"/>
                <a:cs typeface="+mn-lt"/>
              </a:rPr>
              <a:t> </a:t>
            </a:r>
            <a:r>
              <a:rPr lang="pt-BR" sz="2000" i="1" err="1">
                <a:latin typeface="Arial"/>
                <a:ea typeface="+mn-lt"/>
                <a:cs typeface="+mn-lt"/>
              </a:rPr>
              <a:t>learning</a:t>
            </a:r>
            <a:r>
              <a:rPr lang="pt-BR" sz="2000">
                <a:latin typeface="Arial"/>
                <a:ea typeface="+mn-lt"/>
                <a:cs typeface="+mn-lt"/>
              </a:rPr>
              <a:t>, para gerar informações úteis a partir dos dados obtidos;</a:t>
            </a: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b="1" i="1">
                <a:latin typeface="Arial"/>
                <a:ea typeface="+mn-lt"/>
                <a:cs typeface="+mn-lt"/>
              </a:rPr>
              <a:t> Do</a:t>
            </a:r>
            <a:r>
              <a:rPr lang="pt-BR" sz="2000" b="1">
                <a:latin typeface="Arial"/>
                <a:ea typeface="+mn-lt"/>
                <a:cs typeface="+mn-lt"/>
              </a:rPr>
              <a:t>:</a:t>
            </a:r>
            <a:r>
              <a:rPr lang="pt-BR" sz="2000">
                <a:latin typeface="Arial"/>
                <a:ea typeface="+mn-lt"/>
                <a:cs typeface="+mn-lt"/>
              </a:rPr>
              <a:t> realiza uma ação de acordo com os dados processados, ou seja, preocupa-se com o acionamento dos atuadores. </a:t>
            </a:r>
            <a:endParaRPr lang="pt-BR" sz="200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596575-8CD2-4925-8D62-9A8D6C4A8561}"/>
              </a:ext>
            </a:extLst>
          </p:cNvPr>
          <p:cNvGrpSpPr/>
          <p:nvPr/>
        </p:nvGrpSpPr>
        <p:grpSpPr>
          <a:xfrm>
            <a:off x="7861808" y="2082800"/>
            <a:ext cx="2888528" cy="4206240"/>
            <a:chOff x="7323328" y="2286000"/>
            <a:chExt cx="2888528" cy="4206240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3B7CC42E-102B-49C9-9296-6FD777329F74}"/>
                </a:ext>
              </a:extLst>
            </p:cNvPr>
            <p:cNvSpPr txBox="1">
              <a:spLocks/>
            </p:cNvSpPr>
            <p:nvPr/>
          </p:nvSpPr>
          <p:spPr>
            <a:xfrm>
              <a:off x="7323328" y="2286000"/>
              <a:ext cx="2888528" cy="43688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>
                  <a:latin typeface="Arial"/>
                  <a:cs typeface="Arial"/>
                </a:rPr>
                <a:t>Figura 2 – Framework do 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</a:p>
          </p:txBody>
        </p:sp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86E455BE-6900-4E44-AAE3-93A78C9ACEA7}"/>
                </a:ext>
              </a:extLst>
            </p:cNvPr>
            <p:cNvSpPr txBox="1">
              <a:spLocks/>
            </p:cNvSpPr>
            <p:nvPr/>
          </p:nvSpPr>
          <p:spPr>
            <a:xfrm>
              <a:off x="7323328" y="6075680"/>
              <a:ext cx="288852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Fonte: CHOU, 2017</a:t>
              </a:r>
              <a:endParaRPr lang="pt-BR"/>
            </a:p>
          </p:txBody>
        </p:sp>
        <p:pic>
          <p:nvPicPr>
            <p:cNvPr id="10" name="Imagem 10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41781BEB-17B2-471D-8F29-F3478E2DF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2" t="3725" r="5926" b="3331"/>
            <a:stretch/>
          </p:blipFill>
          <p:spPr>
            <a:xfrm>
              <a:off x="7325360" y="2718128"/>
              <a:ext cx="2885255" cy="3355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57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Casas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Greengard (2021) explica o que são as casas inteligentes;</a:t>
            </a:r>
            <a:endParaRPr lang="pt-BR" sz="20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Exemplos de mecanismos:</a:t>
            </a:r>
            <a:endParaRPr lang="pt-BR" sz="1800">
              <a:latin typeface="Tw Cen MT" panose="020B0602020104020603"/>
              <a:ea typeface="+mn-lt"/>
              <a:cs typeface="+mn-lt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Garagens em que os portões abrem por meio de um controle;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Travas inteligentes;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Detectores de fumaça que ativam </a:t>
            </a:r>
            <a:r>
              <a:rPr lang="pt-BR" i="1">
                <a:latin typeface="Arial"/>
                <a:ea typeface="+mn-lt"/>
                <a:cs typeface="+mn-lt"/>
              </a:rPr>
              <a:t>sprinklers </a:t>
            </a:r>
            <a:r>
              <a:rPr lang="pt-BR">
                <a:latin typeface="Arial"/>
                <a:ea typeface="+mn-lt"/>
                <a:cs typeface="+mn-lt"/>
              </a:rPr>
              <a:t>no caso de incêndios;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Utilização de robôs para limpeza do chão;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Controle de luzes por meio de um dispositivo móvel;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85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Casas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</a:t>
            </a:r>
            <a:r>
              <a:rPr lang="pt-BR" sz="2000" err="1">
                <a:latin typeface="Arial"/>
                <a:ea typeface="+mn-lt"/>
                <a:cs typeface="+mn-lt"/>
              </a:rPr>
              <a:t>Cirani</a:t>
            </a:r>
            <a:r>
              <a:rPr lang="pt-BR" sz="2000">
                <a:latin typeface="Arial"/>
                <a:ea typeface="+mn-lt"/>
                <a:cs typeface="+mn-lt"/>
              </a:rPr>
              <a:t> et al. (2018) deliberam que a Internet das Coisas leva a automação para um nível superior, trazendo a criação de casas ainda mais inteligentes;</a:t>
            </a:r>
            <a:endParaRPr lang="pt-BR" sz="20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Busca por soluções interligadas, baseadas no uso da Internet e com controle centralizado por parte do residente do imóvel;</a:t>
            </a:r>
            <a:endParaRPr lang="pt-BR"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Exemplo: a assistência médica para pessoas fisicamente debilitadas pelo monitoramento remoto da saúde dos pacientes;</a:t>
            </a:r>
            <a:r>
              <a:rPr lang="pt-BR">
                <a:latin typeface="Arial"/>
                <a:ea typeface="+mn-lt"/>
                <a:cs typeface="+mn-lt"/>
              </a:rPr>
              <a:t> </a:t>
            </a:r>
            <a:endParaRPr lang="pt-BR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29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3663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CASAS INTELIGENTES</a:t>
            </a:r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D73C8A8-56D4-4E6C-AC65-4D1357DBAED5}"/>
              </a:ext>
            </a:extLst>
          </p:cNvPr>
          <p:cNvGrpSpPr/>
          <p:nvPr/>
        </p:nvGrpSpPr>
        <p:grpSpPr>
          <a:xfrm>
            <a:off x="3764453" y="2082801"/>
            <a:ext cx="4656368" cy="4183428"/>
            <a:chOff x="6276848" y="1869441"/>
            <a:chExt cx="5001808" cy="4297679"/>
          </a:xfrm>
        </p:grpSpPr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6569190C-E0AB-447A-924F-97AFB7A2B423}"/>
                </a:ext>
              </a:extLst>
            </p:cNvPr>
            <p:cNvSpPr txBox="1">
              <a:spLocks/>
            </p:cNvSpPr>
            <p:nvPr/>
          </p:nvSpPr>
          <p:spPr>
            <a:xfrm>
              <a:off x="6276848" y="5750560"/>
              <a:ext cx="500180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Fonte:</a:t>
              </a:r>
              <a:r>
                <a:rPr lang="pt-BR" sz="1400">
                  <a:latin typeface="Arial"/>
                  <a:ea typeface="+mn-lt"/>
                  <a:cs typeface="Arial"/>
                </a:rPr>
                <a:t> </a:t>
              </a:r>
              <a:r>
                <a:rPr lang="pt-BR" sz="1400">
                  <a:latin typeface="Arial"/>
                  <a:ea typeface="+mn-lt"/>
                  <a:cs typeface="+mn-lt"/>
                  <a:hlinkClick r:id="rId2"/>
                </a:rPr>
                <a:t>https://www.buildingperformanceprofessionals.com/home-efficiency-services/</a:t>
              </a:r>
              <a:endParaRPr lang="pt-BR" sz="1400">
                <a:latin typeface="Arial"/>
                <a:cs typeface="Arial"/>
              </a:endParaRPr>
            </a:p>
          </p:txBody>
        </p:sp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5EFE0043-8F5E-4791-9CFF-74BECF84581D}"/>
                </a:ext>
              </a:extLst>
            </p:cNvPr>
            <p:cNvSpPr txBox="1">
              <a:spLocks/>
            </p:cNvSpPr>
            <p:nvPr/>
          </p:nvSpPr>
          <p:spPr>
            <a:xfrm>
              <a:off x="6276848" y="1869441"/>
              <a:ext cx="500180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Figura 3 – Esquema de uma Casa Inteligente com 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  <a:endParaRPr lang="pt-BR" sz="1400"/>
            </a:p>
          </p:txBody>
        </p:sp>
        <p:pic>
          <p:nvPicPr>
            <p:cNvPr id="14" name="Imagem 14" descr="Diagrama&#10;&#10;Descrição gerada automaticamente">
              <a:extLst>
                <a:ext uri="{FF2B5EF4-FFF2-40B4-BE49-F238E27FC236}">
                  <a16:creationId xmlns:a16="http://schemas.microsoft.com/office/drawing/2014/main" id="{A0678EB3-9F10-4692-A76E-9B8FD1A32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8880" y="2289662"/>
              <a:ext cx="4998720" cy="345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08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 Impacto nas Indústrias</a:t>
            </a:r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CDD676A-81F4-4AA7-A814-A6B470D5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</a:t>
            </a:r>
            <a:r>
              <a:rPr lang="pt-BR" sz="2000" err="1">
                <a:latin typeface="Arial"/>
                <a:ea typeface="+mn-lt"/>
                <a:cs typeface="+mn-lt"/>
              </a:rPr>
              <a:t>Cirani</a:t>
            </a:r>
            <a:r>
              <a:rPr lang="pt-BR" sz="2000">
                <a:latin typeface="Arial"/>
                <a:ea typeface="+mn-lt"/>
                <a:cs typeface="+mn-lt"/>
              </a:rPr>
              <a:t> et al. (2018) explicita que a </a:t>
            </a:r>
            <a:r>
              <a:rPr lang="pt-BR" sz="2000" err="1">
                <a:latin typeface="Arial"/>
                <a:ea typeface="+mn-lt"/>
                <a:cs typeface="+mn-lt"/>
              </a:rPr>
              <a:t>IoT</a:t>
            </a:r>
            <a:r>
              <a:rPr lang="pt-BR" sz="2000">
                <a:latin typeface="Arial"/>
                <a:ea typeface="+mn-lt"/>
                <a:cs typeface="+mn-lt"/>
              </a:rPr>
              <a:t> é aplicada em várias áreas da indústria;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"Indústria 4.0": Cisco, GE, Huawei e Governo Alemão;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Grande investimento e implementação;</a:t>
            </a:r>
            <a:endParaRPr lang="pt-BR">
              <a:latin typeface="Tw Cen MT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Fase inicial de desenvolvimento;</a:t>
            </a:r>
            <a:endParaRPr lang="pt-BR"/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pt-BR" sz="200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69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 Impacto nas Indústrias</a:t>
            </a:r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6CBA9A-738E-42B2-B5B5-A34C00824B75}"/>
              </a:ext>
            </a:extLst>
          </p:cNvPr>
          <p:cNvGrpSpPr/>
          <p:nvPr/>
        </p:nvGrpSpPr>
        <p:grpSpPr>
          <a:xfrm>
            <a:off x="2807108" y="2042161"/>
            <a:ext cx="6594242" cy="4097758"/>
            <a:chOff x="2807108" y="2042161"/>
            <a:chExt cx="6594242" cy="4097758"/>
          </a:xfrm>
        </p:grpSpPr>
        <p:pic>
          <p:nvPicPr>
            <p:cNvPr id="3" name="Imagem 3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D1D9DB64-4AFB-485D-936A-20918A0C9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7108" y="2500057"/>
              <a:ext cx="6577780" cy="3222108"/>
            </a:xfrm>
            <a:prstGeom prst="rect">
              <a:avLst/>
            </a:prstGeom>
          </p:spPr>
        </p:pic>
        <p:sp>
          <p:nvSpPr>
            <p:cNvPr id="4" name="Espaço Reservado para Conteúdo 2">
              <a:extLst>
                <a:ext uri="{FF2B5EF4-FFF2-40B4-BE49-F238E27FC236}">
                  <a16:creationId xmlns:a16="http://schemas.microsoft.com/office/drawing/2014/main" id="{5898243C-D08F-4626-AFE4-328F297A864D}"/>
                </a:ext>
              </a:extLst>
            </p:cNvPr>
            <p:cNvSpPr txBox="1">
              <a:spLocks/>
            </p:cNvSpPr>
            <p:nvPr/>
          </p:nvSpPr>
          <p:spPr>
            <a:xfrm>
              <a:off x="2809993" y="2042161"/>
              <a:ext cx="6591357" cy="458519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 Figura 4 – 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  <a:r>
                <a:rPr lang="pt-BR" sz="1400">
                  <a:latin typeface="Arial"/>
                  <a:cs typeface="Arial"/>
                </a:rPr>
                <a:t> conduzindo a Quarta Revolução Industrial </a:t>
              </a:r>
              <a:endParaRPr lang="pt-BR" sz="1400"/>
            </a:p>
          </p:txBody>
        </p:sp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0AF8279F-EB8F-4C1F-9269-54EA0ED386B1}"/>
                </a:ext>
              </a:extLst>
            </p:cNvPr>
            <p:cNvSpPr txBox="1">
              <a:spLocks/>
            </p:cNvSpPr>
            <p:nvPr/>
          </p:nvSpPr>
          <p:spPr>
            <a:xfrm>
              <a:off x="2809993" y="5722040"/>
              <a:ext cx="6591357" cy="417879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>
                  <a:latin typeface="Arial"/>
                  <a:cs typeface="Arial"/>
                </a:rPr>
                <a:t> </a:t>
              </a:r>
              <a:r>
                <a:rPr lang="pt-BR" sz="1400">
                  <a:latin typeface="Arial"/>
                  <a:cs typeface="Arial"/>
                </a:rPr>
                <a:t>Fonte: GREENGARD, 2021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58619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0775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 Impacto nas Indústrias</a:t>
            </a:r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CDD676A-81F4-4AA7-A814-A6B470D5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2800"/>
            <a:ext cx="9720073" cy="43789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Vantagens </a:t>
            </a:r>
            <a:r>
              <a:rPr lang="pt-BR" sz="2000">
                <a:latin typeface="Arial"/>
                <a:ea typeface="+mn-lt"/>
                <a:cs typeface="Arial"/>
              </a:rPr>
              <a:t>(</a:t>
            </a:r>
            <a:r>
              <a:rPr lang="pt-BR" sz="2000">
                <a:latin typeface="Arial"/>
                <a:ea typeface="+mn-lt"/>
                <a:cs typeface="+mn-lt"/>
              </a:rPr>
              <a:t>HICKLIN, SHURVINTON e BEARD, 2015):</a:t>
            </a:r>
            <a:endParaRPr lang="pt-BR" sz="2000">
              <a:latin typeface="Arial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Melhora a curto prazo no gerenciamento de informações;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Aumento na comunicação e envolvimento dos fabricantes com seus usuários finais;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Impacto na "maior prevenção";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Implementação de modelos orientados a dados;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Interconectividade.</a:t>
            </a:r>
            <a:endParaRPr lang="en-US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Retorno potencial do </a:t>
            </a:r>
            <a:r>
              <a:rPr lang="pt-BR" sz="2000" err="1">
                <a:latin typeface="Arial"/>
                <a:ea typeface="+mn-lt"/>
                <a:cs typeface="Arial"/>
              </a:rPr>
              <a:t>IoT</a:t>
            </a:r>
            <a:r>
              <a:rPr lang="pt-BR" sz="2000">
                <a:latin typeface="Arial"/>
                <a:ea typeface="+mn-lt"/>
                <a:cs typeface="Arial"/>
              </a:rPr>
              <a:t> (CIRANI et al., 2018):</a:t>
            </a:r>
            <a:endParaRPr lang="pt-BR" sz="1800">
              <a:latin typeface="Arial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Eficiência operacional;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Aumento da produtividade em até 30%.</a:t>
            </a:r>
            <a:endParaRPr lang="pt-BR">
              <a:latin typeface="Arial"/>
              <a:cs typeface="Arial"/>
            </a:endParaRPr>
          </a:p>
          <a:p>
            <a:pPr marL="447675" lvl="2" algn="just">
              <a:lnSpc>
                <a:spcPct val="150000"/>
              </a:lnSpc>
              <a:buFont typeface="Wingdings,Sans-Serif"/>
              <a:buChar char="§"/>
            </a:pPr>
            <a:endParaRPr lang="pt-BR" sz="1800">
              <a:latin typeface="Arial"/>
              <a:cs typeface="Arial"/>
            </a:endParaRPr>
          </a:p>
          <a:p>
            <a:pPr marL="310515" lvl="2" indent="0">
              <a:lnSpc>
                <a:spcPct val="150000"/>
              </a:lnSpc>
              <a:buNone/>
            </a:pPr>
            <a:endParaRPr lang="pt-BR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5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3663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 Impacto nas Indústrias</a:t>
            </a:r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422E2D5-E8B0-4F42-B4FA-9091BCF5FEC8}"/>
              </a:ext>
            </a:extLst>
          </p:cNvPr>
          <p:cNvGrpSpPr/>
          <p:nvPr/>
        </p:nvGrpSpPr>
        <p:grpSpPr>
          <a:xfrm>
            <a:off x="3614928" y="2082801"/>
            <a:ext cx="4961168" cy="4185920"/>
            <a:chOff x="6205728" y="2113280"/>
            <a:chExt cx="4961168" cy="4033520"/>
          </a:xfrm>
        </p:grpSpPr>
        <p:pic>
          <p:nvPicPr>
            <p:cNvPr id="4" name="Imagem 4" descr="Texto&#10;&#10;Descrição gerada automaticamente">
              <a:extLst>
                <a:ext uri="{FF2B5EF4-FFF2-40B4-BE49-F238E27FC236}">
                  <a16:creationId xmlns:a16="http://schemas.microsoft.com/office/drawing/2014/main" id="{1885F926-503E-48BD-A373-C707F1D0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8754" y="2523228"/>
              <a:ext cx="4957313" cy="3205526"/>
            </a:xfrm>
            <a:prstGeom prst="rect">
              <a:avLst/>
            </a:prstGeom>
          </p:spPr>
        </p:pic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BFA691F5-76F3-4DDF-9468-9AEFD6899A5B}"/>
                </a:ext>
              </a:extLst>
            </p:cNvPr>
            <p:cNvSpPr txBox="1">
              <a:spLocks/>
            </p:cNvSpPr>
            <p:nvPr/>
          </p:nvSpPr>
          <p:spPr>
            <a:xfrm>
              <a:off x="6205728" y="5730240"/>
              <a:ext cx="496116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>
                  <a:latin typeface="Arial"/>
                  <a:cs typeface="Arial"/>
                </a:rPr>
                <a:t> </a:t>
              </a:r>
              <a:r>
                <a:rPr lang="pt-BR" sz="1400">
                  <a:latin typeface="Arial"/>
                  <a:cs typeface="Arial"/>
                </a:rPr>
                <a:t>Fonte: CHOU, 2017</a:t>
              </a:r>
              <a:endParaRPr lang="pt-BR" sz="1400"/>
            </a:p>
          </p:txBody>
        </p:sp>
        <p:sp>
          <p:nvSpPr>
            <p:cNvPr id="9" name="Espaço Reservado para Conteúdo 2">
              <a:extLst>
                <a:ext uri="{FF2B5EF4-FFF2-40B4-BE49-F238E27FC236}">
                  <a16:creationId xmlns:a16="http://schemas.microsoft.com/office/drawing/2014/main" id="{13D3D036-82B3-401E-9ECB-E2CF8858DA91}"/>
                </a:ext>
              </a:extLst>
            </p:cNvPr>
            <p:cNvSpPr txBox="1">
              <a:spLocks/>
            </p:cNvSpPr>
            <p:nvPr/>
          </p:nvSpPr>
          <p:spPr>
            <a:xfrm>
              <a:off x="6205728" y="2113280"/>
              <a:ext cx="496116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 Figura 5 – Exemplo de 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  <a:r>
                <a:rPr lang="pt-BR" sz="1400">
                  <a:latin typeface="Arial"/>
                  <a:cs typeface="Arial"/>
                </a:rPr>
                <a:t> Industrial 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91723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3BF8CAD-DBB1-4AA8-9466-87CE0A02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80284"/>
              </p:ext>
            </p:extLst>
          </p:nvPr>
        </p:nvGraphicFramePr>
        <p:xfrm>
          <a:off x="1009790" y="2288709"/>
          <a:ext cx="741933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669">
                  <a:extLst>
                    <a:ext uri="{9D8B030D-6E8A-4147-A177-3AD203B41FA5}">
                      <a16:colId xmlns:a16="http://schemas.microsoft.com/office/drawing/2014/main" val="3143810842"/>
                    </a:ext>
                  </a:extLst>
                </a:gridCol>
                <a:gridCol w="3709669">
                  <a:extLst>
                    <a:ext uri="{9D8B030D-6E8A-4147-A177-3AD203B41FA5}">
                      <a16:colId xmlns:a16="http://schemas.microsoft.com/office/drawing/2014/main" val="31866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Davi Neves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191027383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Giovani Candido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191021601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 err="1">
                          <a:latin typeface="Arial"/>
                        </a:rPr>
                        <a:t>Luis</a:t>
                      </a:r>
                      <a:r>
                        <a:rPr lang="pt-BR" sz="2000" u="none" strike="noStrike" noProof="0">
                          <a:latin typeface="Arial"/>
                        </a:rPr>
                        <a:t> Morelli 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181027097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35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Luiz </a:t>
                      </a:r>
                      <a:r>
                        <a:rPr lang="pt-BR" sz="2000" u="none" strike="noStrike" noProof="0" err="1">
                          <a:latin typeface="Arial"/>
                        </a:rPr>
                        <a:t>Sementille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b="0" i="0" u="none" strike="noStrike" noProof="0">
                          <a:latin typeface="Arial"/>
                        </a:rPr>
                        <a:t>191021032</a:t>
                      </a:r>
                      <a:endParaRPr lang="pt-BR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0422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3663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257905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2020104020603" pitchFamily="34" charset="0"/>
              <a:buChar char="Ø"/>
            </a:pPr>
            <a:r>
              <a:rPr lang="pt-BR" sz="2000">
                <a:latin typeface="Arial"/>
                <a:ea typeface="+mn-lt"/>
                <a:cs typeface="+mn-lt"/>
              </a:rPr>
              <a:t> CIRANI, Simone et al. </a:t>
            </a:r>
            <a:r>
              <a:rPr lang="pt-BR" sz="2000" b="1" i="1">
                <a:latin typeface="Arial"/>
                <a:ea typeface="+mn-lt"/>
                <a:cs typeface="+mn-lt"/>
              </a:rPr>
              <a:t>Internet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of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things</a:t>
            </a:r>
            <a:r>
              <a:rPr lang="pt-BR" sz="2000" b="1" i="1">
                <a:latin typeface="Arial"/>
                <a:ea typeface="+mn-lt"/>
                <a:cs typeface="+mn-lt"/>
              </a:rPr>
              <a:t>: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architectures</a:t>
            </a:r>
            <a:r>
              <a:rPr lang="pt-BR" sz="2000" b="1" i="1">
                <a:latin typeface="Arial"/>
                <a:ea typeface="+mn-lt"/>
                <a:cs typeface="+mn-lt"/>
              </a:rPr>
              <a:t>,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protocols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and</a:t>
            </a:r>
            <a:r>
              <a:rPr lang="pt-BR" sz="2000" b="1" i="1">
                <a:latin typeface="Arial"/>
                <a:ea typeface="+mn-lt"/>
                <a:cs typeface="+mn-lt"/>
              </a:rPr>
              <a:t> standards</a:t>
            </a:r>
            <a:r>
              <a:rPr lang="pt-BR" sz="2000">
                <a:latin typeface="Arial"/>
                <a:ea typeface="+mn-lt"/>
                <a:cs typeface="+mn-lt"/>
              </a:rPr>
              <a:t>. John </a:t>
            </a:r>
            <a:r>
              <a:rPr lang="pt-BR" sz="2000" err="1">
                <a:latin typeface="Arial"/>
                <a:ea typeface="+mn-lt"/>
                <a:cs typeface="+mn-lt"/>
              </a:rPr>
              <a:t>Wiley</a:t>
            </a:r>
            <a:r>
              <a:rPr lang="pt-BR" sz="2000">
                <a:latin typeface="Arial"/>
                <a:ea typeface="+mn-lt"/>
                <a:cs typeface="+mn-lt"/>
              </a:rPr>
              <a:t> &amp; Sons, 2018.</a:t>
            </a: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Ø"/>
            </a:pPr>
            <a:r>
              <a:rPr lang="pt-BR" sz="2000">
                <a:latin typeface="Arial"/>
                <a:ea typeface="+mn-lt"/>
                <a:cs typeface="+mn-lt"/>
              </a:rPr>
              <a:t> GREENGARD, Samuel. </a:t>
            </a:r>
            <a:r>
              <a:rPr lang="pt-BR" sz="2000" b="1" i="1">
                <a:latin typeface="Arial"/>
                <a:ea typeface="+mn-lt"/>
                <a:cs typeface="+mn-lt"/>
              </a:rPr>
              <a:t>The Internet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of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Things</a:t>
            </a:r>
            <a:r>
              <a:rPr lang="pt-BR" sz="2000">
                <a:latin typeface="Arial"/>
                <a:ea typeface="+mn-lt"/>
                <a:cs typeface="+mn-lt"/>
              </a:rPr>
              <a:t>. MIT Press, 2021.</a:t>
            </a: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Ø"/>
            </a:pPr>
            <a:r>
              <a:rPr lang="pt-BR" sz="2000">
                <a:latin typeface="Arial"/>
                <a:ea typeface="+mn-lt"/>
                <a:cs typeface="+mn-lt"/>
              </a:rPr>
              <a:t> CHOU, Timothy. </a:t>
            </a:r>
            <a:r>
              <a:rPr lang="pt-BR" sz="2000" b="1" i="1" err="1">
                <a:latin typeface="Arial"/>
                <a:ea typeface="+mn-lt"/>
                <a:cs typeface="+mn-lt"/>
              </a:rPr>
              <a:t>Precision-Principles</a:t>
            </a:r>
            <a:r>
              <a:rPr lang="pt-BR" sz="2000" b="1" i="1">
                <a:latin typeface="Arial"/>
                <a:ea typeface="+mn-lt"/>
                <a:cs typeface="+mn-lt"/>
              </a:rPr>
              <a:t>,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Practices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and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Solutions</a:t>
            </a:r>
            <a:r>
              <a:rPr lang="pt-BR" sz="2000" b="1" i="1">
                <a:latin typeface="Arial"/>
                <a:ea typeface="+mn-lt"/>
                <a:cs typeface="+mn-lt"/>
              </a:rPr>
              <a:t> for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the</a:t>
            </a:r>
            <a:r>
              <a:rPr lang="pt-BR" sz="2000" b="1" i="1">
                <a:latin typeface="Arial"/>
                <a:ea typeface="+mn-lt"/>
                <a:cs typeface="+mn-lt"/>
              </a:rPr>
              <a:t> Internet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of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Things</a:t>
            </a:r>
            <a:r>
              <a:rPr lang="pt-BR" sz="2000">
                <a:latin typeface="Arial"/>
                <a:ea typeface="+mn-lt"/>
                <a:cs typeface="+mn-lt"/>
              </a:rPr>
              <a:t>. McGraw-Hill </a:t>
            </a:r>
            <a:r>
              <a:rPr lang="pt-BR" sz="2000" err="1">
                <a:latin typeface="Arial"/>
                <a:ea typeface="+mn-lt"/>
                <a:cs typeface="+mn-lt"/>
              </a:rPr>
              <a:t>Education</a:t>
            </a:r>
            <a:r>
              <a:rPr lang="pt-BR" sz="2000">
                <a:latin typeface="Arial"/>
                <a:ea typeface="+mn-lt"/>
                <a:cs typeface="+mn-lt"/>
              </a:rPr>
              <a:t>, 2017.</a:t>
            </a: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Ø"/>
            </a:pPr>
            <a:r>
              <a:rPr lang="pt-BR" sz="2000">
                <a:latin typeface="Arial"/>
                <a:ea typeface="+mn-lt"/>
                <a:cs typeface="+mn-lt"/>
              </a:rPr>
              <a:t> HICKLIN, J.; SHURVINTON, B.; BEARD, G. </a:t>
            </a:r>
            <a:r>
              <a:rPr lang="pt-BR" sz="2000" b="1" i="1">
                <a:latin typeface="Arial"/>
                <a:ea typeface="+mn-lt"/>
                <a:cs typeface="+mn-lt"/>
              </a:rPr>
              <a:t>Internet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of</a:t>
            </a:r>
            <a:r>
              <a:rPr lang="pt-BR" sz="2000" b="1" i="1">
                <a:latin typeface="Arial"/>
                <a:ea typeface="+mn-lt"/>
                <a:cs typeface="+mn-lt"/>
              </a:rPr>
              <a:t>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Things</a:t>
            </a:r>
            <a:r>
              <a:rPr lang="pt-BR" sz="2000" b="1" i="1">
                <a:latin typeface="Arial"/>
                <a:ea typeface="+mn-lt"/>
                <a:cs typeface="+mn-lt"/>
              </a:rPr>
              <a:t> For </a:t>
            </a:r>
            <a:r>
              <a:rPr lang="pt-BR" sz="2000" b="1" i="1" err="1">
                <a:latin typeface="Arial"/>
                <a:ea typeface="+mn-lt"/>
                <a:cs typeface="+mn-lt"/>
              </a:rPr>
              <a:t>Dummies</a:t>
            </a:r>
            <a:r>
              <a:rPr lang="pt-BR" sz="2000">
                <a:latin typeface="Arial"/>
                <a:ea typeface="+mn-lt"/>
                <a:cs typeface="+mn-lt"/>
              </a:rPr>
              <a:t>. CGI </a:t>
            </a:r>
            <a:r>
              <a:rPr lang="pt-BR" sz="2000" err="1">
                <a:latin typeface="Arial"/>
                <a:ea typeface="+mn-lt"/>
                <a:cs typeface="+mn-lt"/>
              </a:rPr>
              <a:t>Edition</a:t>
            </a:r>
            <a:r>
              <a:rPr lang="pt-BR" sz="2000">
                <a:latin typeface="Arial"/>
                <a:ea typeface="+mn-lt"/>
                <a:cs typeface="+mn-lt"/>
              </a:rPr>
              <a:t>. John </a:t>
            </a:r>
            <a:r>
              <a:rPr lang="pt-BR" sz="2000" err="1">
                <a:latin typeface="Arial"/>
                <a:ea typeface="+mn-lt"/>
                <a:cs typeface="+mn-lt"/>
              </a:rPr>
              <a:t>Wiley</a:t>
            </a:r>
            <a:r>
              <a:rPr lang="pt-BR" sz="2000">
                <a:latin typeface="Arial"/>
                <a:ea typeface="+mn-lt"/>
                <a:cs typeface="+mn-lt"/>
              </a:rPr>
              <a:t> &amp; Sons, 2015. (For </a:t>
            </a:r>
            <a:r>
              <a:rPr lang="pt-BR" sz="2000" err="1">
                <a:latin typeface="Arial"/>
                <a:ea typeface="+mn-lt"/>
                <a:cs typeface="+mn-lt"/>
              </a:rPr>
              <a:t>Dummies</a:t>
            </a:r>
            <a:r>
              <a:rPr lang="pt-BR" sz="2000">
                <a:latin typeface="Arial"/>
                <a:ea typeface="+mn-lt"/>
                <a:cs typeface="+mn-lt"/>
              </a:rPr>
              <a:t>). ISBN 9781-1-190-4337-9. Disponível em: </a:t>
            </a:r>
            <a:r>
              <a:rPr lang="pt-BR" sz="2000" u="sng">
                <a:latin typeface="Arial"/>
                <a:ea typeface="+mn-lt"/>
                <a:cs typeface="+mn-lt"/>
                <a:hlinkClick r:id="rId2"/>
              </a:rPr>
              <a:t>https://www.cgi.com/uk/en-gb/article/internet-of-things-for-dummies</a:t>
            </a:r>
            <a:r>
              <a:rPr lang="pt-BR" sz="2000">
                <a:latin typeface="Arial"/>
                <a:ea typeface="+mn-lt"/>
                <a:cs typeface="+mn-lt"/>
              </a:rPr>
              <a:t>. Acesso em: 09 fev. 2022.</a:t>
            </a:r>
          </a:p>
        </p:txBody>
      </p:sp>
    </p:spTree>
    <p:extLst>
      <p:ext uri="{BB962C8B-B14F-4D97-AF65-F5344CB8AC3E}">
        <p14:creationId xmlns:p14="http://schemas.microsoft.com/office/powerpoint/2010/main" val="214460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20BFC6-4CB9-44A8-A823-9678A9FF3CBE}"/>
              </a:ext>
            </a:extLst>
          </p:cNvPr>
          <p:cNvSpPr txBox="1"/>
          <p:nvPr/>
        </p:nvSpPr>
        <p:spPr>
          <a:xfrm>
            <a:off x="2899833" y="2363611"/>
            <a:ext cx="638839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>
                <a:latin typeface="Arial"/>
                <a:cs typeface="Arial"/>
              </a:rPr>
              <a:t>Sobrevivemos até aqui e é um misto de emoções. Obrigado, pessoal!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59202E0-B4D3-486F-8502-E00600DE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01" y="3223297"/>
            <a:ext cx="3383258" cy="3383258"/>
          </a:xfrm>
          <a:prstGeom prst="rect">
            <a:avLst/>
          </a:prstGeom>
        </p:spPr>
      </p:pic>
      <p:pic>
        <p:nvPicPr>
          <p:cNvPr id="3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077EE41-6A80-4E05-B7E6-67CBEC6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" y="-465036"/>
            <a:ext cx="2898786" cy="43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A Internet das Coisas</a:t>
            </a:r>
            <a:endParaRPr lang="pt-BR"/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Framework da </a:t>
            </a:r>
            <a:r>
              <a:rPr lang="pt-BR" err="1">
                <a:latin typeface="Arial"/>
                <a:cs typeface="Arial"/>
              </a:rPr>
              <a:t>IoT</a:t>
            </a:r>
            <a:endParaRPr lang="pt-BR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Casas Inteligentes</a:t>
            </a:r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Impacto na Indústria</a:t>
            </a:r>
            <a:endParaRPr lang="pt-BR"/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06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A Internet das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dirty="0">
                <a:latin typeface="Arial"/>
                <a:cs typeface="Arial"/>
              </a:rPr>
              <a:t> </a:t>
            </a:r>
            <a:r>
              <a:rPr lang="pt-BR" sz="2000" dirty="0" err="1">
                <a:latin typeface="Arial"/>
                <a:cs typeface="Arial"/>
              </a:rPr>
              <a:t>Cirani</a:t>
            </a:r>
            <a:r>
              <a:rPr lang="pt-BR" sz="2000" dirty="0">
                <a:latin typeface="Arial"/>
                <a:cs typeface="Arial"/>
              </a:rPr>
              <a:t> et al. (2018) definem</a:t>
            </a:r>
            <a:r>
              <a:rPr lang="pt-BR" sz="2000" dirty="0">
                <a:latin typeface="Arial"/>
                <a:ea typeface="+mn-lt"/>
                <a:cs typeface="Arial"/>
              </a:rPr>
              <a:t> como o uso de "coisas" inteligentes na automação;</a:t>
            </a:r>
            <a:endParaRPr lang="pt-BR" dirty="0">
              <a:latin typeface="Tw Cen MT" panose="020B0602020104020603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dirty="0">
                <a:latin typeface="Arial"/>
                <a:cs typeface="Arial"/>
              </a:rPr>
              <a:t> Essas "coisas", ou objetos, nada mais são do que itens do cotidiano;</a:t>
            </a:r>
            <a:endParaRPr lang="pt-BR" dirty="0">
              <a:latin typeface="Tw Cen MT" panose="020B0602020104020603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dirty="0">
                <a:latin typeface="Arial"/>
                <a:cs typeface="Arial"/>
              </a:rPr>
              <a:t> São capazes de coletar dados do ambiente e tomar alguma ação;</a:t>
            </a:r>
            <a:endParaRPr lang="pt-BR" dirty="0">
              <a:latin typeface="Tw Cen MT" panose="020B06020201040206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85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A Internet das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Um objeto deve/pode contar com: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Microcontroladores;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Meios de transmissão;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Protocolos de comunicação;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Sensores;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Atuadores;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Conexão com a Internet.</a:t>
            </a:r>
            <a:endParaRPr lang="pt-BR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1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A Internet das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dirty="0">
                <a:latin typeface="Arial"/>
                <a:ea typeface="+mn-lt"/>
                <a:cs typeface="Arial"/>
              </a:rPr>
              <a:t> O hardware é restrito, logo pode ser preciso um servidor para:</a:t>
            </a:r>
            <a:endParaRPr lang="pt-BR" dirty="0"/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dirty="0">
                <a:latin typeface="Arial"/>
                <a:ea typeface="+mn-lt"/>
                <a:cs typeface="Arial"/>
              </a:rPr>
              <a:t> Armazenar os dados coletados;</a:t>
            </a:r>
            <a:endParaRPr lang="pt-BR" dirty="0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dirty="0">
                <a:latin typeface="Arial"/>
                <a:cs typeface="Arial"/>
              </a:rPr>
              <a:t> Realizar um processamento dos dados;</a:t>
            </a: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dirty="0">
                <a:latin typeface="Arial"/>
                <a:ea typeface="+mn-lt"/>
                <a:cs typeface="Arial"/>
              </a:rPr>
              <a:t> Compartilhar informações extraídas.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 dirty="0">
                <a:latin typeface="Arial"/>
                <a:ea typeface="+mn-lt"/>
                <a:cs typeface="Arial"/>
              </a:rPr>
              <a:t> Os objetos coletam e enviam para o servidor;</a:t>
            </a:r>
          </a:p>
        </p:txBody>
      </p:sp>
    </p:spTree>
    <p:extLst>
      <p:ext uri="{BB962C8B-B14F-4D97-AF65-F5344CB8AC3E}">
        <p14:creationId xmlns:p14="http://schemas.microsoft.com/office/powerpoint/2010/main" val="16531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A Internet das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Caso seja necessário, os atuadores entram em ação;</a:t>
            </a:r>
            <a:endParaRPr lang="pt-BR"/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 servidor devolve informações úteis para os usuários interessados.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É sistema de ambiente aberto que integra várias plataformas interoperáveis;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A Internet das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Um exemplo de sistema </a:t>
            </a:r>
            <a:r>
              <a:rPr lang="pt-BR" sz="2000" err="1">
                <a:latin typeface="Arial"/>
                <a:ea typeface="+mn-lt"/>
                <a:cs typeface="+mn-lt"/>
              </a:rPr>
              <a:t>IoT</a:t>
            </a:r>
            <a:r>
              <a:rPr lang="pt-BR" sz="2000">
                <a:latin typeface="Arial"/>
                <a:ea typeface="+mn-lt"/>
                <a:cs typeface="+mn-lt"/>
              </a:rPr>
              <a:t> é um sistema de irrigação automática de jardins;</a:t>
            </a:r>
            <a:endParaRPr lang="pt-BR" sz="20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Ou, também chamado de sistema de </a:t>
            </a:r>
            <a:r>
              <a:rPr lang="pt-BR" sz="2000" i="1">
                <a:latin typeface="Arial"/>
                <a:ea typeface="+mn-lt"/>
                <a:cs typeface="+mn-lt"/>
              </a:rPr>
              <a:t>sprinkler</a:t>
            </a:r>
            <a:r>
              <a:rPr lang="pt-BR" sz="2000">
                <a:latin typeface="Arial"/>
                <a:ea typeface="+mn-lt"/>
                <a:cs typeface="+mn-lt"/>
              </a:rPr>
              <a:t> automático;</a:t>
            </a: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Nesse sistema, temos os seguintes eventos:</a:t>
            </a:r>
            <a:endParaRPr lang="pt-BR" sz="2000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Sensores medem o nível de umidade do solo de tempos em tempos;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Quando nível de umidade está abaixo de um patamar, o atuador aciona a irrigação;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Servidor cria histórico das medições e registra a irrigação;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+mn-lt"/>
              </a:rPr>
              <a:t> As informações geradas pelo servidor são enviadas para os usuários interessados.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73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3663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A INTERNET DAS COISAS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B2AAA4A-864A-4A96-974A-A909586AB519}"/>
              </a:ext>
            </a:extLst>
          </p:cNvPr>
          <p:cNvGrpSpPr/>
          <p:nvPr/>
        </p:nvGrpSpPr>
        <p:grpSpPr>
          <a:xfrm>
            <a:off x="3548883" y="2084716"/>
            <a:ext cx="5101976" cy="4188218"/>
            <a:chOff x="5240528" y="1869440"/>
            <a:chExt cx="5753648" cy="4338320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205E9A31-F51E-4919-A7BB-A802C1E84E5D}"/>
                </a:ext>
              </a:extLst>
            </p:cNvPr>
            <p:cNvSpPr txBox="1">
              <a:spLocks/>
            </p:cNvSpPr>
            <p:nvPr/>
          </p:nvSpPr>
          <p:spPr>
            <a:xfrm>
              <a:off x="5240528" y="5791200"/>
              <a:ext cx="575364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 Fonte</a:t>
              </a:r>
              <a:r>
                <a:rPr lang="pt-BR" sz="1400">
                  <a:latin typeface="arial"/>
                  <a:cs typeface="Arial"/>
                </a:rPr>
                <a:t>: </a:t>
              </a:r>
              <a:r>
                <a:rPr lang="pt-BR" sz="1400">
                  <a:latin typeface="arial"/>
                  <a:ea typeface="+mn-lt"/>
                  <a:cs typeface="+mn-lt"/>
                  <a:hlinkClick r:id="rId2"/>
                </a:rPr>
                <a:t>https://www.satahub.bmu.edu.in/iot</a:t>
              </a:r>
              <a:endParaRPr lang="pt-BR" sz="1400">
                <a:latin typeface="arial"/>
              </a:endParaRPr>
            </a:p>
          </p:txBody>
        </p:sp>
        <p:sp>
          <p:nvSpPr>
            <p:cNvPr id="7" name="Espaço Reservado para Conteúdo 2">
              <a:extLst>
                <a:ext uri="{FF2B5EF4-FFF2-40B4-BE49-F238E27FC236}">
                  <a16:creationId xmlns:a16="http://schemas.microsoft.com/office/drawing/2014/main" id="{58F0CB30-E26F-4F52-AAC5-0CCBB43E0FB7}"/>
                </a:ext>
              </a:extLst>
            </p:cNvPr>
            <p:cNvSpPr txBox="1">
              <a:spLocks/>
            </p:cNvSpPr>
            <p:nvPr/>
          </p:nvSpPr>
          <p:spPr>
            <a:xfrm>
              <a:off x="5240528" y="1869440"/>
              <a:ext cx="5713008" cy="416560"/>
            </a:xfrm>
            <a:prstGeom prst="rect">
              <a:avLst/>
            </a:prstGeom>
          </p:spPr>
          <p:txBody>
            <a:bodyPr vert="horz" lIns="45720" tIns="45720" rIns="45720" bIns="45720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400">
                  <a:latin typeface="Arial"/>
                  <a:cs typeface="Arial"/>
                </a:rPr>
                <a:t> Figura 1 –  Representação do </a:t>
              </a:r>
              <a:r>
                <a:rPr lang="pt-BR" sz="1400" err="1">
                  <a:latin typeface="Arial"/>
                  <a:cs typeface="Arial"/>
                </a:rPr>
                <a:t>IoT</a:t>
              </a:r>
              <a:endParaRPr lang="pt-BR" err="1"/>
            </a:p>
          </p:txBody>
        </p:sp>
        <p:pic>
          <p:nvPicPr>
            <p:cNvPr id="12" name="Imagem 12" descr="Linha do tempo&#10;&#10;Descrição gerada automaticamente">
              <a:extLst>
                <a:ext uri="{FF2B5EF4-FFF2-40B4-BE49-F238E27FC236}">
                  <a16:creationId xmlns:a16="http://schemas.microsoft.com/office/drawing/2014/main" id="{1E283277-093C-4176-8932-9272F884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2522" y="2286112"/>
              <a:ext cx="5382094" cy="3506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85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47F9CD-CEC7-4184-A11F-7BE050B859B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23</TotalTime>
  <Words>1012</Words>
  <Application>Microsoft Office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Arial</vt:lpstr>
      <vt:lpstr>Calibri</vt:lpstr>
      <vt:lpstr>Tw Cen MT</vt:lpstr>
      <vt:lpstr>Tw Cen MT Condensed</vt:lpstr>
      <vt:lpstr>Wingdings</vt:lpstr>
      <vt:lpstr>Wingdings 3</vt:lpstr>
      <vt:lpstr>Wingdings,Sans-Serif</vt:lpstr>
      <vt:lpstr>Integral</vt:lpstr>
      <vt:lpstr>Integral</vt:lpstr>
      <vt:lpstr>Internet das coisas</vt:lpstr>
      <vt:lpstr>Integrantes</vt:lpstr>
      <vt:lpstr>Sumário</vt:lpstr>
      <vt:lpstr>A Internet das Coisas</vt:lpstr>
      <vt:lpstr>A Internet das Coisas</vt:lpstr>
      <vt:lpstr>A Internet das Coisas</vt:lpstr>
      <vt:lpstr>A Internet das Coisas</vt:lpstr>
      <vt:lpstr>A Internet das Coisas</vt:lpstr>
      <vt:lpstr>A INTERNET DAS COISAS</vt:lpstr>
      <vt:lpstr>Framework da iot</vt:lpstr>
      <vt:lpstr>Framework da iot</vt:lpstr>
      <vt:lpstr>Framework da iot</vt:lpstr>
      <vt:lpstr>Casas Inteligentes</vt:lpstr>
      <vt:lpstr>Casas Inteligentes</vt:lpstr>
      <vt:lpstr>CASAS INTELIGENTES</vt:lpstr>
      <vt:lpstr> Impacto nas Indústrias</vt:lpstr>
      <vt:lpstr> Impacto nas Indústrias</vt:lpstr>
      <vt:lpstr> Impacto nas Indústrias</vt:lpstr>
      <vt:lpstr> Impacto nas Indústrias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Davi Augusto</cp:lastModifiedBy>
  <cp:revision>7</cp:revision>
  <dcterms:created xsi:type="dcterms:W3CDTF">2022-01-11T01:40:28Z</dcterms:created>
  <dcterms:modified xsi:type="dcterms:W3CDTF">2022-02-12T18:52:00Z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