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4" r:id="rId8"/>
    <p:sldId id="261" r:id="rId9"/>
    <p:sldId id="268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4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99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0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6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49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31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7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6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12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49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AFBD-5FCB-4D05-AA92-A4AEEAAC181B}" type="datetimeFigureOut">
              <a:rPr lang="pt-BR" smtClean="0"/>
              <a:t>03/11/2019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56C0-D57A-4E23-B89B-ADA9CF32C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82326"/>
            <a:ext cx="9144000" cy="2320259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Uso dos jogos sérios para o aprendizado de matemática do ensino fundamental</a:t>
            </a:r>
            <a:endParaRPr lang="pt-B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400800"/>
            <a:ext cx="9144000" cy="457200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Bauru (SP), 10/19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Figura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78834" y="0"/>
            <a:ext cx="6190615" cy="118395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69449" y="138771"/>
            <a:ext cx="5673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 ESTADUAL PAULISTA “JÚLIO DE MESQUITA FILHO”</a:t>
            </a:r>
          </a:p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CAMPUS - BAURU</a:t>
            </a:r>
          </a:p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FACULDADE DE CIÊNCIAS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369449" y="1632949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BCC – Bacharelado em Ciências da Computação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369449" y="5151582"/>
            <a:ext cx="567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Davi Augusto Neves Leite – RA: 191027383</a:t>
            </a:r>
          </a:p>
        </p:txBody>
      </p:sp>
    </p:spTree>
    <p:extLst>
      <p:ext uri="{BB962C8B-B14F-4D97-AF65-F5344CB8AC3E}">
        <p14:creationId xmlns:p14="http://schemas.microsoft.com/office/powerpoint/2010/main" val="28439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5964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075870"/>
              </p:ext>
            </p:extLst>
          </p:nvPr>
        </p:nvGraphicFramePr>
        <p:xfrm>
          <a:off x="419100" y="1906998"/>
          <a:ext cx="11279293" cy="41431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09417">
                  <a:extLst>
                    <a:ext uri="{9D8B030D-6E8A-4147-A177-3AD203B41FA5}">
                      <a16:colId xmlns:a16="http://schemas.microsoft.com/office/drawing/2014/main" val="607655559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3140033584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1130134570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399454039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394072455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178675482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652197122"/>
                    </a:ext>
                  </a:extLst>
                </a:gridCol>
                <a:gridCol w="622618">
                  <a:extLst>
                    <a:ext uri="{9D8B030D-6E8A-4147-A177-3AD203B41FA5}">
                      <a16:colId xmlns:a16="http://schemas.microsoft.com/office/drawing/2014/main" val="4172253327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466105779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1871926257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1659655677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0089979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497751174"/>
                    </a:ext>
                  </a:extLst>
                </a:gridCol>
              </a:tblGrid>
              <a:tr h="403583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ATIVIDADES/PERÍODOS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FEV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ABR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DEZ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659158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Levantamento</a:t>
                      </a:r>
                      <a:r>
                        <a:rPr lang="pt-BR" sz="18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Literatura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94619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Elaboração</a:t>
                      </a:r>
                      <a:r>
                        <a:rPr lang="pt-BR" sz="18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Projeto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689843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Coleta e Análise de</a:t>
                      </a:r>
                      <a:r>
                        <a:rPr lang="pt-BR" sz="18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Dados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912375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Formulação</a:t>
                      </a:r>
                      <a:r>
                        <a:rPr lang="pt-BR" sz="18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“Jogo Sério”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304923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</a:t>
                      </a:r>
                      <a:r>
                        <a:rPr lang="pt-BR" sz="18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Implementação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91187"/>
                  </a:ext>
                </a:extLst>
              </a:tr>
              <a:tr h="619895">
                <a:tc>
                  <a:txBody>
                    <a:bodyPr/>
                    <a:lstStyle/>
                    <a:p>
                      <a:r>
                        <a:rPr lang="pt-BR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Redação e Revisão Final do</a:t>
                      </a:r>
                      <a:r>
                        <a:rPr lang="pt-BR" sz="1800" b="1" baseline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Trabalho</a:t>
                      </a:r>
                      <a:endParaRPr lang="pt-BR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 smtClean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27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688"/>
            <a:ext cx="10780059" cy="477734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RNER, Ralf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Serious Game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Foundations, Concepts and Practice. 1. ed. Suíça: Springer, 2016. 421 p.</a:t>
            </a:r>
          </a:p>
          <a:p>
            <a:pPr>
              <a:lnSpc>
                <a:spcPct val="12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ANNETTA, Leonard A.; CHENG,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Meng-Tzu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Games?.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ANNETTA, Leonard A.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Serious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Games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1. ed. [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S. l.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Publishers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2008. cap. 1, p. 1-12. Disponível em: &lt;https://www.sensepublishers.com/media/947-serious-educational-games.pdf&gt;. Acesso em: 12 out. 2019.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HUSAIN, Layla.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Getting Serious about Math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Serious Game Design Framework &amp; an Example of a Math Educational Game. [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S. l.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2011.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&lt;https://pdfs.semanticscholar.org/25d5/31a53e6ba31d37771c58014656c91483dcb6.pdf?_ga=2.98672222.1759828452.1570895259-299009639.1570895259&gt;.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12 out. 2019.</a:t>
            </a:r>
          </a:p>
          <a:p>
            <a:pPr>
              <a:lnSpc>
                <a:spcPct val="12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INEP.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Sistema de Avaliação da Educação Básica - SAEB, 2017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Brasília: INEP/Ministério da Educação, 2017. Disponível em: &lt;https://medium.com/@inep/resultados-do-saeb-2017-f471ec72168d&gt;. Acesso em: 12 out. 2019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8225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IBGE.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Uso de Internet, Televisão e Celular no Brasil, 2017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Rio de Janeiro: IBGE/Ministério da Economia, 2017. Disponível em: &lt;https://educa.ibge.gov.br/jovens/materias-especiais/20787-uso-de-internet-televisao-e-celular-no-brasil.html#subtitulo-3&gt;. Acesso em: 12 out. 2019.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CHARSKY, Dennis. From Edutainment to Serious Games: A Change in the Use of Game Characteristics.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Games and Culture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New York, p. 177-198, 11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fev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2010.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&lt;https://journals.sagepub.com/doi/pdf/10.1177/1555412009354727&gt;.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12 out. 2019.</a:t>
            </a:r>
          </a:p>
          <a:p>
            <a:pPr>
              <a:lnSpc>
                <a:spcPct val="12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GIRARD, C.; ECALLE, Jean; MAGNAN, Annie.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Serious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games as new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tools: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? A meta-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Computer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Assisted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França, v. 29, p. 207-219, 1 jun. 2013. Disponível em: &lt;https://onlinelibrary.wiley.com/doi/full/10.1111/j.1365-2729.2012.00489.x&gt;. Acesso em: 12 out. 2019.</a:t>
            </a:r>
          </a:p>
        </p:txBody>
      </p:sp>
    </p:spTree>
    <p:extLst>
      <p:ext uri="{BB962C8B-B14F-4D97-AF65-F5344CB8AC3E}">
        <p14:creationId xmlns:p14="http://schemas.microsoft.com/office/powerpoint/2010/main" val="26188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632141" cy="462943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matemática é uma das disciplinas mais abrangentes 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importantes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a sociedade atual. No Brasil, essa disciplina é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obrigatória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desde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ensino básico até o fim do ensino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médio</a:t>
            </a:r>
            <a:r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Contudo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segundo dados do SAEB (INEP), o nível de proficiência, considerando o universo total de escolas das redes pública e privada, é insuficiente tanto para alunos ao fim do ensino fundamental inicial (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até o 5°ano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com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33%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quanto para alunos ao fim do ensino fundamental final (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até o 9°ano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), com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63%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574766"/>
            <a:ext cx="10515600" cy="597395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Além disso, segundo dados do IBGE, tem-se que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78,2%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 população 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10 anos ou mais de idade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possui telefone celular para uso pessoal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modo geral, a proposta do trabalho consiste em relacionar o uso do aparelho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móvel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uma ferramenta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o estudo e aprendizado de matemática no ensino fundamental. Para tal, propõe-se a criação de um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jogo sério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85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de Pesquisa e Justificativa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4529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É possível melhorar a proficiência em matemática dos alunos do ensino fundamental por meio da tecnologia atual?</a:t>
            </a:r>
          </a:p>
          <a:p>
            <a:pPr algn="just">
              <a:lnSpc>
                <a:spcPct val="100000"/>
              </a:lnSpc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motivo da pesquisa consiste em reunir uma tecnologia intuitiva e atual para melhorar o aprendizado em matemática dos alunos do ensino fundamental. A priori, ocorrerá implementação dessa tecnologia (jogo sério) como uma ferramenta complementar de estudo após as aulas. A posteriori, essa ferramenta seria utilizada propriamente na grade curricular e pelo professor dentro de sala de aula.</a:t>
            </a:r>
          </a:p>
        </p:txBody>
      </p:sp>
    </p:spTree>
    <p:extLst>
      <p:ext uri="{BB962C8B-B14F-4D97-AF65-F5344CB8AC3E}">
        <p14:creationId xmlns:p14="http://schemas.microsoft.com/office/powerpoint/2010/main" val="11208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73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Geral: </a:t>
            </a:r>
          </a:p>
          <a:p>
            <a:pPr lvl="1" algn="just"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Investigar a eficiência dos jogos sérios no aprendizado de matemática do ensino fundamental brasileiro e verificar se esse processo é aplicável.</a:t>
            </a:r>
          </a:p>
          <a:p>
            <a:pPr>
              <a:lnSpc>
                <a:spcPct val="120000"/>
              </a:lnSpc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Específicos: </a:t>
            </a:r>
          </a:p>
          <a:p>
            <a:pPr lvl="1" algn="just">
              <a:lnSpc>
                <a:spcPct val="120000"/>
              </a:lnSpc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Investigar os problemas do déficit de matemática dos alunos do ensino fundamental;</a:t>
            </a:r>
          </a:p>
          <a:p>
            <a:pPr lvl="1" algn="just">
              <a:lnSpc>
                <a:spcPct val="120000"/>
              </a:lnSpc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Verificar a aplicabilidade de um jogo sério na educação brasileira;</a:t>
            </a:r>
          </a:p>
          <a:p>
            <a:pPr lvl="1" algn="just">
              <a:lnSpc>
                <a:spcPct val="120000"/>
              </a:lnSpc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Analisar a utilização do jogo sério pelos professores e alunos no ensino de matemática.</a:t>
            </a:r>
          </a:p>
          <a:p>
            <a:pPr lvl="1" algn="just">
              <a:lnSpc>
                <a:spcPct val="120000"/>
              </a:lnSpc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5963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41526"/>
            <a:ext cx="10515600" cy="48130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“Um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jogo sério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 jogo digital criado com a intenção de entreter e alcançar pelo menos um objetivo adicional (por exemplo, aprendizado ou saúde). Esses objetivos adicionais são nomeados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objetivos característicos.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” (DÖRNER et al.,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2016, p. 19, tradução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nossa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10000"/>
              </a:lnSpc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“De um modo geral, esses jogos educacionais parecem ser eficazes para melhorar motivação e aumento do interesse dos alunos pelo assunto, ainda que a medida a qual isso se converta em aprendizagem mais efetiva é pouco clara. A falta de dados empíricos, devido principalmente à escassez de investigações sistemáticas sobre o impacto cognitivo dos jogos sérios, nos obriga a recorrer a trabalhos anteriores que investigam o impacto de simulações interativas computacionais para provas concretas.” (ANNETTA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 CHENG,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2008, tradução nossa)</a:t>
            </a:r>
          </a:p>
        </p:txBody>
      </p:sp>
    </p:spTree>
    <p:extLst>
      <p:ext uri="{BB962C8B-B14F-4D97-AF65-F5344CB8AC3E}">
        <p14:creationId xmlns:p14="http://schemas.microsoft.com/office/powerpoint/2010/main" val="29296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7552" y="403412"/>
            <a:ext cx="11465859" cy="6306669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“Enquanto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jogo requer o desenvolvimento das habilidades, os professores duvidam que essas habilidades possam ser usadas no mundo real. Ao usar a ferramenta de relatórios de professores e sugerir atividades relacionadas, eles podem descobrir se os conceitos aprendidos durante a utilização do jogo foram transferidas para outras áreas e modos. Além disso, o professor pode ajudar a vincular o pensamento  e os conceitos matemáticos desde o jogo até as tarefas de aula e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instrução.” (HUSAIN, 2011, tradução nossa) </a:t>
            </a:r>
          </a:p>
          <a:p>
            <a:pPr algn="just">
              <a:lnSpc>
                <a:spcPct val="120000"/>
              </a:lnSpc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“Um outro problema está relacionado com a falta de experiência dos professores com o uso dos computadores e a sensação desconfortável em usá-los. Ou seja, para apoiar esses professores, o jogo deve ser amigável e o suporte técnico deve ser fornecido. Além disso, esses mesmos professores também temem suas substituições pela tecnologia.” (HUSAIN, 2011, tradução nossa) </a:t>
            </a:r>
          </a:p>
          <a:p>
            <a:pPr algn="just">
              <a:lnSpc>
                <a:spcPct val="120000"/>
              </a:lnSpc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“Contudo, assim como não podemos esperar uma criança aprender independentemente de um livro, não podemos simplesmente dar-lhe jogos e esperar resultados. Concedido, jogos oferecem vantagens sobre os livros, como interatividade e aprendizado personalizado, mas ainda exigem que um professor integre o jogo no currículo.” (HUSAIN, 2011, tradução nossa)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026139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1600"/>
            <a:ext cx="10860741" cy="520042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 pesquisa será feita por meio da coleta de dados (de maneira qualitativa) em uma escola pública, de salas do ensino fundamental (1° ao 9° ano) com cinco diferentes alunos de cada sala.</a:t>
            </a:r>
          </a:p>
          <a:p>
            <a:pPr algn="just">
              <a:lnSpc>
                <a:spcPct val="110000"/>
              </a:lnSpc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Cada um será avaliado na disciplina de matemática com perguntas simples (realizadas por um levantamento bibliográfico) e com as avaliações próprias do colégio (como provas e trabalhos). A partir disso, será introduzido o jogo sério e cada aluno será reavaliado. Com isso, terá um resultado de efetização positiva ou negativa do jogo sério no aprendizado.</a:t>
            </a:r>
          </a:p>
        </p:txBody>
      </p:sp>
    </p:spTree>
    <p:extLst>
      <p:ext uri="{BB962C8B-B14F-4D97-AF65-F5344CB8AC3E}">
        <p14:creationId xmlns:p14="http://schemas.microsoft.com/office/powerpoint/2010/main" val="25731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82257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materiais necessários para a realização do projeto são: computadores e/ou smartphones para avaliação dos alunos; computador com o software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a produção do jogo sério.</a:t>
            </a:r>
          </a:p>
          <a:p>
            <a:pPr algn="just">
              <a:lnSpc>
                <a:spcPct val="110000"/>
              </a:lnSpc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período para coleta inicial de dados corresponderá aos quatro primeiros meses de aula (março até junho). A implementação do jogo sério virá após o recesso de julho, na qual iniciará a coleta final de dados. Ou seja, a análise dos dados ocorrerá após três meses da implementação (em novembro).</a:t>
            </a:r>
          </a:p>
        </p:txBody>
      </p:sp>
    </p:spTree>
    <p:extLst>
      <p:ext uri="{BB962C8B-B14F-4D97-AF65-F5344CB8AC3E}">
        <p14:creationId xmlns:p14="http://schemas.microsoft.com/office/powerpoint/2010/main" val="35034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1330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Uso dos jogos sérios para o aprendizado de matemática do ensino fundamental</vt:lpstr>
      <vt:lpstr>Introdução</vt:lpstr>
      <vt:lpstr>Apresentação do PowerPoint</vt:lpstr>
      <vt:lpstr>Problema de Pesquisa e Justificativa</vt:lpstr>
      <vt:lpstr>Objetivos</vt:lpstr>
      <vt:lpstr>Fundamentação Teórica</vt:lpstr>
      <vt:lpstr>Apresentação do PowerPoint</vt:lpstr>
      <vt:lpstr>Metodologia</vt:lpstr>
      <vt:lpstr>Apresentação do PowerPoint</vt:lpstr>
      <vt:lpstr>Cronograma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dos jogos sérios para o aprendizado de matemática do ensino fundamental</dc:title>
  <dc:creator>Davi Augusto</dc:creator>
  <cp:lastModifiedBy>Davi Augusto</cp:lastModifiedBy>
  <cp:revision>52</cp:revision>
  <dcterms:created xsi:type="dcterms:W3CDTF">2019-10-12T21:18:17Z</dcterms:created>
  <dcterms:modified xsi:type="dcterms:W3CDTF">2019-11-03T11:56:52Z</dcterms:modified>
</cp:coreProperties>
</file>