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86" r:id="rId3"/>
    <p:sldId id="294" r:id="rId4"/>
    <p:sldId id="287" r:id="rId5"/>
    <p:sldId id="295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8" r:id="rId14"/>
    <p:sldId id="305" r:id="rId15"/>
    <p:sldId id="306" r:id="rId16"/>
    <p:sldId id="307" r:id="rId17"/>
    <p:sldId id="289" r:id="rId18"/>
    <p:sldId id="296" r:id="rId19"/>
    <p:sldId id="29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00505000000020004" pitchFamily="2" charset="0"/>
      <p:regular r:id="rId26"/>
      <p:bold r:id="rId27"/>
      <p:italic r:id="rId28"/>
      <p:boldItalic r:id="rId29"/>
    </p:embeddedFont>
    <p:embeddedFont>
      <p:font typeface="PT Serif" panose="020A0603040505020204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56DDA-FB3E-4252-834F-D29628DA2A1A}">
  <a:tblStyle styleId="{CE756DDA-FB3E-4252-834F-D29628DA2A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463296" y="1402080"/>
            <a:ext cx="8230467" cy="1645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AMOSTRAGEM PROBABILÍSTICA 1: AMOSTRAGEM CASUAL SIMPLES E AMOSTRAGEM SISTEMÁTICA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463297" y="3718560"/>
            <a:ext cx="823046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pt-BR" sz="1500" b="1" kern="1200" dirty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André Luiz da Silva Junior</a:t>
            </a:r>
            <a:r>
              <a:rPr lang="pt-BR" sz="1500" kern="1200" dirty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lang="pt-BR" sz="1500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201026091		</a:t>
            </a:r>
            <a:r>
              <a:rPr lang="pt-BR" sz="1500" b="1" kern="1200" dirty="0" err="1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Angelo</a:t>
            </a:r>
            <a:r>
              <a:rPr lang="pt-BR" sz="1500" b="1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1500" b="1" kern="1200" dirty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Monte </a:t>
            </a:r>
            <a:r>
              <a:rPr lang="pt-BR" sz="1500" b="1" kern="1200" dirty="0" err="1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Serrat</a:t>
            </a:r>
            <a:r>
              <a:rPr lang="pt-BR" sz="1500" b="1" kern="1200" dirty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1500" b="1" kern="1200" dirty="0" err="1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Bonini</a:t>
            </a:r>
            <a:r>
              <a:rPr lang="pt-BR" sz="1500" kern="1200" dirty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, 191026077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pt-BR" sz="1500" b="1" kern="1200" dirty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Davi Augusto Neves Leite</a:t>
            </a:r>
            <a:r>
              <a:rPr lang="pt-BR" sz="1500" kern="1200" dirty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lang="pt-BR" sz="1500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191027383		</a:t>
            </a:r>
            <a:r>
              <a:rPr lang="pt-BR" sz="1500" b="1" kern="1200" dirty="0" err="1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Luis</a:t>
            </a:r>
            <a:r>
              <a:rPr lang="pt-BR" sz="1500" b="1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Felipe Muniz de </a:t>
            </a:r>
            <a:r>
              <a:rPr lang="pt-BR" sz="1500" b="1" kern="1200" dirty="0" err="1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Angelo</a:t>
            </a:r>
            <a:r>
              <a:rPr lang="pt-BR" sz="1500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, 191022675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pt-BR" sz="1500" b="1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Thomas Tobias dos Santos</a:t>
            </a:r>
            <a:r>
              <a:rPr lang="pt-BR" sz="1500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,</a:t>
            </a:r>
            <a:r>
              <a:rPr lang="pt-BR" sz="1500" b="1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1500" kern="1200" dirty="0" smtClean="0">
                <a:solidFill>
                  <a:prstClr val="white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191025828</a:t>
            </a:r>
            <a:endParaRPr lang="en-US" sz="1500" kern="1200" dirty="0">
              <a:solidFill>
                <a:prstClr val="white"/>
              </a:solidFill>
              <a:latin typeface="Montserrat" panose="02000505000000020004" pitchFamily="2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100" y="207817"/>
            <a:ext cx="4507800" cy="797458"/>
          </a:xfrm>
        </p:spPr>
        <p:txBody>
          <a:bodyPr/>
          <a:lstStyle/>
          <a:p>
            <a:r>
              <a:rPr lang="pt-BR" sz="2100" dirty="0" smtClean="0"/>
              <a:t>Amostragem Casual Simples: Método da Tabela de Números Aleatórios</a:t>
            </a:r>
            <a:endParaRPr lang="pt-BR" sz="21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7100" y="1125203"/>
            <a:ext cx="7909800" cy="3215400"/>
          </a:xfrm>
        </p:spPr>
        <p:txBody>
          <a:bodyPr/>
          <a:lstStyle/>
          <a:p>
            <a:pPr algn="just"/>
            <a:r>
              <a:rPr lang="pt-BR" sz="1800" dirty="0" smtClean="0"/>
              <a:t>Utilizando o exemplo anterior (idades), tem-se (chave – elemento):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12454"/>
              </p:ext>
            </p:extLst>
          </p:nvPr>
        </p:nvGraphicFramePr>
        <p:xfrm>
          <a:off x="1524000" y="1747571"/>
          <a:ext cx="6096000" cy="2926080"/>
        </p:xfrm>
        <a:graphic>
          <a:graphicData uri="http://schemas.openxmlformats.org/drawingml/2006/table">
            <a:tbl>
              <a:tblPr firstRow="1" bandRow="1">
                <a:tableStyleId>{CE756DDA-FB3E-4252-834F-D29628DA2A1A}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372686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755195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06327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822809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437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00 – 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06 – 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12 –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18 – 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24 - 23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200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01 –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07 – 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13 – 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19 – 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25 – 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2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02 – 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08 – 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14 – 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20 – 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26 - 22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976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03 – 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09 – 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15 – 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21 – 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27 – 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94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04 – 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10 –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16 – 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22 – 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28 – 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79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05 – 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11 – 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17 – 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23 – 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</a:rPr>
                        <a:t>29 - 23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011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4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100" y="207817"/>
            <a:ext cx="4507800" cy="797458"/>
          </a:xfrm>
        </p:spPr>
        <p:txBody>
          <a:bodyPr/>
          <a:lstStyle/>
          <a:p>
            <a:r>
              <a:rPr lang="pt-BR" sz="2100" dirty="0" smtClean="0"/>
              <a:t>Amostragem Casual Simples: Método da Tabela de Números Aleatórios</a:t>
            </a:r>
            <a:endParaRPr lang="pt-BR" sz="21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Após isso, utilizando o n = 10 (amostra máxima desejada), sorteia-se 2 a 2 (pela utilização de chave com 2 dígitos) qualquer número entre 00 e 99.</a:t>
            </a:r>
          </a:p>
          <a:p>
            <a:pPr algn="just"/>
            <a:r>
              <a:rPr lang="pt-BR" dirty="0" smtClean="0"/>
              <a:t>Somente é selecionado as chaves atribuídas a algum elemento da população.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100" y="207817"/>
            <a:ext cx="4507800" cy="797458"/>
          </a:xfrm>
        </p:spPr>
        <p:txBody>
          <a:bodyPr/>
          <a:lstStyle/>
          <a:p>
            <a:r>
              <a:rPr lang="pt-BR" sz="2100" dirty="0" smtClean="0"/>
              <a:t>Amostragem Casual Simples: Método da Tabela de Números Aleatórios</a:t>
            </a:r>
            <a:endParaRPr lang="pt-BR" sz="21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Desta forma: </a:t>
            </a:r>
            <a:r>
              <a:rPr lang="pt-BR" b="1" dirty="0"/>
              <a:t>09 e 11</a:t>
            </a:r>
            <a:r>
              <a:rPr lang="pt-BR" dirty="0"/>
              <a:t>; 51 e 86; 35 e 59; </a:t>
            </a:r>
            <a:r>
              <a:rPr lang="pt-BR" b="1" dirty="0"/>
              <a:t>12 e 25</a:t>
            </a:r>
            <a:r>
              <a:rPr lang="pt-BR" dirty="0"/>
              <a:t>; ...; </a:t>
            </a:r>
            <a:r>
              <a:rPr lang="pt-BR" b="1" dirty="0"/>
              <a:t>13 e 20</a:t>
            </a:r>
            <a:r>
              <a:rPr lang="pt-BR" dirty="0"/>
              <a:t>; </a:t>
            </a:r>
            <a:r>
              <a:rPr lang="pt-BR" b="1" dirty="0"/>
              <a:t>21</a:t>
            </a:r>
            <a:r>
              <a:rPr lang="pt-BR" dirty="0"/>
              <a:t> e 13 (este segundo é descartado pela repetição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Amostra final: </a:t>
            </a:r>
            <a:r>
              <a:rPr lang="pt-BR" dirty="0"/>
              <a:t>{24, 25, 20, 25, 19, 24, 22, 25, 24, 28</a:t>
            </a:r>
            <a:r>
              <a:rPr lang="pt-BR" dirty="0" smtClean="0"/>
              <a:t>}.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Amostragem Sistemática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7100" y="1269863"/>
            <a:ext cx="7909800" cy="3479988"/>
          </a:xfrm>
        </p:spPr>
        <p:txBody>
          <a:bodyPr/>
          <a:lstStyle/>
          <a:p>
            <a:pPr algn="just"/>
            <a:r>
              <a:rPr lang="pt-BR" sz="2200" dirty="0" smtClean="0"/>
              <a:t>Fundamentada na organização dos dados e identificação por posição de uma população </a:t>
            </a:r>
            <a:r>
              <a:rPr lang="pt-BR" sz="2200" b="1" dirty="0" smtClean="0"/>
              <a:t>homogênea</a:t>
            </a:r>
            <a:r>
              <a:rPr lang="pt-BR" sz="2200" dirty="0" smtClean="0"/>
              <a:t>.</a:t>
            </a:r>
          </a:p>
          <a:p>
            <a:pPr algn="just"/>
            <a:r>
              <a:rPr lang="pt-BR" sz="2200" dirty="0" smtClean="0"/>
              <a:t>Elementos retirados com base na razão R, dada por: </a:t>
            </a:r>
          </a:p>
          <a:p>
            <a:pPr marL="76200" indent="0" algn="ctr">
              <a:buNone/>
            </a:pPr>
            <a:r>
              <a:rPr lang="pt-BR" sz="2200" dirty="0" smtClean="0"/>
              <a:t>R = N/n;</a:t>
            </a:r>
          </a:p>
          <a:p>
            <a:pPr marL="76200" indent="0" algn="just">
              <a:buNone/>
            </a:pPr>
            <a:r>
              <a:rPr lang="pt-BR" sz="2200" dirty="0" smtClean="0"/>
              <a:t>Sendo: </a:t>
            </a:r>
          </a:p>
          <a:p>
            <a:pPr marL="76200" indent="0" algn="just">
              <a:buNone/>
            </a:pPr>
            <a:r>
              <a:rPr lang="pt-BR" sz="2200" dirty="0" smtClean="0"/>
              <a:t>“N” – tamanho da população;</a:t>
            </a:r>
          </a:p>
          <a:p>
            <a:pPr marL="76200" indent="0" algn="just">
              <a:buNone/>
            </a:pPr>
            <a:r>
              <a:rPr lang="pt-BR" sz="2200" dirty="0" smtClean="0"/>
              <a:t>“n” – tamanho da amostra desejada.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8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100" y="207817"/>
            <a:ext cx="4507800" cy="797458"/>
          </a:xfrm>
        </p:spPr>
        <p:txBody>
          <a:bodyPr/>
          <a:lstStyle/>
          <a:p>
            <a:r>
              <a:rPr lang="pt-BR" sz="2400" dirty="0"/>
              <a:t>Amostragem Sistemática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Passos: organizar e </a:t>
            </a:r>
            <a:r>
              <a:rPr lang="pt-BR" b="1" dirty="0" smtClean="0"/>
              <a:t>ordenar</a:t>
            </a:r>
            <a:r>
              <a:rPr lang="pt-BR" dirty="0" smtClean="0"/>
              <a:t> o conjunto de dados (pela posição); obter a </a:t>
            </a:r>
            <a:r>
              <a:rPr lang="pt-BR" b="1" dirty="0" smtClean="0"/>
              <a:t>razão R</a:t>
            </a:r>
            <a:r>
              <a:rPr lang="pt-BR" dirty="0" smtClean="0"/>
              <a:t> em que os dados serão colhidos de maneira </a:t>
            </a:r>
            <a:r>
              <a:rPr lang="pt-BR" b="1" dirty="0" smtClean="0"/>
              <a:t>periódica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Então, sorteia-se um número entre 1 e R (inclusivo) e obtém-se a amostra com a seguinte sequência (sendo X o número sorteado): X; X + R; X + 2R; e assim sucessivamente.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100" y="207817"/>
            <a:ext cx="4507800" cy="797458"/>
          </a:xfrm>
        </p:spPr>
        <p:txBody>
          <a:bodyPr/>
          <a:lstStyle/>
          <a:p>
            <a:r>
              <a:rPr lang="pt-BR" sz="2400" dirty="0"/>
              <a:t>Amostragem Sistemática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Exemplo: considere uma população com 100 idades que vão de 1 até 100, ordenado. Deseja-se obter uma amostra com 10 idades.</a:t>
            </a:r>
          </a:p>
          <a:p>
            <a:pPr algn="just"/>
            <a:r>
              <a:rPr lang="pt-BR" dirty="0" smtClean="0"/>
              <a:t>Primeiro passo: organizar e ordenar os dados.</a:t>
            </a:r>
          </a:p>
          <a:p>
            <a:pPr algn="just"/>
            <a:r>
              <a:rPr lang="pt-BR" dirty="0" smtClean="0"/>
              <a:t>Segundo passo: encontrar a razão R. Sendo assim:</a:t>
            </a:r>
          </a:p>
          <a:p>
            <a:pPr marL="76200" indent="0" algn="ctr">
              <a:buNone/>
            </a:pPr>
            <a:r>
              <a:rPr lang="pt-BR" dirty="0" smtClean="0"/>
              <a:t>R = N/n = 100/10 = 10.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100" y="207817"/>
            <a:ext cx="4507800" cy="797458"/>
          </a:xfrm>
        </p:spPr>
        <p:txBody>
          <a:bodyPr/>
          <a:lstStyle/>
          <a:p>
            <a:r>
              <a:rPr lang="pt-BR" sz="2400" dirty="0"/>
              <a:t>Amostragem Sistemática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7100" y="1005275"/>
            <a:ext cx="7909800" cy="3215400"/>
          </a:xfrm>
        </p:spPr>
        <p:txBody>
          <a:bodyPr/>
          <a:lstStyle/>
          <a:p>
            <a:pPr algn="just"/>
            <a:r>
              <a:rPr lang="pt-BR" dirty="0" smtClean="0"/>
              <a:t>Terceiro passo: escolher um número aleatório entre 1 e R (inclusivo). Neste caso, suponha-se que o número sorteado foi 2.</a:t>
            </a:r>
          </a:p>
          <a:p>
            <a:pPr algn="just"/>
            <a:r>
              <a:rPr lang="pt-BR" dirty="0" smtClean="0"/>
              <a:t>Com isso, basta encontrar o espaço amostral por meio da progressão, obtendo-se: </a:t>
            </a:r>
            <a:r>
              <a:rPr lang="pt-BR" dirty="0"/>
              <a:t>2, 12, 22, 32, 42, 52, 62, 72, 82, 92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Percebe-se que, a partir do número sorteado, a sequência obtida foi a </a:t>
            </a:r>
            <a:r>
              <a:rPr lang="pt-BR" b="1" dirty="0" smtClean="0"/>
              <a:t>soma do anterior com R</a:t>
            </a:r>
            <a:r>
              <a:rPr lang="pt-BR" dirty="0" smtClean="0"/>
              <a:t>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Conclusão</a:t>
            </a:r>
            <a:endParaRPr lang="pt-BR" sz="4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Técnicas mais utilizadas para coleta de dados (estabilidade e eficiência);</a:t>
            </a:r>
          </a:p>
          <a:p>
            <a:pPr algn="just"/>
            <a:r>
              <a:rPr lang="pt-BR" dirty="0" smtClean="0"/>
              <a:t>Contras: podem comprometer na representatividade final da amostra com uma população muito grande e variada;</a:t>
            </a:r>
          </a:p>
          <a:p>
            <a:pPr algn="just"/>
            <a:r>
              <a:rPr lang="pt-BR" dirty="0" smtClean="0"/>
              <a:t>Prós: </a:t>
            </a:r>
            <a:r>
              <a:rPr lang="pt-BR" dirty="0"/>
              <a:t>s</a:t>
            </a:r>
            <a:r>
              <a:rPr lang="pt-BR" dirty="0" smtClean="0"/>
              <a:t>implicidade e velocidade, não comprometendo a análise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6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Referências</a:t>
            </a:r>
            <a:endParaRPr lang="pt-BR" sz="4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7100" y="1120219"/>
            <a:ext cx="7909800" cy="3479988"/>
          </a:xfrm>
        </p:spPr>
        <p:txBody>
          <a:bodyPr/>
          <a:lstStyle/>
          <a:p>
            <a:r>
              <a:rPr lang="pt-BR" sz="1800" dirty="0"/>
              <a:t>FILHO, Luiz Medeiros de Araújo Lima. </a:t>
            </a:r>
            <a:r>
              <a:rPr lang="pt-BR" sz="1800" b="1" dirty="0"/>
              <a:t>Amostragem</a:t>
            </a:r>
            <a:r>
              <a:rPr lang="pt-BR" sz="1800" dirty="0"/>
              <a:t>. Universidade Federal da Paraíba. 2013. Disponível em: http://www.de.ufpb.br/~luiz/Adm/Aula9.pdf. Acesso em: 22/08/2020. </a:t>
            </a:r>
          </a:p>
          <a:p>
            <a:r>
              <a:rPr lang="pt-BR" sz="1800" dirty="0"/>
              <a:t>MACHADO, Nivea da Silva </a:t>
            </a:r>
            <a:r>
              <a:rPr lang="pt-BR" sz="1800" dirty="0" err="1"/>
              <a:t>Matuda</a:t>
            </a:r>
            <a:r>
              <a:rPr lang="pt-BR" sz="1800" dirty="0"/>
              <a:t>. </a:t>
            </a:r>
            <a:r>
              <a:rPr lang="pt-BR" sz="1800" b="1" dirty="0"/>
              <a:t>Amostragem Sistemática (AS)</a:t>
            </a:r>
            <a:r>
              <a:rPr lang="pt-BR" sz="1800" dirty="0"/>
              <a:t>. Universidade Federal do Paraná. 2012. Disponível em: https://docs.ufpr.br/~niveam/ce070/exemplo%20geral%20AS.pdf. Acesso em: 22/08/2020. </a:t>
            </a:r>
          </a:p>
          <a:p>
            <a:r>
              <a:rPr lang="pt-BR" sz="1800" dirty="0"/>
              <a:t>SALGADO, Manuel Henrique. Amostragem - Distribuições Amostrais. In: SALGADO, Manuel Henrique. </a:t>
            </a:r>
            <a:r>
              <a:rPr lang="pt-BR" sz="1800" b="1" dirty="0"/>
              <a:t>Probabilidade e Estatística</a:t>
            </a:r>
            <a:r>
              <a:rPr lang="pt-BR" sz="1800" dirty="0"/>
              <a:t>. 2019. cap. 4, p. 54-55. </a:t>
            </a:r>
            <a:endParaRPr lang="pt-BR" sz="1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9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Referências</a:t>
            </a:r>
            <a:endParaRPr lang="pt-BR" sz="4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7100" y="1269863"/>
            <a:ext cx="7909800" cy="3479988"/>
          </a:xfrm>
        </p:spPr>
        <p:txBody>
          <a:bodyPr/>
          <a:lstStyle/>
          <a:p>
            <a:r>
              <a:rPr lang="pt-BR" sz="2000" dirty="0"/>
              <a:t>VARÃO, Carla; BATISTA, Cláudia; MARTINHO, Vânia. Métodos de amostragem. </a:t>
            </a:r>
            <a:r>
              <a:rPr lang="pt-BR" sz="2000" b="1" dirty="0"/>
              <a:t>Departamento de Educação FCUL. Metodologia de Investigação I</a:t>
            </a:r>
            <a:r>
              <a:rPr lang="pt-BR" sz="2000" dirty="0"/>
              <a:t>, v. 2006, 2005. Disponível em: http://www.educ.fc.ul.pt/docentes/ichagas/mi2/metodosamostragemt2.pdf. Acesso em: 22/08/2020. </a:t>
            </a:r>
          </a:p>
          <a:p>
            <a:r>
              <a:rPr lang="pt-BR" sz="2000" dirty="0"/>
              <a:t>VALGAS, Ricardo. </a:t>
            </a:r>
            <a:r>
              <a:rPr lang="pt-BR" sz="2000" b="1" dirty="0"/>
              <a:t>Amostragem Aleatória Simples</a:t>
            </a:r>
            <a:r>
              <a:rPr lang="pt-BR" sz="2000" dirty="0"/>
              <a:t>. 2007. Disponível em: https://docs.ufpr.br/~ricardo.valgas/amostragem/aleatoria.pdf. Acesso em: 22/08/2020. </a:t>
            </a:r>
            <a:endParaRPr lang="pt-BR" sz="1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Introdução</a:t>
            </a:r>
            <a:endParaRPr lang="pt-BR" sz="4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Ideal realizar a coleta de dados diretamente com a população, porém torna-se inviável.</a:t>
            </a:r>
          </a:p>
          <a:p>
            <a:pPr algn="just"/>
            <a:r>
              <a:rPr lang="pt-BR" dirty="0" smtClean="0"/>
              <a:t>Utilização de amostra para representatividade da população de interesse.</a:t>
            </a:r>
          </a:p>
          <a:p>
            <a:pPr algn="just"/>
            <a:r>
              <a:rPr lang="pt-BR" dirty="0" smtClean="0"/>
              <a:t>Amostragem: processo de obtenção da amostra. Deve ser realizado com cautela!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Introdução</a:t>
            </a:r>
            <a:endParaRPr lang="pt-BR" sz="4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7100" y="1269863"/>
            <a:ext cx="7909800" cy="3479988"/>
          </a:xfrm>
        </p:spPr>
        <p:txBody>
          <a:bodyPr/>
          <a:lstStyle/>
          <a:p>
            <a:pPr algn="just"/>
            <a:r>
              <a:rPr lang="pt-BR" dirty="0" smtClean="0"/>
              <a:t>Amostragem probabilística: elementos tem chance igual e independente de serem selecionados para a amostra. Exemplos:</a:t>
            </a:r>
            <a:r>
              <a:rPr lang="pt-BR" b="1" dirty="0" smtClean="0"/>
              <a:t> casual simples </a:t>
            </a:r>
            <a:r>
              <a:rPr lang="pt-BR" dirty="0" smtClean="0"/>
              <a:t>e </a:t>
            </a:r>
            <a:r>
              <a:rPr lang="pt-BR" b="1" dirty="0" smtClean="0"/>
              <a:t>sistemática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Amostragem não probabilística: não é possível generalizar uma amostra para representação da população. Exemplos: por conveniência ou julgamento.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200" dirty="0" smtClean="0"/>
              <a:t>Amostragem Casual Simples</a:t>
            </a:r>
            <a:endParaRPr lang="pt-BR" sz="2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Todos os elementos têm mesma probabilidade de serem inclusos.</a:t>
            </a:r>
          </a:p>
          <a:p>
            <a:pPr algn="just"/>
            <a:r>
              <a:rPr lang="pt-BR" dirty="0" smtClean="0"/>
              <a:t>Métodos mais simples: sorteio e tabela de números aleatórios.</a:t>
            </a:r>
          </a:p>
          <a:p>
            <a:pPr algn="just"/>
            <a:r>
              <a:rPr lang="pt-BR" dirty="0" smtClean="0"/>
              <a:t>Vantage</a:t>
            </a:r>
            <a:r>
              <a:rPr lang="pt-BR" dirty="0"/>
              <a:t>m</a:t>
            </a:r>
            <a:r>
              <a:rPr lang="pt-BR" dirty="0" smtClean="0"/>
              <a:t>: facilidade de compreensão;</a:t>
            </a:r>
          </a:p>
          <a:p>
            <a:pPr algn="just"/>
            <a:r>
              <a:rPr lang="pt-BR" dirty="0" smtClean="0"/>
              <a:t>Desvantagens: menor precisão e com maiores erros.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4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200" dirty="0" smtClean="0"/>
              <a:t>Amostragem Casual Simples: Método do Sorteio</a:t>
            </a:r>
            <a:endParaRPr lang="pt-BR" sz="2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Sorteio: elementos escolhidos um a um, de maneira aleatória e sem repetição, até completar o máximo desejado.</a:t>
            </a:r>
          </a:p>
          <a:p>
            <a:pPr algn="just"/>
            <a:r>
              <a:rPr lang="pt-BR" dirty="0" smtClean="0"/>
              <a:t>Passos: organizar numa lista e retirar de maneira aleatória, eliminando o elemento da lista após a escolha.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200" dirty="0" smtClean="0"/>
              <a:t>Amostragem Casual Simples: Método do Sorteio</a:t>
            </a:r>
            <a:endParaRPr lang="pt-BR" sz="2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Exemplo: considere que um pesquisador deseja realizar a média da idade de </a:t>
            </a:r>
            <a:r>
              <a:rPr lang="pt-BR" b="1" dirty="0" smtClean="0"/>
              <a:t>10 pessoas </a:t>
            </a:r>
            <a:r>
              <a:rPr lang="pt-BR" dirty="0" smtClean="0"/>
              <a:t>que residem em um bairro com </a:t>
            </a:r>
            <a:r>
              <a:rPr lang="pt-BR" b="1" dirty="0" smtClean="0"/>
              <a:t>30 pessoas no total</a:t>
            </a:r>
            <a:r>
              <a:rPr lang="pt-BR" dirty="0" smtClean="0"/>
              <a:t>. As idades dessas 30 pessoas são: </a:t>
            </a:r>
            <a:r>
              <a:rPr lang="pt-BR" dirty="0"/>
              <a:t>25, 20, 35, 21, 22, 24, 25, 30, 38, 24, 20, 20, 25, 20, 19, 25, 23, 24, 28, 24, 24, 22, 28, 26, 23, 25, 22, 27, 25, </a:t>
            </a:r>
            <a:r>
              <a:rPr lang="pt-BR" dirty="0" smtClean="0"/>
              <a:t>23.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3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200" dirty="0" smtClean="0"/>
              <a:t>Amostragem Casual Simples: Método do Sorteio</a:t>
            </a:r>
            <a:endParaRPr lang="pt-BR" sz="2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os dados já estão organizados em uma lista, basta escolher de maneira aleatória a fim de se completar o máximo permitido para amostra (10 pessoas).</a:t>
            </a:r>
          </a:p>
          <a:p>
            <a:pPr algn="just"/>
            <a:r>
              <a:rPr lang="pt-BR" dirty="0" smtClean="0"/>
              <a:t>Sendo assim</a:t>
            </a:r>
            <a:r>
              <a:rPr lang="pt-BR" dirty="0"/>
              <a:t>: amostra = {20, 24, 22, 28, 23, 24, 21, 20, 25, 27</a:t>
            </a:r>
            <a:r>
              <a:rPr lang="pt-BR" dirty="0" smtClean="0"/>
              <a:t>}.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200" dirty="0" smtClean="0"/>
              <a:t>Amostragem Casual Simples: Método do Sorteio</a:t>
            </a:r>
            <a:endParaRPr lang="pt-BR" sz="2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Observação: o </a:t>
            </a:r>
            <a:r>
              <a:rPr lang="pt-BR" sz="2200" b="1" dirty="0" smtClean="0"/>
              <a:t>valor</a:t>
            </a:r>
            <a:r>
              <a:rPr lang="pt-BR" sz="2200" dirty="0" smtClean="0"/>
              <a:t> do elemento pode-se repetir, mas a </a:t>
            </a:r>
            <a:r>
              <a:rPr lang="pt-BR" sz="2200" b="1" dirty="0" smtClean="0"/>
              <a:t>escolha</a:t>
            </a:r>
            <a:r>
              <a:rPr lang="pt-BR" sz="2200" dirty="0" smtClean="0"/>
              <a:t> não!</a:t>
            </a:r>
          </a:p>
          <a:p>
            <a:pPr algn="just"/>
            <a:r>
              <a:rPr lang="pt-BR" sz="2200" dirty="0" smtClean="0"/>
              <a:t>Por exemplo: suponha que </a:t>
            </a:r>
            <a:r>
              <a:rPr lang="pt-BR" sz="2200" dirty="0"/>
              <a:t>três pessoas X, Y e Z têm idades de 24 anos e deseja-se selecionar apenas duas delas para realizar uma pesquisa. </a:t>
            </a:r>
            <a:endParaRPr lang="pt-BR" sz="2200" dirty="0" smtClean="0"/>
          </a:p>
          <a:p>
            <a:pPr algn="just"/>
            <a:r>
              <a:rPr lang="pt-BR" sz="2200" dirty="0" smtClean="0"/>
              <a:t>Ao aplicar o método, obtém-se dois valores de 24 anos, porém com combinações diferentes, tais como: X e Y, X e Z, Z e X, Y e Z, dentre outros.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8100" y="207817"/>
            <a:ext cx="4507800" cy="797458"/>
          </a:xfrm>
        </p:spPr>
        <p:txBody>
          <a:bodyPr/>
          <a:lstStyle/>
          <a:p>
            <a:r>
              <a:rPr lang="pt-BR" sz="2100" dirty="0" smtClean="0"/>
              <a:t>Amostragem Casual Simples: Método da Tabela de Números Aleatórios</a:t>
            </a:r>
            <a:endParaRPr lang="pt-BR" sz="21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Utilizado com frequência para grandes populações.</a:t>
            </a:r>
          </a:p>
          <a:p>
            <a:pPr algn="just"/>
            <a:r>
              <a:rPr lang="pt-BR" dirty="0" smtClean="0"/>
              <a:t>Passos: atribuir uma chave (número) aletoriamente aos elementos, separar em uma tabela em ordem numérica da chave, sortear e agrupar pela quantidade de dígitos da chave (excluindo as chaves repetidas).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1243</Words>
  <Application>Microsoft Office PowerPoint</Application>
  <PresentationFormat>Apresentação na tela (16:9)</PresentationFormat>
  <Paragraphs>117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Arial</vt:lpstr>
      <vt:lpstr>Montserrat</vt:lpstr>
      <vt:lpstr>PT Serif</vt:lpstr>
      <vt:lpstr>Beatrice template</vt:lpstr>
      <vt:lpstr>AMOSTRAGEM PROBABILÍSTICA 1: AMOSTRAGEM CASUAL SIMPLES E AMOSTRAGEM SISTEMÁTICA</vt:lpstr>
      <vt:lpstr>Introdução</vt:lpstr>
      <vt:lpstr>Introdução</vt:lpstr>
      <vt:lpstr>Amostragem Casual Simples</vt:lpstr>
      <vt:lpstr>Amostragem Casual Simples: Método do Sorteio</vt:lpstr>
      <vt:lpstr>Amostragem Casual Simples: Método do Sorteio</vt:lpstr>
      <vt:lpstr>Amostragem Casual Simples: Método do Sorteio</vt:lpstr>
      <vt:lpstr>Amostragem Casual Simples: Método do Sorteio</vt:lpstr>
      <vt:lpstr>Amostragem Casual Simples: Método da Tabela de Números Aleatórios</vt:lpstr>
      <vt:lpstr>Amostragem Casual Simples: Método da Tabela de Números Aleatórios</vt:lpstr>
      <vt:lpstr>Amostragem Casual Simples: Método da Tabela de Números Aleatórios</vt:lpstr>
      <vt:lpstr>Amostragem Casual Simples: Método da Tabela de Números Aleatórios</vt:lpstr>
      <vt:lpstr>Amostragem Sistemática</vt:lpstr>
      <vt:lpstr>Amostragem Sistemática</vt:lpstr>
      <vt:lpstr>Amostragem Sistemática</vt:lpstr>
      <vt:lpstr>Amostragem Sistemática</vt:lpstr>
      <vt:lpstr>Conclusão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 Augusto</dc:creator>
  <cp:lastModifiedBy>Davi Augusto</cp:lastModifiedBy>
  <cp:revision>13</cp:revision>
  <dcterms:modified xsi:type="dcterms:W3CDTF">2020-08-23T03:28:11Z</dcterms:modified>
</cp:coreProperties>
</file>