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6"/>
  </p:notesMasterIdLst>
  <p:handoutMasterIdLst>
    <p:handoutMasterId r:id="rId1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7" r:id="rId29"/>
    <p:sldId id="366" r:id="rId30"/>
    <p:sldId id="368" r:id="rId31"/>
    <p:sldId id="270" r:id="rId32"/>
    <p:sldId id="271" r:id="rId33"/>
    <p:sldId id="272" r:id="rId34"/>
    <p:sldId id="273" r:id="rId35"/>
    <p:sldId id="274" r:id="rId36"/>
    <p:sldId id="275" r:id="rId37"/>
    <p:sldId id="276" r:id="rId38"/>
    <p:sldId id="277" r:id="rId39"/>
    <p:sldId id="278" r:id="rId40"/>
    <p:sldId id="279" r:id="rId41"/>
    <p:sldId id="369" r:id="rId42"/>
    <p:sldId id="370" r:id="rId43"/>
    <p:sldId id="371" r:id="rId44"/>
    <p:sldId id="372" r:id="rId45"/>
    <p:sldId id="373" r:id="rId46"/>
    <p:sldId id="374" r:id="rId47"/>
    <p:sldId id="375" r:id="rId48"/>
    <p:sldId id="376" r:id="rId49"/>
    <p:sldId id="377" r:id="rId50"/>
    <p:sldId id="280" r:id="rId51"/>
    <p:sldId id="378" r:id="rId52"/>
    <p:sldId id="380" r:id="rId53"/>
    <p:sldId id="381" r:id="rId54"/>
    <p:sldId id="382" r:id="rId55"/>
    <p:sldId id="383" r:id="rId56"/>
    <p:sldId id="384" r:id="rId57"/>
    <p:sldId id="385" r:id="rId58"/>
    <p:sldId id="379" r:id="rId59"/>
    <p:sldId id="281" r:id="rId60"/>
    <p:sldId id="387" r:id="rId61"/>
    <p:sldId id="388" r:id="rId62"/>
    <p:sldId id="389" r:id="rId63"/>
    <p:sldId id="391" r:id="rId64"/>
    <p:sldId id="393" r:id="rId65"/>
    <p:sldId id="392" r:id="rId66"/>
    <p:sldId id="390"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 id="434" r:id="rId108"/>
    <p:sldId id="435" r:id="rId109"/>
    <p:sldId id="436" r:id="rId110"/>
    <p:sldId id="437" r:id="rId111"/>
    <p:sldId id="438" r:id="rId112"/>
    <p:sldId id="439" r:id="rId113"/>
    <p:sldId id="440" r:id="rId114"/>
    <p:sldId id="441" r:id="rId1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4" d="100"/>
          <a:sy n="64" d="100"/>
        </p:scale>
        <p:origin x="1566"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8F3389-9CF3-4135-B017-548ED8C8F366}" type="datetimeFigureOut">
              <a:rPr lang="pt-BR" smtClean="0"/>
              <a:pPr/>
              <a:t>10/08/2023</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F7160-8942-49E0-91E4-E350EFE98773}" type="slidenum">
              <a:rPr lang="pt-BR" smtClean="0"/>
              <a:pPr/>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2877C-AC11-4F9C-BAD5-D7FC873EAFE5}" type="datetimeFigureOut">
              <a:rPr lang="pt-BR" smtClean="0"/>
              <a:pPr/>
              <a:t>10/08/2023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996A77-78E3-4F58-A0B0-E04D3A68E9B4}" type="slidenum">
              <a:rPr lang="pt-BR" smtClean="0"/>
              <a:pPr/>
              <a:t>‹nº›</a:t>
            </a:fld>
            <a:endParaRPr lang="pt-B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5996A77-78E3-4F58-A0B0-E04D3A68E9B4}"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55</a:t>
            </a:fld>
            <a:endParaRPr lang="pt-BR"/>
          </a:p>
        </p:txBody>
      </p:sp>
    </p:spTree>
    <p:extLst>
      <p:ext uri="{BB962C8B-B14F-4D97-AF65-F5344CB8AC3E}">
        <p14:creationId xmlns:p14="http://schemas.microsoft.com/office/powerpoint/2010/main" val="1495268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56</a:t>
            </a:fld>
            <a:endParaRPr lang="pt-BR"/>
          </a:p>
        </p:txBody>
      </p:sp>
    </p:spTree>
    <p:extLst>
      <p:ext uri="{BB962C8B-B14F-4D97-AF65-F5344CB8AC3E}">
        <p14:creationId xmlns:p14="http://schemas.microsoft.com/office/powerpoint/2010/main" val="359493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57</a:t>
            </a:fld>
            <a:endParaRPr lang="pt-BR"/>
          </a:p>
        </p:txBody>
      </p:sp>
    </p:spTree>
    <p:extLst>
      <p:ext uri="{BB962C8B-B14F-4D97-AF65-F5344CB8AC3E}">
        <p14:creationId xmlns:p14="http://schemas.microsoft.com/office/powerpoint/2010/main" val="619976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68</a:t>
            </a:fld>
            <a:endParaRPr lang="pt-BR"/>
          </a:p>
        </p:txBody>
      </p:sp>
    </p:spTree>
    <p:extLst>
      <p:ext uri="{BB962C8B-B14F-4D97-AF65-F5344CB8AC3E}">
        <p14:creationId xmlns:p14="http://schemas.microsoft.com/office/powerpoint/2010/main" val="146413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69</a:t>
            </a:fld>
            <a:endParaRPr lang="pt-BR"/>
          </a:p>
        </p:txBody>
      </p:sp>
    </p:spTree>
    <p:extLst>
      <p:ext uri="{BB962C8B-B14F-4D97-AF65-F5344CB8AC3E}">
        <p14:creationId xmlns:p14="http://schemas.microsoft.com/office/powerpoint/2010/main" val="277359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70</a:t>
            </a:fld>
            <a:endParaRPr lang="pt-BR"/>
          </a:p>
        </p:txBody>
      </p:sp>
    </p:spTree>
    <p:extLst>
      <p:ext uri="{BB962C8B-B14F-4D97-AF65-F5344CB8AC3E}">
        <p14:creationId xmlns:p14="http://schemas.microsoft.com/office/powerpoint/2010/main" val="1425216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97</a:t>
            </a:fld>
            <a:endParaRPr lang="pt-BR"/>
          </a:p>
        </p:txBody>
      </p:sp>
    </p:spTree>
    <p:extLst>
      <p:ext uri="{BB962C8B-B14F-4D97-AF65-F5344CB8AC3E}">
        <p14:creationId xmlns:p14="http://schemas.microsoft.com/office/powerpoint/2010/main" val="4098984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98</a:t>
            </a:fld>
            <a:endParaRPr lang="pt-BR"/>
          </a:p>
        </p:txBody>
      </p:sp>
    </p:spTree>
    <p:extLst>
      <p:ext uri="{BB962C8B-B14F-4D97-AF65-F5344CB8AC3E}">
        <p14:creationId xmlns:p14="http://schemas.microsoft.com/office/powerpoint/2010/main" val="222755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99</a:t>
            </a:fld>
            <a:endParaRPr lang="pt-BR"/>
          </a:p>
        </p:txBody>
      </p:sp>
    </p:spTree>
    <p:extLst>
      <p:ext uri="{BB962C8B-B14F-4D97-AF65-F5344CB8AC3E}">
        <p14:creationId xmlns:p14="http://schemas.microsoft.com/office/powerpoint/2010/main" val="2150609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100</a:t>
            </a:fld>
            <a:endParaRPr lang="pt-BR"/>
          </a:p>
        </p:txBody>
      </p:sp>
    </p:spTree>
    <p:extLst>
      <p:ext uri="{BB962C8B-B14F-4D97-AF65-F5344CB8AC3E}">
        <p14:creationId xmlns:p14="http://schemas.microsoft.com/office/powerpoint/2010/main" val="104377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46</a:t>
            </a:fld>
            <a:endParaRPr lang="pt-BR"/>
          </a:p>
        </p:txBody>
      </p:sp>
    </p:spTree>
    <p:extLst>
      <p:ext uri="{BB962C8B-B14F-4D97-AF65-F5344CB8AC3E}">
        <p14:creationId xmlns:p14="http://schemas.microsoft.com/office/powerpoint/2010/main" val="1368588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101</a:t>
            </a:fld>
            <a:endParaRPr lang="pt-BR"/>
          </a:p>
        </p:txBody>
      </p:sp>
    </p:spTree>
    <p:extLst>
      <p:ext uri="{BB962C8B-B14F-4D97-AF65-F5344CB8AC3E}">
        <p14:creationId xmlns:p14="http://schemas.microsoft.com/office/powerpoint/2010/main" val="1717098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102</a:t>
            </a:fld>
            <a:endParaRPr lang="pt-BR"/>
          </a:p>
        </p:txBody>
      </p:sp>
    </p:spTree>
    <p:extLst>
      <p:ext uri="{BB962C8B-B14F-4D97-AF65-F5344CB8AC3E}">
        <p14:creationId xmlns:p14="http://schemas.microsoft.com/office/powerpoint/2010/main" val="251319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103</a:t>
            </a:fld>
            <a:endParaRPr lang="pt-BR"/>
          </a:p>
        </p:txBody>
      </p:sp>
    </p:spTree>
    <p:extLst>
      <p:ext uri="{BB962C8B-B14F-4D97-AF65-F5344CB8AC3E}">
        <p14:creationId xmlns:p14="http://schemas.microsoft.com/office/powerpoint/2010/main" val="2478453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104</a:t>
            </a:fld>
            <a:endParaRPr lang="pt-BR"/>
          </a:p>
        </p:txBody>
      </p:sp>
    </p:spTree>
    <p:extLst>
      <p:ext uri="{BB962C8B-B14F-4D97-AF65-F5344CB8AC3E}">
        <p14:creationId xmlns:p14="http://schemas.microsoft.com/office/powerpoint/2010/main" val="4173614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105</a:t>
            </a:fld>
            <a:endParaRPr lang="pt-BR"/>
          </a:p>
        </p:txBody>
      </p:sp>
    </p:spTree>
    <p:extLst>
      <p:ext uri="{BB962C8B-B14F-4D97-AF65-F5344CB8AC3E}">
        <p14:creationId xmlns:p14="http://schemas.microsoft.com/office/powerpoint/2010/main" val="2427723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106</a:t>
            </a:fld>
            <a:endParaRPr lang="pt-BR"/>
          </a:p>
        </p:txBody>
      </p:sp>
    </p:spTree>
    <p:extLst>
      <p:ext uri="{BB962C8B-B14F-4D97-AF65-F5344CB8AC3E}">
        <p14:creationId xmlns:p14="http://schemas.microsoft.com/office/powerpoint/2010/main" val="114954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107</a:t>
            </a:fld>
            <a:endParaRPr lang="pt-BR"/>
          </a:p>
        </p:txBody>
      </p:sp>
    </p:spTree>
    <p:extLst>
      <p:ext uri="{BB962C8B-B14F-4D97-AF65-F5344CB8AC3E}">
        <p14:creationId xmlns:p14="http://schemas.microsoft.com/office/powerpoint/2010/main" val="2368193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108</a:t>
            </a:fld>
            <a:endParaRPr lang="pt-BR"/>
          </a:p>
        </p:txBody>
      </p:sp>
    </p:spTree>
    <p:extLst>
      <p:ext uri="{BB962C8B-B14F-4D97-AF65-F5344CB8AC3E}">
        <p14:creationId xmlns:p14="http://schemas.microsoft.com/office/powerpoint/2010/main" val="3268241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109</a:t>
            </a:fld>
            <a:endParaRPr lang="pt-BR"/>
          </a:p>
        </p:txBody>
      </p:sp>
    </p:spTree>
    <p:extLst>
      <p:ext uri="{BB962C8B-B14F-4D97-AF65-F5344CB8AC3E}">
        <p14:creationId xmlns:p14="http://schemas.microsoft.com/office/powerpoint/2010/main" val="1423056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110</a:t>
            </a:fld>
            <a:endParaRPr lang="pt-BR"/>
          </a:p>
        </p:txBody>
      </p:sp>
    </p:spTree>
    <p:extLst>
      <p:ext uri="{BB962C8B-B14F-4D97-AF65-F5344CB8AC3E}">
        <p14:creationId xmlns:p14="http://schemas.microsoft.com/office/powerpoint/2010/main" val="13825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47</a:t>
            </a:fld>
            <a:endParaRPr lang="pt-BR"/>
          </a:p>
        </p:txBody>
      </p:sp>
    </p:spTree>
    <p:extLst>
      <p:ext uri="{BB962C8B-B14F-4D97-AF65-F5344CB8AC3E}">
        <p14:creationId xmlns:p14="http://schemas.microsoft.com/office/powerpoint/2010/main" val="1885055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111</a:t>
            </a:fld>
            <a:endParaRPr lang="pt-BR"/>
          </a:p>
        </p:txBody>
      </p:sp>
    </p:spTree>
    <p:extLst>
      <p:ext uri="{BB962C8B-B14F-4D97-AF65-F5344CB8AC3E}">
        <p14:creationId xmlns:p14="http://schemas.microsoft.com/office/powerpoint/2010/main" val="1805285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112</a:t>
            </a:fld>
            <a:endParaRPr lang="pt-BR"/>
          </a:p>
        </p:txBody>
      </p:sp>
    </p:spTree>
    <p:extLst>
      <p:ext uri="{BB962C8B-B14F-4D97-AF65-F5344CB8AC3E}">
        <p14:creationId xmlns:p14="http://schemas.microsoft.com/office/powerpoint/2010/main" val="19198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113</a:t>
            </a:fld>
            <a:endParaRPr lang="pt-BR"/>
          </a:p>
        </p:txBody>
      </p:sp>
    </p:spTree>
    <p:extLst>
      <p:ext uri="{BB962C8B-B14F-4D97-AF65-F5344CB8AC3E}">
        <p14:creationId xmlns:p14="http://schemas.microsoft.com/office/powerpoint/2010/main" val="874410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114</a:t>
            </a:fld>
            <a:endParaRPr lang="pt-BR"/>
          </a:p>
        </p:txBody>
      </p:sp>
    </p:spTree>
    <p:extLst>
      <p:ext uri="{BB962C8B-B14F-4D97-AF65-F5344CB8AC3E}">
        <p14:creationId xmlns:p14="http://schemas.microsoft.com/office/powerpoint/2010/main" val="321174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48</a:t>
            </a:fld>
            <a:endParaRPr lang="pt-BR"/>
          </a:p>
        </p:txBody>
      </p:sp>
    </p:spTree>
    <p:extLst>
      <p:ext uri="{BB962C8B-B14F-4D97-AF65-F5344CB8AC3E}">
        <p14:creationId xmlns:p14="http://schemas.microsoft.com/office/powerpoint/2010/main" val="223109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49</a:t>
            </a:fld>
            <a:endParaRPr lang="pt-BR"/>
          </a:p>
        </p:txBody>
      </p:sp>
    </p:spTree>
    <p:extLst>
      <p:ext uri="{BB962C8B-B14F-4D97-AF65-F5344CB8AC3E}">
        <p14:creationId xmlns:p14="http://schemas.microsoft.com/office/powerpoint/2010/main" val="1874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51</a:t>
            </a:fld>
            <a:endParaRPr lang="pt-BR"/>
          </a:p>
        </p:txBody>
      </p:sp>
    </p:spTree>
    <p:extLst>
      <p:ext uri="{BB962C8B-B14F-4D97-AF65-F5344CB8AC3E}">
        <p14:creationId xmlns:p14="http://schemas.microsoft.com/office/powerpoint/2010/main" val="135881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52</a:t>
            </a:fld>
            <a:endParaRPr lang="pt-BR"/>
          </a:p>
        </p:txBody>
      </p:sp>
    </p:spTree>
    <p:extLst>
      <p:ext uri="{BB962C8B-B14F-4D97-AF65-F5344CB8AC3E}">
        <p14:creationId xmlns:p14="http://schemas.microsoft.com/office/powerpoint/2010/main" val="192212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53</a:t>
            </a:fld>
            <a:endParaRPr lang="pt-BR"/>
          </a:p>
        </p:txBody>
      </p:sp>
    </p:spTree>
    <p:extLst>
      <p:ext uri="{BB962C8B-B14F-4D97-AF65-F5344CB8AC3E}">
        <p14:creationId xmlns:p14="http://schemas.microsoft.com/office/powerpoint/2010/main" val="155529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5996A77-78E3-4F58-A0B0-E04D3A68E9B4}" type="slidenum">
              <a:rPr lang="pt-BR" smtClean="0"/>
              <a:pPr/>
              <a:t>54</a:t>
            </a:fld>
            <a:endParaRPr lang="pt-BR"/>
          </a:p>
        </p:txBody>
      </p:sp>
    </p:spTree>
    <p:extLst>
      <p:ext uri="{BB962C8B-B14F-4D97-AF65-F5344CB8AC3E}">
        <p14:creationId xmlns:p14="http://schemas.microsoft.com/office/powerpoint/2010/main" val="209388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DB25B39E-ED2C-4387-BCB6-79B459264E80}" type="datetime1">
              <a:rPr lang="pt-BR" smtClean="0"/>
              <a:pPr/>
              <a:t>10/08/2023</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r>
              <a:rPr lang="pt-BR"/>
              <a:t>Instrutor Davi Murilo - Banco de Dados</a:t>
            </a: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DCC852BF-F671-4184-A381-B2A10E797AA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F6744264-B344-4890-B8F6-5DCF10324350}" type="datetime1">
              <a:rPr lang="pt-BR" smtClean="0"/>
              <a:pPr/>
              <a:t>10/08/2023</a:t>
            </a:fld>
            <a:endParaRPr lang="pt-BR"/>
          </a:p>
        </p:txBody>
      </p:sp>
      <p:sp>
        <p:nvSpPr>
          <p:cNvPr id="5" name="Espaço Reservado para Rodapé 4"/>
          <p:cNvSpPr>
            <a:spLocks noGrp="1"/>
          </p:cNvSpPr>
          <p:nvPr>
            <p:ph type="ftr" sz="quarter" idx="11"/>
          </p:nvPr>
        </p:nvSpPr>
        <p:spPr/>
        <p:txBody>
          <a:bodyPr/>
          <a:lstStyle/>
          <a:p>
            <a:r>
              <a:rPr lang="pt-BR"/>
              <a:t>Instrutor Davi Murilo - Banco de Dados</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681D227-CFC6-48E8-8B64-1AB1B2AA109B}" type="datetime1">
              <a:rPr lang="pt-BR" smtClean="0"/>
              <a:pPr/>
              <a:t>10/08/2023</a:t>
            </a:fld>
            <a:endParaRPr lang="pt-BR"/>
          </a:p>
        </p:txBody>
      </p:sp>
      <p:sp>
        <p:nvSpPr>
          <p:cNvPr id="5" name="Espaço Reservado para Rodapé 4"/>
          <p:cNvSpPr>
            <a:spLocks noGrp="1"/>
          </p:cNvSpPr>
          <p:nvPr>
            <p:ph type="ftr" sz="quarter" idx="11"/>
          </p:nvPr>
        </p:nvSpPr>
        <p:spPr/>
        <p:txBody>
          <a:bodyPr/>
          <a:lstStyle/>
          <a:p>
            <a:r>
              <a:rPr lang="pt-BR"/>
              <a:t>Instrutor Davi Murilo - Banco de Dados</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AE54EC7B-A3D4-4542-A88F-8E5F2BBF6C0E}" type="datetime1">
              <a:rPr lang="pt-BR" smtClean="0"/>
              <a:pPr/>
              <a:t>10/08/2023</a:t>
            </a:fld>
            <a:endParaRPr lang="pt-BR"/>
          </a:p>
        </p:txBody>
      </p:sp>
      <p:sp>
        <p:nvSpPr>
          <p:cNvPr id="9" name="Espaço Reservado para Número de Slide 8"/>
          <p:cNvSpPr>
            <a:spLocks noGrp="1"/>
          </p:cNvSpPr>
          <p:nvPr>
            <p:ph type="sldNum" sz="quarter" idx="15"/>
          </p:nvPr>
        </p:nvSpPr>
        <p:spPr/>
        <p:txBody>
          <a:bodyPr rtlCol="0"/>
          <a:lstStyle/>
          <a:p>
            <a:fld id="{DCC852BF-F671-4184-A381-B2A10E797AA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r>
              <a:rPr lang="pt-BR"/>
              <a:t>Instrutor Davi Murilo - Banco de Dados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8D533D05-B6F9-438E-9600-532C0A0197A1}" type="datetime1">
              <a:rPr lang="pt-BR" smtClean="0"/>
              <a:pPr/>
              <a:t>10/08/2023</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r>
              <a:rPr lang="pt-BR"/>
              <a:t>Instrutor Davi Murilo - Banco de Dados</a:t>
            </a: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DCC852BF-F671-4184-A381-B2A10E797AA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fld id="{1AB5F2A5-AA09-45B1-9352-41BAA7425461}" type="datetime1">
              <a:rPr lang="pt-BR" smtClean="0"/>
              <a:pPr/>
              <a:t>10/08/2023</a:t>
            </a:fld>
            <a:endParaRPr lang="pt-BR"/>
          </a:p>
        </p:txBody>
      </p:sp>
      <p:sp>
        <p:nvSpPr>
          <p:cNvPr id="6" name="Espaço Reservado para Rodapé 5"/>
          <p:cNvSpPr>
            <a:spLocks noGrp="1"/>
          </p:cNvSpPr>
          <p:nvPr>
            <p:ph type="ftr" sz="quarter" idx="11"/>
          </p:nvPr>
        </p:nvSpPr>
        <p:spPr/>
        <p:txBody>
          <a:bodyPr/>
          <a:lstStyle/>
          <a:p>
            <a:r>
              <a:rPr lang="pt-BR"/>
              <a:t>Instrutor Davi Murilo - Banco de Dados</a:t>
            </a:r>
          </a:p>
        </p:txBody>
      </p:sp>
      <p:sp>
        <p:nvSpPr>
          <p:cNvPr id="7" name="Espaço Reservado para Número de Slide 6"/>
          <p:cNvSpPr>
            <a:spLocks noGrp="1"/>
          </p:cNvSpPr>
          <p:nvPr>
            <p:ph type="sldNum" sz="quarter" idx="12"/>
          </p:nvPr>
        </p:nvSpPr>
        <p:spPr/>
        <p:txBody>
          <a:bodyPr/>
          <a:lstStyle/>
          <a:p>
            <a:fld id="{DCC852BF-F671-4184-A381-B2A10E797AA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estilo do título mestre</a:t>
            </a:r>
            <a:endParaRPr kumimoji="0" lang="en-US"/>
          </a:p>
        </p:txBody>
      </p:sp>
      <p:sp>
        <p:nvSpPr>
          <p:cNvPr id="7" name="Espaço Reservado para Data 6"/>
          <p:cNvSpPr>
            <a:spLocks noGrp="1"/>
          </p:cNvSpPr>
          <p:nvPr>
            <p:ph type="dt" sz="half" idx="10"/>
          </p:nvPr>
        </p:nvSpPr>
        <p:spPr/>
        <p:txBody>
          <a:bodyPr/>
          <a:lstStyle/>
          <a:p>
            <a:fld id="{2AF3D8CA-8C9A-429F-B6AC-B0B15B149C00}" type="datetime1">
              <a:rPr lang="pt-BR" smtClean="0"/>
              <a:pPr/>
              <a:t>10/08/2023</a:t>
            </a:fld>
            <a:endParaRPr lang="pt-BR"/>
          </a:p>
        </p:txBody>
      </p:sp>
      <p:sp>
        <p:nvSpPr>
          <p:cNvPr id="8" name="Espaço Reservado para Rodapé 7"/>
          <p:cNvSpPr>
            <a:spLocks noGrp="1"/>
          </p:cNvSpPr>
          <p:nvPr>
            <p:ph type="ftr" sz="quarter" idx="11"/>
          </p:nvPr>
        </p:nvSpPr>
        <p:spPr/>
        <p:txBody>
          <a:bodyPr/>
          <a:lstStyle/>
          <a:p>
            <a:r>
              <a:rPr lang="pt-BR"/>
              <a:t>Instrutor Davi Murilo - Banco de Dados</a:t>
            </a:r>
          </a:p>
        </p:txBody>
      </p:sp>
      <p:sp>
        <p:nvSpPr>
          <p:cNvPr id="9" name="Espaço Reservado para Número de Slide 8"/>
          <p:cNvSpPr>
            <a:spLocks noGrp="1"/>
          </p:cNvSpPr>
          <p:nvPr>
            <p:ph type="sldNum" sz="quarter" idx="12"/>
          </p:nvPr>
        </p:nvSpPr>
        <p:spPr/>
        <p:txBody>
          <a:bodyPr/>
          <a:lstStyle/>
          <a:p>
            <a:fld id="{DCC852BF-F671-4184-A381-B2A10E797AA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D83129FA-5DE7-4F24-B72D-8325342CCBF4}" type="datetime1">
              <a:rPr lang="pt-BR" smtClean="0"/>
              <a:pPr/>
              <a:t>10/08/2023</a:t>
            </a:fld>
            <a:endParaRPr lang="pt-BR"/>
          </a:p>
        </p:txBody>
      </p:sp>
      <p:sp>
        <p:nvSpPr>
          <p:cNvPr id="7" name="Espaço Reservado para Número de Slide 6"/>
          <p:cNvSpPr>
            <a:spLocks noGrp="1"/>
          </p:cNvSpPr>
          <p:nvPr>
            <p:ph type="sldNum" sz="quarter" idx="11"/>
          </p:nvPr>
        </p:nvSpPr>
        <p:spPr/>
        <p:txBody>
          <a:bodyPr rtlCol="0"/>
          <a:lstStyle/>
          <a:p>
            <a:fld id="{DCC852BF-F671-4184-A381-B2A10E797AA1}" type="slidenum">
              <a:rPr lang="pt-BR" smtClean="0"/>
              <a:pPr/>
              <a:t>‹nº›</a:t>
            </a:fld>
            <a:endParaRPr lang="pt-BR"/>
          </a:p>
        </p:txBody>
      </p:sp>
      <p:sp>
        <p:nvSpPr>
          <p:cNvPr id="8" name="Espaço Reservado para Rodapé 7"/>
          <p:cNvSpPr>
            <a:spLocks noGrp="1"/>
          </p:cNvSpPr>
          <p:nvPr>
            <p:ph type="ftr" sz="quarter" idx="12"/>
          </p:nvPr>
        </p:nvSpPr>
        <p:spPr/>
        <p:txBody>
          <a:bodyPr rtlCol="0"/>
          <a:lstStyle/>
          <a:p>
            <a:r>
              <a:rPr lang="pt-BR"/>
              <a:t>Instrutor Davi Murilo - Banco de Dados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CD433BA-EC2D-4116-B05B-59F9787587C5}" type="datetime1">
              <a:rPr lang="pt-BR" smtClean="0"/>
              <a:pPr/>
              <a:t>10/08/2023</a:t>
            </a:fld>
            <a:endParaRPr lang="pt-BR"/>
          </a:p>
        </p:txBody>
      </p:sp>
      <p:sp>
        <p:nvSpPr>
          <p:cNvPr id="3" name="Espaço Reservado para Rodapé 2"/>
          <p:cNvSpPr>
            <a:spLocks noGrp="1"/>
          </p:cNvSpPr>
          <p:nvPr>
            <p:ph type="ftr" sz="quarter" idx="11"/>
          </p:nvPr>
        </p:nvSpPr>
        <p:spPr/>
        <p:txBody>
          <a:bodyPr/>
          <a:lstStyle/>
          <a:p>
            <a:r>
              <a:rPr lang="pt-BR"/>
              <a:t>Instrutor Davi Murilo - Banco de Dados</a:t>
            </a:r>
          </a:p>
        </p:txBody>
      </p:sp>
      <p:sp>
        <p:nvSpPr>
          <p:cNvPr id="4" name="Espaço Reservado para Número de Slide 3"/>
          <p:cNvSpPr>
            <a:spLocks noGrp="1"/>
          </p:cNvSpPr>
          <p:nvPr>
            <p:ph type="sldNum" sz="quarter" idx="12"/>
          </p:nvPr>
        </p:nvSpPr>
        <p:spPr/>
        <p:txBody>
          <a:bodyPr/>
          <a:lstStyle/>
          <a:p>
            <a:fld id="{DCC852BF-F671-4184-A381-B2A10E797AA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A55A62A5-F4D7-45E1-B3ED-AD48028010D5}" type="datetime1">
              <a:rPr lang="pt-BR" smtClean="0"/>
              <a:pPr/>
              <a:t>10/08/2023</a:t>
            </a:fld>
            <a:endParaRPr lang="pt-BR"/>
          </a:p>
        </p:txBody>
      </p:sp>
      <p:sp>
        <p:nvSpPr>
          <p:cNvPr id="22" name="Espaço Reservado para Número de Slide 21"/>
          <p:cNvSpPr>
            <a:spLocks noGrp="1"/>
          </p:cNvSpPr>
          <p:nvPr>
            <p:ph type="sldNum" sz="quarter" idx="15"/>
          </p:nvPr>
        </p:nvSpPr>
        <p:spPr/>
        <p:txBody>
          <a:bodyPr rtlCol="0"/>
          <a:lstStyle/>
          <a:p>
            <a:fld id="{DCC852BF-F671-4184-A381-B2A10E797AA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r>
              <a:rPr lang="pt-BR"/>
              <a:t>Instrutor Davi Murilo - Banco de Dados</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0D43371-9EEC-42C6-A6FC-A38C283EBA6D}" type="datetime1">
              <a:rPr lang="pt-BR" smtClean="0"/>
              <a:pPr/>
              <a:t>10/08/2023</a:t>
            </a:fld>
            <a:endParaRPr lang="pt-BR"/>
          </a:p>
        </p:txBody>
      </p:sp>
      <p:sp>
        <p:nvSpPr>
          <p:cNvPr id="18" name="Espaço Reservado para Número de Slide 17"/>
          <p:cNvSpPr>
            <a:spLocks noGrp="1"/>
          </p:cNvSpPr>
          <p:nvPr>
            <p:ph type="sldNum" sz="quarter" idx="11"/>
          </p:nvPr>
        </p:nvSpPr>
        <p:spPr/>
        <p:txBody>
          <a:bodyPr rtlCol="0"/>
          <a:lstStyle/>
          <a:p>
            <a:fld id="{DCC852BF-F671-4184-A381-B2A10E797AA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r>
              <a:rPr lang="pt-BR"/>
              <a:t>Instrutor Davi Murilo - Banco de Dados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80BC0B-8781-4D4D-9619-29F7AA0BA5A6}" type="datetime1">
              <a:rPr lang="pt-BR" smtClean="0"/>
              <a:pPr/>
              <a:t>10/08/2023</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pt-BR"/>
              <a:t>Instrutor Davi Murilo - Banco de Dados</a:t>
            </a: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C852BF-F671-4184-A381-B2A10E797AA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35696" y="836712"/>
            <a:ext cx="6172200" cy="1894362"/>
          </a:xfrm>
        </p:spPr>
        <p:txBody>
          <a:bodyPr/>
          <a:lstStyle/>
          <a:p>
            <a:r>
              <a:rPr lang="pt-BR" dirty="0"/>
              <a:t>Treinamento de C#</a:t>
            </a:r>
          </a:p>
        </p:txBody>
      </p:sp>
      <p:sp>
        <p:nvSpPr>
          <p:cNvPr id="3" name="Subtítulo 2"/>
          <p:cNvSpPr>
            <a:spLocks noGrp="1"/>
          </p:cNvSpPr>
          <p:nvPr>
            <p:ph type="subTitle" idx="1"/>
          </p:nvPr>
        </p:nvSpPr>
        <p:spPr>
          <a:xfrm>
            <a:off x="2411760" y="2996952"/>
            <a:ext cx="6172200" cy="1800200"/>
          </a:xfrm>
        </p:spPr>
        <p:txBody>
          <a:bodyPr/>
          <a:lstStyle/>
          <a:p>
            <a:r>
              <a:rPr lang="pt-BR" dirty="0"/>
              <a:t>Nível Intermediário</a:t>
            </a:r>
          </a:p>
          <a:p>
            <a:endParaRPr lang="pt-BR" dirty="0"/>
          </a:p>
          <a:p>
            <a:r>
              <a:rPr lang="pt-BR" i="1" dirty="0"/>
              <a:t>Instrutor: Davi Murilo</a:t>
            </a:r>
          </a:p>
          <a:p>
            <a:endParaRPr lang="pt-BR" i="1" dirty="0"/>
          </a:p>
          <a:p>
            <a:r>
              <a:rPr lang="pt-BR" dirty="0"/>
              <a:t>Módulo: OOP – Programação Orientada a Objetos</a:t>
            </a:r>
          </a:p>
          <a:p>
            <a:endParaRPr lang="pt-BR" i="1" dirty="0"/>
          </a:p>
          <a:p>
            <a:endParaRPr lang="pt-BR" i="1" dirty="0"/>
          </a:p>
          <a:p>
            <a:endParaRPr lang="pt-BR" i="1"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1</a:t>
            </a:fld>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10</a:t>
            </a:fld>
            <a:endParaRPr lang="pt-BR"/>
          </a:p>
        </p:txBody>
      </p:sp>
      <p:sp>
        <p:nvSpPr>
          <p:cNvPr id="3" name="Retângulo 2">
            <a:extLst>
              <a:ext uri="{FF2B5EF4-FFF2-40B4-BE49-F238E27FC236}">
                <a16:creationId xmlns:a16="http://schemas.microsoft.com/office/drawing/2014/main" id="{7A8403BA-8844-3E1D-C3BD-4D2C6FCA0DB7}"/>
              </a:ext>
            </a:extLst>
          </p:cNvPr>
          <p:cNvSpPr/>
          <p:nvPr/>
        </p:nvSpPr>
        <p:spPr>
          <a:xfrm>
            <a:off x="107504" y="1268760"/>
            <a:ext cx="8568952" cy="5262979"/>
          </a:xfrm>
          <a:prstGeom prst="rect">
            <a:avLst/>
          </a:prstGeom>
        </p:spPr>
        <p:txBody>
          <a:bodyPr wrap="square">
            <a:spAutoFit/>
          </a:bodyPr>
          <a:lstStyle/>
          <a:p>
            <a:r>
              <a:rPr lang="pt-BR" sz="2800" b="1" i="1" dirty="0"/>
              <a:t>Objeto</a:t>
            </a:r>
            <a:r>
              <a:rPr lang="pt-BR" sz="2800" dirty="0"/>
              <a:t>: Seria o que está no mundo real, chamado de paradigma. Exemplo: “Calculadora” é um objeto do mundo real, porém sabemos que essa calculadora terá suas características (campos e propriedades) e terá comportamento (métodos) tais como as operações matemáticas.</a:t>
            </a:r>
          </a:p>
          <a:p>
            <a:endParaRPr lang="pt-BR" sz="2800" dirty="0"/>
          </a:p>
          <a:p>
            <a:r>
              <a:rPr lang="pt-BR" sz="2800" b="1" dirty="0"/>
              <a:t>Classe: </a:t>
            </a:r>
            <a:r>
              <a:rPr lang="pt-BR" sz="2800" dirty="0"/>
              <a:t>A classe é a representação do </a:t>
            </a:r>
            <a:r>
              <a:rPr lang="pt-BR" sz="2800" b="1" dirty="0"/>
              <a:t>Objeto </a:t>
            </a:r>
            <a:r>
              <a:rPr lang="pt-BR" sz="2800" dirty="0"/>
              <a:t>porém em sua fase de codificação na linguagem de programação escolhida, em nosso caso o C#, neste caso o </a:t>
            </a:r>
            <a:r>
              <a:rPr lang="pt-BR" sz="2800" b="1" dirty="0"/>
              <a:t>Objeto Calculadora </a:t>
            </a:r>
            <a:r>
              <a:rPr lang="pt-BR" sz="2800" dirty="0"/>
              <a:t>seria no código a </a:t>
            </a:r>
            <a:r>
              <a:rPr lang="pt-BR" sz="2800" b="1" dirty="0"/>
              <a:t>Classe Calculadora (</a:t>
            </a:r>
            <a:r>
              <a:rPr lang="pt-BR" sz="2800" b="1" dirty="0" err="1"/>
              <a:t>class</a:t>
            </a:r>
            <a:r>
              <a:rPr lang="pt-BR" sz="2800" b="1" dirty="0"/>
              <a:t> Calculadora { })</a:t>
            </a:r>
          </a:p>
        </p:txBody>
      </p:sp>
      <p:sp>
        <p:nvSpPr>
          <p:cNvPr id="4" name="Retângulo 3">
            <a:extLst>
              <a:ext uri="{FF2B5EF4-FFF2-40B4-BE49-F238E27FC236}">
                <a16:creationId xmlns:a16="http://schemas.microsoft.com/office/drawing/2014/main" id="{9617C09D-FB9C-FE87-255A-A2C2DB6B6399}"/>
              </a:ext>
            </a:extLst>
          </p:cNvPr>
          <p:cNvSpPr/>
          <p:nvPr/>
        </p:nvSpPr>
        <p:spPr>
          <a:xfrm>
            <a:off x="539552" y="260648"/>
            <a:ext cx="4937526" cy="584775"/>
          </a:xfrm>
          <a:prstGeom prst="rect">
            <a:avLst/>
          </a:prstGeom>
        </p:spPr>
        <p:txBody>
          <a:bodyPr wrap="square">
            <a:spAutoFit/>
          </a:bodyPr>
          <a:lstStyle/>
          <a:p>
            <a:r>
              <a:rPr lang="pt-BR" sz="3200" b="1" dirty="0"/>
              <a:t>Objeto e Classe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100</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4" name="CaixaDeTexto 3">
            <a:extLst>
              <a:ext uri="{FF2B5EF4-FFF2-40B4-BE49-F238E27FC236}">
                <a16:creationId xmlns:a16="http://schemas.microsoft.com/office/drawing/2014/main" id="{0359C6CD-1F4B-D034-D21B-CD9D443C42E2}"/>
              </a:ext>
            </a:extLst>
          </p:cNvPr>
          <p:cNvSpPr txBox="1"/>
          <p:nvPr/>
        </p:nvSpPr>
        <p:spPr>
          <a:xfrm>
            <a:off x="179512" y="548680"/>
            <a:ext cx="8559104" cy="6247864"/>
          </a:xfrm>
          <a:prstGeom prst="rect">
            <a:avLst/>
          </a:prstGeom>
          <a:noFill/>
        </p:spPr>
        <p:txBody>
          <a:bodyPr wrap="square" rtlCol="0">
            <a:spAutoFit/>
          </a:bodyPr>
          <a:lstStyle/>
          <a:p>
            <a:r>
              <a:rPr lang="pt-BR" sz="2000" b="1" dirty="0"/>
              <a:t>S.O.L.I.D</a:t>
            </a:r>
            <a:r>
              <a:rPr lang="pt-BR" sz="2000" b="1" i="1" dirty="0"/>
              <a:t> </a:t>
            </a:r>
            <a:r>
              <a:rPr lang="pt-BR" sz="2000" b="1" dirty="0"/>
              <a:t>:</a:t>
            </a:r>
            <a:r>
              <a:rPr lang="pt-BR" sz="2000" b="1" i="1" dirty="0"/>
              <a:t> </a:t>
            </a:r>
            <a:r>
              <a:rPr lang="pt-BR" sz="2000" dirty="0"/>
              <a:t>É o acrônimo de Single </a:t>
            </a:r>
            <a:r>
              <a:rPr lang="pt-BR" sz="2000" dirty="0" err="1"/>
              <a:t>Resposability</a:t>
            </a:r>
            <a:r>
              <a:rPr lang="pt-BR" sz="2000" dirty="0"/>
              <a:t> </a:t>
            </a:r>
            <a:r>
              <a:rPr lang="pt-BR" sz="2000" dirty="0" err="1"/>
              <a:t>Principle</a:t>
            </a:r>
            <a:r>
              <a:rPr lang="pt-BR" sz="2000" dirty="0"/>
              <a:t>, Open </a:t>
            </a:r>
            <a:r>
              <a:rPr lang="pt-BR" sz="2000" dirty="0" err="1"/>
              <a:t>Closed</a:t>
            </a:r>
            <a:r>
              <a:rPr lang="pt-BR" sz="2000" dirty="0"/>
              <a:t> </a:t>
            </a:r>
            <a:r>
              <a:rPr lang="pt-BR" sz="2000" dirty="0" err="1"/>
              <a:t>Principle</a:t>
            </a:r>
            <a:r>
              <a:rPr lang="pt-BR" sz="2000" dirty="0"/>
              <a:t>, </a:t>
            </a:r>
            <a:r>
              <a:rPr lang="pt-BR" sz="2000" dirty="0" err="1"/>
              <a:t>Liskov</a:t>
            </a:r>
            <a:r>
              <a:rPr lang="pt-BR" sz="2000" dirty="0"/>
              <a:t> </a:t>
            </a:r>
            <a:r>
              <a:rPr lang="pt-BR" sz="2000" dirty="0" err="1"/>
              <a:t>Sustitution</a:t>
            </a:r>
            <a:r>
              <a:rPr lang="pt-BR" sz="2000" dirty="0"/>
              <a:t> </a:t>
            </a:r>
            <a:r>
              <a:rPr lang="pt-BR" sz="2000" dirty="0" err="1"/>
              <a:t>Principle</a:t>
            </a:r>
            <a:r>
              <a:rPr lang="pt-BR" sz="2000" dirty="0"/>
              <a:t>, Interface </a:t>
            </a:r>
            <a:r>
              <a:rPr lang="pt-BR" sz="2000" dirty="0" err="1"/>
              <a:t>Segregation</a:t>
            </a:r>
            <a:r>
              <a:rPr lang="pt-BR" sz="2000" dirty="0"/>
              <a:t> </a:t>
            </a:r>
            <a:r>
              <a:rPr lang="pt-BR" sz="2000" dirty="0" err="1"/>
              <a:t>Principle</a:t>
            </a:r>
            <a:r>
              <a:rPr lang="pt-BR" sz="2000" dirty="0"/>
              <a:t> e </a:t>
            </a:r>
            <a:r>
              <a:rPr lang="pt-BR" sz="2000" dirty="0" err="1"/>
              <a:t>Dependency</a:t>
            </a:r>
            <a:r>
              <a:rPr lang="pt-BR" sz="2000" dirty="0"/>
              <a:t> </a:t>
            </a:r>
            <a:r>
              <a:rPr lang="pt-BR" sz="2000" dirty="0" err="1"/>
              <a:t>Inversion</a:t>
            </a:r>
            <a:r>
              <a:rPr lang="pt-BR" sz="2000" dirty="0"/>
              <a:t> </a:t>
            </a:r>
            <a:r>
              <a:rPr lang="pt-BR" sz="2000" dirty="0" err="1"/>
              <a:t>Principle</a:t>
            </a:r>
            <a:r>
              <a:rPr lang="pt-BR" sz="2000" dirty="0"/>
              <a:t>.</a:t>
            </a:r>
          </a:p>
          <a:p>
            <a:endParaRPr lang="pt-BR" sz="2000" b="1" i="1" dirty="0"/>
          </a:p>
          <a:p>
            <a:r>
              <a:rPr lang="pt-BR" sz="2000" b="1" i="1" dirty="0"/>
              <a:t>SRP </a:t>
            </a:r>
            <a:r>
              <a:rPr lang="pt-BR" sz="2000" b="1" dirty="0"/>
              <a:t>: </a:t>
            </a:r>
            <a:r>
              <a:rPr lang="pt-BR" sz="2000" dirty="0"/>
              <a:t>Principio de Reponsabilidade Única, diz que uma classe deve ter apenas um único objetivo, evitando acoplamento desnecessário como outros responsabilidade.</a:t>
            </a:r>
          </a:p>
          <a:p>
            <a:endParaRPr lang="pt-BR" sz="2000" b="1" i="1" dirty="0"/>
          </a:p>
          <a:p>
            <a:r>
              <a:rPr lang="pt-BR" sz="2000" b="1" i="1" dirty="0"/>
              <a:t>OCP </a:t>
            </a:r>
            <a:r>
              <a:rPr lang="pt-BR" sz="2000" b="1" dirty="0"/>
              <a:t>: </a:t>
            </a:r>
            <a:r>
              <a:rPr lang="pt-BR" sz="2000" dirty="0"/>
              <a:t>Principio Aberto Fechado, diz que uma classe deve ser fechada para modificação, mas aberta para extensão.</a:t>
            </a:r>
          </a:p>
          <a:p>
            <a:endParaRPr lang="pt-BR" sz="2000" b="1" i="1" dirty="0"/>
          </a:p>
          <a:p>
            <a:r>
              <a:rPr lang="pt-BR" sz="2000" b="1" i="1" dirty="0"/>
              <a:t>LSP </a:t>
            </a:r>
            <a:r>
              <a:rPr lang="pt-BR" sz="2000" b="1" dirty="0"/>
              <a:t>: </a:t>
            </a:r>
            <a:r>
              <a:rPr lang="pt-BR" sz="2000" dirty="0"/>
              <a:t>Principio de Substituição de </a:t>
            </a:r>
            <a:r>
              <a:rPr lang="pt-BR" sz="2000" dirty="0" err="1"/>
              <a:t>Liskov</a:t>
            </a:r>
            <a:r>
              <a:rPr lang="pt-BR" sz="2000" dirty="0"/>
              <a:t>, diz que uma herança de uma base em suas derivadas, não devem sofrer alterações ou diferenças na troca de derivada para base em algum chamada.</a:t>
            </a:r>
          </a:p>
          <a:p>
            <a:endParaRPr lang="pt-BR" sz="2000" b="1" i="1" dirty="0"/>
          </a:p>
          <a:p>
            <a:r>
              <a:rPr lang="pt-BR" sz="2000" b="1" i="1" dirty="0"/>
              <a:t>ISP </a:t>
            </a:r>
            <a:r>
              <a:rPr lang="pt-BR" sz="2000" b="1" dirty="0"/>
              <a:t>: </a:t>
            </a:r>
            <a:r>
              <a:rPr lang="pt-BR" sz="2000" dirty="0"/>
              <a:t>Principio de Segregação de Interface, diz que uma classe deve implementar realmente apenas o que irá utilizar.</a:t>
            </a:r>
          </a:p>
          <a:p>
            <a:endParaRPr lang="pt-BR" sz="2000" b="1" i="1" dirty="0"/>
          </a:p>
          <a:p>
            <a:r>
              <a:rPr lang="pt-BR" sz="2000" b="1" i="1" dirty="0"/>
              <a:t>DIP </a:t>
            </a:r>
            <a:r>
              <a:rPr lang="pt-BR" sz="2000" b="1" dirty="0"/>
              <a:t>: </a:t>
            </a:r>
            <a:r>
              <a:rPr lang="pt-BR" sz="2000" dirty="0"/>
              <a:t>Principio de Inversão de Dependência, diz que uma classe deve depender de abstrações do que concretizações em suas implementações.</a:t>
            </a:r>
            <a:endParaRPr lang="pt-BR" sz="2000" b="1" i="1" dirty="0"/>
          </a:p>
        </p:txBody>
      </p:sp>
    </p:spTree>
    <p:extLst>
      <p:ext uri="{BB962C8B-B14F-4D97-AF65-F5344CB8AC3E}">
        <p14:creationId xmlns:p14="http://schemas.microsoft.com/office/powerpoint/2010/main" val="4991545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101</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4" name="CaixaDeTexto 3">
            <a:extLst>
              <a:ext uri="{FF2B5EF4-FFF2-40B4-BE49-F238E27FC236}">
                <a16:creationId xmlns:a16="http://schemas.microsoft.com/office/drawing/2014/main" id="{0359C6CD-1F4B-D034-D21B-CD9D443C42E2}"/>
              </a:ext>
            </a:extLst>
          </p:cNvPr>
          <p:cNvSpPr txBox="1"/>
          <p:nvPr/>
        </p:nvSpPr>
        <p:spPr>
          <a:xfrm>
            <a:off x="179512" y="548680"/>
            <a:ext cx="8559104" cy="4093428"/>
          </a:xfrm>
          <a:prstGeom prst="rect">
            <a:avLst/>
          </a:prstGeom>
          <a:noFill/>
        </p:spPr>
        <p:txBody>
          <a:bodyPr wrap="square" rtlCol="0">
            <a:spAutoFit/>
          </a:bodyPr>
          <a:lstStyle/>
          <a:p>
            <a:r>
              <a:rPr lang="pt-BR" sz="2000" dirty="0"/>
              <a:t>O conceito SOLID, foi iniciado em meados dos anos 1980, pelo reconhecido cientista da computação Robert C. Martin, mais conhecido por Tio BOB (Uncle BOB), claro que houve muitos outros envolvidos, mas o destaque fica com esse autor. Porém a concretização e aprofundamento prático desse conceito se deu nos anos 2000. Mas a expansão e siglas do conceito foram levadas por Michael </a:t>
            </a:r>
            <a:r>
              <a:rPr lang="pt-BR" sz="2000" dirty="0" err="1"/>
              <a:t>Fathers</a:t>
            </a:r>
            <a:r>
              <a:rPr lang="pt-BR" sz="2000" dirty="0"/>
              <a:t>.</a:t>
            </a:r>
          </a:p>
          <a:p>
            <a:endParaRPr lang="pt-BR" sz="2000" b="1" i="1" dirty="0"/>
          </a:p>
          <a:p>
            <a:r>
              <a:rPr lang="pt-BR" sz="2000" dirty="0"/>
              <a:t>Dentro de cada letra, há um conjunto de padrões que podem ser usados, em OOP é fundamental termos esses conceitos em mente e também na prática. Pois quando lidamos com projetos, o ideal seria começa-lo sempre tentando ao máximo aplicar esse conceito, pois isso irá facilitar tanto em escalabilidade, manutenção, reuso e legibilidade do código. </a:t>
            </a:r>
          </a:p>
        </p:txBody>
      </p:sp>
    </p:spTree>
    <p:extLst>
      <p:ext uri="{BB962C8B-B14F-4D97-AF65-F5344CB8AC3E}">
        <p14:creationId xmlns:p14="http://schemas.microsoft.com/office/powerpoint/2010/main" val="11621107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102</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SRP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5767"/>
            <a:ext cx="8631112" cy="6555641"/>
          </a:xfrm>
          <a:prstGeom prst="rect">
            <a:avLst/>
          </a:prstGeom>
          <a:noFill/>
        </p:spPr>
        <p:txBody>
          <a:bodyPr wrap="square">
            <a:spAutoFit/>
          </a:bodyPr>
          <a:lstStyle/>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Cliente</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Cliente</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ValorPedido</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get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set</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 Validar() =&gt;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Salvar()</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SalvarPedido</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Pedido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pedido.Id</a:t>
            </a:r>
            <a:r>
              <a:rPr lang="pt-BR" sz="1400" dirty="0">
                <a:solidFill>
                  <a:srgbClr val="000000"/>
                </a:solidFill>
                <a:latin typeface="Cascadia Mono" panose="020B0609020000020004" pitchFamily="49" charset="0"/>
              </a:rPr>
              <a:t> = 1;</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pedido.ValorPedido</a:t>
            </a:r>
            <a:r>
              <a:rPr lang="pt-BR" sz="1400" dirty="0">
                <a:solidFill>
                  <a:srgbClr val="000000"/>
                </a:solidFill>
                <a:latin typeface="Cascadia Mono" panose="020B0609020000020004" pitchFamily="49" charset="0"/>
              </a:rPr>
              <a:t> = 100;</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pedido.Cliente</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Pedido"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endParaRPr lang="pt-BR" sz="1400" dirty="0"/>
          </a:p>
        </p:txBody>
      </p:sp>
    </p:spTree>
    <p:extLst>
      <p:ext uri="{BB962C8B-B14F-4D97-AF65-F5344CB8AC3E}">
        <p14:creationId xmlns:p14="http://schemas.microsoft.com/office/powerpoint/2010/main" val="37556524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103</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SRP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5767"/>
            <a:ext cx="8631112" cy="5693866"/>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 Validar() =&gt;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Salvar()</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ValorPedido</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get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set</a:t>
            </a:r>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SalvarPedido</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Id = 1;</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ValorPedido</a:t>
            </a:r>
            <a:r>
              <a:rPr lang="pt-BR" sz="1400" dirty="0">
                <a:solidFill>
                  <a:srgbClr val="000000"/>
                </a:solidFill>
                <a:latin typeface="Cascadia Mono" panose="020B0609020000020004" pitchFamily="49" charset="0"/>
              </a:rPr>
              <a:t> = 100;</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$"Salvar Pedido : Cliente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cliente.Nome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p>
        </p:txBody>
      </p:sp>
    </p:spTree>
    <p:extLst>
      <p:ext uri="{BB962C8B-B14F-4D97-AF65-F5344CB8AC3E}">
        <p14:creationId xmlns:p14="http://schemas.microsoft.com/office/powerpoint/2010/main" val="22419027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104</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OCP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5767"/>
            <a:ext cx="8631112" cy="5693866"/>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NotaFiscal</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CalcularImposto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 </a:t>
            </a:r>
            <a:r>
              <a:rPr lang="pt-BR" sz="1800" dirty="0" err="1">
                <a:solidFill>
                  <a:schemeClr val="accent6"/>
                </a:solidFill>
                <a:latin typeface="Cascadia Mono" panose="020B0609020000020004" pitchFamily="49" charset="0"/>
              </a:rPr>
              <a:t>TipoImpostoEnum</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switch</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TipoImpostoEnum.ICMS</a:t>
            </a:r>
            <a:r>
              <a:rPr lang="pt-BR" sz="1800" dirty="0">
                <a:solidFill>
                  <a:srgbClr val="000000"/>
                </a:solidFill>
                <a:latin typeface="Cascadia Mono" panose="020B0609020000020004" pitchFamily="49" charset="0"/>
              </a:rPr>
              <a:t> =&gt; valor * 1.18M,</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TipoImpostoEnum.IPI</a:t>
            </a:r>
            <a:r>
              <a:rPr lang="pt-BR" sz="1800" dirty="0">
                <a:solidFill>
                  <a:srgbClr val="000000"/>
                </a:solidFill>
                <a:latin typeface="Cascadia Mono" panose="020B0609020000020004" pitchFamily="49" charset="0"/>
              </a:rPr>
              <a:t> =&gt; valor * 1.10M,</a:t>
            </a:r>
          </a:p>
          <a:p>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_</a:t>
            </a:r>
            <a:r>
              <a:rPr lang="pt-BR" sz="1800" dirty="0">
                <a:solidFill>
                  <a:srgbClr val="000000"/>
                </a:solidFill>
                <a:latin typeface="Cascadia Mono" panose="020B0609020000020004" pitchFamily="49" charset="0"/>
              </a:rPr>
              <a:t> =&gt; valor</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TipoImpostoEnum</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ICMS,</a:t>
            </a:r>
          </a:p>
          <a:p>
            <a:r>
              <a:rPr lang="pt-BR" sz="1800" dirty="0">
                <a:solidFill>
                  <a:srgbClr val="000000"/>
                </a:solidFill>
                <a:latin typeface="Cascadia Mono" panose="020B0609020000020004" pitchFamily="49" charset="0"/>
              </a:rPr>
              <a:t>        IPI</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1757560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105</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OCP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726951"/>
            <a:ext cx="8631112" cy="5078313"/>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NotaFiscal</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CalcularImposto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 </a:t>
            </a:r>
            <a:r>
              <a:rPr lang="pt-BR" sz="1800" dirty="0" err="1">
                <a:solidFill>
                  <a:schemeClr val="accent6"/>
                </a:solidFill>
                <a:latin typeface="Cascadia Mono" panose="020B0609020000020004" pitchFamily="49" charset="0"/>
              </a:rPr>
              <a:t>IImposto</a:t>
            </a:r>
            <a:r>
              <a:rPr lang="pt-BR" sz="1800" dirty="0">
                <a:solidFill>
                  <a:srgbClr val="000000"/>
                </a:solidFill>
                <a:latin typeface="Cascadia Mono" panose="020B0609020000020004" pitchFamily="49" charset="0"/>
              </a:rPr>
              <a:t> imposto)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 * </a:t>
            </a:r>
            <a:r>
              <a:rPr lang="pt-BR" sz="1800" dirty="0" err="1">
                <a:solidFill>
                  <a:srgbClr val="000000"/>
                </a:solidFill>
                <a:latin typeface="Cascadia Mono" panose="020B0609020000020004" pitchFamily="49" charset="0"/>
              </a:rPr>
              <a:t>imposto.Aliquota</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interface</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IImposto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Aliquota</a:t>
            </a:r>
            <a:r>
              <a:rPr lang="pt-BR" sz="1800" dirty="0">
                <a:solidFill>
                  <a:srgbClr val="000000"/>
                </a:solidFill>
                <a:latin typeface="Cascadia Mono" panose="020B0609020000020004" pitchFamily="49" charset="0"/>
              </a:rPr>
              <a:t>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ICMS</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IImposto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Aliquota</a:t>
            </a:r>
            <a:r>
              <a:rPr lang="pt-BR" sz="1800" dirty="0">
                <a:solidFill>
                  <a:srgbClr val="000000"/>
                </a:solidFill>
                <a:latin typeface="Cascadia Mono" panose="020B0609020000020004" pitchFamily="49" charset="0"/>
              </a:rPr>
              <a:t> =&gt; 1.18M;</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IPI</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IImposto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Aliquota</a:t>
            </a:r>
            <a:r>
              <a:rPr lang="pt-BR" sz="1800" dirty="0">
                <a:solidFill>
                  <a:srgbClr val="000000"/>
                </a:solidFill>
                <a:latin typeface="Cascadia Mono" panose="020B0609020000020004" pitchFamily="49" charset="0"/>
              </a:rPr>
              <a:t> =&gt; 1.10M;</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1517600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106</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LSP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726951"/>
            <a:ext cx="8631112" cy="3970318"/>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CalculoBase</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virtual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Somar(</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valor1,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valor2)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valor1 +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Calculo</a:t>
            </a:r>
            <a:r>
              <a:rPr lang="pt-BR" sz="1800" dirty="0">
                <a:solidFill>
                  <a:srgbClr val="000000"/>
                </a:solidFill>
                <a:latin typeface="Cascadia Mono" panose="020B0609020000020004" pitchFamily="49" charset="0"/>
              </a:rPr>
              <a:t> : </a:t>
            </a:r>
            <a:r>
              <a:rPr lang="pt-BR" dirty="0" err="1">
                <a:solidFill>
                  <a:srgbClr val="2B91AF"/>
                </a:solidFill>
                <a:latin typeface="Cascadia Mono" panose="020B0609020000020004" pitchFamily="49" charset="0"/>
              </a:rPr>
              <a:t>CalculoBase</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override</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Somar(</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valor1,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valor2)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valor1 -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12005868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107</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LSP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94084"/>
            <a:ext cx="8631112" cy="6463308"/>
          </a:xfrm>
          <a:prstGeom prst="rect">
            <a:avLst/>
          </a:prstGeom>
          <a:noFill/>
        </p:spPr>
        <p:txBody>
          <a:bodyPr wrap="square">
            <a:spAutoFit/>
          </a:bodyPr>
          <a:lstStyle/>
          <a:p>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interface</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ICalculo</a:t>
            </a:r>
            <a:r>
              <a:rPr lang="pt-BR" sz="1800" dirty="0">
                <a:solidFill>
                  <a:srgbClr val="000000"/>
                </a:solidFill>
                <a:latin typeface="Cascadia Mono" panose="020B0609020000020004" pitchFamily="49" charset="0"/>
              </a:rPr>
              <a:t> {</a:t>
            </a: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Somar(</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valor1,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CalculoBase</a:t>
            </a:r>
            <a:r>
              <a:rPr lang="pt-BR" sz="1800" dirty="0">
                <a:solidFill>
                  <a:srgbClr val="000000"/>
                </a:solidFill>
                <a:latin typeface="Cascadia Mono" panose="020B0609020000020004" pitchFamily="49" charset="0"/>
              </a:rPr>
              <a:t> : </a:t>
            </a:r>
            <a:r>
              <a:rPr lang="pt-BR" sz="1800" dirty="0" err="1">
                <a:solidFill>
                  <a:schemeClr val="accent6"/>
                </a:solidFill>
                <a:latin typeface="Cascadia Mono" panose="020B0609020000020004" pitchFamily="49" charset="0"/>
              </a:rPr>
              <a:t>ICalculo</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public</a:t>
            </a:r>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Somar(</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valor1,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valor2)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valor1 + valor2;</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internal</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Calculo</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private</a:t>
            </a:r>
            <a:r>
              <a:rPr lang="pt-BR" sz="1800" dirty="0">
                <a:solidFill>
                  <a:srgbClr val="000000"/>
                </a:solidFill>
                <a:latin typeface="Cascadia Mono" panose="020B0609020000020004" pitchFamily="49" charset="0"/>
              </a:rPr>
              <a:t> </a:t>
            </a:r>
            <a:r>
              <a:rPr lang="pt-BR" sz="1800" dirty="0" err="1">
                <a:solidFill>
                  <a:schemeClr val="accent6"/>
                </a:solidFill>
                <a:latin typeface="Cascadia Mono" panose="020B0609020000020004" pitchFamily="49" charset="0"/>
              </a:rPr>
              <a:t>ICalculo</a:t>
            </a:r>
            <a:r>
              <a:rPr lang="pt-BR" sz="1800" dirty="0">
                <a:solidFill>
                  <a:srgbClr val="000000"/>
                </a:solidFill>
                <a:latin typeface="Cascadia Mono" panose="020B0609020000020004" pitchFamily="49" charset="0"/>
              </a:rPr>
              <a:t> _</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Calculo</a:t>
            </a:r>
            <a:r>
              <a:rPr lang="pt-BR" sz="1800" dirty="0">
                <a:solidFill>
                  <a:srgbClr val="000000"/>
                </a:solidFill>
                <a:latin typeface="Cascadia Mono" panose="020B0609020000020004" pitchFamily="49" charset="0"/>
              </a:rPr>
              <a:t>(</a:t>
            </a:r>
            <a:r>
              <a:rPr lang="pt-BR" dirty="0" err="1">
                <a:solidFill>
                  <a:schemeClr val="accent6"/>
                </a:solidFill>
                <a:latin typeface="Cascadia Mono" panose="020B0609020000020004" pitchFamily="49" charset="0"/>
              </a:rPr>
              <a:t>ICalculo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_</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calculoBase</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public</a:t>
            </a:r>
            <a:r>
              <a:rPr lang="sv-SE" sz="1800" dirty="0">
                <a:solidFill>
                  <a:srgbClr val="000000"/>
                </a:solidFill>
                <a:latin typeface="Cascadia Mono" panose="020B0609020000020004" pitchFamily="49" charset="0"/>
              </a:rPr>
              <a:t>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Somar(</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valor1, </a:t>
            </a:r>
            <a:r>
              <a:rPr lang="sv-SE" sz="1800" dirty="0">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valor2) </a:t>
            </a:r>
          </a:p>
          <a:p>
            <a:r>
              <a:rPr lang="pt-BR" sz="1800" dirty="0">
                <a:solidFill>
                  <a:srgbClr val="000000"/>
                </a:solidFill>
                <a:latin typeface="Cascadia Mono" panose="020B0609020000020004" pitchFamily="49" charset="0"/>
              </a:rPr>
              <a:t>            =&gt; _</a:t>
            </a:r>
            <a:r>
              <a:rPr lang="pt-BR" sz="1800" dirty="0" err="1">
                <a:solidFill>
                  <a:srgbClr val="000000"/>
                </a:solidFill>
                <a:latin typeface="Cascadia Mono" panose="020B0609020000020004" pitchFamily="49" charset="0"/>
              </a:rPr>
              <a:t>calculoBase.Somar</a:t>
            </a:r>
            <a:r>
              <a:rPr lang="pt-BR" sz="1800" dirty="0">
                <a:solidFill>
                  <a:srgbClr val="000000"/>
                </a:solidFill>
                <a:latin typeface="Cascadia Mono" panose="020B0609020000020004" pitchFamily="49" charset="0"/>
              </a:rPr>
              <a:t>(valor1, valor2);  </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2037110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108</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94084"/>
            <a:ext cx="8631112" cy="5816977"/>
          </a:xfrm>
          <a:prstGeom prst="rect">
            <a:avLst/>
          </a:prstGeom>
          <a:noFill/>
        </p:spPr>
        <p:txBody>
          <a:bodyPr wrap="square">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Alterar(Cliente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a:t>
            </a:r>
          </a:p>
          <a:p>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ClienteDAO</a:t>
            </a:r>
            <a:r>
              <a:rPr lang="pt-BR" sz="1200" dirty="0">
                <a:solidFill>
                  <a:srgbClr val="000000"/>
                </a:solidFill>
                <a:latin typeface="Cascadia Mono" panose="020B0609020000020004" pitchFamily="49" charset="0"/>
              </a:rPr>
              <a:t> :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Id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33754845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109</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01751"/>
            <a:ext cx="8631112" cy="6555641"/>
          </a:xfrm>
          <a:prstGeom prst="rect">
            <a:avLst/>
          </a:prstGeom>
          <a:noFill/>
        </p:spPr>
        <p:txBody>
          <a:bodyPr wrap="square">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ClienteGravacaoAlteracaoDAO</a:t>
            </a:r>
            <a:r>
              <a:rPr lang="pt-BR" sz="1200" dirty="0">
                <a:solidFill>
                  <a:srgbClr val="000000"/>
                </a:solidFill>
                <a:latin typeface="Cascadia Mono" panose="020B0609020000020004" pitchFamily="49" charset="0"/>
              </a:rPr>
              <a:t> :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RelatorioClienteDAO</a:t>
            </a:r>
            <a:r>
              <a:rPr lang="pt-BR" sz="1200" dirty="0">
                <a:solidFill>
                  <a:srgbClr val="000000"/>
                </a:solidFill>
                <a:latin typeface="Cascadia Mono" panose="020B0609020000020004" pitchFamily="49" charset="0"/>
              </a:rPr>
              <a:t> : </a:t>
            </a:r>
            <a:r>
              <a:rPr lang="pt-BR" sz="1200" dirty="0" err="1">
                <a:solidFill>
                  <a:schemeClr val="accent6"/>
                </a:solidFill>
                <a:latin typeface="Cascadia Mono" panose="020B0609020000020004" pitchFamily="49" charset="0"/>
              </a:rPr>
              <a:t>IClienteDAO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Alterar(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CarregarPorId</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Gravar(</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cliente</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chemeClr val="accent6"/>
                </a:solidFill>
                <a:latin typeface="Cascadia Mono" panose="020B0609020000020004" pitchFamily="49" charset="0"/>
              </a:rPr>
              <a:t>IEnumerable</a:t>
            </a:r>
            <a:r>
              <a:rPr lang="pt-BR" sz="1200" dirty="0">
                <a:solidFill>
                  <a:srgbClr val="000000"/>
                </a:solidFill>
                <a:latin typeface="Cascadia Mono" panose="020B0609020000020004" pitchFamily="49" charset="0"/>
              </a:rPr>
              <a:t>&lt;</a:t>
            </a:r>
            <a:r>
              <a:rPr lang="pt-BR" sz="1200" dirty="0">
                <a:solidFill>
                  <a:srgbClr val="2B91AF"/>
                </a:solidFill>
                <a:latin typeface="Cascadia Mono" panose="020B0609020000020004" pitchFamily="49" charset="0"/>
              </a:rPr>
              <a:t>Cliente</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ObterTodos</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206766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11</a:t>
            </a:fld>
            <a:endParaRPr lang="pt-BR"/>
          </a:p>
        </p:txBody>
      </p:sp>
      <p:sp>
        <p:nvSpPr>
          <p:cNvPr id="3" name="Retângulo 2">
            <a:extLst>
              <a:ext uri="{FF2B5EF4-FFF2-40B4-BE49-F238E27FC236}">
                <a16:creationId xmlns:a16="http://schemas.microsoft.com/office/drawing/2014/main" id="{3A6B8442-3C7F-CE25-E62B-C3F3CB9E302C}"/>
              </a:ext>
            </a:extLst>
          </p:cNvPr>
          <p:cNvSpPr/>
          <p:nvPr/>
        </p:nvSpPr>
        <p:spPr>
          <a:xfrm>
            <a:off x="107504" y="980728"/>
            <a:ext cx="8568952" cy="5693866"/>
          </a:xfrm>
          <a:prstGeom prst="rect">
            <a:avLst/>
          </a:prstGeom>
        </p:spPr>
        <p:txBody>
          <a:bodyPr wrap="square">
            <a:spAutoFit/>
          </a:bodyPr>
          <a:lstStyle/>
          <a:p>
            <a:r>
              <a:rPr lang="pt-BR" sz="2800" b="1" i="1" dirty="0"/>
              <a:t>Características</a:t>
            </a:r>
            <a:r>
              <a:rPr lang="pt-BR" sz="2800" dirty="0"/>
              <a:t>: Seria os dados que compõe um objeto em (campos e propriedades). Exemplo a Calculadora têm: tamanho, cor, modelo, botões.</a:t>
            </a:r>
          </a:p>
          <a:p>
            <a:endParaRPr lang="pt-BR" sz="2800" dirty="0"/>
          </a:p>
          <a:p>
            <a:r>
              <a:rPr lang="pt-BR" sz="2800" b="1" dirty="0"/>
              <a:t>Comportamentos: </a:t>
            </a:r>
            <a:r>
              <a:rPr lang="pt-BR" sz="2800" dirty="0"/>
              <a:t>São ações que esse objeto têm, conhecido como métodos. Exemplo uma calculadora terá métodos para Somar, Multiplicar, Subtrair, Dividir.</a:t>
            </a:r>
          </a:p>
          <a:p>
            <a:endParaRPr lang="pt-BR" sz="2800" b="1" dirty="0"/>
          </a:p>
          <a:p>
            <a:r>
              <a:rPr lang="pt-BR" sz="2800" dirty="0"/>
              <a:t>Outro exemplo um Cachorro (seria um objeto) que têm cor, tamanho, raça (seria as características) que pode andar, correr, latir, morder (seria o comportamento)</a:t>
            </a:r>
          </a:p>
        </p:txBody>
      </p:sp>
      <p:sp>
        <p:nvSpPr>
          <p:cNvPr id="4" name="Retângulo 3">
            <a:extLst>
              <a:ext uri="{FF2B5EF4-FFF2-40B4-BE49-F238E27FC236}">
                <a16:creationId xmlns:a16="http://schemas.microsoft.com/office/drawing/2014/main" id="{15E608F6-86EC-0E55-71A5-B3ADBE7F38CA}"/>
              </a:ext>
            </a:extLst>
          </p:cNvPr>
          <p:cNvSpPr/>
          <p:nvPr/>
        </p:nvSpPr>
        <p:spPr>
          <a:xfrm>
            <a:off x="539552" y="260648"/>
            <a:ext cx="7992888" cy="584775"/>
          </a:xfrm>
          <a:prstGeom prst="rect">
            <a:avLst/>
          </a:prstGeom>
        </p:spPr>
        <p:txBody>
          <a:bodyPr wrap="square">
            <a:spAutoFit/>
          </a:bodyPr>
          <a:lstStyle/>
          <a:p>
            <a:r>
              <a:rPr lang="pt-BR" sz="3200" b="1" dirty="0"/>
              <a:t>Características e Comportamentos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110</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401751"/>
            <a:ext cx="8631112" cy="6340197"/>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IClienteCommandDAO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Gravar(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Alterar(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IClienteQueryDAO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CarregarPorId</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id);</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ObterTodos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IClienteDAO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IClienteCommandDAO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IClienteQueryDAO</a:t>
            </a:r>
            <a:r>
              <a:rPr lang="pt-BR" sz="1400" dirty="0">
                <a:solidFill>
                  <a:srgbClr val="000000"/>
                </a:solidFill>
                <a:latin typeface="Cascadia Mono" panose="020B0609020000020004" pitchFamily="49" charset="0"/>
              </a:rPr>
              <a:t> {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ClienteDAO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Alterar(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CarregarPorId</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id)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Gravar(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ObterTodos</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25645211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111</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ISP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2285"/>
            <a:ext cx="8631112" cy="5262979"/>
          </a:xfrm>
          <a:prstGeom prst="rect">
            <a:avLst/>
          </a:prstGeom>
          <a:noFill/>
        </p:spPr>
        <p:txBody>
          <a:bodyPr wrap="square">
            <a:spAutoFit/>
          </a:bodyPr>
          <a:lstStyle/>
          <a:p>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ClienteGravacaoAlteracaoDAO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IClienteCommandDAO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Alterar(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Gravar(</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RelatorioClienteDAO</a:t>
            </a:r>
            <a:r>
              <a:rPr lang="pt-BR" sz="1400" dirty="0">
                <a:solidFill>
                  <a:srgbClr val="000000"/>
                </a:solidFill>
                <a:latin typeface="Cascadia Mono" panose="020B0609020000020004" pitchFamily="49" charset="0"/>
              </a:rPr>
              <a:t> : </a:t>
            </a:r>
            <a:r>
              <a:rPr lang="pt-BR" sz="1400" dirty="0" err="1">
                <a:solidFill>
                  <a:schemeClr val="accent6"/>
                </a:solidFill>
                <a:latin typeface="Cascadia Mono" panose="020B0609020000020004" pitchFamily="49" charset="0"/>
              </a:rPr>
              <a:t>IClienteQueryDAO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CarregarPorId</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id)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ObterTodos</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NotImplementedException</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Cliente</a:t>
            </a:r>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27928918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112</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DIP - Violação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2285"/>
            <a:ext cx="8631112" cy="5909310"/>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Pedido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Produto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decimal</a:t>
            </a:r>
            <a:r>
              <a:rPr lang="en-US" sz="1800" dirty="0">
                <a:solidFill>
                  <a:srgbClr val="000000"/>
                </a:solidFill>
                <a:latin typeface="Cascadia Mono" panose="020B0609020000020004" pitchFamily="49" charset="0"/>
              </a:rPr>
              <a:t> Total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void</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RealizarDesconto</a:t>
            </a:r>
            <a:r>
              <a:rPr lang="pt-BR" sz="1800" dirty="0">
                <a:solidFill>
                  <a:srgbClr val="000000"/>
                </a:solidFill>
                <a:latin typeface="Cascadia Mono" panose="020B0609020000020004" pitchFamily="49" charset="0"/>
              </a:rPr>
              <a:t>(</a:t>
            </a:r>
            <a:r>
              <a:rPr lang="pt-BR" dirty="0" err="1">
                <a:solidFill>
                  <a:srgbClr val="2B91AF"/>
                </a:solidFill>
                <a:latin typeface="Cascadia Mono" panose="020B0609020000020004" pitchFamily="49" charset="0"/>
              </a:rPr>
              <a:t>DescontoPedido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descontoPedido</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Total = </a:t>
            </a:r>
            <a:r>
              <a:rPr lang="pt-BR" sz="1800" dirty="0" err="1">
                <a:solidFill>
                  <a:srgbClr val="000000"/>
                </a:solidFill>
                <a:latin typeface="Cascadia Mono" panose="020B0609020000020004" pitchFamily="49" charset="0"/>
              </a:rPr>
              <a:t>descontoPedido.Descontar</a:t>
            </a:r>
            <a:r>
              <a:rPr lang="pt-BR" sz="1800" dirty="0">
                <a:solidFill>
                  <a:srgbClr val="000000"/>
                </a:solidFill>
                <a:latin typeface="Cascadia Mono" panose="020B0609020000020004" pitchFamily="49" charset="0"/>
              </a:rPr>
              <a:t>(Total);</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DescontoPedido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Descontar(</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valor - (valor * 0.1M);</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3585144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113</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Exemplo DIP - Correção</a:t>
            </a:r>
          </a:p>
        </p:txBody>
      </p:sp>
      <p:sp>
        <p:nvSpPr>
          <p:cNvPr id="6" name="CaixaDeTexto 5">
            <a:extLst>
              <a:ext uri="{FF2B5EF4-FFF2-40B4-BE49-F238E27FC236}">
                <a16:creationId xmlns:a16="http://schemas.microsoft.com/office/drawing/2014/main" id="{07541544-B796-F6DA-AA92-4F881841FB63}"/>
              </a:ext>
            </a:extLst>
          </p:cNvPr>
          <p:cNvSpPr txBox="1"/>
          <p:nvPr/>
        </p:nvSpPr>
        <p:spPr>
          <a:xfrm>
            <a:off x="107504" y="542285"/>
            <a:ext cx="8631112" cy="5909310"/>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interface</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Descontar(</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valor);</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Produto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Total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_desconto;</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Pedido</a:t>
            </a:r>
            <a:r>
              <a:rPr lang="pt-BR" sz="1400" dirty="0">
                <a:solidFill>
                  <a:srgbClr val="000000"/>
                </a:solidFill>
                <a:latin typeface="Cascadia Mono" panose="020B0609020000020004" pitchFamily="49" charset="0"/>
              </a:rPr>
              <a:t>(</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desconto) {</a:t>
            </a:r>
          </a:p>
          <a:p>
            <a:r>
              <a:rPr lang="pt-BR" sz="1400" dirty="0">
                <a:solidFill>
                  <a:srgbClr val="000000"/>
                </a:solidFill>
                <a:latin typeface="Cascadia Mono" panose="020B0609020000020004" pitchFamily="49" charset="0"/>
              </a:rPr>
              <a:t>            _desconto = desconto;</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RealizarDesconto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Total = _</a:t>
            </a:r>
            <a:r>
              <a:rPr lang="pt-BR" sz="1400" dirty="0" err="1">
                <a:solidFill>
                  <a:srgbClr val="000000"/>
                </a:solidFill>
                <a:latin typeface="Cascadia Mono" panose="020B0609020000020004" pitchFamily="49" charset="0"/>
              </a:rPr>
              <a:t>desconto.Descontar</a:t>
            </a:r>
            <a:r>
              <a:rPr lang="pt-BR" sz="1400" dirty="0">
                <a:solidFill>
                  <a:srgbClr val="000000"/>
                </a:solidFill>
                <a:latin typeface="Cascadia Mono" panose="020B0609020000020004" pitchFamily="49" charset="0"/>
              </a:rPr>
              <a:t>(Total);</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DescontoPedido</a:t>
            </a:r>
            <a:r>
              <a:rPr lang="pt-BR" sz="1400" dirty="0">
                <a:solidFill>
                  <a:srgbClr val="2B91AF"/>
                </a:solidFill>
                <a:latin typeface="Cascadia Mono" panose="020B0609020000020004" pitchFamily="49" charset="0"/>
              </a:rPr>
              <a:t> : </a:t>
            </a:r>
            <a:r>
              <a:rPr lang="pt-BR" sz="1400" dirty="0" err="1">
                <a:solidFill>
                  <a:schemeClr val="accent6"/>
                </a:solidFill>
                <a:latin typeface="Cascadia Mono" panose="020B0609020000020004" pitchFamily="49" charset="0"/>
              </a:rPr>
              <a:t>IDesconto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Descontar(</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valor)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return</a:t>
            </a:r>
            <a:r>
              <a:rPr lang="pt-BR" sz="1400" dirty="0">
                <a:solidFill>
                  <a:srgbClr val="000000"/>
                </a:solidFill>
                <a:latin typeface="Cascadia Mono" panose="020B0609020000020004" pitchFamily="49" charset="0"/>
              </a:rPr>
              <a:t> valor - (valor * 0.1M);</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Tree>
    <p:extLst>
      <p:ext uri="{BB962C8B-B14F-4D97-AF65-F5344CB8AC3E}">
        <p14:creationId xmlns:p14="http://schemas.microsoft.com/office/powerpoint/2010/main" val="7906747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114</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5460"/>
            <a:ext cx="8784976" cy="523220"/>
          </a:xfrm>
          <a:prstGeom prst="rect">
            <a:avLst/>
          </a:prstGeom>
          <a:noFill/>
        </p:spPr>
        <p:txBody>
          <a:bodyPr wrap="square">
            <a:spAutoFit/>
          </a:bodyPr>
          <a:lstStyle/>
          <a:p>
            <a:r>
              <a:rPr lang="pt-BR" sz="2800" b="1" i="1" dirty="0"/>
              <a:t>Finalização do Curso</a:t>
            </a:r>
          </a:p>
        </p:txBody>
      </p:sp>
      <p:sp>
        <p:nvSpPr>
          <p:cNvPr id="4" name="CaixaDeTexto 3">
            <a:extLst>
              <a:ext uri="{FF2B5EF4-FFF2-40B4-BE49-F238E27FC236}">
                <a16:creationId xmlns:a16="http://schemas.microsoft.com/office/drawing/2014/main" id="{9ECEA61E-0562-17BB-2FC4-BA470E741581}"/>
              </a:ext>
            </a:extLst>
          </p:cNvPr>
          <p:cNvSpPr txBox="1"/>
          <p:nvPr/>
        </p:nvSpPr>
        <p:spPr>
          <a:xfrm>
            <a:off x="107504" y="542285"/>
            <a:ext cx="8631112" cy="5355312"/>
          </a:xfrm>
          <a:prstGeom prst="rect">
            <a:avLst/>
          </a:prstGeom>
          <a:noFill/>
        </p:spPr>
        <p:txBody>
          <a:bodyPr wrap="square">
            <a:spAutoFit/>
          </a:bodyPr>
          <a:lstStyle>
            <a:defPPr>
              <a:defRPr lang="pt-BR"/>
            </a:defPPr>
            <a:lvl1pPr>
              <a:defRPr sz="2800" b="1" i="1"/>
            </a:lvl1pPr>
          </a:lstStyle>
          <a:p>
            <a:r>
              <a:rPr lang="pt-BR" sz="1800" b="0" i="0" dirty="0"/>
              <a:t>Assim está finalizado o curso básico de OOP com C#, vale dizer que aqui foi apenas o início de uma longa trajetória, existem outros tópicos importantes que não foi tratado nesse curso tais como:</a:t>
            </a:r>
          </a:p>
          <a:p>
            <a:endParaRPr lang="pt-BR" sz="1800" b="0" i="0" dirty="0"/>
          </a:p>
          <a:p>
            <a:pPr marL="285750" indent="-285750">
              <a:buFont typeface="Wingdings" panose="05000000000000000000" pitchFamily="2" charset="2"/>
              <a:buChar char="ü"/>
            </a:pPr>
            <a:r>
              <a:rPr lang="pt-BR" sz="1800" b="0" i="0" dirty="0"/>
              <a:t>Arquitetura de Software</a:t>
            </a:r>
          </a:p>
          <a:p>
            <a:pPr marL="285750" indent="-285750">
              <a:buFont typeface="Wingdings" panose="05000000000000000000" pitchFamily="2" charset="2"/>
              <a:buChar char="ü"/>
            </a:pPr>
            <a:r>
              <a:rPr lang="pt-BR" sz="1800" b="0" i="0" dirty="0"/>
              <a:t>(DDD) Domain </a:t>
            </a:r>
            <a:r>
              <a:rPr lang="pt-BR" sz="1800" b="0" i="0" dirty="0" err="1"/>
              <a:t>Driven</a:t>
            </a:r>
            <a:r>
              <a:rPr lang="pt-BR" sz="1800" b="0" i="0" dirty="0"/>
              <a:t> Design</a:t>
            </a:r>
          </a:p>
          <a:p>
            <a:pPr marL="285750" indent="-285750">
              <a:buFont typeface="Wingdings" panose="05000000000000000000" pitchFamily="2" charset="2"/>
              <a:buChar char="ü"/>
            </a:pPr>
            <a:r>
              <a:rPr lang="pt-BR" sz="1800" b="0" i="0" dirty="0"/>
              <a:t>Clean </a:t>
            </a:r>
            <a:r>
              <a:rPr lang="pt-BR" sz="1800" b="0" i="0" dirty="0" err="1"/>
              <a:t>Code</a:t>
            </a:r>
            <a:r>
              <a:rPr lang="pt-BR" sz="1800" b="0" i="0" dirty="0"/>
              <a:t> (Código Limpo)</a:t>
            </a:r>
          </a:p>
          <a:p>
            <a:pPr marL="285750" indent="-285750">
              <a:buFont typeface="Wingdings" panose="05000000000000000000" pitchFamily="2" charset="2"/>
              <a:buChar char="ü"/>
            </a:pPr>
            <a:r>
              <a:rPr lang="pt-BR" sz="1800" b="0" i="0" dirty="0" err="1"/>
              <a:t>Reflection</a:t>
            </a:r>
            <a:endParaRPr lang="pt-BR" sz="1800" b="0" i="0" dirty="0"/>
          </a:p>
          <a:p>
            <a:pPr marL="285750" indent="-285750">
              <a:buFont typeface="Wingdings" panose="05000000000000000000" pitchFamily="2" charset="2"/>
              <a:buChar char="ü"/>
            </a:pPr>
            <a:r>
              <a:rPr lang="pt-BR" sz="1800" b="0" i="0" dirty="0"/>
              <a:t>DI (Injeção de dependência)</a:t>
            </a:r>
          </a:p>
          <a:p>
            <a:pPr marL="285750" indent="-285750">
              <a:buFont typeface="Wingdings" panose="05000000000000000000" pitchFamily="2" charset="2"/>
              <a:buChar char="ü"/>
            </a:pPr>
            <a:r>
              <a:rPr lang="pt-BR" sz="1800" b="0" i="0" dirty="0"/>
              <a:t>Arquitetura Limpa</a:t>
            </a:r>
          </a:p>
          <a:p>
            <a:pPr marL="285750" indent="-285750">
              <a:buFont typeface="Wingdings" panose="05000000000000000000" pitchFamily="2" charset="2"/>
              <a:buChar char="ü"/>
            </a:pPr>
            <a:r>
              <a:rPr lang="pt-BR" sz="1800" b="0" i="0" dirty="0"/>
              <a:t>Frameworks de </a:t>
            </a:r>
            <a:r>
              <a:rPr lang="pt-BR" sz="1800" b="0" i="0" dirty="0" err="1"/>
              <a:t>IoC</a:t>
            </a:r>
            <a:r>
              <a:rPr lang="pt-BR" sz="1800" b="0" i="0" dirty="0"/>
              <a:t> (</a:t>
            </a:r>
            <a:r>
              <a:rPr lang="pt-BR" sz="1800" b="0" i="0" dirty="0" err="1"/>
              <a:t>Inversion</a:t>
            </a:r>
            <a:r>
              <a:rPr lang="pt-BR" sz="1800" b="0" i="0" dirty="0"/>
              <a:t> </a:t>
            </a:r>
            <a:r>
              <a:rPr lang="pt-BR" sz="1800" b="0" i="0" dirty="0" err="1"/>
              <a:t>of</a:t>
            </a:r>
            <a:r>
              <a:rPr lang="pt-BR" sz="1800" b="0" i="0" dirty="0"/>
              <a:t> </a:t>
            </a:r>
            <a:r>
              <a:rPr lang="pt-BR" sz="1800" b="0" i="0" dirty="0" err="1"/>
              <a:t>Control</a:t>
            </a:r>
            <a:r>
              <a:rPr lang="pt-BR" sz="1800" b="0" i="0" dirty="0"/>
              <a:t>)</a:t>
            </a:r>
          </a:p>
          <a:p>
            <a:pPr marL="285750" indent="-285750">
              <a:buFont typeface="Wingdings" panose="05000000000000000000" pitchFamily="2" charset="2"/>
              <a:buChar char="ü"/>
            </a:pPr>
            <a:r>
              <a:rPr lang="pt-BR" sz="1800" b="0" i="0" dirty="0"/>
              <a:t>Event </a:t>
            </a:r>
            <a:r>
              <a:rPr lang="pt-BR" sz="1800" b="0" i="0" dirty="0" err="1"/>
              <a:t>Driven</a:t>
            </a:r>
            <a:endParaRPr lang="pt-BR" sz="1800" b="0" i="0" dirty="0"/>
          </a:p>
          <a:p>
            <a:pPr marL="285750" indent="-285750">
              <a:buFont typeface="Wingdings" panose="05000000000000000000" pitchFamily="2" charset="2"/>
              <a:buChar char="ü"/>
            </a:pPr>
            <a:r>
              <a:rPr lang="pt-BR" sz="1800" b="0" i="0" dirty="0"/>
              <a:t>Testes (Unit Test)</a:t>
            </a:r>
          </a:p>
          <a:p>
            <a:pPr marL="285750" indent="-285750">
              <a:buFont typeface="Wingdings" panose="05000000000000000000" pitchFamily="2" charset="2"/>
              <a:buChar char="ü"/>
            </a:pPr>
            <a:r>
              <a:rPr lang="pt-BR" sz="1800" b="0" i="0" dirty="0"/>
              <a:t>TDD (Test </a:t>
            </a:r>
            <a:r>
              <a:rPr lang="pt-BR" sz="1800" b="0" i="0" dirty="0" err="1"/>
              <a:t>Driven</a:t>
            </a:r>
            <a:r>
              <a:rPr lang="pt-BR" sz="1800" b="0" i="0" dirty="0"/>
              <a:t> Design)</a:t>
            </a:r>
          </a:p>
          <a:p>
            <a:endParaRPr lang="pt-BR" sz="1800" b="0" i="0" dirty="0"/>
          </a:p>
          <a:p>
            <a:r>
              <a:rPr lang="pt-BR" sz="1800" b="0" i="0" dirty="0"/>
              <a:t>Esses assuntos podem ser pesquisado na vasta internet e em várias outras linguagens OOP.</a:t>
            </a:r>
          </a:p>
          <a:p>
            <a:endParaRPr lang="pt-BR" sz="1800" b="0" i="0" dirty="0"/>
          </a:p>
          <a:p>
            <a:endParaRPr lang="pt-BR" sz="1800" b="0" i="0" dirty="0"/>
          </a:p>
        </p:txBody>
      </p:sp>
    </p:spTree>
    <p:extLst>
      <p:ext uri="{BB962C8B-B14F-4D97-AF65-F5344CB8AC3E}">
        <p14:creationId xmlns:p14="http://schemas.microsoft.com/office/powerpoint/2010/main" val="10883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12</a:t>
            </a:fld>
            <a:endParaRPr lang="pt-BR"/>
          </a:p>
        </p:txBody>
      </p:sp>
      <p:sp>
        <p:nvSpPr>
          <p:cNvPr id="3" name="Retângulo 2">
            <a:extLst>
              <a:ext uri="{FF2B5EF4-FFF2-40B4-BE49-F238E27FC236}">
                <a16:creationId xmlns:a16="http://schemas.microsoft.com/office/drawing/2014/main" id="{522DE981-F1C2-81D0-1953-61B4414FF6C7}"/>
              </a:ext>
            </a:extLst>
          </p:cNvPr>
          <p:cNvSpPr/>
          <p:nvPr/>
        </p:nvSpPr>
        <p:spPr>
          <a:xfrm>
            <a:off x="107504" y="980728"/>
            <a:ext cx="8568952" cy="3970318"/>
          </a:xfrm>
          <a:prstGeom prst="rect">
            <a:avLst/>
          </a:prstGeom>
        </p:spPr>
        <p:txBody>
          <a:bodyPr wrap="square">
            <a:spAutoFit/>
          </a:bodyPr>
          <a:lstStyle/>
          <a:p>
            <a:r>
              <a:rPr lang="pt-BR" sz="2800" b="1" i="1" dirty="0"/>
              <a:t>Campos</a:t>
            </a:r>
            <a:r>
              <a:rPr lang="pt-BR" sz="2800" dirty="0"/>
              <a:t>: Seria mesmo que variáveis nas classes no qual teria um sentido mais de armazenamento local sem efeitos de mudança de estado.</a:t>
            </a:r>
          </a:p>
          <a:p>
            <a:endParaRPr lang="pt-BR" sz="2800" dirty="0"/>
          </a:p>
          <a:p>
            <a:r>
              <a:rPr lang="pt-BR" sz="2800" b="1" i="1" dirty="0"/>
              <a:t>Propriedades</a:t>
            </a:r>
            <a:r>
              <a:rPr lang="pt-BR" sz="2800" b="1" dirty="0"/>
              <a:t>: </a:t>
            </a:r>
            <a:r>
              <a:rPr lang="pt-BR" sz="2800" dirty="0"/>
              <a:t>Por mais que pareça ser igual ao campo, o seu diferencial está em que uma propriedade pode ser alterada ou resgatada além de permitir certo comportamento mesmo não sendo separadamente um método.</a:t>
            </a:r>
            <a:endParaRPr lang="pt-BR" sz="2800" b="1" dirty="0"/>
          </a:p>
        </p:txBody>
      </p:sp>
      <p:sp>
        <p:nvSpPr>
          <p:cNvPr id="4" name="Retângulo 3">
            <a:extLst>
              <a:ext uri="{FF2B5EF4-FFF2-40B4-BE49-F238E27FC236}">
                <a16:creationId xmlns:a16="http://schemas.microsoft.com/office/drawing/2014/main" id="{56FE3717-D3E5-B89E-9447-10AAA1210026}"/>
              </a:ext>
            </a:extLst>
          </p:cNvPr>
          <p:cNvSpPr/>
          <p:nvPr/>
        </p:nvSpPr>
        <p:spPr>
          <a:xfrm>
            <a:off x="539552" y="260648"/>
            <a:ext cx="7992888" cy="584775"/>
          </a:xfrm>
          <a:prstGeom prst="rect">
            <a:avLst/>
          </a:prstGeom>
        </p:spPr>
        <p:txBody>
          <a:bodyPr wrap="square">
            <a:spAutoFit/>
          </a:bodyPr>
          <a:lstStyle/>
          <a:p>
            <a:r>
              <a:rPr lang="pt-BR" sz="3200" b="1" dirty="0"/>
              <a:t>Campos e Propriedades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404664"/>
            <a:ext cx="8568952" cy="6986528"/>
          </a:xfrm>
          <a:prstGeom prst="rect">
            <a:avLst/>
          </a:prstGeom>
        </p:spPr>
        <p:txBody>
          <a:bodyPr wrap="square">
            <a:spAutoFit/>
          </a:bodyPr>
          <a:lstStyle/>
          <a:p>
            <a:r>
              <a:rPr lang="pt-BR" sz="2800" b="1" dirty="0"/>
              <a:t>Aplicando os conceitos de OOP com C#</a:t>
            </a:r>
          </a:p>
          <a:p>
            <a:endParaRPr lang="pt-BR" sz="2800" b="1" dirty="0"/>
          </a:p>
          <a:p>
            <a:pPr marL="457200" indent="-457200">
              <a:buFont typeface="Wingdings" panose="05000000000000000000" pitchFamily="2" charset="2"/>
              <a:buChar char="ü"/>
            </a:pPr>
            <a:r>
              <a:rPr lang="pt-BR" sz="2800" i="1" dirty="0"/>
              <a:t>Classes, estrutura de classe, criação, instância</a:t>
            </a:r>
          </a:p>
          <a:p>
            <a:pPr marL="457200" indent="-457200">
              <a:buFont typeface="Wingdings" panose="05000000000000000000" pitchFamily="2" charset="2"/>
              <a:buChar char="ü"/>
            </a:pPr>
            <a:r>
              <a:rPr lang="pt-BR" sz="2800" i="1" dirty="0"/>
              <a:t>Campos, propriedades, modificadores de acesso</a:t>
            </a:r>
          </a:p>
          <a:p>
            <a:pPr marL="457200" indent="-457200">
              <a:buFont typeface="Wingdings" panose="05000000000000000000" pitchFamily="2" charset="2"/>
              <a:buChar char="ü"/>
            </a:pPr>
            <a:r>
              <a:rPr lang="pt-BR" sz="2800" i="1" dirty="0"/>
              <a:t>Construtores e métodos</a:t>
            </a:r>
          </a:p>
          <a:p>
            <a:pPr marL="457200" indent="-457200">
              <a:buFont typeface="Wingdings" panose="05000000000000000000" pitchFamily="2" charset="2"/>
              <a:buChar char="ü"/>
            </a:pPr>
            <a:r>
              <a:rPr lang="pt-BR" sz="2800" i="1" dirty="0"/>
              <a:t>Exemplo prático de uma classe </a:t>
            </a:r>
          </a:p>
          <a:p>
            <a:pPr marL="457200" indent="-457200">
              <a:buFont typeface="Wingdings" panose="05000000000000000000" pitchFamily="2" charset="2"/>
              <a:buChar char="ü"/>
            </a:pPr>
            <a:r>
              <a:rPr lang="pt-BR" sz="2800" i="1" dirty="0"/>
              <a:t>Herança, bases e tipos de classes</a:t>
            </a:r>
          </a:p>
          <a:p>
            <a:pPr marL="457200" indent="-457200">
              <a:buFont typeface="Wingdings" panose="05000000000000000000" pitchFamily="2" charset="2"/>
              <a:buChar char="ü"/>
            </a:pPr>
            <a:r>
              <a:rPr lang="pt-BR" sz="2800" i="1" dirty="0"/>
              <a:t>Classe parcial, estática e selada</a:t>
            </a:r>
          </a:p>
          <a:p>
            <a:pPr marL="457200" indent="-457200">
              <a:buFont typeface="Wingdings" panose="05000000000000000000" pitchFamily="2" charset="2"/>
              <a:buChar char="ü"/>
            </a:pPr>
            <a:r>
              <a:rPr lang="pt-BR" sz="2800" i="1" dirty="0"/>
              <a:t>Classe abstrata e uso de virtual e abstract</a:t>
            </a:r>
          </a:p>
          <a:p>
            <a:pPr marL="457200" indent="-457200">
              <a:buFont typeface="Wingdings" panose="05000000000000000000" pitchFamily="2" charset="2"/>
              <a:buChar char="ü"/>
            </a:pPr>
            <a:r>
              <a:rPr lang="pt-BR" sz="2800" i="1" dirty="0"/>
              <a:t>Interfaces, assinatura e implementação</a:t>
            </a:r>
          </a:p>
          <a:p>
            <a:pPr marL="457200" indent="-457200">
              <a:buFont typeface="Wingdings" panose="05000000000000000000" pitchFamily="2" charset="2"/>
              <a:buChar char="ü"/>
            </a:pPr>
            <a:r>
              <a:rPr lang="pt-BR" sz="2800" i="1" dirty="0"/>
              <a:t>Genéricos e métodos de extensão</a:t>
            </a:r>
          </a:p>
          <a:p>
            <a:pPr marL="457200" indent="-457200">
              <a:buFont typeface="Wingdings" panose="05000000000000000000" pitchFamily="2" charset="2"/>
              <a:buChar char="ü"/>
            </a:pPr>
            <a:r>
              <a:rPr lang="pt-BR" sz="2800" i="1" dirty="0"/>
              <a:t>Enumeradores, constantes e </a:t>
            </a:r>
            <a:r>
              <a:rPr lang="pt-BR" sz="2800" i="1" dirty="0" err="1"/>
              <a:t>struct</a:t>
            </a:r>
            <a:endParaRPr lang="pt-BR" sz="2800" i="1" dirty="0"/>
          </a:p>
          <a:p>
            <a:pPr marL="457200" indent="-457200">
              <a:buFont typeface="Wingdings" panose="05000000000000000000" pitchFamily="2" charset="2"/>
              <a:buChar char="ü"/>
            </a:pPr>
            <a:r>
              <a:rPr lang="pt-BR" sz="2800" i="1" dirty="0"/>
              <a:t>Imutabilidade com </a:t>
            </a:r>
            <a:r>
              <a:rPr lang="pt-BR" sz="2800" i="1" dirty="0" err="1"/>
              <a:t>record</a:t>
            </a:r>
            <a:endParaRPr lang="pt-BR" sz="2800" i="1" dirty="0"/>
          </a:p>
          <a:p>
            <a:pPr marL="457200" indent="-457200">
              <a:buFont typeface="Wingdings" panose="05000000000000000000" pitchFamily="2" charset="2"/>
              <a:buChar char="ü"/>
            </a:pPr>
            <a:r>
              <a:rPr lang="pt-BR" sz="2800" i="1" dirty="0"/>
              <a:t>Design </a:t>
            </a:r>
            <a:r>
              <a:rPr lang="pt-BR" sz="2800" i="1" dirty="0" err="1"/>
              <a:t>Pattern</a:t>
            </a:r>
            <a:r>
              <a:rPr lang="pt-BR" sz="2800" i="1" dirty="0"/>
              <a:t> e S.O.L.I.D</a:t>
            </a:r>
          </a:p>
          <a:p>
            <a:pPr marL="457200" indent="-457200">
              <a:buFont typeface="Wingdings" panose="05000000000000000000" pitchFamily="2" charset="2"/>
              <a:buChar char="ü"/>
            </a:pPr>
            <a:endParaRPr lang="pt-BR" sz="2800" i="1" dirty="0"/>
          </a:p>
          <a:p>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13</a:t>
            </a:fld>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14</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608954" cy="523220"/>
          </a:xfrm>
          <a:prstGeom prst="rect">
            <a:avLst/>
          </a:prstGeom>
          <a:noFill/>
        </p:spPr>
        <p:txBody>
          <a:bodyPr wrap="none" rtlCol="0">
            <a:spAutoFit/>
          </a:bodyPr>
          <a:lstStyle/>
          <a:p>
            <a:r>
              <a:rPr lang="pt-BR" sz="2800" i="1" u="sng" dirty="0"/>
              <a:t>Criando uma classe em C#</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827584" y="2204864"/>
            <a:ext cx="4616244" cy="2031325"/>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OOP.Aula1</a:t>
            </a: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Pessoa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15</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203395" cy="523220"/>
          </a:xfrm>
          <a:prstGeom prst="rect">
            <a:avLst/>
          </a:prstGeom>
          <a:noFill/>
        </p:spPr>
        <p:txBody>
          <a:bodyPr wrap="none" rtlCol="0">
            <a:spAutoFit/>
          </a:bodyPr>
          <a:lstStyle/>
          <a:p>
            <a:r>
              <a:rPr lang="pt-BR" sz="2800" i="1" u="sng" dirty="0"/>
              <a:t>Estrutura de uma classe</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827584" y="2204864"/>
            <a:ext cx="4616244" cy="3693319"/>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OOP.Aula1</a:t>
            </a: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Pessoa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a:t>
            </a:r>
            <a:r>
              <a:rPr lang="pt-BR" sz="1800" dirty="0" err="1">
                <a:solidFill>
                  <a:srgbClr val="008000"/>
                </a:solidFill>
                <a:latin typeface="Cascadia Mono" panose="020B0609020000020004" pitchFamily="49" charset="0"/>
              </a:rPr>
              <a:t>Campos|Propriedades</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//Construtor</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//Métodos</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//Destrutor</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142899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16</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5747086" cy="523220"/>
          </a:xfrm>
          <a:prstGeom prst="rect">
            <a:avLst/>
          </a:prstGeom>
          <a:noFill/>
        </p:spPr>
        <p:txBody>
          <a:bodyPr wrap="none" rtlCol="0">
            <a:spAutoFit/>
          </a:bodyPr>
          <a:lstStyle/>
          <a:p>
            <a:r>
              <a:rPr lang="pt-BR" sz="2800" i="1" u="sng" dirty="0"/>
              <a:t>Criando um objeto (classe) Pessoa</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827584" y="2204864"/>
            <a:ext cx="7301432" cy="3970318"/>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OOP.Aula1</a:t>
            </a: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Pessoa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Nome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Email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Telefone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DateTime</a:t>
            </a:r>
            <a:r>
              <a:rPr lang="en-US" sz="1800" dirty="0">
                <a:solidFill>
                  <a:srgbClr val="000000"/>
                </a:solidFill>
                <a:latin typeface="Cascadia Mono" panose="020B0609020000020004" pitchFamily="49" charset="0"/>
              </a:rPr>
              <a:t>? Nascimento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130499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17</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Classes, estrutura de classe, criação, instância</a:t>
            </a:r>
            <a:endParaRPr lang="pt-BR" sz="2800" b="1" dirty="0"/>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272323" cy="523220"/>
          </a:xfrm>
          <a:prstGeom prst="rect">
            <a:avLst/>
          </a:prstGeom>
          <a:noFill/>
        </p:spPr>
        <p:txBody>
          <a:bodyPr wrap="none" rtlCol="0">
            <a:spAutoFit/>
          </a:bodyPr>
          <a:lstStyle/>
          <a:p>
            <a:r>
              <a:rPr lang="pt-BR" sz="2800" i="1" u="sng" dirty="0"/>
              <a:t>Instanciando uma classe</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179512" y="1884888"/>
            <a:ext cx="9001000" cy="3416320"/>
          </a:xfrm>
          <a:prstGeom prst="rect">
            <a:avLst/>
          </a:prstGeom>
          <a:noFill/>
        </p:spPr>
        <p:txBody>
          <a:bodyPr wrap="square">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OOP.Aula1;</a:t>
            </a:r>
          </a:p>
          <a:p>
            <a:endParaRPr lang="pt-BR" sz="1800" dirty="0">
              <a:solidFill>
                <a:srgbClr val="000000"/>
              </a:solidFill>
              <a:latin typeface="Cascadia Mono" panose="020B0609020000020004" pitchFamily="49" charset="0"/>
            </a:endParaRPr>
          </a:p>
          <a:p>
            <a:r>
              <a:rPr lang="pt-BR" sz="1800" dirty="0">
                <a:solidFill>
                  <a:schemeClr val="accent4"/>
                </a:solidFill>
                <a:latin typeface="Cascadia Mono" panose="020B0609020000020004" pitchFamily="49" charset="0"/>
              </a:rPr>
              <a:t>Pessoa</a:t>
            </a:r>
            <a:r>
              <a:rPr lang="pt-BR" sz="1800" dirty="0">
                <a:solidFill>
                  <a:srgbClr val="000000"/>
                </a:solidFill>
                <a:latin typeface="Cascadia Mono" panose="020B0609020000020004" pitchFamily="49" charset="0"/>
              </a:rPr>
              <a:t> </a:t>
            </a:r>
            <a:r>
              <a:rPr lang="pt-BR" sz="1800" dirty="0" err="1">
                <a:solidFill>
                  <a:schemeClr val="accent2">
                    <a:lumMod val="75000"/>
                  </a:schemeClr>
                </a:solidFill>
                <a:latin typeface="Cascadia Mono" panose="020B0609020000020004" pitchFamily="49" charset="0"/>
              </a:rPr>
              <a:t>pessoa</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a:solidFill>
                  <a:schemeClr val="accent4"/>
                </a:solidFill>
                <a:latin typeface="Cascadia Mono" panose="020B0609020000020004" pitchFamily="49" charset="0"/>
              </a:rPr>
              <a:t>Pessoa</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.Nome</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"Pedro"</a:t>
            </a:r>
            <a:r>
              <a:rPr lang="pt-BR" sz="1800" dirty="0">
                <a:solidFill>
                  <a:srgbClr val="000000"/>
                </a:solidFill>
                <a:latin typeface="Cascadia Mono" panose="020B0609020000020004" pitchFamily="49" charset="0"/>
              </a:rPr>
              <a:t>;</a:t>
            </a:r>
          </a:p>
          <a:p>
            <a:r>
              <a:rPr lang="pt-BR" sz="1800"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.Telefone</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"(11) 91111-2222"</a:t>
            </a:r>
            <a:r>
              <a:rPr lang="pt-BR" sz="1800" dirty="0">
                <a:solidFill>
                  <a:srgbClr val="000000"/>
                </a:solidFill>
                <a:latin typeface="Cascadia Mono" panose="020B0609020000020004" pitchFamily="49" charset="0"/>
              </a:rPr>
              <a:t>;</a:t>
            </a:r>
          </a:p>
          <a:p>
            <a:r>
              <a:rPr lang="pt-BR" sz="1800"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.Nascimento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DateTime</a:t>
            </a:r>
            <a:r>
              <a:rPr lang="pt-BR" sz="1800" dirty="0">
                <a:solidFill>
                  <a:srgbClr val="000000"/>
                </a:solidFill>
                <a:latin typeface="Cascadia Mono" panose="020B0609020000020004" pitchFamily="49" charset="0"/>
              </a:rPr>
              <a:t>(1989, 1, 1);</a:t>
            </a:r>
          </a:p>
          <a:p>
            <a:endParaRPr lang="pt-BR" sz="1800" dirty="0">
              <a:solidFill>
                <a:srgbClr val="000000"/>
              </a:solidFill>
              <a:latin typeface="Cascadia Mono" panose="020B0609020000020004" pitchFamily="49" charset="0"/>
            </a:endParaRPr>
          </a:p>
          <a:p>
            <a:r>
              <a:rPr lang="pt-BR" dirty="0" err="1">
                <a:solidFill>
                  <a:schemeClr val="accent4"/>
                </a:solidFill>
                <a:latin typeface="Cascadia Mono" panose="020B0609020000020004" pitchFamily="49" charset="0"/>
              </a:rPr>
              <a:t>Console</a:t>
            </a:r>
            <a:r>
              <a:rPr lang="pt-BR" sz="1800" dirty="0" err="1">
                <a:solidFill>
                  <a:srgbClr val="000000"/>
                </a:solidFill>
                <a:latin typeface="Cascadia Mono" panose="020B0609020000020004" pitchFamily="49" charset="0"/>
              </a:rPr>
              <a:t>.WriteLine</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$"Nome: </a:t>
            </a:r>
            <a:r>
              <a:rPr lang="pt-BR" sz="1800" dirty="0">
                <a:solidFill>
                  <a:srgbClr val="000000"/>
                </a:solidFill>
                <a:latin typeface="Cascadia Mono" panose="020B0609020000020004" pitchFamily="49" charset="0"/>
              </a:rPr>
              <a:t>{</a:t>
            </a:r>
            <a:r>
              <a:rPr lang="pt-BR"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.Nome</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 Telefone: </a:t>
            </a:r>
            <a:r>
              <a:rPr lang="pt-BR" sz="1800" dirty="0">
                <a:solidFill>
                  <a:srgbClr val="000000"/>
                </a:solidFill>
                <a:latin typeface="Cascadia Mono" panose="020B0609020000020004" pitchFamily="49" charset="0"/>
              </a:rPr>
              <a:t>{</a:t>
            </a:r>
            <a:r>
              <a:rPr lang="pt-BR"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.Telefone</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 Nascimento: </a:t>
            </a:r>
            <a:r>
              <a:rPr lang="pt-BR" sz="1800" dirty="0">
                <a:solidFill>
                  <a:srgbClr val="000000"/>
                </a:solidFill>
                <a:latin typeface="Cascadia Mono" panose="020B0609020000020004" pitchFamily="49" charset="0"/>
              </a:rPr>
              <a:t>{</a:t>
            </a:r>
            <a:r>
              <a:rPr lang="pt-BR" dirty="0" err="1">
                <a:solidFill>
                  <a:schemeClr val="accent2">
                    <a:lumMod val="75000"/>
                  </a:schemeClr>
                </a:solidFill>
                <a:latin typeface="Cascadia Mono" panose="020B0609020000020004" pitchFamily="49" charset="0"/>
              </a:rPr>
              <a:t>pessoa</a:t>
            </a:r>
            <a:r>
              <a:rPr lang="pt-BR" sz="1800" dirty="0" err="1">
                <a:solidFill>
                  <a:srgbClr val="000000"/>
                </a:solidFill>
                <a:latin typeface="Cascadia Mono" panose="020B0609020000020004" pitchFamily="49" charset="0"/>
              </a:rPr>
              <a:t>.Nascimento</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Console.ReadKey</a:t>
            </a:r>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400691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18</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4057521" cy="523220"/>
          </a:xfrm>
          <a:prstGeom prst="rect">
            <a:avLst/>
          </a:prstGeom>
          <a:noFill/>
        </p:spPr>
        <p:txBody>
          <a:bodyPr wrap="none" rtlCol="0">
            <a:spAutoFit/>
          </a:bodyPr>
          <a:lstStyle/>
          <a:p>
            <a:r>
              <a:rPr lang="pt-BR" sz="2800" i="1" u="sng" dirty="0"/>
              <a:t>Campos e Propriedades</a:t>
            </a:r>
          </a:p>
        </p:txBody>
      </p:sp>
      <p:sp>
        <p:nvSpPr>
          <p:cNvPr id="9" name="CaixaDeTexto 8">
            <a:extLst>
              <a:ext uri="{FF2B5EF4-FFF2-40B4-BE49-F238E27FC236}">
                <a16:creationId xmlns:a16="http://schemas.microsoft.com/office/drawing/2014/main" id="{83E18BAC-F413-275F-41BA-785FED87DA39}"/>
              </a:ext>
            </a:extLst>
          </p:cNvPr>
          <p:cNvSpPr txBox="1"/>
          <p:nvPr/>
        </p:nvSpPr>
        <p:spPr>
          <a:xfrm>
            <a:off x="179512" y="1884888"/>
            <a:ext cx="9001000" cy="2585323"/>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NotaFiscal</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//Campo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TipoDocumento</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a:t>
            </a:r>
            <a:r>
              <a:rPr lang="pt-BR" sz="1800" dirty="0" err="1">
                <a:solidFill>
                  <a:srgbClr val="A31515"/>
                </a:solidFill>
                <a:latin typeface="Cascadia Mono" panose="020B0609020000020004" pitchFamily="49" charset="0"/>
              </a:rPr>
              <a:t>NFe</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//Propriedade</a:t>
            </a:r>
            <a:endParaRPr lang="pt-BR"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Numero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endParaRPr lang="pt-BR" dirty="0"/>
          </a:p>
        </p:txBody>
      </p:sp>
      <p:sp>
        <p:nvSpPr>
          <p:cNvPr id="2" name="CaixaDeTexto 1">
            <a:extLst>
              <a:ext uri="{FF2B5EF4-FFF2-40B4-BE49-F238E27FC236}">
                <a16:creationId xmlns:a16="http://schemas.microsoft.com/office/drawing/2014/main" id="{B07BA29A-15F6-972F-263D-E9C15D4FC8BD}"/>
              </a:ext>
            </a:extLst>
          </p:cNvPr>
          <p:cNvSpPr txBox="1"/>
          <p:nvPr/>
        </p:nvSpPr>
        <p:spPr>
          <a:xfrm>
            <a:off x="179512" y="5157192"/>
            <a:ext cx="8475397" cy="1200329"/>
          </a:xfrm>
          <a:prstGeom prst="rect">
            <a:avLst/>
          </a:prstGeom>
          <a:noFill/>
        </p:spPr>
        <p:txBody>
          <a:bodyPr wrap="none" rtlCol="0">
            <a:spAutoFit/>
          </a:bodyPr>
          <a:lstStyle/>
          <a:p>
            <a:r>
              <a:rPr lang="pt-BR" dirty="0"/>
              <a:t>O campo deve ser usado mais como um tipo de variável em uma classe, </a:t>
            </a:r>
          </a:p>
          <a:p>
            <a:r>
              <a:rPr lang="pt-BR" dirty="0"/>
              <a:t>onde não sofra mudança de valor. Quanto a propriedade por ter os assessores </a:t>
            </a:r>
          </a:p>
          <a:p>
            <a:r>
              <a:rPr lang="pt-BR" b="1" dirty="0" err="1"/>
              <a:t>get</a:t>
            </a:r>
            <a:r>
              <a:rPr lang="pt-BR" dirty="0"/>
              <a:t> e </a:t>
            </a:r>
            <a:r>
              <a:rPr lang="pt-BR" b="1" dirty="0"/>
              <a:t>set</a:t>
            </a:r>
            <a:r>
              <a:rPr lang="pt-BR" dirty="0"/>
              <a:t>, podemos manipular valores tanto na definição </a:t>
            </a:r>
            <a:r>
              <a:rPr lang="pt-BR" b="1" dirty="0"/>
              <a:t>set</a:t>
            </a:r>
            <a:r>
              <a:rPr lang="pt-BR" dirty="0"/>
              <a:t> como na </a:t>
            </a:r>
          </a:p>
          <a:p>
            <a:r>
              <a:rPr lang="pt-BR" dirty="0"/>
              <a:t>recuperação </a:t>
            </a:r>
            <a:r>
              <a:rPr lang="pt-BR" b="1" dirty="0" err="1"/>
              <a:t>get</a:t>
            </a:r>
            <a:r>
              <a:rPr lang="pt-BR" b="1" dirty="0"/>
              <a:t>.</a:t>
            </a:r>
          </a:p>
        </p:txBody>
      </p:sp>
    </p:spTree>
    <p:extLst>
      <p:ext uri="{BB962C8B-B14F-4D97-AF65-F5344CB8AC3E}">
        <p14:creationId xmlns:p14="http://schemas.microsoft.com/office/powerpoint/2010/main" val="102171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19</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179512" y="1124744"/>
            <a:ext cx="8542723" cy="3108543"/>
          </a:xfrm>
          <a:prstGeom prst="rect">
            <a:avLst/>
          </a:prstGeom>
          <a:noFill/>
        </p:spPr>
        <p:txBody>
          <a:bodyPr wrap="none" rtlCol="0">
            <a:spAutoFit/>
          </a:bodyPr>
          <a:lstStyle/>
          <a:p>
            <a:r>
              <a:rPr lang="pt-BR" sz="2800" b="1" i="1" u="sng" dirty="0"/>
              <a:t>Modificadores de acesso: </a:t>
            </a:r>
            <a:r>
              <a:rPr lang="pt-BR" sz="2800" b="1" dirty="0"/>
              <a:t> </a:t>
            </a:r>
            <a:r>
              <a:rPr lang="pt-BR" sz="2800" dirty="0"/>
              <a:t>têm a função de como </a:t>
            </a:r>
          </a:p>
          <a:p>
            <a:r>
              <a:rPr lang="pt-BR" sz="2800" dirty="0"/>
              <a:t>expor: classe, campo, propriedade e método.</a:t>
            </a:r>
          </a:p>
          <a:p>
            <a:r>
              <a:rPr lang="pt-BR" sz="2800" dirty="0"/>
              <a:t>São eles:</a:t>
            </a:r>
          </a:p>
          <a:p>
            <a:r>
              <a:rPr lang="pt-BR" sz="2800" b="1" dirty="0" err="1"/>
              <a:t>public</a:t>
            </a:r>
            <a:r>
              <a:rPr lang="pt-BR" sz="2800" dirty="0"/>
              <a:t> </a:t>
            </a:r>
            <a:r>
              <a:rPr lang="pt-BR" sz="2800" b="1" dirty="0"/>
              <a:t>: </a:t>
            </a:r>
            <a:r>
              <a:rPr lang="pt-BR" sz="2800" dirty="0"/>
              <a:t>Fica acessível em toda aplicação.</a:t>
            </a:r>
            <a:endParaRPr lang="pt-BR" sz="2800" b="1" dirty="0"/>
          </a:p>
          <a:p>
            <a:r>
              <a:rPr lang="pt-BR" sz="2800" b="1" dirty="0" err="1"/>
              <a:t>protected</a:t>
            </a:r>
            <a:r>
              <a:rPr lang="pt-BR" sz="2800" b="1" dirty="0"/>
              <a:t>: </a:t>
            </a:r>
            <a:r>
              <a:rPr lang="pt-BR" sz="2800" dirty="0"/>
              <a:t>Fica acessível em seu próprio objeto e </a:t>
            </a:r>
          </a:p>
          <a:p>
            <a:r>
              <a:rPr lang="pt-BR" sz="2800" dirty="0"/>
              <a:t>nos objetos derivados.</a:t>
            </a:r>
          </a:p>
          <a:p>
            <a:r>
              <a:rPr lang="pt-BR" sz="2800" b="1" dirty="0" err="1"/>
              <a:t>private</a:t>
            </a:r>
            <a:r>
              <a:rPr lang="pt-BR" sz="2800" b="1" dirty="0"/>
              <a:t>: </a:t>
            </a:r>
            <a:r>
              <a:rPr lang="pt-BR" sz="2800" dirty="0"/>
              <a:t>Fica acessível somente no objeto criador.</a:t>
            </a: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122475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611560" y="332656"/>
            <a:ext cx="4047903" cy="584775"/>
          </a:xfrm>
          <a:prstGeom prst="rect">
            <a:avLst/>
          </a:prstGeom>
        </p:spPr>
        <p:txBody>
          <a:bodyPr wrap="none">
            <a:spAutoFit/>
          </a:bodyPr>
          <a:lstStyle/>
          <a:p>
            <a:r>
              <a:rPr lang="pt-BR" sz="3200" b="1" dirty="0"/>
              <a:t>Conceito de OOP :</a:t>
            </a:r>
          </a:p>
        </p:txBody>
      </p:sp>
      <p:sp>
        <p:nvSpPr>
          <p:cNvPr id="8" name="Retângulo 7"/>
          <p:cNvSpPr/>
          <p:nvPr/>
        </p:nvSpPr>
        <p:spPr>
          <a:xfrm>
            <a:off x="539552" y="1124744"/>
            <a:ext cx="8208912" cy="5693866"/>
          </a:xfrm>
          <a:prstGeom prst="rect">
            <a:avLst/>
          </a:prstGeom>
        </p:spPr>
        <p:txBody>
          <a:bodyPr wrap="square">
            <a:spAutoFit/>
          </a:bodyPr>
          <a:lstStyle/>
          <a:p>
            <a:r>
              <a:rPr lang="pt-BR" sz="2800" dirty="0"/>
              <a:t>OOP (</a:t>
            </a:r>
            <a:r>
              <a:rPr lang="pt-BR" sz="2800" dirty="0" err="1"/>
              <a:t>Programming</a:t>
            </a:r>
            <a:r>
              <a:rPr lang="pt-BR" sz="2800" dirty="0"/>
              <a:t> </a:t>
            </a:r>
            <a:r>
              <a:rPr lang="pt-BR" sz="2800" dirty="0" err="1"/>
              <a:t>Oriented</a:t>
            </a:r>
            <a:r>
              <a:rPr lang="pt-BR" sz="2800" dirty="0"/>
              <a:t> </a:t>
            </a:r>
            <a:r>
              <a:rPr lang="pt-BR" sz="2800" dirty="0" err="1"/>
              <a:t>Object</a:t>
            </a:r>
            <a:r>
              <a:rPr lang="pt-BR" sz="2800" dirty="0"/>
              <a:t>) traduzida como Programação Orientada a Objeto, é uma técnica ou padrão de desenvolver programas usando conceitos do mundo real em que se resume características e comportamentos. Várias linguagens de programação permite usar a orientação a objeto na hora de programar, e muitas delas são totalmente orientadas a objetos desde sua criação como por exemplo:  C# , Java , </a:t>
            </a:r>
            <a:r>
              <a:rPr lang="pt-BR" sz="2800" dirty="0" err="1"/>
              <a:t>Klotin</a:t>
            </a:r>
            <a:r>
              <a:rPr lang="pt-BR" sz="2800" dirty="0"/>
              <a:t>, etc. Outras linguagens permite um mix, em que você pode tanto programar </a:t>
            </a:r>
            <a:r>
              <a:rPr lang="pt-BR" sz="2800" dirty="0" err="1"/>
              <a:t>proceduralmente</a:t>
            </a:r>
            <a:r>
              <a:rPr lang="pt-BR" sz="2800" dirty="0"/>
              <a:t> ou orientado a objeto, </a:t>
            </a:r>
            <a:r>
              <a:rPr lang="pt-BR" sz="2800" dirty="0" err="1"/>
              <a:t>ex</a:t>
            </a:r>
            <a:r>
              <a:rPr lang="pt-BR" sz="2800" dirty="0"/>
              <a:t>: Python, C++ , PHP.</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2</a:t>
            </a:fld>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20</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376531" y="1012954"/>
            <a:ext cx="9341019" cy="4832092"/>
          </a:xfrm>
          <a:prstGeom prst="rect">
            <a:avLst/>
          </a:prstGeom>
          <a:noFill/>
        </p:spPr>
        <p:txBody>
          <a:bodyPr wrap="none" rtlCol="0">
            <a:spAutoFit/>
          </a:bodyPr>
          <a:lstStyle/>
          <a:p>
            <a:pPr algn="ctr"/>
            <a:r>
              <a:rPr lang="pt-BR" sz="2800" b="1" u="sng" dirty="0"/>
              <a:t>Exemplo</a:t>
            </a:r>
          </a:p>
          <a:p>
            <a:endParaRPr lang="pt-BR" sz="2800" b="1" u="sng" dirty="0"/>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Cargo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Descricao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Cnae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decimal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Salario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endParaRPr lang="pt-BR" b="1" u="sng" dirty="0">
              <a:solidFill>
                <a:srgbClr val="000000"/>
              </a:solidFill>
              <a:latin typeface="Cascadia Mono" panose="020B0609020000020004" pitchFamily="49" charset="0"/>
            </a:endParaRPr>
          </a:p>
          <a:p>
            <a:r>
              <a:rPr lang="pt-BR" dirty="0">
                <a:solidFill>
                  <a:srgbClr val="0000FF"/>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Departamento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//Nesse exemplo somente a propriedade </a:t>
            </a:r>
            <a:r>
              <a:rPr lang="pt-BR" sz="1800" dirty="0" err="1">
                <a:solidFill>
                  <a:srgbClr val="008000"/>
                </a:solidFill>
                <a:latin typeface="Cascadia Mono" panose="020B0609020000020004" pitchFamily="49" charset="0"/>
              </a:rPr>
              <a:t>Descricao</a:t>
            </a:r>
            <a:r>
              <a:rPr lang="pt-BR" sz="1800" dirty="0">
                <a:solidFill>
                  <a:srgbClr val="008000"/>
                </a:solidFill>
                <a:latin typeface="Cascadia Mono" panose="020B0609020000020004" pitchFamily="49" charset="0"/>
              </a:rPr>
              <a:t> será </a:t>
            </a:r>
            <a:r>
              <a:rPr lang="pt-BR" sz="1800" dirty="0" err="1">
                <a:solidFill>
                  <a:srgbClr val="008000"/>
                </a:solidFill>
                <a:latin typeface="Cascadia Mono" panose="020B0609020000020004" pitchFamily="49" charset="0"/>
              </a:rPr>
              <a:t>visivel</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//Pois está como </a:t>
            </a:r>
            <a:r>
              <a:rPr lang="pt-BR" sz="1800" dirty="0" err="1">
                <a:solidFill>
                  <a:srgbClr val="008000"/>
                </a:solidFill>
                <a:latin typeface="Cascadia Mono" panose="020B0609020000020004" pitchFamily="49" charset="0"/>
              </a:rPr>
              <a:t>public</a:t>
            </a:r>
            <a:r>
              <a:rPr lang="pt-BR" sz="1800" dirty="0">
                <a:solidFill>
                  <a:srgbClr val="008000"/>
                </a:solidFill>
                <a:latin typeface="Cascadia Mono" panose="020B0609020000020004" pitchFamily="49" charset="0"/>
              </a:rPr>
              <a:t> ou seja publica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dirty="0">
                <a:solidFill>
                  <a:srgbClr val="2B91AF"/>
                </a:solidFill>
                <a:latin typeface="Cascadia Mono" panose="020B0609020000020004" pitchFamily="49" charset="0"/>
              </a:rPr>
              <a:t>Cargo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ExibirCargo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=&gt;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dirty="0">
                <a:solidFill>
                  <a:srgbClr val="2B91AF"/>
                </a:solidFill>
                <a:latin typeface="Cascadia Mono" panose="020B0609020000020004" pitchFamily="49" charset="0"/>
              </a:rPr>
              <a:t>Cargo</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Descricao</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"Analista Financeiro"</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148215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21</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29405" y="1012954"/>
            <a:ext cx="8129148" cy="5109091"/>
          </a:xfrm>
          <a:prstGeom prst="rect">
            <a:avLst/>
          </a:prstGeom>
          <a:noFill/>
        </p:spPr>
        <p:txBody>
          <a:bodyPr wrap="none" rtlCol="0">
            <a:spAutoFit/>
          </a:bodyPr>
          <a:lstStyle/>
          <a:p>
            <a:pPr algn="ctr"/>
            <a:r>
              <a:rPr lang="pt-BR" sz="2800" b="1" u="sng" dirty="0"/>
              <a:t>Exemplo</a:t>
            </a:r>
          </a:p>
          <a:p>
            <a:endParaRPr lang="pt-BR" sz="2800" b="1" u="sng" dirty="0"/>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CargoComplementar</a:t>
            </a:r>
            <a:r>
              <a:rPr lang="pt-BR" sz="1800" dirty="0">
                <a:solidFill>
                  <a:srgbClr val="000000"/>
                </a:solidFill>
                <a:latin typeface="Cascadia Mono" panose="020B0609020000020004" pitchFamily="49" charset="0"/>
              </a:rPr>
              <a:t> : Cargo</a:t>
            </a: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DateTime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DataCriacao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//A propriedade </a:t>
            </a:r>
            <a:r>
              <a:rPr lang="pt-BR" sz="1800" dirty="0" err="1">
                <a:solidFill>
                  <a:srgbClr val="008000"/>
                </a:solidFill>
                <a:latin typeface="Cascadia Mono" panose="020B0609020000020004" pitchFamily="49" charset="0"/>
              </a:rPr>
              <a:t>Cnae</a:t>
            </a:r>
            <a:r>
              <a:rPr lang="pt-BR" sz="1800" dirty="0">
                <a:solidFill>
                  <a:srgbClr val="008000"/>
                </a:solidFill>
                <a:latin typeface="Cascadia Mono" panose="020B0609020000020004" pitchFamily="49" charset="0"/>
              </a:rPr>
              <a:t> (</a:t>
            </a:r>
            <a:r>
              <a:rPr lang="pt-BR" sz="1800" dirty="0" err="1">
                <a:solidFill>
                  <a:srgbClr val="008000"/>
                </a:solidFill>
                <a:latin typeface="Cascadia Mono" panose="020B0609020000020004" pitchFamily="49" charset="0"/>
              </a:rPr>
              <a:t>protected</a:t>
            </a:r>
            <a:r>
              <a:rPr lang="pt-BR" sz="1800" dirty="0">
                <a:solidFill>
                  <a:srgbClr val="008000"/>
                </a:solidFill>
                <a:latin typeface="Cascadia Mono" panose="020B0609020000020004" pitchFamily="49" charset="0"/>
              </a:rPr>
              <a:t>) só apareceu agora,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//porque sua classe está herdada</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//no exemplo anterior era instanciada</a:t>
            </a:r>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CargoComplementar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ExibirCargoComplementar</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=&gt;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CargoComplementar</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Descricao</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"P.O"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Cnae</a:t>
            </a:r>
            <a:r>
              <a:rPr lang="pt-BR" sz="1800" dirty="0">
                <a:solidFill>
                  <a:srgbClr val="000000"/>
                </a:solidFill>
                <a:latin typeface="Cascadia Mono" panose="020B0609020000020004" pitchFamily="49" charset="0"/>
              </a:rPr>
              <a:t> = </a:t>
            </a:r>
            <a:r>
              <a:rPr lang="pt-BR" sz="1800" dirty="0">
                <a:solidFill>
                  <a:srgbClr val="A31515"/>
                </a:solidFill>
                <a:latin typeface="Cascadia Mono" panose="020B0609020000020004" pitchFamily="49" charset="0"/>
              </a:rPr>
              <a:t>"11.111/23"</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1863784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22</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7426" y="1012954"/>
            <a:ext cx="8533105" cy="4278094"/>
          </a:xfrm>
          <a:prstGeom prst="rect">
            <a:avLst/>
          </a:prstGeom>
          <a:noFill/>
        </p:spPr>
        <p:txBody>
          <a:bodyPr wrap="none" rtlCol="0">
            <a:spAutoFit/>
          </a:bodyPr>
          <a:lstStyle/>
          <a:p>
            <a:pPr algn="ctr"/>
            <a:r>
              <a:rPr lang="pt-BR" sz="2800" b="1" u="sng" dirty="0"/>
              <a:t>Exemplo</a:t>
            </a:r>
          </a:p>
          <a:p>
            <a:endParaRPr lang="pt-BR" sz="2800" b="1" u="sng" dirty="0"/>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a:solidFill>
                  <a:srgbClr val="2B91AF"/>
                </a:solidFill>
                <a:latin typeface="Cascadia Mono" panose="020B0609020000020004" pitchFamily="49" charset="0"/>
              </a:rPr>
              <a:t>Cargo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Descricao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Cnae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decimal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Salario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//Somente dentro dessa classe Cargo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//se têm o acesso a propriedade Salario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//Mesmo em sua própria instância essa propriedade</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a:solidFill>
                  <a:srgbClr val="008000"/>
                </a:solidFill>
                <a:latin typeface="Cascadia Mono" panose="020B0609020000020004" pitchFamily="49" charset="0"/>
              </a:rPr>
              <a:t>//Não iria ser </a:t>
            </a:r>
            <a:r>
              <a:rPr lang="pt-BR" sz="1800" dirty="0" err="1">
                <a:solidFill>
                  <a:srgbClr val="008000"/>
                </a:solidFill>
                <a:latin typeface="Cascadia Mono" panose="020B0609020000020004" pitchFamily="49" charset="0"/>
              </a:rPr>
              <a:t>visivel</a:t>
            </a:r>
            <a:r>
              <a:rPr lang="pt-BR" sz="1800" dirty="0">
                <a:solidFill>
                  <a:srgbClr val="008000"/>
                </a:solidFill>
                <a:latin typeface="Cascadia Mono" panose="020B0609020000020004" pitchFamily="49" charset="0"/>
              </a:rPr>
              <a:t> por ser </a:t>
            </a:r>
            <a:r>
              <a:rPr lang="pt-BR" sz="1800" dirty="0" err="1">
                <a:solidFill>
                  <a:srgbClr val="008000"/>
                </a:solidFill>
                <a:latin typeface="Cascadia Mono" panose="020B0609020000020004" pitchFamily="49" charset="0"/>
              </a:rPr>
              <a:t>private</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ExibirSalario</a:t>
            </a:r>
            <a:r>
              <a:rPr lang="pt-BR" sz="1800" dirty="0">
                <a:solidFill>
                  <a:srgbClr val="000000"/>
                </a:solidFill>
                <a:latin typeface="Cascadia Mono" panose="020B0609020000020004" pitchFamily="49" charset="0"/>
              </a:rPr>
              <a:t>() =&gt;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 = 1000;</a:t>
            </a:r>
          </a:p>
          <a:p>
            <a:r>
              <a:rPr lang="pt-BR" sz="1800" dirty="0">
                <a:solidFill>
                  <a:srgbClr val="000000"/>
                </a:solidFill>
                <a:latin typeface="Cascadia Mono" panose="020B0609020000020004" pitchFamily="49" charset="0"/>
              </a:rPr>
              <a:t>    }</a:t>
            </a:r>
            <a:endParaRPr lang="pt-BR"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dirty="0"/>
              <a:t>Campos, propriedades, modificadores de acesso</a:t>
            </a:r>
          </a:p>
        </p:txBody>
      </p:sp>
    </p:spTree>
    <p:extLst>
      <p:ext uri="{BB962C8B-B14F-4D97-AF65-F5344CB8AC3E}">
        <p14:creationId xmlns:p14="http://schemas.microsoft.com/office/powerpoint/2010/main" val="394504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23</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467544" y="1012954"/>
            <a:ext cx="8136904" cy="5693866"/>
          </a:xfrm>
          <a:prstGeom prst="rect">
            <a:avLst/>
          </a:prstGeom>
          <a:noFill/>
        </p:spPr>
        <p:txBody>
          <a:bodyPr wrap="square" rtlCol="0">
            <a:spAutoFit/>
          </a:bodyPr>
          <a:lstStyle/>
          <a:p>
            <a:r>
              <a:rPr lang="pt-BR" sz="2800" b="1" u="sng" dirty="0"/>
              <a:t>Construtor : </a:t>
            </a:r>
            <a:r>
              <a:rPr lang="pt-BR" sz="2800" dirty="0"/>
              <a:t>É uma forma que existe para que possa definir algum comportamento, logo na instância da classe, o construtor pode ter várias sobrecargas, como também parâmetros, além de poder herdar bases de classes. Em resumo ao construir uma classe, para que aconteça algo, será no construtor o lugar para a ação.</a:t>
            </a:r>
          </a:p>
          <a:p>
            <a:endParaRPr lang="pt-BR" sz="2800" b="1" u="sng" dirty="0"/>
          </a:p>
          <a:p>
            <a:r>
              <a:rPr lang="pt-BR" sz="2800" b="1" u="sng" dirty="0"/>
              <a:t>Método : </a:t>
            </a:r>
            <a:r>
              <a:rPr lang="pt-BR" sz="2800" dirty="0"/>
              <a:t>São os comportamentos que uma classe pode ter, se analisarmos o próprio construtor é um método na inicialização, porém outros métodos definidos na classe, devem ser chamados após a instância.</a:t>
            </a:r>
            <a:endParaRPr lang="pt-BR" sz="2800" b="1" u="sng"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a:t>
            </a:r>
          </a:p>
        </p:txBody>
      </p:sp>
    </p:spTree>
    <p:extLst>
      <p:ext uri="{BB962C8B-B14F-4D97-AF65-F5344CB8AC3E}">
        <p14:creationId xmlns:p14="http://schemas.microsoft.com/office/powerpoint/2010/main" val="2892292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24</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6340197"/>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Cargo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Salario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Vazio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 { }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com parâmetros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salario)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 = nome;</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.Cargo</a:t>
            </a:r>
            <a:r>
              <a:rPr lang="pt-BR" sz="1400" dirty="0">
                <a:solidFill>
                  <a:srgbClr val="000000"/>
                </a:solidFill>
                <a:latin typeface="Cascadia Mono" panose="020B0609020000020004" pitchFamily="49" charset="0"/>
              </a:rPr>
              <a:t> = cargo;</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.Salario</a:t>
            </a:r>
            <a:r>
              <a:rPr lang="pt-BR" sz="1400" dirty="0">
                <a:solidFill>
                  <a:srgbClr val="000000"/>
                </a:solidFill>
                <a:latin typeface="Cascadia Mono" panose="020B0609020000020004" pitchFamily="49" charset="0"/>
              </a:rPr>
              <a:t> = salario;</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salario,</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nome,cargo,salario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 </a:t>
            </a:r>
            <a:r>
              <a:rPr lang="pt-BR" sz="1400" dirty="0">
                <a:solidFill>
                  <a:srgbClr val="A31515"/>
                </a:solidFill>
                <a:latin typeface="Cascadia Mono" panose="020B0609020000020004" pitchFamily="49" charset="0"/>
              </a:rPr>
              <a:t>"Contratar"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$"Contratação Feita Nome: </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b="1" u="sng" dirty="0"/>
              <a:t> </a:t>
            </a:r>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a:t>
            </a:r>
          </a:p>
        </p:txBody>
      </p:sp>
    </p:spTree>
    <p:extLst>
      <p:ext uri="{BB962C8B-B14F-4D97-AF65-F5344CB8AC3E}">
        <p14:creationId xmlns:p14="http://schemas.microsoft.com/office/powerpoint/2010/main" val="2137985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25</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6340197"/>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Cargo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Salario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Vazio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 { }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//Construtor com parâmetros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salario)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 = nome;</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.Cargo</a:t>
            </a:r>
            <a:r>
              <a:rPr lang="pt-BR" sz="1400" dirty="0">
                <a:solidFill>
                  <a:srgbClr val="000000"/>
                </a:solidFill>
                <a:latin typeface="Cascadia Mono" panose="020B0609020000020004" pitchFamily="49" charset="0"/>
              </a:rPr>
              <a:t> = cargo;</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.Salario</a:t>
            </a:r>
            <a:r>
              <a:rPr lang="pt-BR" sz="1400" dirty="0">
                <a:solidFill>
                  <a:srgbClr val="000000"/>
                </a:solidFill>
                <a:latin typeface="Cascadia Mono" panose="020B0609020000020004" pitchFamily="49" charset="0"/>
              </a:rPr>
              <a:t> = salario;</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 </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cargo, </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salario,</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nome,cargo,salario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acao</a:t>
            </a:r>
            <a:r>
              <a:rPr lang="pt-BR" sz="1400" dirty="0">
                <a:solidFill>
                  <a:srgbClr val="000000"/>
                </a:solidFill>
                <a:latin typeface="Cascadia Mono" panose="020B0609020000020004" pitchFamily="49" charset="0"/>
              </a:rPr>
              <a:t> == </a:t>
            </a:r>
            <a:r>
              <a:rPr lang="pt-BR" sz="1400" dirty="0">
                <a:solidFill>
                  <a:srgbClr val="A31515"/>
                </a:solidFill>
                <a:latin typeface="Cascadia Mono" panose="020B0609020000020004" pitchFamily="49" charset="0"/>
              </a:rPr>
              <a:t>"Contratar"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$"Contratação Feita Nome: </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b="1" u="sng" dirty="0"/>
              <a:t> </a:t>
            </a:r>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a:t>
            </a:r>
          </a:p>
        </p:txBody>
      </p:sp>
    </p:spTree>
    <p:extLst>
      <p:ext uri="{BB962C8B-B14F-4D97-AF65-F5344CB8AC3E}">
        <p14:creationId xmlns:p14="http://schemas.microsoft.com/office/powerpoint/2010/main" val="135074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26</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5909310"/>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OOP.ConstrutoresMetodos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//Aqui nada acontece e nem os campos são preenchidos</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//Pois o construtor é vazio.</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//Aqui os campos já serão preenchidos pois no construtor</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//definimos isso.</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"Ana"</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"Marketing"</a:t>
            </a:r>
            <a:r>
              <a:rPr lang="pt-BR" sz="1400" dirty="0">
                <a:solidFill>
                  <a:srgbClr val="000000"/>
                </a:solidFill>
                <a:latin typeface="Cascadia Mono" panose="020B0609020000020004" pitchFamily="49" charset="0"/>
              </a:rPr>
              <a:t>, 2500);</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funcionario.Nome</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//Aqui além dos campos serem preenchidos</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//Existe uma ação de já escrever na tela</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//Caso seja contratar</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"Ana"</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"Marketing"</a:t>
            </a:r>
            <a:r>
              <a:rPr lang="pt-BR" sz="1400" dirty="0">
                <a:solidFill>
                  <a:srgbClr val="000000"/>
                </a:solidFill>
                <a:latin typeface="Cascadia Mono" panose="020B0609020000020004" pitchFamily="49" charset="0"/>
              </a:rPr>
              <a:t>,2500,</a:t>
            </a:r>
            <a:r>
              <a:rPr lang="pt-BR" sz="1400" dirty="0">
                <a:solidFill>
                  <a:srgbClr val="A31515"/>
                </a:solidFill>
                <a:latin typeface="Cascadia Mono" panose="020B0609020000020004" pitchFamily="49" charset="0"/>
              </a:rPr>
              <a:t>"Contratar"</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Obs</a:t>
            </a:r>
            <a:r>
              <a:rPr lang="pt-BR" sz="1400" dirty="0">
                <a:solidFill>
                  <a:srgbClr val="008000"/>
                </a:solidFill>
                <a:latin typeface="Cascadia Mono" panose="020B0609020000020004" pitchFamily="49" charset="0"/>
              </a:rPr>
              <a:t> nas versões nova do C# no caso 9 em diante</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//Podemos omitir o objeto no new, caso o Tipo seja definido</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//Agora se usarmos var, na </a:t>
            </a:r>
            <a:r>
              <a:rPr lang="pt-BR" sz="1400" dirty="0" err="1">
                <a:solidFill>
                  <a:srgbClr val="008000"/>
                </a:solidFill>
                <a:latin typeface="Cascadia Mono" panose="020B0609020000020004" pitchFamily="49" charset="0"/>
              </a:rPr>
              <a:t>instâncio</a:t>
            </a:r>
            <a:r>
              <a:rPr lang="pt-BR" sz="1400" dirty="0">
                <a:solidFill>
                  <a:srgbClr val="008000"/>
                </a:solidFill>
                <a:latin typeface="Cascadia Mono" panose="020B0609020000020004" pitchFamily="49" charset="0"/>
              </a:rPr>
              <a:t> o objeto deve ser </a:t>
            </a:r>
            <a:r>
              <a:rPr lang="pt-BR" sz="1400" dirty="0" err="1">
                <a:solidFill>
                  <a:srgbClr val="008000"/>
                </a:solidFill>
                <a:latin typeface="Cascadia Mono" panose="020B0609020000020004" pitchFamily="49" charset="0"/>
              </a:rPr>
              <a:t>espefificado</a:t>
            </a:r>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funcNovo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"José"</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"Pedro"</a:t>
            </a:r>
            <a:r>
              <a:rPr lang="pt-BR" sz="1400" dirty="0">
                <a:solidFill>
                  <a:srgbClr val="000000"/>
                </a:solidFill>
                <a:latin typeface="Cascadia Mono" panose="020B0609020000020004" pitchFamily="49" charset="0"/>
              </a:rPr>
              <a:t>, 5000);</a:t>
            </a:r>
          </a:p>
          <a:p>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funcNovoDeNovo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"José"</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"Pedro"</a:t>
            </a:r>
            <a:r>
              <a:rPr lang="pt-BR" sz="1400" dirty="0">
                <a:solidFill>
                  <a:srgbClr val="000000"/>
                </a:solidFill>
                <a:latin typeface="Cascadia Mono" panose="020B0609020000020004" pitchFamily="49" charset="0"/>
              </a:rPr>
              <a:t>, 5000);</a:t>
            </a:r>
          </a:p>
          <a:p>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Console.ReadKey</a:t>
            </a:r>
            <a:r>
              <a:rPr lang="pt-BR" sz="1400" dirty="0">
                <a:solidFill>
                  <a:srgbClr val="000000"/>
                </a:solidFill>
                <a:latin typeface="Cascadia Mono" panose="020B0609020000020004" pitchFamily="49" charset="0"/>
              </a:rPr>
              <a:t>();</a:t>
            </a:r>
          </a:p>
          <a:p>
            <a:endParaRPr lang="pt-BR" sz="1400" b="1" u="sng"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a:t>
            </a:r>
          </a:p>
        </p:txBody>
      </p:sp>
    </p:spTree>
    <p:extLst>
      <p:ext uri="{BB962C8B-B14F-4D97-AF65-F5344CB8AC3E}">
        <p14:creationId xmlns:p14="http://schemas.microsoft.com/office/powerpoint/2010/main" val="390404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27</a:t>
            </a:fld>
            <a:endParaRPr lang="pt-BR"/>
          </a:p>
        </p:txBody>
      </p:sp>
      <p:sp>
        <p:nvSpPr>
          <p:cNvPr id="6" name="CaixaDeTexto 5">
            <a:extLst>
              <a:ext uri="{FF2B5EF4-FFF2-40B4-BE49-F238E27FC236}">
                <a16:creationId xmlns:a16="http://schemas.microsoft.com/office/drawing/2014/main" id="{72DECE20-8AE0-C12C-45F5-02EDEA1FC6B5}"/>
              </a:ext>
            </a:extLst>
          </p:cNvPr>
          <p:cNvSpPr txBox="1"/>
          <p:nvPr/>
        </p:nvSpPr>
        <p:spPr>
          <a:xfrm>
            <a:off x="251520" y="833219"/>
            <a:ext cx="8136904" cy="5232202"/>
          </a:xfrm>
          <a:prstGeom prst="rect">
            <a:avLst/>
          </a:prstGeom>
          <a:noFill/>
        </p:spPr>
        <p:txBody>
          <a:bodyPr wrap="square" rtlCol="0">
            <a:spAutoFit/>
          </a:bodyPr>
          <a:lstStyle/>
          <a:p>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void</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AumentarSalario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 += valor;</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void</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RebaixarSalario</a:t>
            </a:r>
            <a:r>
              <a:rPr lang="pt-BR" sz="1800" dirty="0">
                <a:solidFill>
                  <a:srgbClr val="000000"/>
                </a:solidFill>
                <a:latin typeface="Cascadia Mono" panose="020B0609020000020004" pitchFamily="49" charset="0"/>
              </a:rPr>
              <a:t>(</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valor)</a:t>
            </a:r>
          </a:p>
          <a:p>
            <a:r>
              <a:rPr lang="pt-BR" sz="1800" dirty="0">
                <a:solidFill>
                  <a:srgbClr val="000000"/>
                </a:solidFill>
                <a:latin typeface="Cascadia Mono" panose="020B0609020000020004" pitchFamily="49" charset="0"/>
              </a:rPr>
              <a:t>            =&gt;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 -= valor;</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decimal</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ExibirSalario</a:t>
            </a:r>
            <a:r>
              <a:rPr lang="pt-BR" sz="1800" dirty="0">
                <a:solidFill>
                  <a:srgbClr val="000000"/>
                </a:solidFill>
                <a:latin typeface="Cascadia Mono" panose="020B0609020000020004" pitchFamily="49" charset="0"/>
              </a:rPr>
              <a:t>() =&gt; </a:t>
            </a:r>
            <a:r>
              <a:rPr lang="pt-BR" sz="1800" dirty="0" err="1">
                <a:solidFill>
                  <a:srgbClr val="0000FF"/>
                </a:solidFill>
                <a:latin typeface="Cascadia Mono" panose="020B0609020000020004" pitchFamily="49" charset="0"/>
              </a:rPr>
              <a:t>this</a:t>
            </a:r>
            <a:r>
              <a:rPr lang="pt-BR" sz="1800" dirty="0" err="1">
                <a:solidFill>
                  <a:srgbClr val="000000"/>
                </a:solidFill>
                <a:latin typeface="Cascadia Mono" panose="020B0609020000020004" pitchFamily="49" charset="0"/>
              </a:rPr>
              <a:t>.Salario</a:t>
            </a:r>
            <a:r>
              <a:rPr lang="pt-BR" sz="1800" dirty="0">
                <a:solidFill>
                  <a:srgbClr val="000000"/>
                </a:solidFill>
                <a:latin typeface="Cascadia Mono" panose="020B0609020000020004" pitchFamily="49" charset="0"/>
              </a:rPr>
              <a:t>;</a:t>
            </a:r>
          </a:p>
          <a:p>
            <a:endParaRPr lang="pt-BR"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Obs</a:t>
            </a:r>
            <a:r>
              <a:rPr lang="pt-BR" sz="1800" dirty="0">
                <a:solidFill>
                  <a:srgbClr val="000000"/>
                </a:solidFill>
                <a:latin typeface="Cascadia Mono" panose="020B0609020000020004" pitchFamily="49" charset="0"/>
              </a:rPr>
              <a:t>: O código acima deve estar dentro da classe </a:t>
            </a:r>
            <a:r>
              <a:rPr lang="pt-BR" sz="1800" dirty="0" err="1">
                <a:solidFill>
                  <a:srgbClr val="000000"/>
                </a:solidFill>
                <a:latin typeface="Cascadia Mono" panose="020B0609020000020004" pitchFamily="49" charset="0"/>
              </a:rPr>
              <a:t>Funcionario</a:t>
            </a:r>
            <a:endParaRPr lang="pt-BR" sz="1800" dirty="0">
              <a:solidFill>
                <a:srgbClr val="000000"/>
              </a:solidFill>
              <a:latin typeface="Cascadia Mono" panose="020B0609020000020004" pitchFamily="49" charset="0"/>
            </a:endParaRPr>
          </a:p>
          <a:p>
            <a:endParaRPr lang="pt-BR" b="1" u="sng" dirty="0">
              <a:solidFill>
                <a:srgbClr val="000000"/>
              </a:solidFill>
              <a:latin typeface="Cascadia Mono" panose="020B0609020000020004" pitchFamily="49" charset="0"/>
            </a:endParaRPr>
          </a:p>
          <a:p>
            <a:r>
              <a:rPr lang="pt-BR" sz="1400" b="1" u="sng" dirty="0">
                <a:solidFill>
                  <a:srgbClr val="000000"/>
                </a:solidFill>
                <a:latin typeface="Cascadia Mono" panose="020B0609020000020004" pitchFamily="49" charset="0"/>
              </a:rPr>
              <a:t>Para chamar seria assim:</a:t>
            </a:r>
          </a:p>
          <a:p>
            <a:endParaRPr lang="pt-BR" sz="1400" b="1" u="sng" dirty="0">
              <a:solidFill>
                <a:srgbClr val="000000"/>
              </a:solidFill>
              <a:latin typeface="Cascadia Mono" panose="020B0609020000020004" pitchFamily="49" charset="0"/>
            </a:endParaRPr>
          </a:p>
          <a:p>
            <a:r>
              <a:rPr lang="pt-BR" sz="1800" dirty="0">
                <a:solidFill>
                  <a:srgbClr val="0000FF"/>
                </a:solidFill>
                <a:latin typeface="Cascadia Mono" panose="020B0609020000020004" pitchFamily="49" charset="0"/>
              </a:rPr>
              <a:t>var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funcNovoDeNovo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800" dirty="0" err="1">
                <a:solidFill>
                  <a:srgbClr val="00B050"/>
                </a:solidFill>
                <a:latin typeface="Cascadia Mono" panose="020B0609020000020004" pitchFamily="49" charset="0"/>
              </a:rPr>
              <a:t>Funcionario</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"José"</a:t>
            </a:r>
            <a:r>
              <a:rPr lang="pt-BR" sz="1800" dirty="0">
                <a:solidFill>
                  <a:srgbClr val="000000"/>
                </a:solidFill>
                <a:latin typeface="Cascadia Mono" panose="020B0609020000020004" pitchFamily="49" charset="0"/>
              </a:rPr>
              <a:t>, </a:t>
            </a:r>
            <a:r>
              <a:rPr lang="pt-BR" sz="1800" dirty="0">
                <a:solidFill>
                  <a:srgbClr val="A31515"/>
                </a:solidFill>
                <a:latin typeface="Cascadia Mono" panose="020B0609020000020004" pitchFamily="49" charset="0"/>
              </a:rPr>
              <a:t>"Pedro"</a:t>
            </a:r>
            <a:r>
              <a:rPr lang="pt-BR" sz="1800" dirty="0">
                <a:solidFill>
                  <a:srgbClr val="000000"/>
                </a:solidFill>
                <a:latin typeface="Cascadia Mono" panose="020B0609020000020004" pitchFamily="49" charset="0"/>
              </a:rPr>
              <a:t>, 5000);</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funcNovo.AumentarSalario</a:t>
            </a:r>
            <a:r>
              <a:rPr lang="pt-BR" sz="1800" dirty="0">
                <a:solidFill>
                  <a:srgbClr val="000000"/>
                </a:solidFill>
                <a:latin typeface="Cascadia Mono" panose="020B0609020000020004" pitchFamily="49" charset="0"/>
              </a:rPr>
              <a:t>(100);</a:t>
            </a: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funcNovoDeNovo.ExibirSalario</a:t>
            </a:r>
            <a:r>
              <a:rPr lang="pt-BR" sz="1800" dirty="0">
                <a:solidFill>
                  <a:srgbClr val="000000"/>
                </a:solidFill>
                <a:latin typeface="Cascadia Mono" panose="020B0609020000020004" pitchFamily="49" charset="0"/>
              </a:rPr>
              <a:t>());</a:t>
            </a:r>
            <a:endParaRPr lang="pt-BR" sz="1400" b="1" u="sng" dirty="0"/>
          </a:p>
        </p:txBody>
      </p:sp>
      <p:sp>
        <p:nvSpPr>
          <p:cNvPr id="3" name="CaixaDeTexto 2">
            <a:extLst>
              <a:ext uri="{FF2B5EF4-FFF2-40B4-BE49-F238E27FC236}">
                <a16:creationId xmlns:a16="http://schemas.microsoft.com/office/drawing/2014/main" id="{906DD28C-A2FE-894E-468B-4701B9809844}"/>
              </a:ext>
            </a:extLst>
          </p:cNvPr>
          <p:cNvSpPr txBox="1"/>
          <p:nvPr/>
        </p:nvSpPr>
        <p:spPr>
          <a:xfrm>
            <a:off x="174267" y="268233"/>
            <a:ext cx="9001000" cy="523220"/>
          </a:xfrm>
          <a:prstGeom prst="rect">
            <a:avLst/>
          </a:prstGeom>
          <a:noFill/>
        </p:spPr>
        <p:txBody>
          <a:bodyPr wrap="square">
            <a:spAutoFit/>
          </a:bodyPr>
          <a:lstStyle/>
          <a:p>
            <a:r>
              <a:rPr lang="pt-BR" sz="2800" b="1" dirty="0"/>
              <a:t>Construtores e métodos – Exemplo </a:t>
            </a:r>
            <a:r>
              <a:rPr lang="pt-BR" sz="2800" b="1" dirty="0" err="1"/>
              <a:t>Metodo</a:t>
            </a:r>
            <a:endParaRPr lang="pt-BR" sz="2800" b="1" dirty="0"/>
          </a:p>
        </p:txBody>
      </p:sp>
    </p:spTree>
    <p:extLst>
      <p:ext uri="{BB962C8B-B14F-4D97-AF65-F5344CB8AC3E}">
        <p14:creationId xmlns:p14="http://schemas.microsoft.com/office/powerpoint/2010/main" val="3926907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28</a:t>
            </a:fld>
            <a:endParaRPr lang="pt-BR"/>
          </a:p>
        </p:txBody>
      </p:sp>
      <p:sp>
        <p:nvSpPr>
          <p:cNvPr id="4" name="CaixaDeTexto 3">
            <a:extLst>
              <a:ext uri="{FF2B5EF4-FFF2-40B4-BE49-F238E27FC236}">
                <a16:creationId xmlns:a16="http://schemas.microsoft.com/office/drawing/2014/main" id="{5DF7B091-C817-94A7-8A41-82B359B3CD4C}"/>
              </a:ext>
            </a:extLst>
          </p:cNvPr>
          <p:cNvSpPr txBox="1"/>
          <p:nvPr/>
        </p:nvSpPr>
        <p:spPr>
          <a:xfrm>
            <a:off x="107504" y="-25654"/>
            <a:ext cx="8631112" cy="6924973"/>
          </a:xfrm>
          <a:prstGeom prst="rect">
            <a:avLst/>
          </a:prstGeom>
          <a:noFill/>
        </p:spPr>
        <p:txBody>
          <a:bodyPr wrap="square">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Cargo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decimal</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Salario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a:solidFill>
                  <a:srgbClr val="008000"/>
                </a:solidFill>
                <a:latin typeface="Cascadia Mono" panose="020B0609020000020004" pitchFamily="49" charset="0"/>
              </a:rPr>
              <a:t>//Construtor Vazio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r>
              <a:rPr lang="pt-BR" sz="1200" dirty="0">
                <a:solidFill>
                  <a:srgbClr val="000000"/>
                </a:solidFill>
                <a:latin typeface="Cascadia Mono" panose="020B0609020000020004" pitchFamily="49" charset="0"/>
              </a:rPr>
              <a:t>() { }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a:solidFill>
                  <a:srgbClr val="008000"/>
                </a:solidFill>
                <a:latin typeface="Cascadia Mono" panose="020B0609020000020004" pitchFamily="49" charset="0"/>
              </a:rPr>
              <a:t>//Construtor com parâmetros</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cargo, </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salario)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.Nome</a:t>
            </a:r>
            <a:r>
              <a:rPr lang="pt-BR" sz="1200" dirty="0">
                <a:solidFill>
                  <a:srgbClr val="000000"/>
                </a:solidFill>
                <a:latin typeface="Cascadia Mono" panose="020B0609020000020004" pitchFamily="49" charset="0"/>
              </a:rPr>
              <a:t> = nome;</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.Cargo</a:t>
            </a:r>
            <a:r>
              <a:rPr lang="pt-BR" sz="1200" dirty="0">
                <a:solidFill>
                  <a:srgbClr val="000000"/>
                </a:solidFill>
                <a:latin typeface="Cascadia Mono" panose="020B0609020000020004" pitchFamily="49" charset="0"/>
              </a:rPr>
              <a:t> = cargo;</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 = salario;</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Funcionario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cargo, </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salario,</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acao</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 </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nome,cargo,salario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if</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acao</a:t>
            </a:r>
            <a:r>
              <a:rPr lang="pt-BR" sz="1200" dirty="0">
                <a:solidFill>
                  <a:srgbClr val="000000"/>
                </a:solidFill>
                <a:latin typeface="Cascadia Mono" panose="020B0609020000020004" pitchFamily="49" charset="0"/>
              </a:rPr>
              <a:t> == </a:t>
            </a:r>
            <a:r>
              <a:rPr lang="pt-BR" sz="1200" dirty="0">
                <a:solidFill>
                  <a:srgbClr val="A31515"/>
                </a:solidFill>
                <a:latin typeface="Cascadia Mono" panose="020B0609020000020004" pitchFamily="49" charset="0"/>
              </a:rPr>
              <a:t>"Contratar"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$"Contratação Feita Nome: </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AumentarSalario</a:t>
            </a:r>
            <a:r>
              <a:rPr lang="pt-BR" sz="1200" dirty="0">
                <a:solidFill>
                  <a:srgbClr val="000000"/>
                </a:solidFill>
                <a:latin typeface="Cascadia Mono" panose="020B0609020000020004" pitchFamily="49" charset="0"/>
              </a:rPr>
              <a:t>(</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valor)</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 += valor;</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RebaixarSalario</a:t>
            </a:r>
            <a:r>
              <a:rPr lang="pt-BR" sz="1200" dirty="0">
                <a:solidFill>
                  <a:srgbClr val="000000"/>
                </a:solidFill>
                <a:latin typeface="Cascadia Mono" panose="020B0609020000020004" pitchFamily="49" charset="0"/>
              </a:rPr>
              <a:t>(</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valor)</a:t>
            </a:r>
          </a:p>
          <a:p>
            <a:r>
              <a:rPr lang="pt-BR" sz="1200" dirty="0">
                <a:solidFill>
                  <a:srgbClr val="000000"/>
                </a:solidFill>
                <a:latin typeface="Cascadia Mono" panose="020B0609020000020004" pitchFamily="49" charset="0"/>
              </a:rPr>
              <a:t>            =&gt;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 -= valor;</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decimal</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ExibirSalario</a:t>
            </a:r>
            <a:r>
              <a:rPr lang="pt-BR" sz="1200" dirty="0">
                <a:solidFill>
                  <a:srgbClr val="000000"/>
                </a:solidFill>
                <a:latin typeface="Cascadia Mono" panose="020B0609020000020004" pitchFamily="49" charset="0"/>
              </a:rPr>
              <a:t>() =&gt;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.Salario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27814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29</a:t>
            </a:fld>
            <a:endParaRPr lang="pt-BR"/>
          </a:p>
        </p:txBody>
      </p:sp>
      <p:sp>
        <p:nvSpPr>
          <p:cNvPr id="4" name="CaixaDeTexto 3">
            <a:extLst>
              <a:ext uri="{FF2B5EF4-FFF2-40B4-BE49-F238E27FC236}">
                <a16:creationId xmlns:a16="http://schemas.microsoft.com/office/drawing/2014/main" id="{5DF7B091-C817-94A7-8A41-82B359B3CD4C}"/>
              </a:ext>
            </a:extLst>
          </p:cNvPr>
          <p:cNvSpPr txBox="1"/>
          <p:nvPr/>
        </p:nvSpPr>
        <p:spPr>
          <a:xfrm>
            <a:off x="107504" y="188640"/>
            <a:ext cx="8631112" cy="523220"/>
          </a:xfrm>
          <a:prstGeom prst="rect">
            <a:avLst/>
          </a:prstGeom>
          <a:noFill/>
        </p:spPr>
        <p:txBody>
          <a:bodyPr wrap="square">
            <a:spAutoFit/>
          </a:bodyPr>
          <a:lstStyle>
            <a:defPPr>
              <a:defRPr lang="pt-BR"/>
            </a:defPPr>
            <a:lvl1pPr>
              <a:defRPr sz="2800" b="1"/>
            </a:lvl1pPr>
          </a:lstStyle>
          <a:p>
            <a:pPr algn="ctr"/>
            <a:r>
              <a:rPr lang="pt-BR" dirty="0"/>
              <a:t>Exemplo Prático de uma Classe</a:t>
            </a:r>
          </a:p>
        </p:txBody>
      </p:sp>
      <p:sp>
        <p:nvSpPr>
          <p:cNvPr id="2" name="CaixaDeTexto 1">
            <a:extLst>
              <a:ext uri="{FF2B5EF4-FFF2-40B4-BE49-F238E27FC236}">
                <a16:creationId xmlns:a16="http://schemas.microsoft.com/office/drawing/2014/main" id="{3A92C082-0C47-F6A1-EC86-1058025E2F38}"/>
              </a:ext>
            </a:extLst>
          </p:cNvPr>
          <p:cNvSpPr txBox="1"/>
          <p:nvPr/>
        </p:nvSpPr>
        <p:spPr>
          <a:xfrm>
            <a:off x="251520" y="833219"/>
            <a:ext cx="8136904" cy="4401205"/>
          </a:xfrm>
          <a:prstGeom prst="rect">
            <a:avLst/>
          </a:prstGeom>
          <a:noFill/>
        </p:spPr>
        <p:txBody>
          <a:bodyPr wrap="square" rtlCol="0">
            <a:spAutoFit/>
          </a:bodyPr>
          <a:lstStyle/>
          <a:p>
            <a:r>
              <a:rPr lang="pt-BR" sz="2800" dirty="0"/>
              <a:t>Quando trabalhamos com modos mais avançados com C#, devemos ter o domínio de entender como criar um projeto apenas de Classe (</a:t>
            </a:r>
            <a:r>
              <a:rPr lang="pt-BR" sz="2800" dirty="0" err="1"/>
              <a:t>Class</a:t>
            </a:r>
            <a:r>
              <a:rPr lang="pt-BR" sz="2800" dirty="0"/>
              <a:t> Library), assim esse projeto poderá ficar dedicado a lidar com regras de negócios, padrões, modelos, etc. Para criar um projeto apenas do tipo classe com Visual Studio podemos seguir o caminho da imagem :</a:t>
            </a:r>
          </a:p>
          <a:p>
            <a:endParaRPr lang="pt-BR" sz="2800" dirty="0"/>
          </a:p>
          <a:p>
            <a:endParaRPr lang="pt-BR" sz="2800" dirty="0"/>
          </a:p>
        </p:txBody>
      </p:sp>
    </p:spTree>
    <p:extLst>
      <p:ext uri="{BB962C8B-B14F-4D97-AF65-F5344CB8AC3E}">
        <p14:creationId xmlns:p14="http://schemas.microsoft.com/office/powerpoint/2010/main" val="193622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1628800"/>
            <a:ext cx="7992888" cy="3539430"/>
          </a:xfrm>
          <a:prstGeom prst="rect">
            <a:avLst/>
          </a:prstGeom>
        </p:spPr>
        <p:txBody>
          <a:bodyPr wrap="square">
            <a:spAutoFit/>
          </a:bodyPr>
          <a:lstStyle/>
          <a:p>
            <a:r>
              <a:rPr lang="pt-BR" sz="2800" dirty="0"/>
              <a:t>Uma programação em estilo procedural, como por exemplo na linguagem C, irá tratar os dados de forma global e dividi-las em vários procedimentos para tratativa de partes do programa. Já na orientação a objeto, cada objeto terá seus campos e atributos, assim como seus próprios procedimentos tudo isso em forma de classes.</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3</a:t>
            </a:fld>
            <a:endParaRPr lang="pt-BR"/>
          </a:p>
        </p:txBody>
      </p:sp>
      <p:sp>
        <p:nvSpPr>
          <p:cNvPr id="3" name="Retângulo 2">
            <a:extLst>
              <a:ext uri="{FF2B5EF4-FFF2-40B4-BE49-F238E27FC236}">
                <a16:creationId xmlns:a16="http://schemas.microsoft.com/office/drawing/2014/main" id="{314073DB-6970-510F-FD65-BB8B6D0A7AD6}"/>
              </a:ext>
            </a:extLst>
          </p:cNvPr>
          <p:cNvSpPr/>
          <p:nvPr/>
        </p:nvSpPr>
        <p:spPr>
          <a:xfrm>
            <a:off x="611560" y="332656"/>
            <a:ext cx="4270721" cy="584775"/>
          </a:xfrm>
          <a:prstGeom prst="rect">
            <a:avLst/>
          </a:prstGeom>
        </p:spPr>
        <p:txBody>
          <a:bodyPr wrap="none">
            <a:spAutoFit/>
          </a:bodyPr>
          <a:lstStyle/>
          <a:p>
            <a:r>
              <a:rPr lang="pt-BR" sz="3200" b="1" dirty="0"/>
              <a:t>Procedural </a:t>
            </a:r>
            <a:r>
              <a:rPr lang="pt-BR" sz="3200" b="1" dirty="0" err="1"/>
              <a:t>vs</a:t>
            </a:r>
            <a:r>
              <a:rPr lang="pt-BR" sz="3200" b="1" dirty="0"/>
              <a:t> OOP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30</a:t>
            </a:fld>
            <a:endParaRPr lang="pt-BR"/>
          </a:p>
        </p:txBody>
      </p:sp>
      <p:pic>
        <p:nvPicPr>
          <p:cNvPr id="5" name="Imagem 4">
            <a:extLst>
              <a:ext uri="{FF2B5EF4-FFF2-40B4-BE49-F238E27FC236}">
                <a16:creationId xmlns:a16="http://schemas.microsoft.com/office/drawing/2014/main" id="{1E0EC8FF-96B3-7BB4-2DB1-A5F5C96DC913}"/>
              </a:ext>
            </a:extLst>
          </p:cNvPr>
          <p:cNvPicPr>
            <a:picLocks noChangeAspect="1"/>
          </p:cNvPicPr>
          <p:nvPr/>
        </p:nvPicPr>
        <p:blipFill>
          <a:blip r:embed="rId2"/>
          <a:stretch>
            <a:fillRect/>
          </a:stretch>
        </p:blipFill>
        <p:spPr>
          <a:xfrm>
            <a:off x="350192" y="260648"/>
            <a:ext cx="8326264" cy="4434370"/>
          </a:xfrm>
          <a:prstGeom prst="rect">
            <a:avLst/>
          </a:prstGeom>
        </p:spPr>
      </p:pic>
      <p:sp>
        <p:nvSpPr>
          <p:cNvPr id="6" name="CaixaDeTexto 5">
            <a:extLst>
              <a:ext uri="{FF2B5EF4-FFF2-40B4-BE49-F238E27FC236}">
                <a16:creationId xmlns:a16="http://schemas.microsoft.com/office/drawing/2014/main" id="{CBA5AA47-45EC-328F-B610-4A270CCF4BB9}"/>
              </a:ext>
            </a:extLst>
          </p:cNvPr>
          <p:cNvSpPr txBox="1"/>
          <p:nvPr/>
        </p:nvSpPr>
        <p:spPr>
          <a:xfrm>
            <a:off x="323528" y="5359403"/>
            <a:ext cx="7508787" cy="523220"/>
          </a:xfrm>
          <a:prstGeom prst="rect">
            <a:avLst/>
          </a:prstGeom>
          <a:noFill/>
        </p:spPr>
        <p:txBody>
          <a:bodyPr wrap="none" rtlCol="0">
            <a:spAutoFit/>
          </a:bodyPr>
          <a:lstStyle/>
          <a:p>
            <a:r>
              <a:rPr lang="pt-BR" sz="2800" dirty="0"/>
              <a:t>Arquivo/Novo/Projeto/Biblioteca de classes</a:t>
            </a:r>
          </a:p>
        </p:txBody>
      </p:sp>
    </p:spTree>
    <p:extLst>
      <p:ext uri="{BB962C8B-B14F-4D97-AF65-F5344CB8AC3E}">
        <p14:creationId xmlns:p14="http://schemas.microsoft.com/office/powerpoint/2010/main" val="674156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107504" y="476672"/>
            <a:ext cx="8631112" cy="2185214"/>
          </a:xfrm>
          <a:prstGeom prst="rect">
            <a:avLst/>
          </a:prstGeom>
        </p:spPr>
        <p:txBody>
          <a:bodyPr wrap="square">
            <a:spAutoFit/>
          </a:bodyPr>
          <a:lstStyle/>
          <a:p>
            <a:r>
              <a:rPr lang="pt-BR" sz="2800" dirty="0"/>
              <a:t>Já no Visual Studio </a:t>
            </a:r>
            <a:r>
              <a:rPr lang="pt-BR" sz="2800" dirty="0" err="1"/>
              <a:t>Code</a:t>
            </a:r>
            <a:r>
              <a:rPr lang="pt-BR" sz="2800" dirty="0"/>
              <a:t> em Novo Terminal</a:t>
            </a:r>
          </a:p>
          <a:p>
            <a:endParaRPr lang="pt-BR" sz="2800" dirty="0"/>
          </a:p>
          <a:p>
            <a:r>
              <a:rPr lang="pt-BR" sz="2800" dirty="0"/>
              <a:t> </a:t>
            </a:r>
            <a:r>
              <a:rPr lang="pt-BR" sz="2800" i="1" dirty="0"/>
              <a:t>Usamos o comando:</a:t>
            </a:r>
          </a:p>
          <a:p>
            <a:endParaRPr lang="pt-BR" sz="2800" i="1" dirty="0"/>
          </a:p>
          <a:p>
            <a:r>
              <a:rPr lang="en-US" sz="2400" b="1" i="0" dirty="0">
                <a:effectLst/>
                <a:latin typeface="+mj-lt"/>
              </a:rPr>
              <a:t>dotnet new </a:t>
            </a:r>
            <a:r>
              <a:rPr lang="en-US" sz="2400" b="1" i="0" dirty="0" err="1">
                <a:effectLst/>
                <a:latin typeface="+mj-lt"/>
              </a:rPr>
              <a:t>classlib</a:t>
            </a:r>
            <a:r>
              <a:rPr lang="en-US" sz="2400" b="1" i="0" dirty="0">
                <a:effectLst/>
                <a:latin typeface="+mj-lt"/>
              </a:rPr>
              <a:t> -o Classes</a:t>
            </a:r>
            <a:endParaRPr lang="pt-BR" sz="2400" b="1" dirty="0">
              <a:latin typeface="+mj-lt"/>
            </a:endParaRPr>
          </a:p>
        </p:txBody>
      </p:sp>
      <p:sp>
        <p:nvSpPr>
          <p:cNvPr id="8" name="Espaço Reservado para Número de Slide 7"/>
          <p:cNvSpPr>
            <a:spLocks noGrp="1"/>
          </p:cNvSpPr>
          <p:nvPr>
            <p:ph type="sldNum" sz="quarter" idx="12"/>
          </p:nvPr>
        </p:nvSpPr>
        <p:spPr/>
        <p:txBody>
          <a:bodyPr/>
          <a:lstStyle/>
          <a:p>
            <a:fld id="{DCC852BF-F671-4184-A381-B2A10E797AA1}" type="slidenum">
              <a:rPr lang="pt-BR" smtClean="0"/>
              <a:pPr/>
              <a:t>31</a:t>
            </a:fld>
            <a:endParaRPr lang="pt-BR"/>
          </a:p>
        </p:txBody>
      </p:sp>
      <p:pic>
        <p:nvPicPr>
          <p:cNvPr id="3" name="Imagem 2">
            <a:extLst>
              <a:ext uri="{FF2B5EF4-FFF2-40B4-BE49-F238E27FC236}">
                <a16:creationId xmlns:a16="http://schemas.microsoft.com/office/drawing/2014/main" id="{68B088AA-35FC-99C0-0C18-E50119E17F7C}"/>
              </a:ext>
            </a:extLst>
          </p:cNvPr>
          <p:cNvPicPr>
            <a:picLocks noChangeAspect="1"/>
          </p:cNvPicPr>
          <p:nvPr/>
        </p:nvPicPr>
        <p:blipFill>
          <a:blip r:embed="rId2"/>
          <a:stretch>
            <a:fillRect/>
          </a:stretch>
        </p:blipFill>
        <p:spPr>
          <a:xfrm>
            <a:off x="611560" y="3501008"/>
            <a:ext cx="7380988" cy="208823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1052736"/>
            <a:ext cx="8352928" cy="2677656"/>
          </a:xfrm>
          <a:prstGeom prst="rect">
            <a:avLst/>
          </a:prstGeom>
        </p:spPr>
        <p:txBody>
          <a:bodyPr wrap="square">
            <a:spAutoFit/>
          </a:bodyPr>
          <a:lstStyle/>
          <a:p>
            <a:r>
              <a:rPr lang="pt-BR" sz="2800" dirty="0"/>
              <a:t>Depois desse projeto de classes criado, devemos referencia-lo no projeto principal da aplicação para que assim as classes fiquem disponíveis para uso conforme seu </a:t>
            </a:r>
            <a:r>
              <a:rPr lang="pt-BR" sz="2800" dirty="0" err="1"/>
              <a:t>namespace</a:t>
            </a:r>
            <a:r>
              <a:rPr lang="pt-BR" sz="2800" dirty="0"/>
              <a:t>. A seguir mostra um exemplo de um projeto de classes, sendo referenciado em um projeto console.</a:t>
            </a:r>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32</a:t>
            </a:fld>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33</a:t>
            </a:fld>
            <a:endParaRPr lang="pt-BR"/>
          </a:p>
        </p:txBody>
      </p:sp>
      <p:pic>
        <p:nvPicPr>
          <p:cNvPr id="4" name="Imagem 3">
            <a:extLst>
              <a:ext uri="{FF2B5EF4-FFF2-40B4-BE49-F238E27FC236}">
                <a16:creationId xmlns:a16="http://schemas.microsoft.com/office/drawing/2014/main" id="{EF5D305B-6195-A2B6-4890-DA423EF19839}"/>
              </a:ext>
            </a:extLst>
          </p:cNvPr>
          <p:cNvPicPr>
            <a:picLocks noChangeAspect="1"/>
          </p:cNvPicPr>
          <p:nvPr/>
        </p:nvPicPr>
        <p:blipFill>
          <a:blip r:embed="rId2"/>
          <a:stretch>
            <a:fillRect/>
          </a:stretch>
        </p:blipFill>
        <p:spPr>
          <a:xfrm>
            <a:off x="389955" y="820134"/>
            <a:ext cx="2453853" cy="777307"/>
          </a:xfrm>
          <a:prstGeom prst="rect">
            <a:avLst/>
          </a:prstGeom>
        </p:spPr>
      </p:pic>
      <p:sp>
        <p:nvSpPr>
          <p:cNvPr id="6" name="CaixaDeTexto 5">
            <a:extLst>
              <a:ext uri="{FF2B5EF4-FFF2-40B4-BE49-F238E27FC236}">
                <a16:creationId xmlns:a16="http://schemas.microsoft.com/office/drawing/2014/main" id="{7C59137D-3F55-8260-1E9C-3BAA592D37D6}"/>
              </a:ext>
            </a:extLst>
          </p:cNvPr>
          <p:cNvSpPr txBox="1"/>
          <p:nvPr/>
        </p:nvSpPr>
        <p:spPr>
          <a:xfrm>
            <a:off x="563580" y="260648"/>
            <a:ext cx="1832553" cy="369332"/>
          </a:xfrm>
          <a:prstGeom prst="rect">
            <a:avLst/>
          </a:prstGeom>
          <a:noFill/>
        </p:spPr>
        <p:txBody>
          <a:bodyPr wrap="none" rtlCol="0">
            <a:spAutoFit/>
          </a:bodyPr>
          <a:lstStyle/>
          <a:p>
            <a:r>
              <a:rPr lang="pt-BR" b="1" dirty="0"/>
              <a:t>Passo a Passo</a:t>
            </a:r>
          </a:p>
        </p:txBody>
      </p:sp>
      <p:pic>
        <p:nvPicPr>
          <p:cNvPr id="8" name="Imagem 7">
            <a:extLst>
              <a:ext uri="{FF2B5EF4-FFF2-40B4-BE49-F238E27FC236}">
                <a16:creationId xmlns:a16="http://schemas.microsoft.com/office/drawing/2014/main" id="{F2192718-2ABA-CE4D-F94B-D7F40B9CCCA5}"/>
              </a:ext>
            </a:extLst>
          </p:cNvPr>
          <p:cNvPicPr>
            <a:picLocks noChangeAspect="1"/>
          </p:cNvPicPr>
          <p:nvPr/>
        </p:nvPicPr>
        <p:blipFill>
          <a:blip r:embed="rId3"/>
          <a:stretch>
            <a:fillRect/>
          </a:stretch>
        </p:blipFill>
        <p:spPr>
          <a:xfrm>
            <a:off x="4693549" y="820134"/>
            <a:ext cx="3838891" cy="2448272"/>
          </a:xfrm>
          <a:prstGeom prst="rect">
            <a:avLst/>
          </a:prstGeom>
        </p:spPr>
      </p:pic>
      <p:cxnSp>
        <p:nvCxnSpPr>
          <p:cNvPr id="10" name="Conector de Seta Reta 9">
            <a:extLst>
              <a:ext uri="{FF2B5EF4-FFF2-40B4-BE49-F238E27FC236}">
                <a16:creationId xmlns:a16="http://schemas.microsoft.com/office/drawing/2014/main" id="{35F70BB3-F19A-B705-87DF-1EF74294A5C0}"/>
              </a:ext>
            </a:extLst>
          </p:cNvPr>
          <p:cNvCxnSpPr>
            <a:cxnSpLocks/>
          </p:cNvCxnSpPr>
          <p:nvPr/>
        </p:nvCxnSpPr>
        <p:spPr>
          <a:xfrm>
            <a:off x="3347864" y="1208787"/>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m 11">
            <a:extLst>
              <a:ext uri="{FF2B5EF4-FFF2-40B4-BE49-F238E27FC236}">
                <a16:creationId xmlns:a16="http://schemas.microsoft.com/office/drawing/2014/main" id="{1A4AFEA0-537F-438E-6D01-907BDCBD2B92}"/>
              </a:ext>
            </a:extLst>
          </p:cNvPr>
          <p:cNvPicPr>
            <a:picLocks noChangeAspect="1"/>
          </p:cNvPicPr>
          <p:nvPr/>
        </p:nvPicPr>
        <p:blipFill>
          <a:blip r:embed="rId4"/>
          <a:stretch>
            <a:fillRect/>
          </a:stretch>
        </p:blipFill>
        <p:spPr>
          <a:xfrm>
            <a:off x="363502" y="1797866"/>
            <a:ext cx="3560426" cy="2998831"/>
          </a:xfrm>
          <a:prstGeom prst="rect">
            <a:avLst/>
          </a:prstGeom>
        </p:spPr>
      </p:pic>
      <p:cxnSp>
        <p:nvCxnSpPr>
          <p:cNvPr id="15" name="Conector de Seta Reta 14">
            <a:extLst>
              <a:ext uri="{FF2B5EF4-FFF2-40B4-BE49-F238E27FC236}">
                <a16:creationId xmlns:a16="http://schemas.microsoft.com/office/drawing/2014/main" id="{44B3ACAF-40B3-8313-7734-2CE89EF4F8DE}"/>
              </a:ext>
            </a:extLst>
          </p:cNvPr>
          <p:cNvCxnSpPr>
            <a:cxnSpLocks/>
          </p:cNvCxnSpPr>
          <p:nvPr/>
        </p:nvCxnSpPr>
        <p:spPr>
          <a:xfrm flipH="1">
            <a:off x="3491880" y="1481630"/>
            <a:ext cx="1080120" cy="21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m 20">
            <a:extLst>
              <a:ext uri="{FF2B5EF4-FFF2-40B4-BE49-F238E27FC236}">
                <a16:creationId xmlns:a16="http://schemas.microsoft.com/office/drawing/2014/main" id="{1254191E-F792-FD0B-ADB9-2A0D19B07A40}"/>
              </a:ext>
            </a:extLst>
          </p:cNvPr>
          <p:cNvPicPr>
            <a:picLocks noChangeAspect="1"/>
          </p:cNvPicPr>
          <p:nvPr/>
        </p:nvPicPr>
        <p:blipFill>
          <a:blip r:embed="rId5"/>
          <a:stretch>
            <a:fillRect/>
          </a:stretch>
        </p:blipFill>
        <p:spPr>
          <a:xfrm>
            <a:off x="4499992" y="4166452"/>
            <a:ext cx="3456384" cy="1905266"/>
          </a:xfrm>
          <a:prstGeom prst="rect">
            <a:avLst/>
          </a:prstGeom>
        </p:spPr>
      </p:pic>
      <p:cxnSp>
        <p:nvCxnSpPr>
          <p:cNvPr id="22" name="Conector de Seta Reta 21">
            <a:extLst>
              <a:ext uri="{FF2B5EF4-FFF2-40B4-BE49-F238E27FC236}">
                <a16:creationId xmlns:a16="http://schemas.microsoft.com/office/drawing/2014/main" id="{EA923FCC-DE1A-FD48-4C3B-DFD35BC7659C}"/>
              </a:ext>
            </a:extLst>
          </p:cNvPr>
          <p:cNvCxnSpPr>
            <a:cxnSpLocks/>
          </p:cNvCxnSpPr>
          <p:nvPr/>
        </p:nvCxnSpPr>
        <p:spPr>
          <a:xfrm>
            <a:off x="4021374" y="3462832"/>
            <a:ext cx="910666" cy="47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0"/>
            <a:ext cx="7848872" cy="2677656"/>
          </a:xfrm>
          <a:prstGeom prst="rect">
            <a:avLst/>
          </a:prstGeom>
        </p:spPr>
        <p:txBody>
          <a:bodyPr wrap="square">
            <a:spAutoFit/>
          </a:bodyPr>
          <a:lstStyle/>
          <a:p>
            <a:pPr algn="ctr"/>
            <a:endParaRPr lang="pt-BR" sz="2800" dirty="0"/>
          </a:p>
          <a:p>
            <a:r>
              <a:rPr lang="pt-BR" sz="2800" dirty="0"/>
              <a:t>Após seguidos passos anteriores, basta referenciar a classe através do </a:t>
            </a:r>
            <a:r>
              <a:rPr lang="pt-BR" sz="2800" dirty="0" err="1"/>
              <a:t>namespace</a:t>
            </a:r>
            <a:r>
              <a:rPr lang="pt-BR" sz="2800" dirty="0"/>
              <a:t> dela nos arquivos desejados para o uso da classe, em nosso exemplo no arquivo </a:t>
            </a:r>
            <a:r>
              <a:rPr lang="pt-BR" sz="2800" dirty="0" err="1"/>
              <a:t>Program.cs</a:t>
            </a:r>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34</a:t>
            </a:fld>
            <a:endParaRPr lang="pt-BR"/>
          </a:p>
        </p:txBody>
      </p:sp>
      <p:sp>
        <p:nvSpPr>
          <p:cNvPr id="4" name="CaixaDeTexto 3">
            <a:extLst>
              <a:ext uri="{FF2B5EF4-FFF2-40B4-BE49-F238E27FC236}">
                <a16:creationId xmlns:a16="http://schemas.microsoft.com/office/drawing/2014/main" id="{0A441FF3-4975-9247-B65D-9F829A6F1129}"/>
              </a:ext>
            </a:extLst>
          </p:cNvPr>
          <p:cNvSpPr txBox="1"/>
          <p:nvPr/>
        </p:nvSpPr>
        <p:spPr>
          <a:xfrm>
            <a:off x="539552" y="2924944"/>
            <a:ext cx="7506486" cy="2677656"/>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Classes.Pessoas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"Preenchendo dados da classe funcionário."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Funcionario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funcionario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"João"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"Programador"</a:t>
            </a:r>
            <a:r>
              <a:rPr lang="pt-BR" sz="1400" dirty="0">
                <a:solidFill>
                  <a:srgbClr val="000000"/>
                </a:solidFill>
                <a:latin typeface="Cascadia Mono" panose="020B0609020000020004" pitchFamily="49" charset="0"/>
              </a:rPr>
              <a:t>,3500.00M);</a:t>
            </a:r>
          </a:p>
          <a:p>
            <a:endParaRPr lang="pt-BR" sz="1400" dirty="0">
              <a:solidFill>
                <a:srgbClr val="000000"/>
              </a:solidFill>
              <a:latin typeface="Cascadia Mono" panose="020B0609020000020004" pitchFamily="49" charset="0"/>
            </a:endParaRPr>
          </a:p>
          <a:p>
            <a:r>
              <a:rPr lang="it-IT" sz="1400" dirty="0">
                <a:solidFill>
                  <a:srgbClr val="00B050"/>
                </a:solidFill>
                <a:latin typeface="Cascadia Mono" panose="020B0609020000020004" pitchFamily="49" charset="0"/>
              </a:rPr>
              <a:t>Console</a:t>
            </a:r>
            <a:r>
              <a:rPr lang="it-IT" sz="1400" dirty="0">
                <a:solidFill>
                  <a:srgbClr val="000000"/>
                </a:solidFill>
                <a:latin typeface="Cascadia Mono" panose="020B0609020000020004" pitchFamily="49" charset="0"/>
              </a:rPr>
              <a:t>.WriteLine(</a:t>
            </a:r>
            <a:r>
              <a:rPr lang="it-IT" sz="1400" dirty="0">
                <a:solidFill>
                  <a:srgbClr val="A31515"/>
                </a:solidFill>
                <a:latin typeface="Cascadia Mono" panose="020B0609020000020004" pitchFamily="49" charset="0"/>
              </a:rPr>
              <a:t>$" Nome : </a:t>
            </a:r>
            <a:r>
              <a:rPr lang="it-IT" sz="1400" dirty="0">
                <a:solidFill>
                  <a:srgbClr val="000000"/>
                </a:solidFill>
                <a:latin typeface="Cascadia Mono" panose="020B0609020000020004" pitchFamily="49" charset="0"/>
              </a:rPr>
              <a:t>{funcionario.Nome}</a:t>
            </a:r>
            <a:r>
              <a:rPr lang="it-IT" sz="1400" dirty="0">
                <a:solidFill>
                  <a:srgbClr val="A31515"/>
                </a:solidFill>
                <a:latin typeface="Cascadia Mono" panose="020B0609020000020004" pitchFamily="49" charset="0"/>
              </a:rPr>
              <a:t>"</a:t>
            </a:r>
            <a:r>
              <a:rPr lang="it-IT"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Cargo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funcionario.Cargo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Salário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funcionario.Salario:</a:t>
            </a:r>
            <a:r>
              <a:rPr lang="pt-BR" sz="1400" dirty="0" err="1">
                <a:solidFill>
                  <a:srgbClr val="A31515"/>
                </a:solidFill>
                <a:latin typeface="Cascadia Mono" panose="020B0609020000020004" pitchFamily="49" charset="0"/>
              </a:rPr>
              <a:t>C</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"Dados preenchidos com sucesso."</a:t>
            </a:r>
            <a:r>
              <a:rPr lang="pt-BR"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endParaRPr lang="pt-BR" sz="1400" dirty="0"/>
          </a:p>
        </p:txBody>
      </p:sp>
      <p:sp>
        <p:nvSpPr>
          <p:cNvPr id="7" name="CaixaDeTexto 6">
            <a:extLst>
              <a:ext uri="{FF2B5EF4-FFF2-40B4-BE49-F238E27FC236}">
                <a16:creationId xmlns:a16="http://schemas.microsoft.com/office/drawing/2014/main" id="{BF640934-5E19-01D4-36CD-16EC8D293C52}"/>
              </a:ext>
            </a:extLst>
          </p:cNvPr>
          <p:cNvSpPr txBox="1"/>
          <p:nvPr/>
        </p:nvSpPr>
        <p:spPr>
          <a:xfrm>
            <a:off x="395536" y="5805264"/>
            <a:ext cx="7284366" cy="923330"/>
          </a:xfrm>
          <a:prstGeom prst="rect">
            <a:avLst/>
          </a:prstGeom>
          <a:noFill/>
        </p:spPr>
        <p:txBody>
          <a:bodyPr wrap="none" rtlCol="0">
            <a:spAutoFit/>
          </a:bodyPr>
          <a:lstStyle/>
          <a:p>
            <a:r>
              <a:rPr lang="pt-BR" dirty="0" err="1"/>
              <a:t>Obs</a:t>
            </a:r>
            <a:r>
              <a:rPr lang="pt-BR" dirty="0"/>
              <a:t>: No </a:t>
            </a:r>
            <a:r>
              <a:rPr lang="pt-BR" dirty="0" err="1"/>
              <a:t>VSCode</a:t>
            </a:r>
            <a:r>
              <a:rPr lang="pt-BR" dirty="0"/>
              <a:t> para referenciar outro projeto usamos o comando:</a:t>
            </a:r>
          </a:p>
          <a:p>
            <a:endParaRPr lang="pt-BR" b="1" i="1" dirty="0"/>
          </a:p>
          <a:p>
            <a:r>
              <a:rPr lang="pt-BR" b="1" i="1" dirty="0" err="1"/>
              <a:t>dotnet</a:t>
            </a:r>
            <a:r>
              <a:rPr lang="pt-BR" b="1" i="1" dirty="0"/>
              <a:t> </a:t>
            </a:r>
            <a:r>
              <a:rPr lang="pt-BR" b="1" i="1" dirty="0" err="1"/>
              <a:t>add</a:t>
            </a:r>
            <a:r>
              <a:rPr lang="pt-BR" b="1" i="1" dirty="0"/>
              <a:t> </a:t>
            </a:r>
            <a:r>
              <a:rPr lang="pt-BR" b="1" i="1" dirty="0" err="1"/>
              <a:t>reference</a:t>
            </a:r>
            <a:r>
              <a:rPr lang="pt-BR" b="1" i="1" dirty="0"/>
              <a:t> </a:t>
            </a:r>
            <a:r>
              <a:rPr lang="pt-BR" b="1" i="1" dirty="0" err="1"/>
              <a:t>Caminho_Do_Projeto</a:t>
            </a:r>
            <a:endParaRPr lang="pt-BR" b="1"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35</a:t>
            </a:fld>
            <a:endParaRPr lang="pt-BR"/>
          </a:p>
        </p:txBody>
      </p:sp>
      <p:sp>
        <p:nvSpPr>
          <p:cNvPr id="3" name="CaixaDeTexto 2">
            <a:extLst>
              <a:ext uri="{FF2B5EF4-FFF2-40B4-BE49-F238E27FC236}">
                <a16:creationId xmlns:a16="http://schemas.microsoft.com/office/drawing/2014/main" id="{8C2F9175-CC5F-3EA9-CDF2-D44D73653411}"/>
              </a:ext>
            </a:extLst>
          </p:cNvPr>
          <p:cNvSpPr txBox="1"/>
          <p:nvPr/>
        </p:nvSpPr>
        <p:spPr>
          <a:xfrm>
            <a:off x="107504" y="188640"/>
            <a:ext cx="8631112" cy="523220"/>
          </a:xfrm>
          <a:prstGeom prst="rect">
            <a:avLst/>
          </a:prstGeom>
          <a:noFill/>
        </p:spPr>
        <p:txBody>
          <a:bodyPr wrap="square">
            <a:spAutoFit/>
          </a:bodyPr>
          <a:lstStyle>
            <a:defPPr>
              <a:defRPr lang="pt-BR"/>
            </a:defPPr>
            <a:lvl1pPr>
              <a:defRPr sz="2800" b="1"/>
            </a:lvl1pPr>
          </a:lstStyle>
          <a:p>
            <a:r>
              <a:rPr lang="pt-BR" sz="2800" dirty="0"/>
              <a:t>Herança, bases e tipos de classes</a:t>
            </a:r>
          </a:p>
        </p:txBody>
      </p:sp>
      <p:sp>
        <p:nvSpPr>
          <p:cNvPr id="4" name="CaixaDeTexto 3">
            <a:extLst>
              <a:ext uri="{FF2B5EF4-FFF2-40B4-BE49-F238E27FC236}">
                <a16:creationId xmlns:a16="http://schemas.microsoft.com/office/drawing/2014/main" id="{8BA9A2E5-F406-D48F-0D4D-CFC05CED8079}"/>
              </a:ext>
            </a:extLst>
          </p:cNvPr>
          <p:cNvSpPr txBox="1"/>
          <p:nvPr/>
        </p:nvSpPr>
        <p:spPr>
          <a:xfrm>
            <a:off x="251520" y="761791"/>
            <a:ext cx="8136904" cy="6370975"/>
          </a:xfrm>
          <a:prstGeom prst="rect">
            <a:avLst/>
          </a:prstGeom>
          <a:noFill/>
        </p:spPr>
        <p:txBody>
          <a:bodyPr wrap="square" rtlCol="0">
            <a:spAutoFit/>
          </a:bodyPr>
          <a:lstStyle/>
          <a:p>
            <a:r>
              <a:rPr lang="pt-BR" sz="2400" dirty="0"/>
              <a:t>Um dos pilares principais da OOP é poder trabalhar com herança.</a:t>
            </a:r>
          </a:p>
          <a:p>
            <a:r>
              <a:rPr lang="pt-BR" sz="2400" b="1" dirty="0"/>
              <a:t>Herança: </a:t>
            </a:r>
            <a:r>
              <a:rPr lang="pt-BR" sz="2400" dirty="0"/>
              <a:t>É forma de reaproveitar em classes bases (ou classe Pai), seus campos, propriedades e métodos conforme desejar. Ou seja, você pode herdar toda estrutura e comportamento de uma classe, sem ter que repeti-la em outra. No C# só podemos herdar uma classe por vez, não existe múltipla herança, diferente do C++.</a:t>
            </a:r>
            <a:endParaRPr lang="pt-BR" sz="2400" b="1" dirty="0"/>
          </a:p>
          <a:p>
            <a:r>
              <a:rPr lang="pt-BR" sz="2400" b="1" dirty="0"/>
              <a:t>Bases: </a:t>
            </a:r>
            <a:r>
              <a:rPr lang="pt-BR" sz="2400" dirty="0"/>
              <a:t>Como citado acima, damos o nome de base tudo que é principal em uma classe e que será levada como modelo em outra, inclusive replicando o seu construtor, para as classes derivadas (classes filhas, que recebe a herança das classes pai.</a:t>
            </a:r>
          </a:p>
          <a:p>
            <a:r>
              <a:rPr lang="pt-BR" sz="2400" b="1" dirty="0"/>
              <a:t>Tipos de Classes: </a:t>
            </a:r>
            <a:r>
              <a:rPr lang="pt-BR" sz="2400" dirty="0"/>
              <a:t>No C# tipos vários tipos de classes que logo mais será explicada, cada uma dela, mas os tipos são: abstract, </a:t>
            </a:r>
            <a:r>
              <a:rPr lang="pt-BR" sz="2400" dirty="0" err="1"/>
              <a:t>static</a:t>
            </a:r>
            <a:r>
              <a:rPr lang="pt-BR" sz="2400" dirty="0"/>
              <a:t>, parcial, </a:t>
            </a:r>
            <a:r>
              <a:rPr lang="pt-BR" sz="2400" dirty="0" err="1"/>
              <a:t>selead</a:t>
            </a:r>
            <a:r>
              <a:rPr lang="pt-BR" sz="2400" dirty="0"/>
              <a:t> e </a:t>
            </a:r>
            <a:r>
              <a:rPr lang="pt-BR" sz="2400" dirty="0" err="1"/>
              <a:t>record</a:t>
            </a:r>
            <a:endParaRPr lang="pt-BR" sz="2400" b="1" dirty="0"/>
          </a:p>
          <a:p>
            <a:endParaRPr lang="pt-B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404664"/>
            <a:ext cx="8568952" cy="584775"/>
          </a:xfrm>
          <a:prstGeom prst="rect">
            <a:avLst/>
          </a:prstGeom>
        </p:spPr>
        <p:txBody>
          <a:bodyPr wrap="square">
            <a:spAutoFit/>
          </a:bodyPr>
          <a:lstStyle/>
          <a:p>
            <a:r>
              <a:rPr lang="pt-BR" sz="3200" b="1" dirty="0"/>
              <a:t>Exemplo de uma herança</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36</a:t>
            </a:fld>
            <a:endParaRPr lang="pt-BR"/>
          </a:p>
        </p:txBody>
      </p:sp>
      <p:sp>
        <p:nvSpPr>
          <p:cNvPr id="4" name="CaixaDeTexto 3">
            <a:extLst>
              <a:ext uri="{FF2B5EF4-FFF2-40B4-BE49-F238E27FC236}">
                <a16:creationId xmlns:a16="http://schemas.microsoft.com/office/drawing/2014/main" id="{1A8CE01F-A6AB-2525-0CCB-BE0A7D6451E7}"/>
              </a:ext>
            </a:extLst>
          </p:cNvPr>
          <p:cNvSpPr txBox="1"/>
          <p:nvPr/>
        </p:nvSpPr>
        <p:spPr>
          <a:xfrm>
            <a:off x="270058" y="1114975"/>
            <a:ext cx="8487096" cy="4493538"/>
          </a:xfrm>
          <a:prstGeom prst="rect">
            <a:avLst/>
          </a:prstGeom>
          <a:noFill/>
        </p:spPr>
        <p:txBody>
          <a:bodyPr wrap="square">
            <a:spAutoFit/>
          </a:bodyPr>
          <a:lstStyle/>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PessoaBase</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Nome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ExibirNome</a:t>
            </a:r>
            <a:r>
              <a:rPr lang="pt-BR" sz="1100" dirty="0">
                <a:solidFill>
                  <a:srgbClr val="000000"/>
                </a:solidFill>
                <a:latin typeface="Cascadia Mono" panose="020B0609020000020004" pitchFamily="49" charset="0"/>
              </a:rPr>
              <a:t>()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this</a:t>
            </a:r>
            <a:r>
              <a:rPr lang="pt-BR" sz="1100" dirty="0" err="1">
                <a:solidFill>
                  <a:srgbClr val="000000"/>
                </a:solidFill>
                <a:latin typeface="Cascadia Mono" panose="020B0609020000020004" pitchFamily="49" charset="0"/>
              </a:rPr>
              <a:t>.Nome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Cliente</a:t>
            </a:r>
            <a:r>
              <a:rPr lang="pt-BR" sz="1100" dirty="0">
                <a:solidFill>
                  <a:srgbClr val="000000"/>
                </a:solidFill>
                <a:latin typeface="Cascadia Mono" panose="020B0609020000020004" pitchFamily="49" charset="0"/>
              </a:rPr>
              <a:t> : </a:t>
            </a:r>
            <a:r>
              <a:rPr lang="pt-BR" sz="1100" dirty="0" err="1">
                <a:solidFill>
                  <a:srgbClr val="000000"/>
                </a:solidFill>
                <a:latin typeface="Cascadia Mono" panose="020B0609020000020004" pitchFamily="49" charset="0"/>
              </a:rPr>
              <a:t>PessoaBase</a:t>
            </a:r>
            <a:r>
              <a:rPr lang="pt-BR"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DateTime</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Cadastro</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Cliente</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string</a:t>
            </a:r>
            <a:r>
              <a:rPr lang="pt-BR" sz="1100" dirty="0">
                <a:solidFill>
                  <a:srgbClr val="000000"/>
                </a:solidFill>
                <a:latin typeface="Cascadia Mono" panose="020B0609020000020004" pitchFamily="49" charset="0"/>
              </a:rPr>
              <a:t> nome)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this</a:t>
            </a:r>
            <a:r>
              <a:rPr lang="pt-BR" sz="1100" dirty="0" err="1">
                <a:solidFill>
                  <a:srgbClr val="000000"/>
                </a:solidFill>
                <a:latin typeface="Cascadia Mono" panose="020B0609020000020004" pitchFamily="49" charset="0"/>
              </a:rPr>
              <a:t>.Nome</a:t>
            </a:r>
            <a:r>
              <a:rPr lang="pt-BR" sz="1100" dirty="0">
                <a:solidFill>
                  <a:srgbClr val="000000"/>
                </a:solidFill>
                <a:latin typeface="Cascadia Mono" panose="020B0609020000020004" pitchFamily="49" charset="0"/>
              </a:rPr>
              <a:t> = nome;</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Colaborador</a:t>
            </a:r>
            <a:r>
              <a:rPr lang="pt-BR" sz="1100" dirty="0">
                <a:solidFill>
                  <a:srgbClr val="000000"/>
                </a:solidFill>
                <a:latin typeface="Cascadia Mono" panose="020B0609020000020004" pitchFamily="49" charset="0"/>
              </a:rPr>
              <a:t> : </a:t>
            </a:r>
            <a:r>
              <a:rPr lang="pt-BR" sz="1100" dirty="0" err="1">
                <a:solidFill>
                  <a:srgbClr val="000000"/>
                </a:solidFill>
                <a:latin typeface="Cascadia Mono" panose="020B0609020000020004" pitchFamily="49" charset="0"/>
              </a:rPr>
              <a:t>PessoaBase</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decimal</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Salario</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Colaborador</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string</a:t>
            </a:r>
            <a:r>
              <a:rPr lang="pt-BR" sz="1100" dirty="0">
                <a:solidFill>
                  <a:srgbClr val="000000"/>
                </a:solidFill>
                <a:latin typeface="Cascadia Mono" panose="020B0609020000020004" pitchFamily="49" charset="0"/>
              </a:rPr>
              <a:t> nome)</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this</a:t>
            </a:r>
            <a:r>
              <a:rPr lang="pt-BR" sz="1100" dirty="0" err="1">
                <a:solidFill>
                  <a:srgbClr val="000000"/>
                </a:solidFill>
                <a:latin typeface="Cascadia Mono" panose="020B0609020000020004" pitchFamily="49" charset="0"/>
              </a:rPr>
              <a:t>.Nome</a:t>
            </a:r>
            <a:r>
              <a:rPr lang="pt-BR" sz="1100" dirty="0">
                <a:solidFill>
                  <a:srgbClr val="000000"/>
                </a:solidFill>
                <a:latin typeface="Cascadia Mono" panose="020B0609020000020004" pitchFamily="49" charset="0"/>
              </a:rPr>
              <a:t> = nome;</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endParaRPr lang="pt-BR" sz="1100" dirty="0"/>
          </a:p>
        </p:txBody>
      </p:sp>
      <p:sp>
        <p:nvSpPr>
          <p:cNvPr id="6" name="CaixaDeTexto 5">
            <a:extLst>
              <a:ext uri="{FF2B5EF4-FFF2-40B4-BE49-F238E27FC236}">
                <a16:creationId xmlns:a16="http://schemas.microsoft.com/office/drawing/2014/main" id="{D3F42D28-2446-646D-8EB2-635BF03BBD0E}"/>
              </a:ext>
            </a:extLst>
          </p:cNvPr>
          <p:cNvSpPr txBox="1"/>
          <p:nvPr/>
        </p:nvSpPr>
        <p:spPr>
          <a:xfrm>
            <a:off x="35496" y="5877272"/>
            <a:ext cx="8493031" cy="923330"/>
          </a:xfrm>
          <a:prstGeom prst="rect">
            <a:avLst/>
          </a:prstGeom>
          <a:noFill/>
        </p:spPr>
        <p:txBody>
          <a:bodyPr wrap="none" rtlCol="0">
            <a:spAutoFit/>
          </a:bodyPr>
          <a:lstStyle/>
          <a:p>
            <a:r>
              <a:rPr lang="pt-BR" dirty="0"/>
              <a:t>Como visto acima Nome e </a:t>
            </a:r>
            <a:r>
              <a:rPr lang="pt-BR" dirty="0" err="1"/>
              <a:t>Metodo</a:t>
            </a:r>
            <a:r>
              <a:rPr lang="pt-BR" dirty="0"/>
              <a:t> da classe </a:t>
            </a:r>
            <a:r>
              <a:rPr lang="pt-BR" dirty="0" err="1"/>
              <a:t>PessoaBase</a:t>
            </a:r>
            <a:r>
              <a:rPr lang="pt-BR" dirty="0"/>
              <a:t>, é herdado, através</a:t>
            </a:r>
          </a:p>
          <a:p>
            <a:r>
              <a:rPr lang="pt-BR" dirty="0"/>
              <a:t>Do caractere </a:t>
            </a:r>
            <a:r>
              <a:rPr lang="pt-BR" b="1" dirty="0"/>
              <a:t>: (dois pontos)</a:t>
            </a:r>
            <a:r>
              <a:rPr lang="pt-BR" dirty="0"/>
              <a:t>, logo as classes derivadas Cliente e Colaborador,</a:t>
            </a:r>
          </a:p>
          <a:p>
            <a:r>
              <a:rPr lang="pt-BR" dirty="0"/>
              <a:t>terão tanto a propriedade e método, sem precisar recria-los.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260648"/>
            <a:ext cx="8892480" cy="523220"/>
          </a:xfrm>
          <a:prstGeom prst="rect">
            <a:avLst/>
          </a:prstGeom>
        </p:spPr>
        <p:txBody>
          <a:bodyPr wrap="square">
            <a:spAutoFit/>
          </a:bodyPr>
          <a:lstStyle/>
          <a:p>
            <a:r>
              <a:rPr lang="pt-BR" sz="2800" b="1" dirty="0"/>
              <a:t>Classe parcial, estática e selada</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37</a:t>
            </a:fld>
            <a:endParaRPr lang="pt-BR"/>
          </a:p>
        </p:txBody>
      </p:sp>
      <p:sp>
        <p:nvSpPr>
          <p:cNvPr id="3" name="CaixaDeTexto 2">
            <a:extLst>
              <a:ext uri="{FF2B5EF4-FFF2-40B4-BE49-F238E27FC236}">
                <a16:creationId xmlns:a16="http://schemas.microsoft.com/office/drawing/2014/main" id="{19F25E33-EADA-8FCD-25DC-90CA82EBAB0F}"/>
              </a:ext>
            </a:extLst>
          </p:cNvPr>
          <p:cNvSpPr txBox="1"/>
          <p:nvPr/>
        </p:nvSpPr>
        <p:spPr>
          <a:xfrm>
            <a:off x="251520" y="883741"/>
            <a:ext cx="8136904" cy="6001643"/>
          </a:xfrm>
          <a:prstGeom prst="rect">
            <a:avLst/>
          </a:prstGeom>
          <a:noFill/>
        </p:spPr>
        <p:txBody>
          <a:bodyPr wrap="square" rtlCol="0">
            <a:spAutoFit/>
          </a:bodyPr>
          <a:lstStyle/>
          <a:p>
            <a:r>
              <a:rPr lang="pt-BR" sz="2400" b="1" dirty="0"/>
              <a:t>Parcial: </a:t>
            </a:r>
            <a:r>
              <a:rPr lang="pt-BR" sz="2400" dirty="0"/>
              <a:t>No C# é um tipo de classe que pode ser montada em vários arquivos diferentes, porém usando a mesma classe, para no final o compilador possa junta-la como se estivesse em um único arquivo. Isso é usado quando temos uma classe muito grande e com vários comportamentos.</a:t>
            </a:r>
            <a:endParaRPr lang="pt-BR" sz="2400" b="1" dirty="0"/>
          </a:p>
          <a:p>
            <a:r>
              <a:rPr lang="pt-BR" sz="2400" b="1" dirty="0"/>
              <a:t>Estática: </a:t>
            </a:r>
            <a:r>
              <a:rPr lang="pt-BR" sz="2400" dirty="0"/>
              <a:t>É um tipo de classe que não precisa ser </a:t>
            </a:r>
            <a:r>
              <a:rPr lang="pt-BR" sz="2400" dirty="0" err="1"/>
              <a:t>instânciada</a:t>
            </a:r>
            <a:r>
              <a:rPr lang="pt-BR" sz="2400" dirty="0"/>
              <a:t>, dessa forma ao invoca-la no programa toda sua estrutura fica disponível em memória, são uteis para montagem de funções globais que são </a:t>
            </a:r>
            <a:r>
              <a:rPr lang="pt-BR" sz="2400" dirty="0" err="1"/>
              <a:t>frequetementes</a:t>
            </a:r>
            <a:r>
              <a:rPr lang="pt-BR" sz="2400" dirty="0"/>
              <a:t> chamadas, também é possível ter métodos estáticos mesmo em uma classe não estática.</a:t>
            </a:r>
          </a:p>
          <a:p>
            <a:r>
              <a:rPr lang="pt-BR" sz="2400" b="1" dirty="0"/>
              <a:t>Selada: </a:t>
            </a:r>
            <a:r>
              <a:rPr lang="pt-BR" sz="2400" dirty="0"/>
              <a:t>São classes finais, ou seja classes que não podem ser herdadas por ninguém, totalmente fechadas para extensões ou heranças.</a:t>
            </a:r>
            <a:endParaRPr lang="pt-BR" sz="2400" b="1" dirty="0"/>
          </a:p>
          <a:p>
            <a:endParaRPr lang="pt-B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38</a:t>
            </a:fld>
            <a:endParaRPr lang="pt-BR"/>
          </a:p>
        </p:txBody>
      </p:sp>
      <p:sp>
        <p:nvSpPr>
          <p:cNvPr id="3" name="Retângulo 2">
            <a:extLst>
              <a:ext uri="{FF2B5EF4-FFF2-40B4-BE49-F238E27FC236}">
                <a16:creationId xmlns:a16="http://schemas.microsoft.com/office/drawing/2014/main" id="{4EC707BC-0D5B-A534-4890-7C7B51EA9F58}"/>
              </a:ext>
            </a:extLst>
          </p:cNvPr>
          <p:cNvSpPr/>
          <p:nvPr/>
        </p:nvSpPr>
        <p:spPr>
          <a:xfrm>
            <a:off x="107504" y="260648"/>
            <a:ext cx="8892480" cy="523220"/>
          </a:xfrm>
          <a:prstGeom prst="rect">
            <a:avLst/>
          </a:prstGeom>
        </p:spPr>
        <p:txBody>
          <a:bodyPr wrap="square">
            <a:spAutoFit/>
          </a:bodyPr>
          <a:lstStyle/>
          <a:p>
            <a:r>
              <a:rPr lang="pt-BR" sz="2800" b="1" dirty="0"/>
              <a:t>Exemplo classe parcial</a:t>
            </a:r>
          </a:p>
        </p:txBody>
      </p:sp>
      <p:pic>
        <p:nvPicPr>
          <p:cNvPr id="6" name="Imagem 5">
            <a:extLst>
              <a:ext uri="{FF2B5EF4-FFF2-40B4-BE49-F238E27FC236}">
                <a16:creationId xmlns:a16="http://schemas.microsoft.com/office/drawing/2014/main" id="{B89EDFC1-6016-8D5F-52A9-E6C7194EE8C9}"/>
              </a:ext>
            </a:extLst>
          </p:cNvPr>
          <p:cNvPicPr>
            <a:picLocks noChangeAspect="1"/>
          </p:cNvPicPr>
          <p:nvPr/>
        </p:nvPicPr>
        <p:blipFill>
          <a:blip r:embed="rId2"/>
          <a:stretch>
            <a:fillRect/>
          </a:stretch>
        </p:blipFill>
        <p:spPr>
          <a:xfrm>
            <a:off x="0" y="783868"/>
            <a:ext cx="8173591" cy="562053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39</a:t>
            </a:fld>
            <a:endParaRPr lang="pt-BR"/>
          </a:p>
        </p:txBody>
      </p:sp>
      <p:sp>
        <p:nvSpPr>
          <p:cNvPr id="4" name="CaixaDeTexto 3">
            <a:extLst>
              <a:ext uri="{FF2B5EF4-FFF2-40B4-BE49-F238E27FC236}">
                <a16:creationId xmlns:a16="http://schemas.microsoft.com/office/drawing/2014/main" id="{DC51E3E7-D460-F233-F655-38B19FE7F8C0}"/>
              </a:ext>
            </a:extLst>
          </p:cNvPr>
          <p:cNvSpPr txBox="1"/>
          <p:nvPr/>
        </p:nvSpPr>
        <p:spPr>
          <a:xfrm>
            <a:off x="283286" y="476672"/>
            <a:ext cx="8136904" cy="1200329"/>
          </a:xfrm>
          <a:prstGeom prst="rect">
            <a:avLst/>
          </a:prstGeom>
          <a:noFill/>
        </p:spPr>
        <p:txBody>
          <a:bodyPr wrap="square" rtlCol="0">
            <a:spAutoFit/>
          </a:bodyPr>
          <a:lstStyle/>
          <a:p>
            <a:r>
              <a:rPr lang="pt-BR" sz="2400" dirty="0"/>
              <a:t>No exemplo anterior temos dois arquivos diferentes com a mesma classe em sua estrutura, no caso </a:t>
            </a:r>
            <a:r>
              <a:rPr lang="pt-BR" sz="2400" b="1" i="1" dirty="0" err="1"/>
              <a:t>partial</a:t>
            </a:r>
            <a:r>
              <a:rPr lang="pt-BR" sz="2400" dirty="0"/>
              <a:t>, o uso da dessa classe seria assim:</a:t>
            </a:r>
            <a:endParaRPr lang="pt-BR" sz="2400" b="1" i="1" dirty="0"/>
          </a:p>
        </p:txBody>
      </p:sp>
      <p:sp>
        <p:nvSpPr>
          <p:cNvPr id="6" name="CaixaDeTexto 5">
            <a:extLst>
              <a:ext uri="{FF2B5EF4-FFF2-40B4-BE49-F238E27FC236}">
                <a16:creationId xmlns:a16="http://schemas.microsoft.com/office/drawing/2014/main" id="{A093BAEC-6E33-C90D-2EEE-A66548CB52F1}"/>
              </a:ext>
            </a:extLst>
          </p:cNvPr>
          <p:cNvSpPr txBox="1"/>
          <p:nvPr/>
        </p:nvSpPr>
        <p:spPr>
          <a:xfrm>
            <a:off x="179512" y="1858866"/>
            <a:ext cx="8559104" cy="246221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Pedido </a:t>
            </a:r>
            <a:r>
              <a:rPr lang="pt-BR" sz="1400" dirty="0" err="1">
                <a:solidFill>
                  <a:srgbClr val="000000"/>
                </a:solidFill>
                <a:latin typeface="Cascadia Mono" panose="020B0609020000020004" pitchFamily="49" charset="0"/>
              </a:rPr>
              <a:t>pedido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Pedido { </a:t>
            </a:r>
          </a:p>
          <a:p>
            <a:r>
              <a:rPr lang="pt-BR" sz="1400" dirty="0">
                <a:solidFill>
                  <a:srgbClr val="000000"/>
                </a:solidFill>
                <a:latin typeface="Cascadia Mono" panose="020B0609020000020004" pitchFamily="49" charset="0"/>
              </a:rPr>
              <a:t>Nome = </a:t>
            </a:r>
            <a:r>
              <a:rPr lang="pt-BR" sz="1400" dirty="0">
                <a:solidFill>
                  <a:srgbClr val="A31515"/>
                </a:solidFill>
                <a:latin typeface="Cascadia Mono" panose="020B0609020000020004" pitchFamily="49" charset="0"/>
              </a:rPr>
              <a:t>"José"</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Endereco</a:t>
            </a:r>
            <a:r>
              <a:rPr lang="pt-BR" sz="1400" dirty="0">
                <a:solidFill>
                  <a:srgbClr val="000000"/>
                </a:solidFill>
                <a:latin typeface="Cascadia Mono" panose="020B0609020000020004" pitchFamily="49" charset="0"/>
              </a:rPr>
              <a:t> = </a:t>
            </a:r>
            <a:r>
              <a:rPr lang="pt-BR" sz="1400" dirty="0">
                <a:solidFill>
                  <a:srgbClr val="A31515"/>
                </a:solidFill>
                <a:latin typeface="Cascadia Mono" panose="020B0609020000020004" pitchFamily="49" charset="0"/>
              </a:rPr>
              <a:t>"Rua 10, </a:t>
            </a:r>
            <a:r>
              <a:rPr lang="pt-BR" sz="1400" dirty="0" err="1">
                <a:solidFill>
                  <a:srgbClr val="A31515"/>
                </a:solidFill>
                <a:latin typeface="Cascadia Mono" panose="020B0609020000020004" pitchFamily="49" charset="0"/>
              </a:rPr>
              <a:t>nro</a:t>
            </a:r>
            <a:r>
              <a:rPr lang="pt-BR" sz="1400" dirty="0">
                <a:solidFill>
                  <a:srgbClr val="A31515"/>
                </a:solidFill>
                <a:latin typeface="Cascadia Mono" panose="020B0609020000020004" pitchFamily="49" charset="0"/>
              </a:rPr>
              <a:t> 20"</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NumeroNF</a:t>
            </a:r>
            <a:r>
              <a:rPr lang="pt-BR" sz="1400" dirty="0">
                <a:solidFill>
                  <a:srgbClr val="000000"/>
                </a:solidFill>
                <a:latin typeface="Cascadia Mono" panose="020B0609020000020004" pitchFamily="49" charset="0"/>
              </a:rPr>
              <a:t> = 100,</a:t>
            </a:r>
          </a:p>
          <a:p>
            <a:r>
              <a:rPr lang="pt-BR" sz="1400" dirty="0" err="1">
                <a:solidFill>
                  <a:srgbClr val="000000"/>
                </a:solidFill>
                <a:latin typeface="Cascadia Mono" panose="020B0609020000020004" pitchFamily="49" charset="0"/>
              </a:rPr>
              <a:t>SerieNF</a:t>
            </a:r>
            <a:r>
              <a:rPr lang="pt-BR" sz="1400" dirty="0">
                <a:solidFill>
                  <a:srgbClr val="000000"/>
                </a:solidFill>
                <a:latin typeface="Cascadia Mono" panose="020B0609020000020004" pitchFamily="49" charset="0"/>
              </a:rPr>
              <a:t> = 1</a:t>
            </a:r>
          </a:p>
          <a:p>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pedido.Endereco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pedido.NumeroNF</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pedido.SerieNF</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p:txBody>
      </p:sp>
      <p:sp>
        <p:nvSpPr>
          <p:cNvPr id="8" name="CaixaDeTexto 7">
            <a:extLst>
              <a:ext uri="{FF2B5EF4-FFF2-40B4-BE49-F238E27FC236}">
                <a16:creationId xmlns:a16="http://schemas.microsoft.com/office/drawing/2014/main" id="{676C5D66-0614-1228-E969-18C9390A0392}"/>
              </a:ext>
            </a:extLst>
          </p:cNvPr>
          <p:cNvSpPr txBox="1"/>
          <p:nvPr/>
        </p:nvSpPr>
        <p:spPr>
          <a:xfrm>
            <a:off x="283286" y="4653136"/>
            <a:ext cx="8136904" cy="830997"/>
          </a:xfrm>
          <a:prstGeom prst="rect">
            <a:avLst/>
          </a:prstGeom>
          <a:noFill/>
        </p:spPr>
        <p:txBody>
          <a:bodyPr wrap="square" rtlCol="0">
            <a:spAutoFit/>
          </a:bodyPr>
          <a:lstStyle/>
          <a:p>
            <a:r>
              <a:rPr lang="pt-BR" sz="2400" dirty="0"/>
              <a:t>Ou seja, no final temos apenas uma única classe chamada Pedido, que traz toda sua composição.</a:t>
            </a:r>
            <a:endParaRPr lang="pt-BR" sz="2400"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620688"/>
            <a:ext cx="8136904" cy="5693866"/>
          </a:xfrm>
          <a:prstGeom prst="rect">
            <a:avLst/>
          </a:prstGeom>
        </p:spPr>
        <p:txBody>
          <a:bodyPr wrap="square">
            <a:spAutoFit/>
          </a:bodyPr>
          <a:lstStyle/>
          <a:p>
            <a:r>
              <a:rPr lang="pt-BR" sz="2800" dirty="0"/>
              <a:t>Uma das grandes vantagens de usar OOP se dá em vários fatores, tais como escalabilidade, portabilidade, reuso, implementação , etc. O fato de podermos tratar algo do mundo real e abstrair usando OOP é um outro fator importante na hora de programar nesse padrão, pois até mesmo tratar novas funcionalidades ou mesmo correções de erros acaba tornando-se mais fácil, pois como se trata de classes e objetos, logo uma classe isolado pode ser a principal causadora do erro, nesse caso pode-se trata-la isolada para correção e a produtividade aumenta.</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4</a:t>
            </a:fld>
            <a:endParaRPr lang="pt-BR"/>
          </a:p>
        </p:txBody>
      </p:sp>
      <p:sp>
        <p:nvSpPr>
          <p:cNvPr id="3" name="Retângulo 2">
            <a:extLst>
              <a:ext uri="{FF2B5EF4-FFF2-40B4-BE49-F238E27FC236}">
                <a16:creationId xmlns:a16="http://schemas.microsoft.com/office/drawing/2014/main" id="{0F543526-F6A5-BAEA-4162-50FA9714A553}"/>
              </a:ext>
            </a:extLst>
          </p:cNvPr>
          <p:cNvSpPr/>
          <p:nvPr/>
        </p:nvSpPr>
        <p:spPr>
          <a:xfrm>
            <a:off x="611560" y="116632"/>
            <a:ext cx="4177747" cy="584775"/>
          </a:xfrm>
          <a:prstGeom prst="rect">
            <a:avLst/>
          </a:prstGeom>
        </p:spPr>
        <p:txBody>
          <a:bodyPr wrap="none">
            <a:spAutoFit/>
          </a:bodyPr>
          <a:lstStyle/>
          <a:p>
            <a:r>
              <a:rPr lang="pt-BR" sz="3200" b="1" dirty="0"/>
              <a:t>Vantagens da OOP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40</a:t>
            </a:fld>
            <a:endParaRPr lang="pt-BR"/>
          </a:p>
        </p:txBody>
      </p:sp>
      <p:sp>
        <p:nvSpPr>
          <p:cNvPr id="3" name="Retângulo 2">
            <a:extLst>
              <a:ext uri="{FF2B5EF4-FFF2-40B4-BE49-F238E27FC236}">
                <a16:creationId xmlns:a16="http://schemas.microsoft.com/office/drawing/2014/main" id="{203B544D-FBF6-4706-D4A0-38682D927CB1}"/>
              </a:ext>
            </a:extLst>
          </p:cNvPr>
          <p:cNvSpPr/>
          <p:nvPr/>
        </p:nvSpPr>
        <p:spPr>
          <a:xfrm>
            <a:off x="107504" y="260648"/>
            <a:ext cx="8892480" cy="523220"/>
          </a:xfrm>
          <a:prstGeom prst="rect">
            <a:avLst/>
          </a:prstGeom>
        </p:spPr>
        <p:txBody>
          <a:bodyPr wrap="square">
            <a:spAutoFit/>
          </a:bodyPr>
          <a:lstStyle/>
          <a:p>
            <a:r>
              <a:rPr lang="pt-BR" sz="2800" b="1" dirty="0"/>
              <a:t>Exemplo de Classe e Método Estático</a:t>
            </a:r>
          </a:p>
        </p:txBody>
      </p:sp>
      <p:sp>
        <p:nvSpPr>
          <p:cNvPr id="6" name="CaixaDeTexto 5">
            <a:extLst>
              <a:ext uri="{FF2B5EF4-FFF2-40B4-BE49-F238E27FC236}">
                <a16:creationId xmlns:a16="http://schemas.microsoft.com/office/drawing/2014/main" id="{FCC0EEC3-D568-A4F7-5CC5-2A8A9C429FC2}"/>
              </a:ext>
            </a:extLst>
          </p:cNvPr>
          <p:cNvSpPr txBox="1"/>
          <p:nvPr/>
        </p:nvSpPr>
        <p:spPr>
          <a:xfrm>
            <a:off x="238188" y="625741"/>
            <a:ext cx="8631112" cy="4832092"/>
          </a:xfrm>
          <a:prstGeom prst="rect">
            <a:avLst/>
          </a:prstGeom>
          <a:noFill/>
        </p:spPr>
        <p:txBody>
          <a:bodyPr wrap="square">
            <a:spAutoFit/>
          </a:bodyPr>
          <a:lstStyle/>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static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TratamentoTexto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TotalString</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texto</a:t>
            </a:r>
            <a:r>
              <a:rPr lang="en-US" sz="1400" dirty="0">
                <a:solidFill>
                  <a:srgbClr val="000000"/>
                </a:solidFill>
                <a:latin typeface="Cascadia Mono" panose="020B0609020000020004" pitchFamily="49" charset="0"/>
              </a:rPr>
              <a:t>) =&gt; </a:t>
            </a:r>
            <a:r>
              <a:rPr lang="en-US" sz="1400" dirty="0" err="1">
                <a:solidFill>
                  <a:srgbClr val="000000"/>
                </a:solidFill>
                <a:latin typeface="Cascadia Mono" panose="020B0609020000020004" pitchFamily="49" charset="0"/>
              </a:rPr>
              <a:t>texto.Length</a:t>
            </a:r>
            <a:r>
              <a:rPr lang="en-US"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Maiusculo</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texto</a:t>
            </a:r>
            <a:r>
              <a:rPr lang="en-US" sz="1400" dirty="0">
                <a:solidFill>
                  <a:srgbClr val="000000"/>
                </a:solidFill>
                <a:latin typeface="Cascadia Mono" panose="020B0609020000020004" pitchFamily="49" charset="0"/>
              </a:rPr>
              <a:t>) =&gt; </a:t>
            </a:r>
            <a:r>
              <a:rPr lang="en-US" sz="1400" dirty="0" err="1">
                <a:solidFill>
                  <a:srgbClr val="000000"/>
                </a:solidFill>
                <a:latin typeface="Cascadia Mono" panose="020B0609020000020004" pitchFamily="49" charset="0"/>
              </a:rPr>
              <a:t>texto.ToUpper</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Contato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Contato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nome)</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Nome = nome;</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static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ExibirMensagem</a:t>
            </a:r>
            <a:r>
              <a:rPr lang="pt-BR" sz="1400" dirty="0">
                <a:solidFill>
                  <a:srgbClr val="000000"/>
                </a:solidFill>
                <a:latin typeface="Cascadia Mono" panose="020B0609020000020004" pitchFamily="49" charset="0"/>
              </a:rPr>
              <a:t>() =&gt;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"Classe Contato"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7" name="CaixaDeTexto 6">
            <a:extLst>
              <a:ext uri="{FF2B5EF4-FFF2-40B4-BE49-F238E27FC236}">
                <a16:creationId xmlns:a16="http://schemas.microsoft.com/office/drawing/2014/main" id="{E98FE916-66D0-8C45-1318-6E2EC8A0BD2E}"/>
              </a:ext>
            </a:extLst>
          </p:cNvPr>
          <p:cNvSpPr txBox="1"/>
          <p:nvPr/>
        </p:nvSpPr>
        <p:spPr>
          <a:xfrm>
            <a:off x="179512" y="5589240"/>
            <a:ext cx="8064896" cy="1200329"/>
          </a:xfrm>
          <a:prstGeom prst="rect">
            <a:avLst/>
          </a:prstGeom>
          <a:noFill/>
        </p:spPr>
        <p:txBody>
          <a:bodyPr wrap="square" rtlCol="0">
            <a:spAutoFit/>
          </a:bodyPr>
          <a:lstStyle/>
          <a:p>
            <a:r>
              <a:rPr lang="pt-BR" b="1" dirty="0" err="1"/>
              <a:t>Obs</a:t>
            </a:r>
            <a:r>
              <a:rPr lang="pt-BR" b="1" dirty="0"/>
              <a:t>: </a:t>
            </a:r>
            <a:r>
              <a:rPr lang="pt-BR" dirty="0"/>
              <a:t>Toda classe estática, deve ter seus métodos estáticos, já em classes não estáticas, mas com métodos estáticos, qualquer atributo ou propriedade que tenha necessidade de estar no método, também deverá ser estático.</a:t>
            </a:r>
            <a:endParaRPr lang="pt-B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41</a:t>
            </a:fld>
            <a:endParaRPr lang="pt-BR"/>
          </a:p>
        </p:txBody>
      </p:sp>
      <p:sp>
        <p:nvSpPr>
          <p:cNvPr id="3" name="Retângulo 2">
            <a:extLst>
              <a:ext uri="{FF2B5EF4-FFF2-40B4-BE49-F238E27FC236}">
                <a16:creationId xmlns:a16="http://schemas.microsoft.com/office/drawing/2014/main" id="{203B544D-FBF6-4706-D4A0-38682D927CB1}"/>
              </a:ext>
            </a:extLst>
          </p:cNvPr>
          <p:cNvSpPr/>
          <p:nvPr/>
        </p:nvSpPr>
        <p:spPr>
          <a:xfrm>
            <a:off x="107504" y="260648"/>
            <a:ext cx="8892480" cy="461665"/>
          </a:xfrm>
          <a:prstGeom prst="rect">
            <a:avLst/>
          </a:prstGeom>
        </p:spPr>
        <p:txBody>
          <a:bodyPr wrap="square">
            <a:spAutoFit/>
          </a:bodyPr>
          <a:lstStyle/>
          <a:p>
            <a:r>
              <a:rPr lang="pt-BR" sz="2400" b="1" dirty="0"/>
              <a:t>Exemplo da chamada de classe e método estático</a:t>
            </a:r>
          </a:p>
        </p:txBody>
      </p:sp>
      <p:sp>
        <p:nvSpPr>
          <p:cNvPr id="4" name="CaixaDeTexto 3">
            <a:extLst>
              <a:ext uri="{FF2B5EF4-FFF2-40B4-BE49-F238E27FC236}">
                <a16:creationId xmlns:a16="http://schemas.microsoft.com/office/drawing/2014/main" id="{59585ECD-709B-54E3-8B68-E61134168E7F}"/>
              </a:ext>
            </a:extLst>
          </p:cNvPr>
          <p:cNvSpPr txBox="1"/>
          <p:nvPr/>
        </p:nvSpPr>
        <p:spPr>
          <a:xfrm>
            <a:off x="251520" y="1412776"/>
            <a:ext cx="8415088" cy="3323987"/>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nome = </a:t>
            </a:r>
            <a:r>
              <a:rPr lang="pt-BR" sz="1400" dirty="0">
                <a:solidFill>
                  <a:srgbClr val="A31515"/>
                </a:solidFill>
                <a:latin typeface="Cascadia Mono" panose="020B0609020000020004" pitchFamily="49" charset="0"/>
              </a:rPr>
              <a:t>"Ana"</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nome = </a:t>
            </a:r>
            <a:r>
              <a:rPr lang="pt-BR" sz="1400" dirty="0" err="1">
                <a:solidFill>
                  <a:srgbClr val="000000"/>
                </a:solidFill>
                <a:latin typeface="Cascadia Mono" panose="020B0609020000020004" pitchFamily="49" charset="0"/>
              </a:rPr>
              <a:t>TratamentoTexto.Maiusculo</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(nome);</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"Exemplo de classe não estática, com método estático"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Contato.ExibirMensagem</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Contato </a:t>
            </a:r>
            <a:r>
              <a:rPr lang="pt-BR" sz="1400" dirty="0" err="1">
                <a:solidFill>
                  <a:srgbClr val="000000"/>
                </a:solidFill>
                <a:latin typeface="Cascadia Mono" panose="020B0609020000020004" pitchFamily="49" charset="0"/>
              </a:rPr>
              <a:t>contato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"Maria"</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contato.Nome</a:t>
            </a:r>
            <a:r>
              <a:rPr lang="pt-BR" sz="1400" dirty="0">
                <a:solidFill>
                  <a:srgbClr val="000000"/>
                </a:solidFill>
                <a:latin typeface="Cascadia Mono" panose="020B0609020000020004" pitchFamily="49" charset="0"/>
              </a:rPr>
              <a:t>);</a:t>
            </a:r>
            <a:endParaRPr lang="pt-BR" sz="1400" dirty="0"/>
          </a:p>
        </p:txBody>
      </p:sp>
      <p:sp>
        <p:nvSpPr>
          <p:cNvPr id="5" name="CaixaDeTexto 4">
            <a:extLst>
              <a:ext uri="{FF2B5EF4-FFF2-40B4-BE49-F238E27FC236}">
                <a16:creationId xmlns:a16="http://schemas.microsoft.com/office/drawing/2014/main" id="{8447EA14-94D4-4F13-F42E-36BC0819EF39}"/>
              </a:ext>
            </a:extLst>
          </p:cNvPr>
          <p:cNvSpPr txBox="1"/>
          <p:nvPr/>
        </p:nvSpPr>
        <p:spPr>
          <a:xfrm>
            <a:off x="323528" y="5157192"/>
            <a:ext cx="7632848" cy="1200329"/>
          </a:xfrm>
          <a:prstGeom prst="rect">
            <a:avLst/>
          </a:prstGeom>
          <a:noFill/>
        </p:spPr>
        <p:txBody>
          <a:bodyPr wrap="square" rtlCol="0">
            <a:spAutoFit/>
          </a:bodyPr>
          <a:lstStyle/>
          <a:p>
            <a:r>
              <a:rPr lang="pt-BR" dirty="0"/>
              <a:t>Perceba que a classe </a:t>
            </a:r>
            <a:r>
              <a:rPr lang="pt-BR" dirty="0" err="1"/>
              <a:t>TratamentoTexto</a:t>
            </a:r>
            <a:r>
              <a:rPr lang="pt-BR" dirty="0"/>
              <a:t>, não é instanciada (sem new), ela já chama direto o método </a:t>
            </a:r>
            <a:r>
              <a:rPr lang="pt-BR" dirty="0" err="1"/>
              <a:t>Maiusculo</a:t>
            </a:r>
            <a:r>
              <a:rPr lang="pt-BR" dirty="0"/>
              <a:t>, já a classe Contato têm instância, porém quando queremos chamar o método </a:t>
            </a:r>
            <a:r>
              <a:rPr lang="pt-BR" dirty="0" err="1"/>
              <a:t>ExibirMensagem</a:t>
            </a:r>
            <a:r>
              <a:rPr lang="pt-BR" dirty="0"/>
              <a:t>, não é necessária ter uma instância.</a:t>
            </a:r>
          </a:p>
        </p:txBody>
      </p:sp>
    </p:spTree>
    <p:extLst>
      <p:ext uri="{BB962C8B-B14F-4D97-AF65-F5344CB8AC3E}">
        <p14:creationId xmlns:p14="http://schemas.microsoft.com/office/powerpoint/2010/main" val="4005952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42</a:t>
            </a:fld>
            <a:endParaRPr lang="pt-BR"/>
          </a:p>
        </p:txBody>
      </p:sp>
      <p:sp>
        <p:nvSpPr>
          <p:cNvPr id="3" name="Retângulo 2">
            <a:extLst>
              <a:ext uri="{FF2B5EF4-FFF2-40B4-BE49-F238E27FC236}">
                <a16:creationId xmlns:a16="http://schemas.microsoft.com/office/drawing/2014/main" id="{203B544D-FBF6-4706-D4A0-38682D927CB1}"/>
              </a:ext>
            </a:extLst>
          </p:cNvPr>
          <p:cNvSpPr/>
          <p:nvPr/>
        </p:nvSpPr>
        <p:spPr>
          <a:xfrm>
            <a:off x="107504" y="44624"/>
            <a:ext cx="8892480" cy="461665"/>
          </a:xfrm>
          <a:prstGeom prst="rect">
            <a:avLst/>
          </a:prstGeom>
        </p:spPr>
        <p:txBody>
          <a:bodyPr wrap="square">
            <a:spAutoFit/>
          </a:bodyPr>
          <a:lstStyle/>
          <a:p>
            <a:r>
              <a:rPr lang="pt-BR" sz="2400" b="1" dirty="0"/>
              <a:t>Exemplo de classe selada</a:t>
            </a:r>
          </a:p>
        </p:txBody>
      </p:sp>
      <p:sp>
        <p:nvSpPr>
          <p:cNvPr id="4" name="CaixaDeTexto 3">
            <a:extLst>
              <a:ext uri="{FF2B5EF4-FFF2-40B4-BE49-F238E27FC236}">
                <a16:creationId xmlns:a16="http://schemas.microsoft.com/office/drawing/2014/main" id="{59585ECD-709B-54E3-8B68-E61134168E7F}"/>
              </a:ext>
            </a:extLst>
          </p:cNvPr>
          <p:cNvSpPr txBox="1"/>
          <p:nvPr/>
        </p:nvSpPr>
        <p:spPr>
          <a:xfrm>
            <a:off x="323528" y="548680"/>
            <a:ext cx="8415088" cy="2893100"/>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PessoaFisica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sealed</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ValidacaoPessoaFisica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ValidacaoPessoaFisica</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pessoaFisica.Nome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Exception</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"Nome é obrigatório"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public</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class</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PessoaJuridica</a:t>
            </a:r>
            <a:r>
              <a:rPr lang="pt-BR" sz="1400" dirty="0">
                <a:solidFill>
                  <a:srgbClr val="008000"/>
                </a:solidFill>
                <a:latin typeface="Cascadia Mono" panose="020B0609020000020004" pitchFamily="49" charset="0"/>
              </a:rPr>
              <a:t> : </a:t>
            </a:r>
            <a:r>
              <a:rPr lang="pt-BR" sz="1400" dirty="0" err="1">
                <a:solidFill>
                  <a:srgbClr val="008000"/>
                </a:solidFill>
                <a:latin typeface="Cascadia Mono" panose="020B0609020000020004" pitchFamily="49" charset="0"/>
              </a:rPr>
              <a:t>ValidacaoPessoaFisica</a:t>
            </a:r>
            <a:r>
              <a:rPr lang="pt-BR" sz="1400" dirty="0">
                <a:solidFill>
                  <a:srgbClr val="008000"/>
                </a:solidFill>
                <a:latin typeface="Cascadia Mono" panose="020B0609020000020004" pitchFamily="49" charset="0"/>
              </a:rPr>
              <a:t> { }</a:t>
            </a:r>
            <a:endParaRPr lang="pt-BR" sz="1400" dirty="0"/>
          </a:p>
        </p:txBody>
      </p:sp>
      <p:sp>
        <p:nvSpPr>
          <p:cNvPr id="5" name="CaixaDeTexto 4">
            <a:extLst>
              <a:ext uri="{FF2B5EF4-FFF2-40B4-BE49-F238E27FC236}">
                <a16:creationId xmlns:a16="http://schemas.microsoft.com/office/drawing/2014/main" id="{8447EA14-94D4-4F13-F42E-36BC0819EF39}"/>
              </a:ext>
            </a:extLst>
          </p:cNvPr>
          <p:cNvSpPr txBox="1"/>
          <p:nvPr/>
        </p:nvSpPr>
        <p:spPr>
          <a:xfrm>
            <a:off x="319774" y="3429000"/>
            <a:ext cx="7632848" cy="646331"/>
          </a:xfrm>
          <a:prstGeom prst="rect">
            <a:avLst/>
          </a:prstGeom>
          <a:noFill/>
        </p:spPr>
        <p:txBody>
          <a:bodyPr wrap="square" rtlCol="0">
            <a:spAutoFit/>
          </a:bodyPr>
          <a:lstStyle/>
          <a:p>
            <a:r>
              <a:rPr lang="pt-BR" dirty="0"/>
              <a:t>No exemplo acima a herança para a classe </a:t>
            </a:r>
            <a:r>
              <a:rPr lang="pt-BR" dirty="0" err="1"/>
              <a:t>PessoaJuridica</a:t>
            </a:r>
            <a:r>
              <a:rPr lang="pt-BR" dirty="0"/>
              <a:t> dará erro pois a classe </a:t>
            </a:r>
            <a:r>
              <a:rPr lang="pt-BR" dirty="0" err="1"/>
              <a:t>ValidacaoPessoaFisica</a:t>
            </a:r>
            <a:r>
              <a:rPr lang="pt-BR" dirty="0"/>
              <a:t> é </a:t>
            </a:r>
            <a:r>
              <a:rPr lang="pt-BR" sz="1800" b="1" dirty="0" err="1">
                <a:solidFill>
                  <a:srgbClr val="0000FF"/>
                </a:solidFill>
                <a:latin typeface="Cascadia Mono" panose="020B0609020000020004" pitchFamily="49" charset="0"/>
              </a:rPr>
              <a:t>sealed</a:t>
            </a:r>
            <a:r>
              <a:rPr lang="pt-BR" sz="1800" b="1" dirty="0">
                <a:solidFill>
                  <a:srgbClr val="0000FF"/>
                </a:solidFill>
                <a:latin typeface="Cascadia Mono" panose="020B0609020000020004" pitchFamily="49" charset="0"/>
              </a:rPr>
              <a:t>. </a:t>
            </a:r>
            <a:r>
              <a:rPr lang="pt-BR" dirty="0"/>
              <a:t>Seu uso seria assim: </a:t>
            </a:r>
          </a:p>
        </p:txBody>
      </p:sp>
      <p:sp>
        <p:nvSpPr>
          <p:cNvPr id="9" name="CaixaDeTexto 8">
            <a:extLst>
              <a:ext uri="{FF2B5EF4-FFF2-40B4-BE49-F238E27FC236}">
                <a16:creationId xmlns:a16="http://schemas.microsoft.com/office/drawing/2014/main" id="{89E40A90-4061-230E-910C-0B1ACF89AE00}"/>
              </a:ext>
            </a:extLst>
          </p:cNvPr>
          <p:cNvSpPr txBox="1"/>
          <p:nvPr/>
        </p:nvSpPr>
        <p:spPr>
          <a:xfrm>
            <a:off x="305863" y="4077072"/>
            <a:ext cx="8333232" cy="2677656"/>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OOP.TiposClasses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 Da forma abaixo dará exceção, pois falta nome ser preenchido</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 = new </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ValidacaoPessoaFisica</a:t>
            </a:r>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validacaoPessoaFisica</a:t>
            </a:r>
            <a:r>
              <a:rPr lang="pt-BR" sz="1400" dirty="0">
                <a:solidFill>
                  <a:srgbClr val="008000"/>
                </a:solidFill>
                <a:latin typeface="Cascadia Mono" panose="020B0609020000020004" pitchFamily="49" charset="0"/>
              </a:rPr>
              <a:t> = new(</a:t>
            </a:r>
            <a:r>
              <a:rPr lang="pt-BR" sz="1400" dirty="0" err="1">
                <a:solidFill>
                  <a:srgbClr val="008000"/>
                </a:solidFill>
                <a:latin typeface="Cascadia Mono" panose="020B0609020000020004" pitchFamily="49" charset="0"/>
              </a:rPr>
              <a:t>pessoaFisica</a:t>
            </a:r>
            <a:r>
              <a:rPr lang="pt-BR" sz="1400" dirty="0">
                <a:solidFill>
                  <a:srgbClr val="008000"/>
                </a:solidFill>
                <a:latin typeface="Cascadia Mono" panose="020B0609020000020004" pitchFamily="49" charset="0"/>
              </a:rPr>
              <a:t>);</a:t>
            </a:r>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 Da forma abaixo não dará exceção</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 pessoaFisica2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pessoaFisica2.Nome = </a:t>
            </a:r>
            <a:r>
              <a:rPr lang="pt-BR" sz="1400" dirty="0">
                <a:solidFill>
                  <a:srgbClr val="A31515"/>
                </a:solidFill>
                <a:latin typeface="Cascadia Mono" panose="020B0609020000020004" pitchFamily="49" charset="0"/>
              </a:rPr>
              <a:t>"Maria"</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ValidacaoPessoaFisica</a:t>
            </a:r>
            <a:r>
              <a:rPr lang="pt-BR" sz="1400" dirty="0">
                <a:solidFill>
                  <a:srgbClr val="000000"/>
                </a:solidFill>
                <a:latin typeface="Cascadia Mono" panose="020B0609020000020004" pitchFamily="49" charset="0"/>
              </a:rPr>
              <a:t> validacaoPessoaFisica2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(pessoaFisica2);</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"Passou no teste"</a:t>
            </a:r>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2864793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43</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i="1" dirty="0"/>
              <a:t>Classe abstrata e uso de virtual e abstract</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944822"/>
            <a:ext cx="8496944" cy="5632311"/>
          </a:xfrm>
          <a:prstGeom prst="rect">
            <a:avLst/>
          </a:prstGeom>
          <a:noFill/>
        </p:spPr>
        <p:txBody>
          <a:bodyPr wrap="square" rtlCol="0">
            <a:spAutoFit/>
          </a:bodyPr>
          <a:lstStyle/>
          <a:p>
            <a:r>
              <a:rPr lang="pt-BR" sz="2400" dirty="0"/>
              <a:t>Novamente voltamos a falar de herança, porém de</a:t>
            </a:r>
          </a:p>
          <a:p>
            <a:r>
              <a:rPr lang="pt-BR" sz="2400" dirty="0"/>
              <a:t>modo mais prático com classes abstratas e suas utilidades.</a:t>
            </a:r>
          </a:p>
          <a:p>
            <a:endParaRPr lang="pt-BR" sz="2400" dirty="0"/>
          </a:p>
          <a:p>
            <a:r>
              <a:rPr lang="pt-BR" sz="2400" b="1" i="1" dirty="0"/>
              <a:t>Classe Abstrata: </a:t>
            </a:r>
            <a:r>
              <a:rPr lang="pt-BR" sz="2400" dirty="0"/>
              <a:t>É um tipo de classe que não pode ser</a:t>
            </a:r>
          </a:p>
          <a:p>
            <a:r>
              <a:rPr lang="pt-BR" sz="2400" dirty="0"/>
              <a:t>instanciada , porém pode ser herdada diferente do caso do </a:t>
            </a:r>
          </a:p>
          <a:p>
            <a:r>
              <a:rPr lang="pt-BR" sz="2400" dirty="0"/>
              <a:t>tipo selada. Sua utilidade além de bases e reuso,</a:t>
            </a:r>
          </a:p>
          <a:p>
            <a:r>
              <a:rPr lang="pt-BR" sz="2400" dirty="0"/>
              <a:t>também serve para abstração , onde podemos usar o polimorfismo, nesse tipo de classe podemos ter a flexibilidade tanto de apenas declarar uma assinatura, como também ter alguma implementação padrão, nos outros tipo de classe como a padrão, também possível fazer tal coisa, mas a coerência aqui está em abstrair a necessidade, por isso essas classes são mais indicadas para </a:t>
            </a:r>
          </a:p>
          <a:p>
            <a:r>
              <a:rPr lang="pt-BR" sz="2400" dirty="0"/>
              <a:t>um padrão de abstração. </a:t>
            </a:r>
          </a:p>
          <a:p>
            <a:endParaRPr lang="pt-BR" sz="2400" dirty="0"/>
          </a:p>
        </p:txBody>
      </p:sp>
    </p:spTree>
    <p:extLst>
      <p:ext uri="{BB962C8B-B14F-4D97-AF65-F5344CB8AC3E}">
        <p14:creationId xmlns:p14="http://schemas.microsoft.com/office/powerpoint/2010/main" val="18622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44</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i="1" dirty="0"/>
              <a:t>Classe abstrata e uso de virtual e abstract</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944822"/>
            <a:ext cx="8496944" cy="3046988"/>
          </a:xfrm>
          <a:prstGeom prst="rect">
            <a:avLst/>
          </a:prstGeom>
          <a:noFill/>
        </p:spPr>
        <p:txBody>
          <a:bodyPr wrap="square" rtlCol="0">
            <a:spAutoFit/>
          </a:bodyPr>
          <a:lstStyle/>
          <a:p>
            <a:r>
              <a:rPr lang="pt-BR" sz="2400" b="1" i="1" dirty="0"/>
              <a:t>Virtual: </a:t>
            </a:r>
            <a:r>
              <a:rPr lang="pt-BR" sz="2400" dirty="0"/>
              <a:t>É uma palavra reservada que pode ser usada em propriedades e métodos, deixando de modo </a:t>
            </a:r>
            <a:r>
              <a:rPr lang="pt-BR" sz="2400" b="1" dirty="0"/>
              <a:t>opcional</a:t>
            </a:r>
            <a:r>
              <a:rPr lang="pt-BR" sz="2400" dirty="0"/>
              <a:t> sua reescrita (</a:t>
            </a:r>
            <a:r>
              <a:rPr lang="pt-BR" sz="2400" dirty="0" err="1"/>
              <a:t>override</a:t>
            </a:r>
            <a:r>
              <a:rPr lang="pt-BR" sz="2400" dirty="0"/>
              <a:t>) nas classes devidas. </a:t>
            </a:r>
          </a:p>
          <a:p>
            <a:endParaRPr lang="pt-BR" sz="2400" b="1" i="1" dirty="0"/>
          </a:p>
          <a:p>
            <a:r>
              <a:rPr lang="pt-BR" sz="2400" b="1" i="1" dirty="0"/>
              <a:t>Abstract: </a:t>
            </a:r>
            <a:r>
              <a:rPr lang="pt-BR" sz="2400" dirty="0"/>
              <a:t>É uma palavra reservada que pode ser usada em propriedades e métodos, deixando de modo </a:t>
            </a:r>
            <a:r>
              <a:rPr lang="pt-BR" sz="2400" b="1" dirty="0"/>
              <a:t>obrigatório</a:t>
            </a:r>
            <a:r>
              <a:rPr lang="pt-BR" sz="2400" dirty="0"/>
              <a:t> sua reescrita (</a:t>
            </a:r>
            <a:r>
              <a:rPr lang="pt-BR" sz="2400" dirty="0" err="1"/>
              <a:t>override</a:t>
            </a:r>
            <a:r>
              <a:rPr lang="pt-BR" sz="2400" dirty="0"/>
              <a:t>) nas classes derivadas. </a:t>
            </a:r>
          </a:p>
        </p:txBody>
      </p:sp>
    </p:spTree>
    <p:extLst>
      <p:ext uri="{BB962C8B-B14F-4D97-AF65-F5344CB8AC3E}">
        <p14:creationId xmlns:p14="http://schemas.microsoft.com/office/powerpoint/2010/main" val="244028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45</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35496" y="249022"/>
            <a:ext cx="9001000"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944822"/>
            <a:ext cx="8496944" cy="4832092"/>
          </a:xfrm>
          <a:prstGeom prst="rect">
            <a:avLst/>
          </a:prstGeom>
          <a:noFill/>
        </p:spPr>
        <p:txBody>
          <a:bodyPr wrap="square" rtlCol="0">
            <a:spAutoFit/>
          </a:bodyPr>
          <a:lstStyle/>
          <a:p>
            <a:r>
              <a:rPr lang="pt-BR" sz="1400" dirty="0"/>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abstract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DadosPessoaBase</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NroDocumento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PessoaFisica</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DadosPessoaBase</a:t>
            </a:r>
            <a:r>
              <a:rPr lang="pt-BR" sz="1400" dirty="0">
                <a:solidFill>
                  <a:srgbClr val="000000"/>
                </a:solidFill>
                <a:latin typeface="Cascadia Mono" panose="020B0609020000020004" pitchFamily="49" charset="0"/>
              </a:rPr>
              <a:t> { </a:t>
            </a: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RG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PessoaJuridica</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DadosPessoaBase</a:t>
            </a:r>
            <a:endParaRPr lang="pt-BR" sz="1400" dirty="0">
              <a:solidFill>
                <a:srgbClr val="2B91AF"/>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InscricaoEstadual</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PessoaFornecedor</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DadosPessoaBase</a:t>
            </a:r>
            <a:endParaRPr lang="pt-BR" sz="1400" dirty="0">
              <a:solidFill>
                <a:srgbClr val="2B91AF"/>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Segmento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endParaRPr lang="pt-BR" sz="1400" dirty="0"/>
          </a:p>
        </p:txBody>
      </p:sp>
      <p:sp>
        <p:nvSpPr>
          <p:cNvPr id="4" name="CaixaDeTexto 3">
            <a:extLst>
              <a:ext uri="{FF2B5EF4-FFF2-40B4-BE49-F238E27FC236}">
                <a16:creationId xmlns:a16="http://schemas.microsoft.com/office/drawing/2014/main" id="{710B59B8-8817-C2E9-3C1D-9481CF1411C2}"/>
              </a:ext>
            </a:extLst>
          </p:cNvPr>
          <p:cNvSpPr txBox="1"/>
          <p:nvPr/>
        </p:nvSpPr>
        <p:spPr>
          <a:xfrm>
            <a:off x="251520" y="6255258"/>
            <a:ext cx="6952544" cy="369332"/>
          </a:xfrm>
          <a:prstGeom prst="rect">
            <a:avLst/>
          </a:prstGeom>
          <a:noFill/>
        </p:spPr>
        <p:txBody>
          <a:bodyPr wrap="none" rtlCol="0">
            <a:spAutoFit/>
          </a:bodyPr>
          <a:lstStyle/>
          <a:p>
            <a:r>
              <a:rPr lang="pt-BR" dirty="0"/>
              <a:t>O exemplo acima é o mais comum para reuso de propriedades</a:t>
            </a:r>
          </a:p>
        </p:txBody>
      </p:sp>
    </p:spTree>
    <p:extLst>
      <p:ext uri="{BB962C8B-B14F-4D97-AF65-F5344CB8AC3E}">
        <p14:creationId xmlns:p14="http://schemas.microsoft.com/office/powerpoint/2010/main" val="1410082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46</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4339650"/>
          </a:xfrm>
          <a:prstGeom prst="rect">
            <a:avLst/>
          </a:prstGeom>
          <a:noFill/>
        </p:spPr>
        <p:txBody>
          <a:bodyPr wrap="square" rtlCol="0">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abstract</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DadosPessoaBase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Id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NroDocumento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DadosPessoaBase</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Id = id;</a:t>
            </a:r>
          </a:p>
          <a:p>
            <a:r>
              <a:rPr lang="pt-BR" sz="1200" dirty="0">
                <a:solidFill>
                  <a:srgbClr val="000000"/>
                </a:solidFill>
                <a:latin typeface="Cascadia Mono" panose="020B0609020000020004" pitchFamily="49" charset="0"/>
              </a:rPr>
              <a:t>            Nome = nome;</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PessoaFisica</a:t>
            </a:r>
            <a:r>
              <a:rPr lang="pt-BR" sz="1200" dirty="0">
                <a:solidFill>
                  <a:srgbClr val="000000"/>
                </a:solidFill>
                <a:latin typeface="Cascadia Mono" panose="020B0609020000020004" pitchFamily="49" charset="0"/>
              </a:rPr>
              <a:t> : </a:t>
            </a:r>
            <a:r>
              <a:rPr lang="pt-BR" sz="1200" dirty="0" err="1">
                <a:solidFill>
                  <a:srgbClr val="2B91AF"/>
                </a:solidFill>
                <a:latin typeface="Cascadia Mono" panose="020B0609020000020004" pitchFamily="49" charset="0"/>
              </a:rPr>
              <a:t>DadosPessoaBase</a:t>
            </a:r>
            <a:r>
              <a:rPr lang="pt-BR" sz="1200" dirty="0">
                <a:solidFill>
                  <a:srgbClr val="000000"/>
                </a:solidFill>
                <a:latin typeface="Cascadia Mono" panose="020B0609020000020004" pitchFamily="49" charset="0"/>
              </a:rPr>
              <a:t> {</a:t>
            </a:r>
          </a:p>
          <a:p>
            <a:r>
              <a:rPr lang="it-IT" sz="1200" dirty="0">
                <a:solidFill>
                  <a:srgbClr val="000000"/>
                </a:solidFill>
                <a:latin typeface="Cascadia Mono" panose="020B0609020000020004" pitchFamily="49" charset="0"/>
              </a:rPr>
              <a:t>        </a:t>
            </a:r>
            <a:r>
              <a:rPr lang="it-IT" sz="1200" dirty="0">
                <a:solidFill>
                  <a:srgbClr val="0000FF"/>
                </a:solidFill>
                <a:latin typeface="Cascadia Mono" panose="020B0609020000020004" pitchFamily="49" charset="0"/>
              </a:rPr>
              <a:t>public</a:t>
            </a:r>
            <a:r>
              <a:rPr lang="it-IT" sz="1200" dirty="0">
                <a:solidFill>
                  <a:srgbClr val="000000"/>
                </a:solidFill>
                <a:latin typeface="Cascadia Mono" panose="020B0609020000020004" pitchFamily="49" charset="0"/>
              </a:rPr>
              <a:t> </a:t>
            </a:r>
            <a:r>
              <a:rPr lang="it-IT" sz="1200" dirty="0">
                <a:solidFill>
                  <a:srgbClr val="2B91AF"/>
                </a:solidFill>
                <a:latin typeface="Cascadia Mono" panose="020B0609020000020004" pitchFamily="49" charset="0"/>
              </a:rPr>
              <a:t>PessoaFisica</a:t>
            </a:r>
            <a:r>
              <a:rPr lang="it-IT" sz="1200" dirty="0">
                <a:solidFill>
                  <a:srgbClr val="000000"/>
                </a:solidFill>
                <a:latin typeface="Cascadia Mono" panose="020B0609020000020004" pitchFamily="49" charset="0"/>
              </a:rPr>
              <a:t>(</a:t>
            </a:r>
            <a:r>
              <a:rPr lang="it-IT" sz="1200" dirty="0">
                <a:solidFill>
                  <a:srgbClr val="0000FF"/>
                </a:solidFill>
                <a:latin typeface="Cascadia Mono" panose="020B0609020000020004" pitchFamily="49" charset="0"/>
              </a:rPr>
              <a:t>int</a:t>
            </a:r>
            <a:r>
              <a:rPr lang="it-IT" sz="1200" dirty="0">
                <a:solidFill>
                  <a:srgbClr val="000000"/>
                </a:solidFill>
                <a:latin typeface="Cascadia Mono" panose="020B0609020000020004" pitchFamily="49" charset="0"/>
              </a:rPr>
              <a:t> id, </a:t>
            </a:r>
            <a:r>
              <a:rPr lang="it-IT" sz="1200" dirty="0">
                <a:solidFill>
                  <a:srgbClr val="0000FF"/>
                </a:solidFill>
                <a:latin typeface="Cascadia Mono" panose="020B0609020000020004" pitchFamily="49" charset="0"/>
              </a:rPr>
              <a:t>string</a:t>
            </a:r>
            <a:r>
              <a:rPr lang="it-IT" sz="1200" dirty="0">
                <a:solidFill>
                  <a:srgbClr val="000000"/>
                </a:solidFill>
                <a:latin typeface="Cascadia Mono" panose="020B0609020000020004" pitchFamily="49" charset="0"/>
              </a:rPr>
              <a:t> nome, </a:t>
            </a:r>
            <a:r>
              <a:rPr lang="it-IT" sz="1200" dirty="0">
                <a:solidFill>
                  <a:srgbClr val="0000FF"/>
                </a:solidFill>
                <a:latin typeface="Cascadia Mono" panose="020B0609020000020004" pitchFamily="49" charset="0"/>
              </a:rPr>
              <a:t>string</a:t>
            </a:r>
            <a:r>
              <a:rPr lang="it-IT" sz="1200" dirty="0">
                <a:solidFill>
                  <a:srgbClr val="000000"/>
                </a:solidFill>
                <a:latin typeface="Cascadia Mono" panose="020B0609020000020004" pitchFamily="49" charset="0"/>
              </a:rPr>
              <a:t> nroDocumento, </a:t>
            </a:r>
            <a:r>
              <a:rPr lang="it-IT" sz="1200" dirty="0">
                <a:solidFill>
                  <a:srgbClr val="0000FF"/>
                </a:solidFill>
                <a:latin typeface="Cascadia Mono" panose="020B0609020000020004" pitchFamily="49" charset="0"/>
              </a:rPr>
              <a:t>string</a:t>
            </a:r>
            <a:r>
              <a:rPr lang="it-IT" sz="1200" dirty="0">
                <a:solidFill>
                  <a:srgbClr val="000000"/>
                </a:solidFill>
                <a:latin typeface="Cascadia Mono" panose="020B0609020000020004" pitchFamily="49" charset="0"/>
              </a:rPr>
              <a:t> rg) : </a:t>
            </a:r>
          </a:p>
          <a:p>
            <a:r>
              <a:rPr lang="pt-BR" sz="1200" dirty="0">
                <a:solidFill>
                  <a:srgbClr val="0000FF"/>
                </a:solidFill>
                <a:latin typeface="Cascadia Mono" panose="020B0609020000020004" pitchFamily="49" charset="0"/>
              </a:rPr>
              <a:t>base</a:t>
            </a:r>
            <a:r>
              <a:rPr lang="pt-BR" sz="1200" dirty="0">
                <a:solidFill>
                  <a:srgbClr val="000000"/>
                </a:solidFill>
                <a:latin typeface="Cascadia Mono" panose="020B0609020000020004" pitchFamily="49" charset="0"/>
              </a:rPr>
              <a:t>(id, nome,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RG = </a:t>
            </a:r>
            <a:r>
              <a:rPr lang="pt-BR" sz="1200" dirty="0" err="1">
                <a:solidFill>
                  <a:srgbClr val="000000"/>
                </a:solidFill>
                <a:latin typeface="Cascadia Mono" panose="020B0609020000020004" pitchFamily="49" charset="0"/>
              </a:rPr>
              <a:t>rg</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RG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4" name="CaixaDeTexto 3">
            <a:extLst>
              <a:ext uri="{FF2B5EF4-FFF2-40B4-BE49-F238E27FC236}">
                <a16:creationId xmlns:a16="http://schemas.microsoft.com/office/drawing/2014/main" id="{710B59B8-8817-C2E9-3C1D-9481CF1411C2}"/>
              </a:ext>
            </a:extLst>
          </p:cNvPr>
          <p:cNvSpPr txBox="1"/>
          <p:nvPr/>
        </p:nvSpPr>
        <p:spPr>
          <a:xfrm>
            <a:off x="323528" y="5229200"/>
            <a:ext cx="8236550" cy="1477328"/>
          </a:xfrm>
          <a:prstGeom prst="rect">
            <a:avLst/>
          </a:prstGeom>
          <a:noFill/>
        </p:spPr>
        <p:txBody>
          <a:bodyPr wrap="none" rtlCol="0">
            <a:spAutoFit/>
          </a:bodyPr>
          <a:lstStyle/>
          <a:p>
            <a:r>
              <a:rPr lang="pt-BR" dirty="0"/>
              <a:t>O exemplo monta a classe base (</a:t>
            </a:r>
            <a:r>
              <a:rPr lang="pt-BR" dirty="0" err="1"/>
              <a:t>DadosPessoaBase</a:t>
            </a:r>
            <a:r>
              <a:rPr lang="pt-BR" dirty="0"/>
              <a:t>) com um construtor, logo</a:t>
            </a:r>
          </a:p>
          <a:p>
            <a:r>
              <a:rPr lang="pt-BR" dirty="0"/>
              <a:t>qualquer classe derivada (</a:t>
            </a:r>
            <a:r>
              <a:rPr lang="pt-BR" dirty="0" err="1"/>
              <a:t>PessoaFisica</a:t>
            </a:r>
            <a:r>
              <a:rPr lang="pt-BR" dirty="0"/>
              <a:t>) será obrigada a implementar um</a:t>
            </a:r>
          </a:p>
          <a:p>
            <a:r>
              <a:rPr lang="pt-BR" dirty="0"/>
              <a:t>construtor própria que herde também o construtor da classe base, </a:t>
            </a:r>
          </a:p>
          <a:p>
            <a:r>
              <a:rPr lang="pt-BR" dirty="0"/>
              <a:t>Justamente com a palavra reservada </a:t>
            </a:r>
            <a:r>
              <a:rPr lang="pt-BR" sz="1800" dirty="0">
                <a:solidFill>
                  <a:srgbClr val="0000FF"/>
                </a:solidFill>
                <a:latin typeface="Cascadia Mono" panose="020B0609020000020004" pitchFamily="49" charset="0"/>
              </a:rPr>
              <a:t>base</a:t>
            </a:r>
            <a:r>
              <a:rPr lang="pt-BR" dirty="0"/>
              <a:t>, no próximo slide veremos o</a:t>
            </a:r>
          </a:p>
          <a:p>
            <a:r>
              <a:rPr lang="pt-BR" dirty="0"/>
              <a:t>uso dessa classe derivada ou concreta (</a:t>
            </a:r>
            <a:r>
              <a:rPr lang="pt-BR" sz="1800" dirty="0" err="1">
                <a:solidFill>
                  <a:srgbClr val="2B91AF"/>
                </a:solidFill>
                <a:latin typeface="Cascadia Mono" panose="020B0609020000020004" pitchFamily="49" charset="0"/>
              </a:rPr>
              <a:t>PessoaFisica</a:t>
            </a:r>
            <a:r>
              <a:rPr lang="pt-BR" dirty="0"/>
              <a:t>) . </a:t>
            </a:r>
            <a:r>
              <a:rPr lang="pt-BR" sz="1800" dirty="0">
                <a:solidFill>
                  <a:srgbClr val="0000FF"/>
                </a:solidFill>
                <a:latin typeface="Cascadia Mono" panose="020B0609020000020004" pitchFamily="49" charset="0"/>
              </a:rPr>
              <a:t> </a:t>
            </a:r>
            <a:endParaRPr lang="pt-BR" dirty="0"/>
          </a:p>
        </p:txBody>
      </p:sp>
    </p:spTree>
    <p:extLst>
      <p:ext uri="{BB962C8B-B14F-4D97-AF65-F5344CB8AC3E}">
        <p14:creationId xmlns:p14="http://schemas.microsoft.com/office/powerpoint/2010/main" val="3985933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47</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3108543"/>
          </a:xfrm>
          <a:prstGeom prst="rect">
            <a:avLst/>
          </a:prstGeom>
          <a:noFill/>
        </p:spPr>
        <p:txBody>
          <a:bodyPr wrap="square" rtlCol="0">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OOP.ClasseAbstrata</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PessoaFisica</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pessoaFisica</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(id:1,</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nome:</a:t>
            </a:r>
            <a:r>
              <a:rPr lang="pt-BR" sz="1400" dirty="0" err="1">
                <a:solidFill>
                  <a:srgbClr val="A31515"/>
                </a:solidFill>
                <a:latin typeface="Cascadia Mono" panose="020B0609020000020004" pitchFamily="49" charset="0"/>
              </a:rPr>
              <a:t>"Daniel</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nroDocumento:</a:t>
            </a:r>
            <a:r>
              <a:rPr lang="pt-BR" sz="1400" dirty="0">
                <a:solidFill>
                  <a:srgbClr val="A31515"/>
                </a:solidFill>
                <a:latin typeface="Cascadia Mono" panose="020B0609020000020004" pitchFamily="49" charset="0"/>
              </a:rPr>
              <a:t>"12345678915"</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rg:</a:t>
            </a:r>
            <a:r>
              <a:rPr lang="pt-BR" sz="1400" dirty="0">
                <a:solidFill>
                  <a:srgbClr val="A31515"/>
                </a:solidFill>
                <a:latin typeface="Cascadia Mono" panose="020B0609020000020004" pitchFamily="49" charset="0"/>
              </a:rPr>
              <a:t>"123456789"</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$"Id: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pessoaFisica.Id</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it-IT" sz="1400" dirty="0">
                <a:solidFill>
                  <a:srgbClr val="00B050"/>
                </a:solidFill>
                <a:latin typeface="Cascadia Mono" panose="020B0609020000020004" pitchFamily="49" charset="0"/>
              </a:rPr>
              <a:t>Console</a:t>
            </a:r>
            <a:r>
              <a:rPr lang="it-IT" sz="1400" dirty="0">
                <a:solidFill>
                  <a:srgbClr val="000000"/>
                </a:solidFill>
                <a:latin typeface="Cascadia Mono" panose="020B0609020000020004" pitchFamily="49" charset="0"/>
              </a:rPr>
              <a:t>.WriteLine(</a:t>
            </a:r>
            <a:r>
              <a:rPr lang="it-IT" sz="1400" dirty="0">
                <a:solidFill>
                  <a:srgbClr val="A31515"/>
                </a:solidFill>
                <a:latin typeface="Cascadia Mono" panose="020B0609020000020004" pitchFamily="49" charset="0"/>
              </a:rPr>
              <a:t>$"Nome: </a:t>
            </a:r>
            <a:r>
              <a:rPr lang="it-IT" sz="1400" dirty="0">
                <a:solidFill>
                  <a:srgbClr val="000000"/>
                </a:solidFill>
                <a:latin typeface="Cascadia Mono" panose="020B0609020000020004" pitchFamily="49" charset="0"/>
              </a:rPr>
              <a:t>{pessoaFisica.Nome}</a:t>
            </a:r>
            <a:r>
              <a:rPr lang="it-IT" sz="1400" dirty="0">
                <a:solidFill>
                  <a:srgbClr val="A31515"/>
                </a:solidFill>
                <a:latin typeface="Cascadia Mono" panose="020B0609020000020004" pitchFamily="49" charset="0"/>
              </a:rPr>
              <a:t>"</a:t>
            </a:r>
            <a:r>
              <a:rPr lang="it-IT"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$"CPF: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pessoaFisica.NroDocumento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$"RG: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pessoaFisica.RG</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endParaRPr lang="pt-BR" sz="1400" dirty="0"/>
          </a:p>
        </p:txBody>
      </p:sp>
      <p:sp>
        <p:nvSpPr>
          <p:cNvPr id="5" name="CaixaDeTexto 4">
            <a:extLst>
              <a:ext uri="{FF2B5EF4-FFF2-40B4-BE49-F238E27FC236}">
                <a16:creationId xmlns:a16="http://schemas.microsoft.com/office/drawing/2014/main" id="{9AAB4866-1A7A-3E23-BE7B-6DAFF383F9A9}"/>
              </a:ext>
            </a:extLst>
          </p:cNvPr>
          <p:cNvSpPr txBox="1"/>
          <p:nvPr/>
        </p:nvSpPr>
        <p:spPr>
          <a:xfrm>
            <a:off x="323528" y="4293096"/>
            <a:ext cx="8286243" cy="646331"/>
          </a:xfrm>
          <a:prstGeom prst="rect">
            <a:avLst/>
          </a:prstGeom>
          <a:noFill/>
        </p:spPr>
        <p:txBody>
          <a:bodyPr wrap="none" rtlCol="0">
            <a:spAutoFit/>
          </a:bodyPr>
          <a:lstStyle/>
          <a:p>
            <a:r>
              <a:rPr lang="pt-BR" dirty="0"/>
              <a:t>No exemplo acima, a chamada deve ser sempre a classe derivada ou também</a:t>
            </a:r>
          </a:p>
          <a:p>
            <a:r>
              <a:rPr lang="pt-BR" dirty="0"/>
              <a:t>chamada de concreta.</a:t>
            </a:r>
          </a:p>
        </p:txBody>
      </p:sp>
    </p:spTree>
    <p:extLst>
      <p:ext uri="{BB962C8B-B14F-4D97-AF65-F5344CB8AC3E}">
        <p14:creationId xmlns:p14="http://schemas.microsoft.com/office/powerpoint/2010/main" val="396593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48</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5078313"/>
          </a:xfrm>
          <a:prstGeom prst="rect">
            <a:avLst/>
          </a:prstGeom>
          <a:noFill/>
        </p:spPr>
        <p:txBody>
          <a:bodyPr wrap="square" rtlCol="0">
            <a:spAutoFit/>
          </a:bodyPr>
          <a:lstStyle/>
          <a:p>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abstract</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class</a:t>
            </a:r>
            <a:r>
              <a:rPr lang="pt-BR" sz="900" dirty="0">
                <a:solidFill>
                  <a:srgbClr val="000000"/>
                </a:solidFill>
                <a:latin typeface="Cascadia Mono" panose="020B0609020000020004" pitchFamily="49" charset="0"/>
              </a:rPr>
              <a:t> </a:t>
            </a:r>
            <a:r>
              <a:rPr lang="pt-BR" sz="900" dirty="0" err="1">
                <a:solidFill>
                  <a:srgbClr val="2B91AF"/>
                </a:solidFill>
                <a:latin typeface="Cascadia Mono" panose="020B0609020000020004" pitchFamily="49" charset="0"/>
              </a:rPr>
              <a:t>DadosPessoaBase</a:t>
            </a:r>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int</a:t>
            </a:r>
            <a:r>
              <a:rPr lang="en-US" sz="900" dirty="0">
                <a:solidFill>
                  <a:srgbClr val="000000"/>
                </a:solidFill>
                <a:latin typeface="Cascadia Mono" panose="020B0609020000020004" pitchFamily="49" charset="0"/>
              </a:rPr>
              <a:t> Id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Nome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a:t>
            </a:r>
            <a:r>
              <a:rPr lang="en-US" sz="900" dirty="0" err="1">
                <a:solidFill>
                  <a:srgbClr val="000000"/>
                </a:solidFill>
                <a:latin typeface="Cascadia Mono" panose="020B0609020000020004" pitchFamily="49" charset="0"/>
              </a:rPr>
              <a:t>NroDocumento</a:t>
            </a:r>
            <a:r>
              <a:rPr lang="en-US" sz="900" dirty="0">
                <a:solidFill>
                  <a:srgbClr val="000000"/>
                </a:solidFill>
                <a:latin typeface="Cascadia Mono" panose="020B0609020000020004" pitchFamily="49" charset="0"/>
              </a:rPr>
              <a:t>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2B91AF"/>
                </a:solidFill>
                <a:latin typeface="Cascadia Mono" panose="020B0609020000020004" pitchFamily="49" charset="0"/>
              </a:rPr>
              <a:t>DadosPessoaBase</a:t>
            </a:r>
            <a:r>
              <a:rPr lang="pt-BR" sz="900" dirty="0">
                <a:solidFill>
                  <a:srgbClr val="000000"/>
                </a:solidFill>
                <a:latin typeface="Cascadia Mono" panose="020B0609020000020004" pitchFamily="49" charset="0"/>
              </a:rPr>
              <a:t>(</a:t>
            </a:r>
            <a:r>
              <a:rPr lang="pt-BR" sz="900" dirty="0" err="1">
                <a:solidFill>
                  <a:srgbClr val="0000FF"/>
                </a:solidFill>
                <a:latin typeface="Cascadia Mono" panose="020B0609020000020004" pitchFamily="49" charset="0"/>
              </a:rPr>
              <a:t>int</a:t>
            </a:r>
            <a:r>
              <a:rPr lang="pt-BR" sz="900" dirty="0">
                <a:solidFill>
                  <a:srgbClr val="000000"/>
                </a:solidFill>
                <a:latin typeface="Cascadia Mono" panose="020B0609020000020004" pitchFamily="49" charset="0"/>
              </a:rPr>
              <a:t> id,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nome,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Id = id;</a:t>
            </a:r>
          </a:p>
          <a:p>
            <a:r>
              <a:rPr lang="pt-BR" sz="900" dirty="0">
                <a:solidFill>
                  <a:srgbClr val="000000"/>
                </a:solidFill>
                <a:latin typeface="Cascadia Mono" panose="020B0609020000020004" pitchFamily="49" charset="0"/>
              </a:rPr>
              <a:t>            Nome = nome;</a:t>
            </a:r>
          </a:p>
          <a:p>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 =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virtual</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ExibirDadosCompletos</a:t>
            </a:r>
            <a:r>
              <a:rPr lang="pt-BR" sz="900" dirty="0">
                <a:solidFill>
                  <a:srgbClr val="000000"/>
                </a:solidFill>
                <a:latin typeface="Cascadia Mono" panose="020B0609020000020004" pitchFamily="49" charset="0"/>
              </a:rPr>
              <a:t>() =&gt; </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{Id}</a:t>
            </a:r>
            <a:r>
              <a:rPr lang="pt-BR" sz="900" dirty="0">
                <a:solidFill>
                  <a:srgbClr val="A31515"/>
                </a:solidFill>
                <a:latin typeface="Cascadia Mono" panose="020B0609020000020004" pitchFamily="49" charset="0"/>
              </a:rPr>
              <a:t> - </a:t>
            </a:r>
            <a:r>
              <a:rPr lang="pt-BR" sz="900" dirty="0">
                <a:solidFill>
                  <a:srgbClr val="000000"/>
                </a:solidFill>
                <a:latin typeface="Cascadia Mono" panose="020B0609020000020004" pitchFamily="49" charset="0"/>
              </a:rPr>
              <a:t>{Nome}</a:t>
            </a:r>
            <a:r>
              <a:rPr lang="pt-BR" sz="900" dirty="0">
                <a:solidFill>
                  <a:srgbClr val="A31515"/>
                </a:solidFill>
                <a:latin typeface="Cascadia Mono" panose="020B0609020000020004" pitchFamily="49" charset="0"/>
              </a:rPr>
              <a:t> - </a:t>
            </a:r>
            <a:r>
              <a:rPr lang="pt-BR" sz="900" dirty="0">
                <a:solidFill>
                  <a:srgbClr val="000000"/>
                </a:solidFill>
                <a:latin typeface="Cascadia Mono" panose="020B0609020000020004" pitchFamily="49" charset="0"/>
              </a:rPr>
              <a:t>{</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abstract</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void</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FormatarDocumento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class</a:t>
            </a:r>
            <a:r>
              <a:rPr lang="pt-BR" sz="900" dirty="0">
                <a:solidFill>
                  <a:srgbClr val="000000"/>
                </a:solidFill>
                <a:latin typeface="Cascadia Mono" panose="020B0609020000020004" pitchFamily="49" charset="0"/>
              </a:rPr>
              <a:t> </a:t>
            </a:r>
            <a:r>
              <a:rPr lang="pt-BR" sz="900" dirty="0" err="1">
                <a:solidFill>
                  <a:srgbClr val="2B91AF"/>
                </a:solidFill>
                <a:latin typeface="Cascadia Mono" panose="020B0609020000020004" pitchFamily="49" charset="0"/>
              </a:rPr>
              <a:t>PessoaFisica</a:t>
            </a:r>
            <a:r>
              <a:rPr lang="pt-BR" sz="900" dirty="0">
                <a:solidFill>
                  <a:srgbClr val="000000"/>
                </a:solidFill>
                <a:latin typeface="Cascadia Mono" panose="020B0609020000020004" pitchFamily="49" charset="0"/>
              </a:rPr>
              <a:t> : </a:t>
            </a:r>
            <a:r>
              <a:rPr lang="pt-BR" sz="900" dirty="0" err="1">
                <a:solidFill>
                  <a:srgbClr val="000000"/>
                </a:solidFill>
                <a:latin typeface="Cascadia Mono" panose="020B0609020000020004" pitchFamily="49" charset="0"/>
              </a:rPr>
              <a:t>DadosPessoaBase</a:t>
            </a:r>
            <a:r>
              <a:rPr lang="pt-BR" sz="900" dirty="0">
                <a:solidFill>
                  <a:srgbClr val="000000"/>
                </a:solidFill>
                <a:latin typeface="Cascadia Mono" panose="020B0609020000020004" pitchFamily="49" charset="0"/>
              </a:rPr>
              <a:t> {</a:t>
            </a:r>
          </a:p>
          <a:p>
            <a:r>
              <a:rPr lang="it-IT" sz="900" dirty="0">
                <a:solidFill>
                  <a:srgbClr val="000000"/>
                </a:solidFill>
                <a:latin typeface="Cascadia Mono" panose="020B0609020000020004" pitchFamily="49" charset="0"/>
              </a:rPr>
              <a:t>        </a:t>
            </a:r>
            <a:r>
              <a:rPr lang="it-IT" sz="900" dirty="0">
                <a:solidFill>
                  <a:srgbClr val="0000FF"/>
                </a:solidFill>
                <a:latin typeface="Cascadia Mono" panose="020B0609020000020004" pitchFamily="49" charset="0"/>
              </a:rPr>
              <a:t>public</a:t>
            </a:r>
            <a:r>
              <a:rPr lang="it-IT" sz="900" dirty="0">
                <a:solidFill>
                  <a:srgbClr val="000000"/>
                </a:solidFill>
                <a:latin typeface="Cascadia Mono" panose="020B0609020000020004" pitchFamily="49" charset="0"/>
              </a:rPr>
              <a:t> </a:t>
            </a:r>
            <a:r>
              <a:rPr lang="it-IT" sz="900" dirty="0">
                <a:solidFill>
                  <a:srgbClr val="2B91AF"/>
                </a:solidFill>
                <a:latin typeface="Cascadia Mono" panose="020B0609020000020004" pitchFamily="49" charset="0"/>
              </a:rPr>
              <a:t>PessoaFisica</a:t>
            </a:r>
            <a:r>
              <a:rPr lang="it-IT" sz="900" dirty="0">
                <a:solidFill>
                  <a:srgbClr val="000000"/>
                </a:solidFill>
                <a:latin typeface="Cascadia Mono" panose="020B0609020000020004" pitchFamily="49" charset="0"/>
              </a:rPr>
              <a:t>(</a:t>
            </a:r>
            <a:r>
              <a:rPr lang="it-IT" sz="900" dirty="0">
                <a:solidFill>
                  <a:srgbClr val="0000FF"/>
                </a:solidFill>
                <a:latin typeface="Cascadia Mono" panose="020B0609020000020004" pitchFamily="49" charset="0"/>
              </a:rPr>
              <a:t>int</a:t>
            </a:r>
            <a:r>
              <a:rPr lang="it-IT" sz="900" dirty="0">
                <a:solidFill>
                  <a:srgbClr val="000000"/>
                </a:solidFill>
                <a:latin typeface="Cascadia Mono" panose="020B0609020000020004" pitchFamily="49" charset="0"/>
              </a:rPr>
              <a:t> id, </a:t>
            </a:r>
            <a:r>
              <a:rPr lang="it-IT" sz="900" dirty="0">
                <a:solidFill>
                  <a:srgbClr val="0000FF"/>
                </a:solidFill>
                <a:latin typeface="Cascadia Mono" panose="020B0609020000020004" pitchFamily="49" charset="0"/>
              </a:rPr>
              <a:t>string</a:t>
            </a:r>
            <a:r>
              <a:rPr lang="it-IT" sz="900" dirty="0">
                <a:solidFill>
                  <a:srgbClr val="000000"/>
                </a:solidFill>
                <a:latin typeface="Cascadia Mono" panose="020B0609020000020004" pitchFamily="49" charset="0"/>
              </a:rPr>
              <a:t> nome, </a:t>
            </a:r>
            <a:r>
              <a:rPr lang="it-IT" sz="900" dirty="0">
                <a:solidFill>
                  <a:srgbClr val="0000FF"/>
                </a:solidFill>
                <a:latin typeface="Cascadia Mono" panose="020B0609020000020004" pitchFamily="49" charset="0"/>
              </a:rPr>
              <a:t>string</a:t>
            </a:r>
            <a:r>
              <a:rPr lang="it-IT" sz="900" dirty="0">
                <a:solidFill>
                  <a:srgbClr val="000000"/>
                </a:solidFill>
                <a:latin typeface="Cascadia Mono" panose="020B0609020000020004" pitchFamily="49" charset="0"/>
              </a:rPr>
              <a:t> nroDocumento, </a:t>
            </a:r>
            <a:r>
              <a:rPr lang="it-IT" sz="900" dirty="0">
                <a:solidFill>
                  <a:srgbClr val="0000FF"/>
                </a:solidFill>
                <a:latin typeface="Cascadia Mono" panose="020B0609020000020004" pitchFamily="49" charset="0"/>
              </a:rPr>
              <a:t>string</a:t>
            </a:r>
            <a:r>
              <a:rPr lang="it-IT" sz="900" dirty="0">
                <a:solidFill>
                  <a:srgbClr val="000000"/>
                </a:solidFill>
                <a:latin typeface="Cascadia Mono" panose="020B0609020000020004" pitchFamily="49" charset="0"/>
              </a:rPr>
              <a:t> rg) : </a:t>
            </a:r>
          </a:p>
          <a:p>
            <a:r>
              <a:rPr lang="pt-BR" sz="900" dirty="0">
                <a:solidFill>
                  <a:srgbClr val="000000"/>
                </a:solidFill>
                <a:latin typeface="Cascadia Mono" panose="020B0609020000020004" pitchFamily="49" charset="0"/>
              </a:rPr>
              <a:t>            </a:t>
            </a:r>
            <a:r>
              <a:rPr lang="pt-BR" sz="900" dirty="0">
                <a:solidFill>
                  <a:srgbClr val="0000FF"/>
                </a:solidFill>
                <a:latin typeface="Cascadia Mono" panose="020B0609020000020004" pitchFamily="49" charset="0"/>
              </a:rPr>
              <a:t>base</a:t>
            </a:r>
            <a:r>
              <a:rPr lang="pt-BR" sz="900" dirty="0">
                <a:solidFill>
                  <a:srgbClr val="000000"/>
                </a:solidFill>
                <a:latin typeface="Cascadia Mono" panose="020B0609020000020004" pitchFamily="49" charset="0"/>
              </a:rPr>
              <a:t>(id, nome,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RG = </a:t>
            </a:r>
            <a:r>
              <a:rPr lang="pt-BR" sz="900" dirty="0" err="1">
                <a:solidFill>
                  <a:srgbClr val="000000"/>
                </a:solidFill>
                <a:latin typeface="Cascadia Mono" panose="020B0609020000020004" pitchFamily="49" charset="0"/>
              </a:rPr>
              <a:t>rg</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RG { </a:t>
            </a:r>
            <a:r>
              <a:rPr lang="en-US" sz="900" dirty="0">
                <a:solidFill>
                  <a:srgbClr val="0000FF"/>
                </a:solidFill>
                <a:latin typeface="Cascadia Mono" panose="020B0609020000020004" pitchFamily="49" charset="0"/>
              </a:rPr>
              <a:t>get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set</a:t>
            </a:r>
            <a:r>
              <a:rPr lang="en-US"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override</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void</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FormatarDocumento</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 = Convert.ToUInt64(</a:t>
            </a:r>
            <a:r>
              <a:rPr lang="pt-BR" sz="900" dirty="0" err="1">
                <a:solidFill>
                  <a:srgbClr val="000000"/>
                </a:solidFill>
                <a:latin typeface="Cascadia Mono" panose="020B0609020000020004" pitchFamily="49" charset="0"/>
              </a:rPr>
              <a:t>NroDocumento</a:t>
            </a:r>
            <a:r>
              <a:rPr lang="pt-BR" sz="900" dirty="0">
                <a:solidFill>
                  <a:srgbClr val="000000"/>
                </a:solidFill>
                <a:latin typeface="Cascadia Mono" panose="020B0609020000020004" pitchFamily="49" charset="0"/>
              </a:rPr>
              <a:t>).</a:t>
            </a:r>
            <a:r>
              <a:rPr lang="pt-BR" sz="900" dirty="0" err="1">
                <a:solidFill>
                  <a:srgbClr val="000000"/>
                </a:solidFill>
                <a:latin typeface="Cascadia Mono" panose="020B0609020000020004" pitchFamily="49" charset="0"/>
              </a:rPr>
              <a:t>ToString</a:t>
            </a:r>
            <a:r>
              <a:rPr lang="pt-BR" sz="900" dirty="0">
                <a:solidFill>
                  <a:srgbClr val="000000"/>
                </a:solidFill>
                <a:latin typeface="Cascadia Mono" panose="020B0609020000020004" pitchFamily="49" charset="0"/>
              </a:rPr>
              <a:t>(</a:t>
            </a:r>
            <a:r>
              <a:rPr lang="pt-BR" sz="900" dirty="0">
                <a:solidFill>
                  <a:srgbClr val="800000"/>
                </a:solidFill>
                <a:latin typeface="Cascadia Mono" panose="020B0609020000020004" pitchFamily="49" charset="0"/>
              </a:rPr>
              <a:t>@"###\.###\.###-##"</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endParaRPr lang="pt-BR" sz="900" dirty="0">
              <a:solidFill>
                <a:srgbClr val="000000"/>
              </a:solidFill>
              <a:latin typeface="Cascadia Mono" panose="020B0609020000020004" pitchFamily="49" charset="0"/>
            </a:endParaRP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public</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override</a:t>
            </a:r>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string</a:t>
            </a:r>
            <a:r>
              <a:rPr lang="pt-BR" sz="900" dirty="0">
                <a:solidFill>
                  <a:srgbClr val="000000"/>
                </a:solidFill>
                <a:latin typeface="Cascadia Mono" panose="020B0609020000020004" pitchFamily="49" charset="0"/>
              </a:rPr>
              <a:t> </a:t>
            </a:r>
            <a:r>
              <a:rPr lang="pt-BR" sz="900" dirty="0" err="1">
                <a:solidFill>
                  <a:srgbClr val="000000"/>
                </a:solidFill>
                <a:latin typeface="Cascadia Mono" panose="020B0609020000020004" pitchFamily="49" charset="0"/>
              </a:rPr>
              <a:t>ExibirDadosCompletos</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r>
              <a:rPr lang="pt-BR" sz="900" dirty="0" err="1">
                <a:solidFill>
                  <a:srgbClr val="0000FF"/>
                </a:solidFill>
                <a:latin typeface="Cascadia Mono" panose="020B0609020000020004" pitchFamily="49" charset="0"/>
              </a:rPr>
              <a:t>return</a:t>
            </a:r>
            <a:r>
              <a:rPr lang="pt-BR" sz="900" dirty="0">
                <a:solidFill>
                  <a:srgbClr val="000000"/>
                </a:solidFill>
                <a:latin typeface="Cascadia Mono" panose="020B0609020000020004" pitchFamily="49" charset="0"/>
              </a:rPr>
              <a:t> </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a:t>
            </a:r>
            <a:r>
              <a:rPr lang="pt-BR" sz="900" dirty="0" err="1">
                <a:solidFill>
                  <a:srgbClr val="0000FF"/>
                </a:solidFill>
                <a:latin typeface="Cascadia Mono" panose="020B0609020000020004" pitchFamily="49" charset="0"/>
              </a:rPr>
              <a:t>base</a:t>
            </a:r>
            <a:r>
              <a:rPr lang="pt-BR" sz="900" dirty="0" err="1">
                <a:solidFill>
                  <a:srgbClr val="000000"/>
                </a:solidFill>
                <a:latin typeface="Cascadia Mono" panose="020B0609020000020004" pitchFamily="49" charset="0"/>
              </a:rPr>
              <a:t>.ExibirDadosCompletos</a:t>
            </a:r>
            <a:r>
              <a:rPr lang="pt-BR" sz="900" dirty="0">
                <a:solidFill>
                  <a:srgbClr val="000000"/>
                </a:solidFill>
                <a:latin typeface="Cascadia Mono" panose="020B0609020000020004" pitchFamily="49" charset="0"/>
              </a:rPr>
              <a:t>()}</a:t>
            </a:r>
            <a:r>
              <a:rPr lang="pt-BR" sz="900" dirty="0">
                <a:solidFill>
                  <a:srgbClr val="A31515"/>
                </a:solidFill>
                <a:latin typeface="Cascadia Mono" panose="020B0609020000020004" pitchFamily="49" charset="0"/>
              </a:rPr>
              <a:t> - </a:t>
            </a:r>
            <a:r>
              <a:rPr lang="pt-BR" sz="900" dirty="0">
                <a:solidFill>
                  <a:srgbClr val="000000"/>
                </a:solidFill>
                <a:latin typeface="Cascadia Mono" panose="020B0609020000020004" pitchFamily="49" charset="0"/>
              </a:rPr>
              <a:t>{RG}</a:t>
            </a:r>
            <a:r>
              <a:rPr lang="pt-BR" sz="900" dirty="0">
                <a:solidFill>
                  <a:srgbClr val="A31515"/>
                </a:solidFill>
                <a:latin typeface="Cascadia Mono" panose="020B0609020000020004" pitchFamily="49" charset="0"/>
              </a:rPr>
              <a:t>"</a:t>
            </a:r>
            <a:r>
              <a:rPr lang="pt-BR" sz="900" dirty="0">
                <a:solidFill>
                  <a:srgbClr val="000000"/>
                </a:solidFill>
                <a:latin typeface="Cascadia Mono" panose="020B0609020000020004" pitchFamily="49" charset="0"/>
              </a:rPr>
              <a:t>;</a:t>
            </a:r>
          </a:p>
          <a:p>
            <a:r>
              <a:rPr lang="pt-BR" sz="900" dirty="0">
                <a:solidFill>
                  <a:srgbClr val="000000"/>
                </a:solidFill>
                <a:latin typeface="Cascadia Mono" panose="020B0609020000020004" pitchFamily="49" charset="0"/>
              </a:rPr>
              <a:t>        }</a:t>
            </a:r>
          </a:p>
          <a:p>
            <a:r>
              <a:rPr lang="pt-BR" sz="900" dirty="0">
                <a:solidFill>
                  <a:srgbClr val="000000"/>
                </a:solidFill>
                <a:latin typeface="Cascadia Mono" panose="020B0609020000020004" pitchFamily="49" charset="0"/>
              </a:rPr>
              <a:t>    }</a:t>
            </a:r>
            <a:endParaRPr lang="pt-BR" sz="900" dirty="0"/>
          </a:p>
        </p:txBody>
      </p:sp>
    </p:spTree>
    <p:extLst>
      <p:ext uri="{BB962C8B-B14F-4D97-AF65-F5344CB8AC3E}">
        <p14:creationId xmlns:p14="http://schemas.microsoft.com/office/powerpoint/2010/main" val="3345859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49</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249022"/>
            <a:ext cx="8424936" cy="523220"/>
          </a:xfrm>
          <a:prstGeom prst="rect">
            <a:avLst/>
          </a:prstGeom>
          <a:noFill/>
        </p:spPr>
        <p:txBody>
          <a:bodyPr wrap="square">
            <a:spAutoFit/>
          </a:bodyPr>
          <a:lstStyle/>
          <a:p>
            <a:r>
              <a:rPr lang="pt-BR" sz="2800" b="1" i="1" dirty="0"/>
              <a:t>Exemplos de Classes Abstratas</a:t>
            </a:r>
          </a:p>
        </p:txBody>
      </p:sp>
      <p:sp>
        <p:nvSpPr>
          <p:cNvPr id="2" name="CaixaDeTexto 1">
            <a:extLst>
              <a:ext uri="{FF2B5EF4-FFF2-40B4-BE49-F238E27FC236}">
                <a16:creationId xmlns:a16="http://schemas.microsoft.com/office/drawing/2014/main" id="{C9513E9E-B483-386E-EEC5-3745A4FA5BFE}"/>
              </a:ext>
            </a:extLst>
          </p:cNvPr>
          <p:cNvSpPr txBox="1"/>
          <p:nvPr/>
        </p:nvSpPr>
        <p:spPr>
          <a:xfrm>
            <a:off x="179512" y="764704"/>
            <a:ext cx="8496944" cy="6001643"/>
          </a:xfrm>
          <a:prstGeom prst="rect">
            <a:avLst/>
          </a:prstGeom>
          <a:noFill/>
        </p:spPr>
        <p:txBody>
          <a:bodyPr wrap="square" rtlCol="0">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PessoaJuridica</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DadosPessoaBase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PessoaJuridica</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inscricaoEstadual</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base</a:t>
            </a:r>
            <a:r>
              <a:rPr lang="pt-BR" sz="1200" dirty="0">
                <a:solidFill>
                  <a:srgbClr val="000000"/>
                </a:solidFill>
                <a:latin typeface="Cascadia Mono" panose="020B0609020000020004" pitchFamily="49" charset="0"/>
              </a:rPr>
              <a:t>(id, nome,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InscricaoEstadual</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inscricaoEstadual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InscricaoEstadual</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override</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FormatarDocumento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 Convert.ToUInt64(</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ToString</a:t>
            </a:r>
            <a:r>
              <a:rPr lang="pt-BR" sz="1200" dirty="0">
                <a:solidFill>
                  <a:srgbClr val="000000"/>
                </a:solidFill>
                <a:latin typeface="Cascadia Mono" panose="020B0609020000020004" pitchFamily="49" charset="0"/>
              </a:rPr>
              <a:t>(</a:t>
            </a:r>
            <a:r>
              <a:rPr lang="pt-BR" sz="1200" dirty="0">
                <a:solidFill>
                  <a:srgbClr val="800000"/>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PessoaFornecedor</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DadosPessoaBase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PessoaFornecedor</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id,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segmento) </a:t>
            </a:r>
          </a:p>
          <a:p>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base</a:t>
            </a:r>
            <a:r>
              <a:rPr lang="pt-BR" sz="1200" dirty="0">
                <a:solidFill>
                  <a:srgbClr val="000000"/>
                </a:solidFill>
                <a:latin typeface="Cascadia Mono" panose="020B0609020000020004" pitchFamily="49" charset="0"/>
              </a:rPr>
              <a:t>(id, nome, </a:t>
            </a:r>
            <a:r>
              <a:rPr lang="pt-BR" sz="1200" dirty="0" err="1">
                <a:solidFill>
                  <a:srgbClr val="000000"/>
                </a:solidFill>
                <a:latin typeface="Cascadia Mono" panose="020B0609020000020004" pitchFamily="49" charset="0"/>
              </a:rPr>
              <a:t>nroDocumento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Segmento = segmento;</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Segmento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override</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FormatarDocumento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Tree>
    <p:extLst>
      <p:ext uri="{BB962C8B-B14F-4D97-AF65-F5344CB8AC3E}">
        <p14:creationId xmlns:p14="http://schemas.microsoft.com/office/powerpoint/2010/main" val="280426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251520" y="908720"/>
            <a:ext cx="7416824" cy="5262979"/>
          </a:xfrm>
          <a:prstGeom prst="rect">
            <a:avLst/>
          </a:prstGeom>
        </p:spPr>
        <p:txBody>
          <a:bodyPr wrap="square">
            <a:spAutoFit/>
          </a:bodyPr>
          <a:lstStyle/>
          <a:p>
            <a:r>
              <a:rPr lang="pt-BR" sz="2800" dirty="0"/>
              <a:t>Esses pilares são o resumo do que têm na OOP, lembrando que o conceito aqui aprendido pode ser levado para qualquer linguagem de programação que usa OOP.</a:t>
            </a:r>
          </a:p>
          <a:p>
            <a:endParaRPr lang="pt-BR" sz="2800" dirty="0"/>
          </a:p>
          <a:p>
            <a:r>
              <a:rPr lang="pt-BR" sz="2800" dirty="0"/>
              <a:t>Esses pilares são:</a:t>
            </a:r>
          </a:p>
          <a:p>
            <a:endParaRPr lang="pt-BR" sz="2800" dirty="0"/>
          </a:p>
          <a:p>
            <a:pPr marL="457200" indent="-457200">
              <a:buFont typeface="Arial" panose="020B0604020202020204" pitchFamily="34" charset="0"/>
              <a:buChar char="•"/>
            </a:pPr>
            <a:r>
              <a:rPr lang="pt-BR" sz="2800" dirty="0"/>
              <a:t>Encapsulamento</a:t>
            </a:r>
          </a:p>
          <a:p>
            <a:pPr marL="457200" indent="-457200">
              <a:buFont typeface="Arial" panose="020B0604020202020204" pitchFamily="34" charset="0"/>
              <a:buChar char="•"/>
            </a:pPr>
            <a:r>
              <a:rPr lang="pt-BR" sz="2800" dirty="0"/>
              <a:t>Herança</a:t>
            </a:r>
          </a:p>
          <a:p>
            <a:pPr marL="457200" indent="-457200">
              <a:buFont typeface="Arial" panose="020B0604020202020204" pitchFamily="34" charset="0"/>
              <a:buChar char="•"/>
            </a:pPr>
            <a:r>
              <a:rPr lang="pt-BR" sz="2800" dirty="0"/>
              <a:t>Polimorfismo</a:t>
            </a:r>
          </a:p>
          <a:p>
            <a:pPr marL="457200" indent="-457200">
              <a:buFont typeface="Arial" panose="020B0604020202020204" pitchFamily="34" charset="0"/>
              <a:buChar char="•"/>
            </a:pPr>
            <a:r>
              <a:rPr lang="pt-BR" sz="2800" dirty="0"/>
              <a:t>Abstração</a:t>
            </a:r>
          </a:p>
          <a:p>
            <a:pPr marL="457200" indent="-457200">
              <a:buFont typeface="Arial" panose="020B0604020202020204" pitchFamily="34" charset="0"/>
              <a:buChar char="•"/>
            </a:pPr>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5</a:t>
            </a:fld>
            <a:endParaRPr lang="pt-BR"/>
          </a:p>
        </p:txBody>
      </p:sp>
      <p:sp>
        <p:nvSpPr>
          <p:cNvPr id="2" name="Retângulo 1">
            <a:extLst>
              <a:ext uri="{FF2B5EF4-FFF2-40B4-BE49-F238E27FC236}">
                <a16:creationId xmlns:a16="http://schemas.microsoft.com/office/drawing/2014/main" id="{5DC4CFCE-1A19-D45B-9EE6-678080F705DF}"/>
              </a:ext>
            </a:extLst>
          </p:cNvPr>
          <p:cNvSpPr/>
          <p:nvPr/>
        </p:nvSpPr>
        <p:spPr>
          <a:xfrm>
            <a:off x="611560" y="116632"/>
            <a:ext cx="3451586" cy="584775"/>
          </a:xfrm>
          <a:prstGeom prst="rect">
            <a:avLst/>
          </a:prstGeom>
        </p:spPr>
        <p:txBody>
          <a:bodyPr wrap="none">
            <a:spAutoFit/>
          </a:bodyPr>
          <a:lstStyle/>
          <a:p>
            <a:r>
              <a:rPr lang="pt-BR" sz="3200" b="1" dirty="0"/>
              <a:t>Pilares da OOP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50</a:t>
            </a:fld>
            <a:endParaRPr lang="pt-BR"/>
          </a:p>
        </p:txBody>
      </p:sp>
      <p:sp>
        <p:nvSpPr>
          <p:cNvPr id="4" name="CaixaDeTexto 3">
            <a:extLst>
              <a:ext uri="{FF2B5EF4-FFF2-40B4-BE49-F238E27FC236}">
                <a16:creationId xmlns:a16="http://schemas.microsoft.com/office/drawing/2014/main" id="{33B4A456-7055-5811-099C-A1BBEFC49E2D}"/>
              </a:ext>
            </a:extLst>
          </p:cNvPr>
          <p:cNvSpPr txBox="1"/>
          <p:nvPr/>
        </p:nvSpPr>
        <p:spPr>
          <a:xfrm>
            <a:off x="107504" y="116632"/>
            <a:ext cx="9039654" cy="1754326"/>
          </a:xfrm>
          <a:prstGeom prst="rect">
            <a:avLst/>
          </a:prstGeom>
          <a:noFill/>
        </p:spPr>
        <p:txBody>
          <a:bodyPr wrap="none" rtlCol="0">
            <a:spAutoFit/>
          </a:bodyPr>
          <a:lstStyle/>
          <a:p>
            <a:r>
              <a:rPr lang="pt-BR" dirty="0"/>
              <a:t>Nos exemplos anteriores foi mostrado sobre o </a:t>
            </a:r>
            <a:r>
              <a:rPr lang="pt-BR" b="1" dirty="0"/>
              <a:t>virtual</a:t>
            </a:r>
            <a:r>
              <a:rPr lang="pt-BR" dirty="0"/>
              <a:t> e </a:t>
            </a:r>
            <a:r>
              <a:rPr lang="pt-BR" b="1" dirty="0"/>
              <a:t>abstract</a:t>
            </a:r>
            <a:r>
              <a:rPr lang="pt-BR" dirty="0"/>
              <a:t>. Nota-se </a:t>
            </a:r>
          </a:p>
          <a:p>
            <a:r>
              <a:rPr lang="pt-BR" dirty="0"/>
              <a:t>que o método </a:t>
            </a:r>
            <a:r>
              <a:rPr lang="pt-BR" b="1" dirty="0"/>
              <a:t>virtual</a:t>
            </a:r>
            <a:r>
              <a:rPr lang="pt-BR" dirty="0"/>
              <a:t> não foi obrigatório em sua implementação e que </a:t>
            </a:r>
          </a:p>
          <a:p>
            <a:r>
              <a:rPr lang="pt-BR" dirty="0"/>
              <a:t>ele já tinha uma predefinição na classe base, inclusive as classes </a:t>
            </a:r>
            <a:r>
              <a:rPr lang="pt-BR" dirty="0" err="1"/>
              <a:t>PessoaFornecedor</a:t>
            </a:r>
            <a:endParaRPr lang="pt-BR" dirty="0"/>
          </a:p>
          <a:p>
            <a:r>
              <a:rPr lang="pt-BR" dirty="0"/>
              <a:t>e </a:t>
            </a:r>
            <a:r>
              <a:rPr lang="pt-BR" dirty="0" err="1"/>
              <a:t>PessoaJuridica</a:t>
            </a:r>
            <a:r>
              <a:rPr lang="pt-BR" dirty="0"/>
              <a:t> não </a:t>
            </a:r>
            <a:r>
              <a:rPr lang="pt-BR" dirty="0" err="1"/>
              <a:t>sobreescreveu</a:t>
            </a:r>
            <a:r>
              <a:rPr lang="pt-BR" dirty="0"/>
              <a:t>, usando assim a predefinição. Já no </a:t>
            </a:r>
            <a:r>
              <a:rPr lang="pt-BR" b="1" dirty="0"/>
              <a:t>abstract</a:t>
            </a:r>
            <a:r>
              <a:rPr lang="pt-BR" dirty="0"/>
              <a:t> </a:t>
            </a:r>
          </a:p>
          <a:p>
            <a:r>
              <a:rPr lang="pt-BR" dirty="0"/>
              <a:t>todas as classes foram obrigadas a implementar visto que herdaram e o método</a:t>
            </a:r>
          </a:p>
          <a:p>
            <a:r>
              <a:rPr lang="pt-BR" dirty="0"/>
              <a:t>só têm assinatura e nada de corpo (predefinição). Veja a implementação:</a:t>
            </a:r>
          </a:p>
        </p:txBody>
      </p:sp>
      <p:sp>
        <p:nvSpPr>
          <p:cNvPr id="7" name="CaixaDeTexto 6">
            <a:extLst>
              <a:ext uri="{FF2B5EF4-FFF2-40B4-BE49-F238E27FC236}">
                <a16:creationId xmlns:a16="http://schemas.microsoft.com/office/drawing/2014/main" id="{C7ED1E6D-744B-820B-84F3-4ABBE46D32D0}"/>
              </a:ext>
            </a:extLst>
          </p:cNvPr>
          <p:cNvSpPr txBox="1"/>
          <p:nvPr/>
        </p:nvSpPr>
        <p:spPr>
          <a:xfrm>
            <a:off x="251520" y="1916246"/>
            <a:ext cx="8280920" cy="3600986"/>
          </a:xfrm>
          <a:prstGeom prst="rect">
            <a:avLst/>
          </a:prstGeom>
          <a:noFill/>
        </p:spPr>
        <p:txBody>
          <a:bodyPr wrap="square">
            <a:spAutoFit/>
          </a:bodyPr>
          <a:lstStyle/>
          <a:p>
            <a:r>
              <a:rPr lang="pt-BR" sz="1200" dirty="0" err="1">
                <a:solidFill>
                  <a:srgbClr val="0000FF"/>
                </a:solidFill>
                <a:latin typeface="Cascadia Mono" panose="020B0609020000020004" pitchFamily="49" charset="0"/>
              </a:rPr>
              <a:t>using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OOP.ClasseAbstrata</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B050"/>
                </a:solidFill>
                <a:latin typeface="Cascadia Mono" panose="020B0609020000020004" pitchFamily="49" charset="0"/>
              </a:rPr>
              <a:t>PessoaFisica</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pessoaFisica</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(1,</a:t>
            </a:r>
            <a:r>
              <a:rPr lang="pt-BR" sz="1200" dirty="0">
                <a:solidFill>
                  <a:srgbClr val="A31515"/>
                </a:solidFill>
                <a:latin typeface="Cascadia Mono" panose="020B0609020000020004" pitchFamily="49" charset="0"/>
              </a:rPr>
              <a:t>"Daniel"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"12345678915"</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"123456789"</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pessoaFisica.FormatarDocumento</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$"CPF: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pessoaFisica.NroDocumento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pessoaFisica.ExibirDadosCompletos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B050"/>
                </a:solidFill>
                <a:latin typeface="Cascadia Mono" panose="020B0609020000020004" pitchFamily="49" charset="0"/>
              </a:rPr>
              <a:t>PessoaJuridica</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pessoaJuridica</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(1, </a:t>
            </a:r>
            <a:r>
              <a:rPr lang="pt-BR" sz="1200" dirty="0">
                <a:solidFill>
                  <a:srgbClr val="A31515"/>
                </a:solidFill>
                <a:latin typeface="Cascadia Mono" panose="020B0609020000020004" pitchFamily="49" charset="0"/>
              </a:rPr>
              <a:t>"IBM"</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"12345678000123"</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"11112222"</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pessoaJuridica.FormatarDocumento</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$"CNPJ: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pessoaJuridica.NroDocumento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pessoaJuridica.ExibirDadosCompletos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B050"/>
                </a:solidFill>
                <a:latin typeface="Cascadia Mono" panose="020B0609020000020004" pitchFamily="49" charset="0"/>
              </a:rPr>
              <a:t>PessoaFornecedor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pessoaFornecedor</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(1, </a:t>
            </a:r>
            <a:r>
              <a:rPr lang="pt-BR" sz="1200" dirty="0">
                <a:solidFill>
                  <a:srgbClr val="A31515"/>
                </a:solidFill>
                <a:latin typeface="Cascadia Mono" panose="020B0609020000020004" pitchFamily="49" charset="0"/>
              </a:rPr>
              <a:t>"Intel"</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"12345678000111"</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"22221111"</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$"CPF: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pessoaFornecedor.NroDocumento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pessoaFornecedor.ExibirDadosCompletos</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Console.ReadKey</a:t>
            </a:r>
            <a:r>
              <a:rPr lang="pt-BR" sz="1200" dirty="0">
                <a:solidFill>
                  <a:srgbClr val="000000"/>
                </a:solidFill>
                <a:latin typeface="Cascadia Mono" panose="020B0609020000020004" pitchFamily="49" charset="0"/>
              </a:rPr>
              <a:t>();</a:t>
            </a:r>
            <a:endParaRPr lang="pt-BR"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51</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Interfaces, assinatura e implementação</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842623"/>
            <a:ext cx="8339911" cy="5324535"/>
          </a:xfrm>
          <a:prstGeom prst="rect">
            <a:avLst/>
          </a:prstGeom>
          <a:noFill/>
        </p:spPr>
        <p:txBody>
          <a:bodyPr wrap="square" rtlCol="0">
            <a:spAutoFit/>
          </a:bodyPr>
          <a:lstStyle/>
          <a:p>
            <a:r>
              <a:rPr lang="pt-BR" sz="2000" dirty="0"/>
              <a:t>Interfaces são recursos que na OOP são utilizados para abstração, assim como as classes abstratas, porém há diferenças entre interfaces e classes abstratas, toda interface deve ser tratada como um verdadeiro contrato, ou seja, deve possuir apenas assinaturas que serão implementadas nas classes desejadas. Uma das diferenças principais delas, está na situação em que uma classe pode ter várias interfaces para implementar, diferente do conceito de herança, visto que uma classe só pode herdar apenas uma outra única classe. Outro ponto crucial é que interfaces não possuem corpo (implementações), atualmente com C# 9 é possível ter um corpo em uma interface, de maneira que tendo um corpo, ela não é obrigada a ter uma implementação (igual nos casos de classes com métodos predefinidos), mas em várias outras linguagens, na interface ainda não é permitida ter implementação. Outro ponto é que uma interface pode trabalhar em conjunto perfeitamente com uma classe abstrata e no final essa classe abstrata ser herdada por um a classe concreta (derivada).</a:t>
            </a:r>
          </a:p>
        </p:txBody>
      </p:sp>
    </p:spTree>
    <p:extLst>
      <p:ext uri="{BB962C8B-B14F-4D97-AF65-F5344CB8AC3E}">
        <p14:creationId xmlns:p14="http://schemas.microsoft.com/office/powerpoint/2010/main" val="803717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52</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842623"/>
            <a:ext cx="8339911" cy="5262979"/>
          </a:xfrm>
          <a:prstGeom prst="rect">
            <a:avLst/>
          </a:prstGeom>
          <a:noFill/>
        </p:spPr>
        <p:txBody>
          <a:bodyPr wrap="square" rtlCol="0">
            <a:spAutoFit/>
          </a:bodyPr>
          <a:lstStyle/>
          <a:p>
            <a:r>
              <a:rPr lang="pt-BR" sz="1200" dirty="0">
                <a:solidFill>
                  <a:srgbClr val="0000FF"/>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EnviaMensagemEmail</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Titulo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Destinatario</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Mensagem</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EnviaMensagemEmail</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titulo,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destinatario</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mensagem)</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Titulo = titulo;</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Destinatario</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destinatario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Mensagem = mensagem;</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$"Titulo: </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.Titulo</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it-IT" sz="1200" dirty="0">
                <a:solidFill>
                  <a:srgbClr val="000000"/>
                </a:solidFill>
                <a:latin typeface="Cascadia Mono" panose="020B0609020000020004" pitchFamily="49" charset="0"/>
              </a:rPr>
              <a:t>            Console.WriteLine(</a:t>
            </a:r>
            <a:r>
              <a:rPr lang="it-IT" sz="1200" dirty="0">
                <a:solidFill>
                  <a:srgbClr val="A31515"/>
                </a:solidFill>
                <a:latin typeface="Cascadia Mono" panose="020B0609020000020004" pitchFamily="49" charset="0"/>
              </a:rPr>
              <a:t>$"Destinatario: </a:t>
            </a:r>
            <a:r>
              <a:rPr lang="it-IT" sz="1200" dirty="0">
                <a:solidFill>
                  <a:srgbClr val="000000"/>
                </a:solidFill>
                <a:latin typeface="Cascadia Mono" panose="020B0609020000020004" pitchFamily="49" charset="0"/>
              </a:rPr>
              <a:t>{</a:t>
            </a:r>
            <a:r>
              <a:rPr lang="it-IT" sz="1200" dirty="0">
                <a:solidFill>
                  <a:srgbClr val="0000FF"/>
                </a:solidFill>
                <a:latin typeface="Cascadia Mono" panose="020B0609020000020004" pitchFamily="49" charset="0"/>
              </a:rPr>
              <a:t>this</a:t>
            </a:r>
            <a:r>
              <a:rPr lang="it-IT" sz="1200" dirty="0">
                <a:solidFill>
                  <a:srgbClr val="000000"/>
                </a:solidFill>
                <a:latin typeface="Cascadia Mono" panose="020B0609020000020004" pitchFamily="49" charset="0"/>
              </a:rPr>
              <a:t>.Destinatario}</a:t>
            </a:r>
            <a:r>
              <a:rPr lang="it-IT" sz="1200" dirty="0">
                <a:solidFill>
                  <a:srgbClr val="A31515"/>
                </a:solidFill>
                <a:latin typeface="Cascadia Mono" panose="020B0609020000020004" pitchFamily="49" charset="0"/>
              </a:rPr>
              <a:t>"</a:t>
            </a:r>
            <a:r>
              <a:rPr lang="it-IT"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.Mensagem</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Envia Por Email"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2" name="CaixaDeTexto 1">
            <a:extLst>
              <a:ext uri="{FF2B5EF4-FFF2-40B4-BE49-F238E27FC236}">
                <a16:creationId xmlns:a16="http://schemas.microsoft.com/office/drawing/2014/main" id="{D5284BD1-443A-0168-F637-B839C3514B2F}"/>
              </a:ext>
            </a:extLst>
          </p:cNvPr>
          <p:cNvSpPr txBox="1"/>
          <p:nvPr/>
        </p:nvSpPr>
        <p:spPr>
          <a:xfrm>
            <a:off x="323528" y="6093296"/>
            <a:ext cx="7556799" cy="276999"/>
          </a:xfrm>
          <a:prstGeom prst="rect">
            <a:avLst/>
          </a:prstGeom>
          <a:noFill/>
        </p:spPr>
        <p:txBody>
          <a:bodyPr wrap="square" rtlCol="0">
            <a:spAutoFit/>
          </a:bodyPr>
          <a:lstStyle/>
          <a:p>
            <a:r>
              <a:rPr lang="pt-BR" sz="1200" dirty="0"/>
              <a:t>Para boas práticas, é sempre bom dar um nome a interface começando com a letra I em maiúsculo.</a:t>
            </a:r>
          </a:p>
        </p:txBody>
      </p:sp>
    </p:spTree>
    <p:extLst>
      <p:ext uri="{BB962C8B-B14F-4D97-AF65-F5344CB8AC3E}">
        <p14:creationId xmlns:p14="http://schemas.microsoft.com/office/powerpoint/2010/main" val="1845216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53</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548680"/>
            <a:ext cx="8339911" cy="5940088"/>
          </a:xfrm>
          <a:prstGeom prst="rect">
            <a:avLst/>
          </a:prstGeom>
          <a:noFill/>
        </p:spPr>
        <p:txBody>
          <a:bodyPr wrap="square" rtlCol="0">
            <a:spAutoFit/>
          </a:bodyPr>
          <a:lstStyle/>
          <a:p>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a:solidFill>
                  <a:srgbClr val="0000FF"/>
                </a:solidFill>
                <a:latin typeface="Cascadia Mono" panose="020B0609020000020004" pitchFamily="49" charset="0"/>
              </a:rPr>
              <a:t>interface</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IMensageria</a:t>
            </a:r>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EnviaMensagem</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a:solidFill>
                  <a:srgbClr val="0000FF"/>
                </a:solidFill>
                <a:latin typeface="Cascadia Mono" panose="020B0609020000020004" pitchFamily="49" charset="0"/>
              </a:rPr>
              <a:t>interface</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IFormatacaoMensagem</a:t>
            </a:r>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FormatarMensagem</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mensagem);</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class</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EnviaMensagemEmail</a:t>
            </a:r>
            <a:r>
              <a:rPr lang="pt-BR" sz="1000" dirty="0">
                <a:solidFill>
                  <a:srgbClr val="000000"/>
                </a:solidFill>
                <a:latin typeface="Cascadia Mono" panose="020B0609020000020004" pitchFamily="49" charset="0"/>
              </a:rPr>
              <a:t> : </a:t>
            </a:r>
            <a:r>
              <a:rPr lang="pt-BR" sz="1000" dirty="0" err="1">
                <a:solidFill>
                  <a:srgbClr val="000000"/>
                </a:solidFill>
                <a:latin typeface="Cascadia Mono" panose="020B0609020000020004" pitchFamily="49" charset="0"/>
              </a:rPr>
              <a:t>IMensageria</a:t>
            </a:r>
            <a:r>
              <a:rPr lang="pt-BR" sz="1000" dirty="0">
                <a:solidFill>
                  <a:srgbClr val="000000"/>
                </a:solidFill>
                <a:latin typeface="Cascadia Mono" panose="020B0609020000020004" pitchFamily="49" charset="0"/>
              </a:rPr>
              <a:t> , </a:t>
            </a:r>
            <a:r>
              <a:rPr lang="pt-BR" sz="1000" dirty="0" err="1">
                <a:solidFill>
                  <a:srgbClr val="000000"/>
                </a:solidFill>
                <a:latin typeface="Cascadia Mono" panose="020B0609020000020004" pitchFamily="49" charset="0"/>
              </a:rPr>
              <a:t>IFormatacaoMensagem</a:t>
            </a:r>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Titulo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Destinatario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Mensagem</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2B91AF"/>
                </a:solidFill>
                <a:latin typeface="Cascadia Mono" panose="020B0609020000020004" pitchFamily="49" charset="0"/>
              </a:rPr>
              <a:t>EnviaMensagemEmail</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titulo, </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destinatario</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mensagem)</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Titulo = titulo;</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Destinatario</a:t>
            </a:r>
            <a:r>
              <a:rPr lang="pt-BR" sz="1000" dirty="0">
                <a:solidFill>
                  <a:srgbClr val="000000"/>
                </a:solidFill>
                <a:latin typeface="Cascadia Mono" panose="020B0609020000020004" pitchFamily="49" charset="0"/>
              </a:rPr>
              <a:t> = </a:t>
            </a:r>
            <a:r>
              <a:rPr lang="pt-BR" sz="1000" dirty="0" err="1">
                <a:solidFill>
                  <a:srgbClr val="000000"/>
                </a:solidFill>
                <a:latin typeface="Cascadia Mono" panose="020B0609020000020004" pitchFamily="49" charset="0"/>
              </a:rPr>
              <a:t>destinatario</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Mensagem = mensagem;</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EnviaMensagem</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Console.WriteLine</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$"Titulo: </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.Titulo</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a:t>
            </a:r>
            <a:r>
              <a:rPr lang="pt-BR" sz="1000" dirty="0">
                <a:solidFill>
                  <a:srgbClr val="000000"/>
                </a:solidFill>
                <a:latin typeface="Cascadia Mono" panose="020B0609020000020004" pitchFamily="49" charset="0"/>
              </a:rPr>
              <a:t>);</a:t>
            </a:r>
          </a:p>
          <a:p>
            <a:r>
              <a:rPr lang="it-IT" sz="1000" dirty="0">
                <a:solidFill>
                  <a:srgbClr val="000000"/>
                </a:solidFill>
                <a:latin typeface="Cascadia Mono" panose="020B0609020000020004" pitchFamily="49" charset="0"/>
              </a:rPr>
              <a:t>            Console.WriteLine(</a:t>
            </a:r>
            <a:r>
              <a:rPr lang="it-IT" sz="1000" dirty="0">
                <a:solidFill>
                  <a:srgbClr val="A31515"/>
                </a:solidFill>
                <a:latin typeface="Cascadia Mono" panose="020B0609020000020004" pitchFamily="49" charset="0"/>
              </a:rPr>
              <a:t>$"Destinatario: </a:t>
            </a:r>
            <a:r>
              <a:rPr lang="it-IT" sz="1000" dirty="0">
                <a:solidFill>
                  <a:srgbClr val="000000"/>
                </a:solidFill>
                <a:latin typeface="Cascadia Mono" panose="020B0609020000020004" pitchFamily="49" charset="0"/>
              </a:rPr>
              <a:t>{</a:t>
            </a:r>
            <a:r>
              <a:rPr lang="it-IT" sz="1000" dirty="0">
                <a:solidFill>
                  <a:srgbClr val="0000FF"/>
                </a:solidFill>
                <a:latin typeface="Cascadia Mono" panose="020B0609020000020004" pitchFamily="49" charset="0"/>
              </a:rPr>
              <a:t>this</a:t>
            </a:r>
            <a:r>
              <a:rPr lang="it-IT" sz="1000" dirty="0">
                <a:solidFill>
                  <a:srgbClr val="000000"/>
                </a:solidFill>
                <a:latin typeface="Cascadia Mono" panose="020B0609020000020004" pitchFamily="49" charset="0"/>
              </a:rPr>
              <a:t>.Destinatario}</a:t>
            </a:r>
            <a:r>
              <a:rPr lang="it-IT" sz="1000" dirty="0">
                <a:solidFill>
                  <a:srgbClr val="A31515"/>
                </a:solidFill>
                <a:latin typeface="Cascadia Mono" panose="020B0609020000020004" pitchFamily="49" charset="0"/>
              </a:rPr>
              <a:t>"</a:t>
            </a:r>
            <a:r>
              <a:rPr lang="it-IT"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Console.WriteLine</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$"Mensagem: </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.Mensagem</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Console.WriteLine</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"Mensagem Envia Por Email"</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endParaRPr lang="pt-BR" sz="1000" dirty="0">
              <a:solidFill>
                <a:srgbClr val="000000"/>
              </a:solidFill>
              <a:latin typeface="Cascadia Mono" panose="020B0609020000020004" pitchFamily="49" charset="0"/>
            </a:endParaRP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public</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void</a:t>
            </a:r>
            <a:r>
              <a:rPr lang="pt-BR" sz="1000" dirty="0">
                <a:solidFill>
                  <a:srgbClr val="000000"/>
                </a:solidFill>
                <a:latin typeface="Cascadia Mono" panose="020B0609020000020004" pitchFamily="49" charset="0"/>
              </a:rPr>
              <a:t> </a:t>
            </a:r>
            <a:r>
              <a:rPr lang="pt-BR" sz="1000" dirty="0" err="1">
                <a:solidFill>
                  <a:srgbClr val="000000"/>
                </a:solidFill>
                <a:latin typeface="Cascadia Mono" panose="020B0609020000020004" pitchFamily="49" charset="0"/>
              </a:rPr>
              <a:t>FormatarMensagem</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string</a:t>
            </a:r>
            <a:r>
              <a:rPr lang="pt-BR" sz="1000" dirty="0">
                <a:solidFill>
                  <a:srgbClr val="000000"/>
                </a:solidFill>
                <a:latin typeface="Cascadia Mono" panose="020B0609020000020004" pitchFamily="49" charset="0"/>
              </a:rPr>
              <a:t> mensagem)</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.Mensagem</a:t>
            </a:r>
            <a:r>
              <a:rPr lang="pt-BR" sz="1000" dirty="0">
                <a:solidFill>
                  <a:srgbClr val="000000"/>
                </a:solidFill>
                <a:latin typeface="Cascadia Mono" panose="020B0609020000020004" pitchFamily="49" charset="0"/>
              </a:rPr>
              <a:t> = </a:t>
            </a:r>
            <a:r>
              <a:rPr lang="pt-BR" sz="1000" dirty="0">
                <a:solidFill>
                  <a:srgbClr val="A31515"/>
                </a:solidFill>
                <a:latin typeface="Cascadia Mono" panose="020B0609020000020004" pitchFamily="49" charset="0"/>
              </a:rPr>
              <a:t>$"&lt;</a:t>
            </a:r>
            <a:r>
              <a:rPr lang="pt-BR" sz="1000" dirty="0" err="1">
                <a:solidFill>
                  <a:srgbClr val="A31515"/>
                </a:solidFill>
                <a:latin typeface="Cascadia Mono" panose="020B0609020000020004" pitchFamily="49" charset="0"/>
              </a:rPr>
              <a:t>strong</a:t>
            </a:r>
            <a:r>
              <a:rPr lang="pt-BR" sz="1000" dirty="0">
                <a:solidFill>
                  <a:srgbClr val="A31515"/>
                </a:solidFill>
                <a:latin typeface="Cascadia Mono" panose="020B0609020000020004" pitchFamily="49" charset="0"/>
              </a:rPr>
              <a:t>&gt;</a:t>
            </a:r>
            <a:r>
              <a:rPr lang="pt-BR" sz="1000" dirty="0">
                <a:solidFill>
                  <a:srgbClr val="000000"/>
                </a:solidFill>
                <a:latin typeface="Cascadia Mono" panose="020B0609020000020004" pitchFamily="49" charset="0"/>
              </a:rPr>
              <a:t>{</a:t>
            </a:r>
            <a:r>
              <a:rPr lang="pt-BR" sz="1000" dirty="0" err="1">
                <a:solidFill>
                  <a:srgbClr val="0000FF"/>
                </a:solidFill>
                <a:latin typeface="Cascadia Mono" panose="020B0609020000020004" pitchFamily="49" charset="0"/>
              </a:rPr>
              <a:t>this</a:t>
            </a:r>
            <a:r>
              <a:rPr lang="pt-BR" sz="1000" dirty="0" err="1">
                <a:solidFill>
                  <a:srgbClr val="000000"/>
                </a:solidFill>
                <a:latin typeface="Cascadia Mono" panose="020B0609020000020004" pitchFamily="49" charset="0"/>
              </a:rPr>
              <a:t>.Mensagem</a:t>
            </a:r>
            <a:r>
              <a:rPr lang="pt-BR" sz="1000" dirty="0">
                <a:solidFill>
                  <a:srgbClr val="000000"/>
                </a:solidFill>
                <a:latin typeface="Cascadia Mono" panose="020B0609020000020004" pitchFamily="49" charset="0"/>
              </a:rPr>
              <a:t>}</a:t>
            </a:r>
            <a:r>
              <a:rPr lang="pt-BR" sz="1000" dirty="0">
                <a:solidFill>
                  <a:srgbClr val="A31515"/>
                </a:solidFill>
                <a:latin typeface="Cascadia Mono" panose="020B0609020000020004" pitchFamily="49" charset="0"/>
              </a:rPr>
              <a:t>&lt;/</a:t>
            </a:r>
            <a:r>
              <a:rPr lang="pt-BR" sz="1000" dirty="0" err="1">
                <a:solidFill>
                  <a:srgbClr val="A31515"/>
                </a:solidFill>
                <a:latin typeface="Cascadia Mono" panose="020B0609020000020004" pitchFamily="49" charset="0"/>
              </a:rPr>
              <a:t>strong</a:t>
            </a:r>
            <a:r>
              <a:rPr lang="pt-BR" sz="1000" dirty="0">
                <a:solidFill>
                  <a:srgbClr val="A31515"/>
                </a:solidFill>
                <a:latin typeface="Cascadia Mono" panose="020B0609020000020004" pitchFamily="49" charset="0"/>
              </a:rPr>
              <a:t>&gt;"</a:t>
            </a:r>
            <a:r>
              <a:rPr lang="pt-BR" sz="1000" dirty="0">
                <a:solidFill>
                  <a:srgbClr val="000000"/>
                </a:solidFill>
                <a:latin typeface="Cascadia Mono" panose="020B0609020000020004" pitchFamily="49" charset="0"/>
              </a:rPr>
              <a:t>;</a:t>
            </a:r>
          </a:p>
          <a:p>
            <a:r>
              <a:rPr lang="pt-BR"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endParaRPr lang="pt-BR" sz="1000" dirty="0"/>
          </a:p>
        </p:txBody>
      </p:sp>
      <p:sp>
        <p:nvSpPr>
          <p:cNvPr id="2" name="CaixaDeTexto 1">
            <a:extLst>
              <a:ext uri="{FF2B5EF4-FFF2-40B4-BE49-F238E27FC236}">
                <a16:creationId xmlns:a16="http://schemas.microsoft.com/office/drawing/2014/main" id="{D5284BD1-443A-0168-F637-B839C3514B2F}"/>
              </a:ext>
            </a:extLst>
          </p:cNvPr>
          <p:cNvSpPr txBox="1"/>
          <p:nvPr/>
        </p:nvSpPr>
        <p:spPr>
          <a:xfrm>
            <a:off x="323528" y="6458248"/>
            <a:ext cx="7556799" cy="276999"/>
          </a:xfrm>
          <a:prstGeom prst="rect">
            <a:avLst/>
          </a:prstGeom>
          <a:noFill/>
        </p:spPr>
        <p:txBody>
          <a:bodyPr wrap="square" rtlCol="0">
            <a:spAutoFit/>
          </a:bodyPr>
          <a:lstStyle/>
          <a:p>
            <a:r>
              <a:rPr lang="pt-BR" sz="1200" dirty="0"/>
              <a:t>Implementando mais de uma interface em uma classe.</a:t>
            </a:r>
          </a:p>
        </p:txBody>
      </p:sp>
    </p:spTree>
    <p:extLst>
      <p:ext uri="{BB962C8B-B14F-4D97-AF65-F5344CB8AC3E}">
        <p14:creationId xmlns:p14="http://schemas.microsoft.com/office/powerpoint/2010/main" val="4291415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54</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938719"/>
          </a:xfrm>
          <a:prstGeom prst="rect">
            <a:avLst/>
          </a:prstGeom>
          <a:noFill/>
        </p:spPr>
        <p:txBody>
          <a:bodyPr wrap="square" rtlCol="0">
            <a:spAutoFit/>
          </a:bodyPr>
          <a:lstStyle/>
          <a:p>
            <a:r>
              <a:rPr lang="pt-BR" sz="1100" dirty="0" err="1">
                <a:solidFill>
                  <a:schemeClr val="accent6">
                    <a:lumMod val="75000"/>
                  </a:schemeClr>
                </a:solidFill>
                <a:latin typeface="Cascadia Mono" panose="020B0609020000020004" pitchFamily="49" charset="0"/>
              </a:rPr>
              <a:t>IMensageria</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mensagemEmail</a:t>
            </a:r>
            <a:r>
              <a:rPr lang="pt-BR" sz="1100" dirty="0">
                <a:solidFill>
                  <a:srgbClr val="000000"/>
                </a:solidFill>
                <a:latin typeface="Cascadia Mono" panose="020B0609020000020004" pitchFamily="49" charset="0"/>
              </a:rPr>
              <a:t>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a:t>
            </a:r>
            <a:r>
              <a:rPr lang="pt-BR" sz="1100" dirty="0" err="1">
                <a:solidFill>
                  <a:srgbClr val="00B050"/>
                </a:solidFill>
                <a:latin typeface="Cascadia Mono" panose="020B0609020000020004" pitchFamily="49" charset="0"/>
              </a:rPr>
              <a:t>EnviaMensagemEmail</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"Vendas"</a:t>
            </a:r>
            <a:r>
              <a:rPr lang="pt-BR" sz="1100" dirty="0">
                <a:solidFill>
                  <a:srgbClr val="000000"/>
                </a:solidFill>
                <a:latin typeface="Cascadia Mono" panose="020B0609020000020004" pitchFamily="49" charset="0"/>
              </a:rPr>
              <a:t>, </a:t>
            </a:r>
            <a:r>
              <a:rPr lang="pt-BR" sz="1100" dirty="0">
                <a:solidFill>
                  <a:srgbClr val="A31515"/>
                </a:solidFill>
                <a:latin typeface="Cascadia Mono" panose="020B0609020000020004" pitchFamily="49" charset="0"/>
              </a:rPr>
              <a:t>"teste@teste.com"</a:t>
            </a:r>
            <a:r>
              <a:rPr lang="pt-BR" sz="1100" dirty="0">
                <a:solidFill>
                  <a:srgbClr val="000000"/>
                </a:solidFill>
                <a:latin typeface="Cascadia Mono" panose="020B0609020000020004" pitchFamily="49" charset="0"/>
              </a:rPr>
              <a:t>, </a:t>
            </a:r>
            <a:r>
              <a:rPr lang="pt-BR" sz="1100" dirty="0">
                <a:solidFill>
                  <a:srgbClr val="A31515"/>
                </a:solidFill>
                <a:latin typeface="Cascadia Mono" panose="020B0609020000020004" pitchFamily="49" charset="0"/>
              </a:rPr>
              <a:t>"mensagem teste"</a:t>
            </a:r>
            <a:r>
              <a:rPr lang="pt-BR" sz="1100" dirty="0">
                <a:solidFill>
                  <a:srgbClr val="000000"/>
                </a:solidFill>
                <a:latin typeface="Cascadia Mono" panose="020B0609020000020004" pitchFamily="49" charset="0"/>
              </a:rPr>
              <a:t>);</a:t>
            </a:r>
          </a:p>
          <a:p>
            <a:endParaRPr lang="pt-BR" sz="1100" dirty="0">
              <a:solidFill>
                <a:srgbClr val="000000"/>
              </a:solidFill>
              <a:latin typeface="Cascadia Mono" panose="020B0609020000020004" pitchFamily="49" charset="0"/>
            </a:endParaRPr>
          </a:p>
          <a:p>
            <a:r>
              <a:rPr lang="pt-BR" sz="1100" dirty="0" err="1">
                <a:solidFill>
                  <a:srgbClr val="000000"/>
                </a:solidFill>
                <a:latin typeface="Cascadia Mono" panose="020B0609020000020004" pitchFamily="49" charset="0"/>
              </a:rPr>
              <a:t>mensagemEmail.EnviaMensagem</a:t>
            </a:r>
            <a:r>
              <a:rPr lang="pt-BR" sz="1100" dirty="0">
                <a:solidFill>
                  <a:srgbClr val="000000"/>
                </a:solidFill>
                <a:latin typeface="Cascadia Mono" panose="020B0609020000020004" pitchFamily="49" charset="0"/>
              </a:rPr>
              <a:t>();</a:t>
            </a:r>
          </a:p>
          <a:p>
            <a:endParaRPr lang="pt-BR" sz="1100" dirty="0">
              <a:solidFill>
                <a:srgbClr val="000000"/>
              </a:solidFill>
              <a:latin typeface="Cascadia Mono" panose="020B0609020000020004" pitchFamily="49" charset="0"/>
            </a:endParaRPr>
          </a:p>
          <a:p>
            <a:r>
              <a:rPr lang="pt-BR" sz="1100" dirty="0" err="1">
                <a:solidFill>
                  <a:srgbClr val="000000"/>
                </a:solidFill>
                <a:latin typeface="Cascadia Mono" panose="020B0609020000020004" pitchFamily="49" charset="0"/>
              </a:rPr>
              <a:t>Console.ReadKey</a:t>
            </a:r>
            <a:r>
              <a:rPr lang="pt-BR" sz="1100" dirty="0">
                <a:solidFill>
                  <a:srgbClr val="000000"/>
                </a:solidFill>
                <a:latin typeface="Cascadia Mono" panose="020B0609020000020004" pitchFamily="49" charset="0"/>
              </a:rPr>
              <a:t>();</a:t>
            </a:r>
            <a:endParaRPr lang="pt-BR" sz="1100" dirty="0"/>
          </a:p>
        </p:txBody>
      </p:sp>
      <p:sp>
        <p:nvSpPr>
          <p:cNvPr id="4" name="CaixaDeTexto 3">
            <a:extLst>
              <a:ext uri="{FF2B5EF4-FFF2-40B4-BE49-F238E27FC236}">
                <a16:creationId xmlns:a16="http://schemas.microsoft.com/office/drawing/2014/main" id="{E4E560AF-7363-C907-9710-FB40CE5E340C}"/>
              </a:ext>
            </a:extLst>
          </p:cNvPr>
          <p:cNvSpPr txBox="1"/>
          <p:nvPr/>
        </p:nvSpPr>
        <p:spPr>
          <a:xfrm>
            <a:off x="179512" y="1807656"/>
            <a:ext cx="8616461" cy="2308324"/>
          </a:xfrm>
          <a:prstGeom prst="rect">
            <a:avLst/>
          </a:prstGeom>
          <a:noFill/>
        </p:spPr>
        <p:txBody>
          <a:bodyPr wrap="none" rtlCol="0">
            <a:spAutoFit/>
          </a:bodyPr>
          <a:lstStyle/>
          <a:p>
            <a:r>
              <a:rPr lang="pt-BR" dirty="0"/>
              <a:t>Conforme os exemplos anteriores, uma interface sempre definirá “O quê”, </a:t>
            </a:r>
          </a:p>
          <a:p>
            <a:r>
              <a:rPr lang="pt-BR" dirty="0"/>
              <a:t>enquanto as classes implementadoras definirá “Como”, por isso é muito comum</a:t>
            </a:r>
          </a:p>
          <a:p>
            <a:r>
              <a:rPr lang="pt-BR" dirty="0"/>
              <a:t>ouvirmos a definição “Programe para uma interface e não para uma</a:t>
            </a:r>
          </a:p>
          <a:p>
            <a:r>
              <a:rPr lang="pt-BR" dirty="0"/>
              <a:t>implementação”, ou seja, em toda regra de negócio toda programação deveria</a:t>
            </a:r>
          </a:p>
          <a:p>
            <a:r>
              <a:rPr lang="pt-BR" dirty="0"/>
              <a:t>começar pelas interfaces e depois sim ter a preocupação de implementação.</a:t>
            </a:r>
          </a:p>
          <a:p>
            <a:r>
              <a:rPr lang="pt-BR" dirty="0"/>
              <a:t>Neste caso qualquer classe que implementar tal interface, poderá ser usada </a:t>
            </a:r>
          </a:p>
          <a:p>
            <a:r>
              <a:rPr lang="pt-BR" dirty="0"/>
              <a:t>no sentido do polimorfismo, facilitando a abstração, inversão de controle e </a:t>
            </a:r>
          </a:p>
          <a:p>
            <a:r>
              <a:rPr lang="pt-BR" dirty="0"/>
              <a:t>injeção de </a:t>
            </a:r>
            <a:r>
              <a:rPr lang="pt-BR" dirty="0" err="1"/>
              <a:t>depência</a:t>
            </a:r>
            <a:r>
              <a:rPr lang="pt-BR" dirty="0"/>
              <a:t> que veremos mais adiante.</a:t>
            </a:r>
          </a:p>
        </p:txBody>
      </p:sp>
    </p:spTree>
    <p:extLst>
      <p:ext uri="{BB962C8B-B14F-4D97-AF65-F5344CB8AC3E}">
        <p14:creationId xmlns:p14="http://schemas.microsoft.com/office/powerpoint/2010/main" val="1562549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55</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424936" cy="523220"/>
          </a:xfrm>
          <a:prstGeom prst="rect">
            <a:avLst/>
          </a:prstGeom>
          <a:noFill/>
        </p:spPr>
        <p:txBody>
          <a:bodyPr wrap="square">
            <a:spAutoFit/>
          </a:bodyPr>
          <a:lstStyle/>
          <a:p>
            <a:r>
              <a:rPr lang="pt-BR" sz="2800" b="1" i="1" dirty="0"/>
              <a:t>Exemplo de uma interface</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3785652"/>
          </a:xfrm>
          <a:prstGeom prst="rect">
            <a:avLst/>
          </a:prstGeom>
          <a:noFill/>
        </p:spPr>
        <p:txBody>
          <a:bodyPr wrap="square" rtlCol="0">
            <a:spAutoFit/>
          </a:bodyPr>
          <a:lstStyle/>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EnviaMensagemSMS</a:t>
            </a:r>
            <a:r>
              <a:rPr lang="pt-BR" sz="1200" dirty="0">
                <a:solidFill>
                  <a:srgbClr val="000000"/>
                </a:solidFill>
                <a:latin typeface="Cascadia Mono" panose="020B0609020000020004" pitchFamily="49" charset="0"/>
              </a:rPr>
              <a:t> : </a:t>
            </a:r>
            <a:r>
              <a:rPr lang="pt-BR" sz="1200" dirty="0" err="1">
                <a:solidFill>
                  <a:srgbClr val="92D050"/>
                </a:solidFill>
                <a:latin typeface="Cascadia Mono" panose="020B0609020000020004" pitchFamily="49" charset="0"/>
              </a:rPr>
              <a:t>IMensageria</a:t>
            </a:r>
            <a:endParaRPr lang="pt-BR" sz="1200" dirty="0">
              <a:solidFill>
                <a:srgbClr val="92D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EnviaMensagemRedeSocial</a:t>
            </a:r>
            <a:r>
              <a:rPr lang="pt-BR" sz="1200" dirty="0">
                <a:solidFill>
                  <a:srgbClr val="000000"/>
                </a:solidFill>
                <a:latin typeface="Cascadia Mono" panose="020B0609020000020004" pitchFamily="49" charset="0"/>
              </a:rPr>
              <a:t> : </a:t>
            </a:r>
            <a:r>
              <a:rPr lang="pt-BR" sz="1200" dirty="0" err="1">
                <a:solidFill>
                  <a:srgbClr val="92D050"/>
                </a:solidFill>
                <a:latin typeface="Cascadia Mono" panose="020B0609020000020004" pitchFamily="49" charset="0"/>
              </a:rPr>
              <a:t>IMensageria</a:t>
            </a:r>
            <a:endParaRPr lang="pt-BR" sz="1200" dirty="0">
              <a:solidFill>
                <a:srgbClr val="92D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throw</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NotImplementedException</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2" name="CaixaDeTexto 1">
            <a:extLst>
              <a:ext uri="{FF2B5EF4-FFF2-40B4-BE49-F238E27FC236}">
                <a16:creationId xmlns:a16="http://schemas.microsoft.com/office/drawing/2014/main" id="{539BFB92-3C3C-E11F-D4EB-C136C06A0A91}"/>
              </a:ext>
            </a:extLst>
          </p:cNvPr>
          <p:cNvSpPr txBox="1"/>
          <p:nvPr/>
        </p:nvSpPr>
        <p:spPr>
          <a:xfrm>
            <a:off x="323528" y="4797152"/>
            <a:ext cx="8553945" cy="646331"/>
          </a:xfrm>
          <a:prstGeom prst="rect">
            <a:avLst/>
          </a:prstGeom>
          <a:noFill/>
        </p:spPr>
        <p:txBody>
          <a:bodyPr wrap="none" rtlCol="0">
            <a:spAutoFit/>
          </a:bodyPr>
          <a:lstStyle/>
          <a:p>
            <a:r>
              <a:rPr lang="pt-BR" dirty="0"/>
              <a:t>Neste exemplo acima qualquer nova classe de mensagem, poderá implementar</a:t>
            </a:r>
          </a:p>
          <a:p>
            <a:r>
              <a:rPr lang="pt-BR" dirty="0"/>
              <a:t>a interface mensageria.</a:t>
            </a:r>
          </a:p>
        </p:txBody>
      </p:sp>
    </p:spTree>
    <p:extLst>
      <p:ext uri="{BB962C8B-B14F-4D97-AF65-F5344CB8AC3E}">
        <p14:creationId xmlns:p14="http://schemas.microsoft.com/office/powerpoint/2010/main" val="1364642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56</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631112" cy="523220"/>
          </a:xfrm>
          <a:prstGeom prst="rect">
            <a:avLst/>
          </a:prstGeom>
          <a:noFill/>
        </p:spPr>
        <p:txBody>
          <a:bodyPr wrap="square">
            <a:spAutoFit/>
          </a:bodyPr>
          <a:lstStyle/>
          <a:p>
            <a:r>
              <a:rPr lang="pt-BR" sz="2800" b="1" i="1" dirty="0"/>
              <a:t>Exemplo de uma interface com classe abstrata</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3647152"/>
          </a:xfrm>
          <a:prstGeom prst="rect">
            <a:avLst/>
          </a:prstGeom>
          <a:noFill/>
        </p:spPr>
        <p:txBody>
          <a:bodyPr wrap="square" rtlCol="0">
            <a:spAutoFit/>
          </a:bodyPr>
          <a:lstStyle/>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0000FF"/>
                </a:solidFill>
                <a:latin typeface="Cascadia Mono" panose="020B0609020000020004" pitchFamily="49" charset="0"/>
              </a:rPr>
              <a:t>interface</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ICalculadora</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Somar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Subtrair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Dividir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Multiplicar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0000FF"/>
                </a:solidFill>
                <a:latin typeface="Cascadia Mono" panose="020B0609020000020004" pitchFamily="49" charset="0"/>
              </a:rPr>
              <a:t>abstract</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CalculadoraAvancada</a:t>
            </a:r>
            <a:r>
              <a:rPr lang="pt-BR" sz="1100" dirty="0">
                <a:solidFill>
                  <a:srgbClr val="000000"/>
                </a:solidFill>
                <a:latin typeface="Cascadia Mono" panose="020B0609020000020004" pitchFamily="49" charset="0"/>
              </a:rPr>
              <a:t> : </a:t>
            </a:r>
            <a:r>
              <a:rPr lang="pt-BR" sz="1100" dirty="0" err="1">
                <a:solidFill>
                  <a:srgbClr val="2B91AF"/>
                </a:solidFill>
                <a:latin typeface="Cascadia Mono" panose="020B0609020000020004" pitchFamily="49" charset="0"/>
              </a:rPr>
              <a:t>ICalculadora</a:t>
            </a:r>
            <a:endParaRPr lang="pt-BR" sz="1100" dirty="0">
              <a:solidFill>
                <a:srgbClr val="2B91AF"/>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public</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Potencia</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@base,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potencia</a:t>
            </a:r>
            <a:r>
              <a:rPr lang="fr-FR" sz="1100" dirty="0">
                <a:solidFill>
                  <a:srgbClr val="000000"/>
                </a:solidFill>
                <a:latin typeface="Cascadia Mono" panose="020B0609020000020004" pitchFamily="49" charset="0"/>
              </a:rPr>
              <a:t>) =&gt; </a:t>
            </a:r>
            <a:r>
              <a:rPr lang="fr-FR" sz="1100" dirty="0" err="1">
                <a:solidFill>
                  <a:srgbClr val="000000"/>
                </a:solidFill>
                <a:latin typeface="Cascadia Mono" panose="020B0609020000020004" pitchFamily="49" charset="0"/>
              </a:rPr>
              <a:t>Math.Pow</a:t>
            </a:r>
            <a:r>
              <a:rPr lang="fr-FR" sz="1100" dirty="0">
                <a:solidFill>
                  <a:srgbClr val="000000"/>
                </a:solidFill>
                <a:latin typeface="Cascadia Mono" panose="020B0609020000020004" pitchFamily="49" charset="0"/>
              </a:rPr>
              <a:t>(@base, </a:t>
            </a:r>
            <a:r>
              <a:rPr lang="fr-FR" sz="1100" dirty="0" err="1">
                <a:solidFill>
                  <a:srgbClr val="000000"/>
                </a:solidFill>
                <a:latin typeface="Cascadia Mono" panose="020B0609020000020004" pitchFamily="49" charset="0"/>
              </a:rPr>
              <a:t>potencia</a:t>
            </a:r>
            <a:r>
              <a:rPr lang="fr-F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RaizQuadrada</a:t>
            </a:r>
            <a:r>
              <a:rPr lang="pt-BR" sz="1100" dirty="0">
                <a:solidFill>
                  <a:srgbClr val="000000"/>
                </a:solidFill>
                <a:latin typeface="Cascadia Mono" panose="020B0609020000020004" pitchFamily="49" charset="0"/>
              </a:rPr>
              <a:t>(</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 =&gt; </a:t>
            </a:r>
            <a:r>
              <a:rPr lang="pt-BR" sz="1100" dirty="0" err="1">
                <a:solidFill>
                  <a:srgbClr val="000000"/>
                </a:solidFill>
                <a:latin typeface="Cascadia Mono" panose="020B0609020000020004" pitchFamily="49" charset="0"/>
              </a:rPr>
              <a:t>Math.Sqrt</a:t>
            </a:r>
            <a:r>
              <a:rPr lang="pt-BR" sz="1100" dirty="0">
                <a:solidFill>
                  <a:srgbClr val="000000"/>
                </a:solidFill>
                <a:latin typeface="Cascadia Mono" panose="020B0609020000020004" pitchFamily="49" charset="0"/>
              </a:rPr>
              <a:t>(valor);</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Dividir(</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valor1,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valor2) =&gt; valor1 / valor2;</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Multiplicar(</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valor1,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valor2) =&gt; valor1 * valor2;</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Somar(</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valor1, </a:t>
            </a:r>
            <a:r>
              <a:rPr lang="pt-BR" sz="1100" dirty="0" err="1">
                <a:solidFill>
                  <a:srgbClr val="0000FF"/>
                </a:solidFill>
                <a:latin typeface="Cascadia Mono" panose="020B0609020000020004" pitchFamily="49" charset="0"/>
              </a:rPr>
              <a:t>double</a:t>
            </a:r>
            <a:r>
              <a:rPr lang="pt-BR" sz="1100" dirty="0">
                <a:solidFill>
                  <a:srgbClr val="000000"/>
                </a:solidFill>
                <a:latin typeface="Cascadia Mono" panose="020B0609020000020004" pitchFamily="49" charset="0"/>
              </a:rPr>
              <a:t> valor2) =&gt; valor1 + valor2;</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public</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a:t>
            </a:r>
            <a:r>
              <a:rPr lang="fr-FR" sz="1100" dirty="0" err="1">
                <a:solidFill>
                  <a:srgbClr val="000000"/>
                </a:solidFill>
                <a:latin typeface="Cascadia Mono" panose="020B0609020000020004" pitchFamily="49" charset="0"/>
              </a:rPr>
              <a:t>Subtrair</a:t>
            </a:r>
            <a:r>
              <a:rPr lang="fr-FR" sz="1100" dirty="0">
                <a:solidFill>
                  <a:srgbClr val="000000"/>
                </a:solidFill>
                <a:latin typeface="Cascadia Mono" panose="020B0609020000020004" pitchFamily="49" charset="0"/>
              </a:rPr>
              <a:t>(</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valor1,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valor2) =&gt; valor1 - valor2;</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CalculoFinanceiro</a:t>
            </a:r>
            <a:r>
              <a:rPr lang="pt-BR" sz="1100" dirty="0">
                <a:solidFill>
                  <a:srgbClr val="000000"/>
                </a:solidFill>
                <a:latin typeface="Cascadia Mono" panose="020B0609020000020004" pitchFamily="49" charset="0"/>
              </a:rPr>
              <a:t> : </a:t>
            </a:r>
            <a:r>
              <a:rPr lang="pt-BR" sz="1100" dirty="0" err="1">
                <a:solidFill>
                  <a:srgbClr val="2B91AF"/>
                </a:solidFill>
                <a:latin typeface="Cascadia Mono" panose="020B0609020000020004" pitchFamily="49" charset="0"/>
              </a:rPr>
              <a:t>CalculadoraAvancada</a:t>
            </a:r>
            <a:r>
              <a:rPr lang="pt-BR" sz="1100" dirty="0">
                <a:solidFill>
                  <a:srgbClr val="000000"/>
                </a:solidFill>
                <a:latin typeface="Cascadia Mono" panose="020B0609020000020004" pitchFamily="49" charset="0"/>
              </a:rPr>
              <a:t> { </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p:txBody>
      </p:sp>
      <p:sp>
        <p:nvSpPr>
          <p:cNvPr id="2" name="CaixaDeTexto 1">
            <a:extLst>
              <a:ext uri="{FF2B5EF4-FFF2-40B4-BE49-F238E27FC236}">
                <a16:creationId xmlns:a16="http://schemas.microsoft.com/office/drawing/2014/main" id="{539BFB92-3C3C-E11F-D4EB-C136C06A0A91}"/>
              </a:ext>
            </a:extLst>
          </p:cNvPr>
          <p:cNvSpPr txBox="1"/>
          <p:nvPr/>
        </p:nvSpPr>
        <p:spPr>
          <a:xfrm>
            <a:off x="323528" y="4797152"/>
            <a:ext cx="7162538" cy="369332"/>
          </a:xfrm>
          <a:prstGeom prst="rect">
            <a:avLst/>
          </a:prstGeom>
          <a:noFill/>
        </p:spPr>
        <p:txBody>
          <a:bodyPr wrap="none" rtlCol="0">
            <a:spAutoFit/>
          </a:bodyPr>
          <a:lstStyle/>
          <a:p>
            <a:r>
              <a:rPr lang="pt-BR" dirty="0"/>
              <a:t>Exemplo acima, está usando tanto interface como classe abstrata.</a:t>
            </a:r>
          </a:p>
        </p:txBody>
      </p:sp>
    </p:spTree>
    <p:extLst>
      <p:ext uri="{BB962C8B-B14F-4D97-AF65-F5344CB8AC3E}">
        <p14:creationId xmlns:p14="http://schemas.microsoft.com/office/powerpoint/2010/main" val="399861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57</a:t>
            </a:fld>
            <a:endParaRPr lang="pt-BR"/>
          </a:p>
        </p:txBody>
      </p:sp>
      <p:sp>
        <p:nvSpPr>
          <p:cNvPr id="3" name="CaixaDeTexto 2">
            <a:extLst>
              <a:ext uri="{FF2B5EF4-FFF2-40B4-BE49-F238E27FC236}">
                <a16:creationId xmlns:a16="http://schemas.microsoft.com/office/drawing/2014/main" id="{906DD28C-A2FE-894E-468B-4701B9809844}"/>
              </a:ext>
            </a:extLst>
          </p:cNvPr>
          <p:cNvSpPr txBox="1"/>
          <p:nvPr/>
        </p:nvSpPr>
        <p:spPr>
          <a:xfrm>
            <a:off x="107504" y="44624"/>
            <a:ext cx="8631112" cy="523220"/>
          </a:xfrm>
          <a:prstGeom prst="rect">
            <a:avLst/>
          </a:prstGeom>
          <a:noFill/>
        </p:spPr>
        <p:txBody>
          <a:bodyPr wrap="square">
            <a:spAutoFit/>
          </a:bodyPr>
          <a:lstStyle/>
          <a:p>
            <a:r>
              <a:rPr lang="pt-BR" sz="2800" b="1" i="1" dirty="0"/>
              <a:t>Exemplo de uma interface com classe abstrata</a:t>
            </a:r>
          </a:p>
        </p:txBody>
      </p:sp>
      <p:sp>
        <p:nvSpPr>
          <p:cNvPr id="6" name="CaixaDeTexto 5">
            <a:extLst>
              <a:ext uri="{FF2B5EF4-FFF2-40B4-BE49-F238E27FC236}">
                <a16:creationId xmlns:a16="http://schemas.microsoft.com/office/drawing/2014/main" id="{73AB2989-B48E-D3A7-73EF-ACD8CD8F165B}"/>
              </a:ext>
            </a:extLst>
          </p:cNvPr>
          <p:cNvSpPr txBox="1"/>
          <p:nvPr/>
        </p:nvSpPr>
        <p:spPr>
          <a:xfrm>
            <a:off x="150016" y="692696"/>
            <a:ext cx="8339911" cy="2308324"/>
          </a:xfrm>
          <a:prstGeom prst="rect">
            <a:avLst/>
          </a:prstGeom>
          <a:noFill/>
        </p:spPr>
        <p:txBody>
          <a:bodyPr wrap="square" rtlCol="0">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OOP.Interfaces</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B050"/>
                </a:solidFill>
                <a:latin typeface="Cascadia Mono" panose="020B0609020000020004" pitchFamily="49" charset="0"/>
              </a:rPr>
              <a:t>CalculoFinanceiro</a:t>
            </a:r>
            <a:r>
              <a:rPr lang="pt-BR" sz="1800" dirty="0">
                <a:solidFill>
                  <a:srgbClr val="000000"/>
                </a:solidFill>
                <a:latin typeface="Cascadia Mono" panose="020B0609020000020004" pitchFamily="49" charset="0"/>
              </a:rPr>
              <a:t> financeiro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a:solidFill>
                  <a:srgbClr val="0000FF"/>
                </a:solidFill>
                <a:latin typeface="Cascadia Mono" panose="020B0609020000020004" pitchFamily="49" charset="0"/>
              </a:rPr>
              <a:t>var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totalPotencia</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financeiro.Potencia</a:t>
            </a:r>
            <a:r>
              <a:rPr lang="pt-BR" sz="1800" dirty="0">
                <a:solidFill>
                  <a:srgbClr val="000000"/>
                </a:solidFill>
                <a:latin typeface="Cascadia Mono" panose="020B0609020000020004" pitchFamily="49" charset="0"/>
              </a:rPr>
              <a:t>(10, 2);</a:t>
            </a:r>
          </a:p>
          <a:p>
            <a:r>
              <a:rPr lang="pt-BR" sz="1800" dirty="0">
                <a:solidFill>
                  <a:srgbClr val="0000FF"/>
                </a:solidFill>
                <a:latin typeface="Cascadia Mono" panose="020B0609020000020004" pitchFamily="49" charset="0"/>
              </a:rPr>
              <a:t>var</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totalSoma</a:t>
            </a:r>
            <a:r>
              <a:rPr lang="pt-BR" sz="1800" dirty="0">
                <a:solidFill>
                  <a:srgbClr val="000000"/>
                </a:solidFill>
                <a:latin typeface="Cascadia Mono" panose="020B0609020000020004" pitchFamily="49" charset="0"/>
              </a:rPr>
              <a:t> = </a:t>
            </a:r>
            <a:r>
              <a:rPr lang="pt-BR" sz="1800" dirty="0" err="1">
                <a:solidFill>
                  <a:srgbClr val="000000"/>
                </a:solidFill>
                <a:latin typeface="Cascadia Mono" panose="020B0609020000020004" pitchFamily="49" charset="0"/>
              </a:rPr>
              <a:t>financeiro.Somar</a:t>
            </a:r>
            <a:r>
              <a:rPr lang="pt-BR" sz="1800" dirty="0">
                <a:solidFill>
                  <a:srgbClr val="000000"/>
                </a:solidFill>
                <a:latin typeface="Cascadia Mono" panose="020B0609020000020004" pitchFamily="49" charset="0"/>
              </a:rPr>
              <a:t>(10, 20);</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Console.ReadKey</a:t>
            </a:r>
            <a:r>
              <a:rPr lang="pt-BR" sz="1800" dirty="0">
                <a:solidFill>
                  <a:srgbClr val="000000"/>
                </a:solidFill>
                <a:latin typeface="Cascadia Mono" panose="020B0609020000020004" pitchFamily="49" charset="0"/>
              </a:rPr>
              <a:t>();</a:t>
            </a:r>
            <a:endParaRPr lang="pt-BR" sz="1100" dirty="0">
              <a:solidFill>
                <a:srgbClr val="000000"/>
              </a:solidFill>
              <a:latin typeface="Cascadia Mono" panose="020B0609020000020004" pitchFamily="49" charset="0"/>
            </a:endParaRPr>
          </a:p>
        </p:txBody>
      </p:sp>
      <p:sp>
        <p:nvSpPr>
          <p:cNvPr id="2" name="CaixaDeTexto 1">
            <a:extLst>
              <a:ext uri="{FF2B5EF4-FFF2-40B4-BE49-F238E27FC236}">
                <a16:creationId xmlns:a16="http://schemas.microsoft.com/office/drawing/2014/main" id="{539BFB92-3C3C-E11F-D4EB-C136C06A0A91}"/>
              </a:ext>
            </a:extLst>
          </p:cNvPr>
          <p:cNvSpPr txBox="1"/>
          <p:nvPr/>
        </p:nvSpPr>
        <p:spPr>
          <a:xfrm>
            <a:off x="172152" y="3284984"/>
            <a:ext cx="8804013" cy="646331"/>
          </a:xfrm>
          <a:prstGeom prst="rect">
            <a:avLst/>
          </a:prstGeom>
          <a:noFill/>
        </p:spPr>
        <p:txBody>
          <a:bodyPr wrap="none" rtlCol="0">
            <a:spAutoFit/>
          </a:bodyPr>
          <a:lstStyle/>
          <a:p>
            <a:r>
              <a:rPr lang="pt-BR" dirty="0"/>
              <a:t>Veja que na implementação suas funções acontece normalmente, visto que todas </a:t>
            </a:r>
          </a:p>
          <a:p>
            <a:r>
              <a:rPr lang="pt-BR" dirty="0"/>
              <a:t>elas já estão todas implementadas na classe abstrata.</a:t>
            </a:r>
          </a:p>
        </p:txBody>
      </p:sp>
    </p:spTree>
    <p:extLst>
      <p:ext uri="{BB962C8B-B14F-4D97-AF65-F5344CB8AC3E}">
        <p14:creationId xmlns:p14="http://schemas.microsoft.com/office/powerpoint/2010/main" val="1527438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58</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35496" y="260648"/>
            <a:ext cx="8784976" cy="523220"/>
          </a:xfrm>
          <a:prstGeom prst="rect">
            <a:avLst/>
          </a:prstGeom>
          <a:noFill/>
        </p:spPr>
        <p:txBody>
          <a:bodyPr wrap="square">
            <a:spAutoFit/>
          </a:bodyPr>
          <a:lstStyle/>
          <a:p>
            <a:r>
              <a:rPr lang="pt-BR" sz="2800" b="1" i="1" dirty="0"/>
              <a:t>Genéricos e métodos de extensão</a:t>
            </a:r>
            <a:endParaRPr lang="pt-BR" sz="2800" b="1" dirty="0"/>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944822"/>
            <a:ext cx="8496944" cy="6370975"/>
          </a:xfrm>
          <a:prstGeom prst="rect">
            <a:avLst/>
          </a:prstGeom>
          <a:noFill/>
        </p:spPr>
        <p:txBody>
          <a:bodyPr wrap="square" rtlCol="0">
            <a:spAutoFit/>
          </a:bodyPr>
          <a:lstStyle/>
          <a:p>
            <a:r>
              <a:rPr lang="pt-BR" sz="2400" b="1" i="1" dirty="0"/>
              <a:t>Genéricos: </a:t>
            </a:r>
            <a:r>
              <a:rPr lang="pt-BR" sz="2400" dirty="0"/>
              <a:t>Em C# são utilizados para definições de tipos, onde sua definição só acontecerá em sua implementação. Os genéricos por convenção são definidos pela letra T, mas pode ser qualquer nome, genéricos podem ser usados em classes, interfaces e métodos, mas consequentemente campos e propriedades também podem ter sua definição genérica, porém neste caso deve-se ter sua ligação com seu objeto principal (classe ou interface).</a:t>
            </a:r>
          </a:p>
          <a:p>
            <a:r>
              <a:rPr lang="pt-BR" sz="2400" b="1" i="1" dirty="0"/>
              <a:t>Métodos de extensão (</a:t>
            </a:r>
            <a:r>
              <a:rPr lang="pt-BR" sz="2400" b="1" i="1" dirty="0" err="1"/>
              <a:t>Extensions</a:t>
            </a:r>
            <a:r>
              <a:rPr lang="pt-BR" sz="2400" b="1" i="1" dirty="0"/>
              <a:t> </a:t>
            </a:r>
            <a:r>
              <a:rPr lang="pt-BR" sz="2400" b="1" i="1" dirty="0" err="1"/>
              <a:t>Methods</a:t>
            </a:r>
            <a:r>
              <a:rPr lang="pt-BR" sz="2400" b="1" i="1" dirty="0"/>
              <a:t>): </a:t>
            </a:r>
            <a:r>
              <a:rPr lang="pt-BR" sz="2400" dirty="0"/>
              <a:t>São métodos que podem ser estendidos de um objeto já definido (fechado). Em resumo é uma forma de adicionar mais funcionalidades há um objeto (classe), sem ter a necessidade do conhecimento de toda sua estrutura, mantendo assim o encapsulamento do objeto principal e alterações na classe de extensão.</a:t>
            </a:r>
          </a:p>
          <a:p>
            <a:r>
              <a:rPr lang="pt-BR" sz="2400" dirty="0"/>
              <a:t> </a:t>
            </a:r>
          </a:p>
          <a:p>
            <a:endParaRPr lang="pt-BR" sz="2400" dirty="0"/>
          </a:p>
        </p:txBody>
      </p:sp>
    </p:spTree>
    <p:extLst>
      <p:ext uri="{BB962C8B-B14F-4D97-AF65-F5344CB8AC3E}">
        <p14:creationId xmlns:p14="http://schemas.microsoft.com/office/powerpoint/2010/main" val="405479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59</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35496" y="260648"/>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9" name="CaixaDeTexto 8">
            <a:extLst>
              <a:ext uri="{FF2B5EF4-FFF2-40B4-BE49-F238E27FC236}">
                <a16:creationId xmlns:a16="http://schemas.microsoft.com/office/drawing/2014/main" id="{BDF6FC61-AEF4-560C-87F1-0DB5CB947C6B}"/>
              </a:ext>
            </a:extLst>
          </p:cNvPr>
          <p:cNvSpPr txBox="1"/>
          <p:nvPr/>
        </p:nvSpPr>
        <p:spPr>
          <a:xfrm>
            <a:off x="251520" y="944095"/>
            <a:ext cx="8487096" cy="3785652"/>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ConsoleAppOOPGenericoExtensao.Genericos</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class</a:t>
            </a:r>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Anotacoes</a:t>
            </a:r>
            <a:r>
              <a:rPr lang="pt-BR" sz="1600" dirty="0">
                <a:solidFill>
                  <a:srgbClr val="000000"/>
                </a:solidFill>
                <a:latin typeface="Cascadia Mono" panose="020B0609020000020004" pitchFamily="49" charset="0"/>
              </a:rPr>
              <a:t>&lt;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&gt;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List</a:t>
            </a:r>
            <a:r>
              <a:rPr lang="pt-BR" sz="1600" dirty="0">
                <a:solidFill>
                  <a:srgbClr val="000000"/>
                </a:solidFill>
                <a:latin typeface="Cascadia Mono" panose="020B0609020000020004" pitchFamily="49" charset="0"/>
              </a:rPr>
              <a:t>&lt;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&gt; </a:t>
            </a:r>
            <a:r>
              <a:rPr lang="pt-BR" sz="1600" dirty="0" err="1">
                <a:solidFill>
                  <a:srgbClr val="000000"/>
                </a:solidFill>
                <a:latin typeface="Cascadia Mono" panose="020B0609020000020004" pitchFamily="49" charset="0"/>
              </a:rPr>
              <a:t>ListaItens</a:t>
            </a:r>
            <a:r>
              <a:rPr lang="pt-BR" sz="1600" dirty="0">
                <a:solidFill>
                  <a:srgbClr val="000000"/>
                </a:solidFill>
                <a:latin typeface="Cascadia Mono" panose="020B0609020000020004" pitchFamily="49" charset="0"/>
              </a:rPr>
              <a:t>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 }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List</a:t>
            </a:r>
            <a:r>
              <a:rPr lang="pt-BR" sz="1600" dirty="0">
                <a:solidFill>
                  <a:srgbClr val="000000"/>
                </a:solidFill>
                <a:latin typeface="Cascadia Mono" panose="020B0609020000020004" pitchFamily="49" charset="0"/>
              </a:rPr>
              <a:t>&lt;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&gt;();</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void</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ExibirItens</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foreach</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T</a:t>
            </a:r>
            <a:r>
              <a:rPr lang="en-US" sz="1600" dirty="0">
                <a:solidFill>
                  <a:srgbClr val="000000"/>
                </a:solidFill>
                <a:latin typeface="Cascadia Mono" panose="020B0609020000020004" pitchFamily="49" charset="0"/>
              </a:rPr>
              <a:t> item </a:t>
            </a:r>
            <a:r>
              <a:rPr lang="en-US" sz="1600" dirty="0">
                <a:solidFill>
                  <a:srgbClr val="0000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ListaItens</a:t>
            </a:r>
            <a:r>
              <a:rPr lang="en-US"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2B91AF"/>
                </a:solidFill>
                <a:latin typeface="Cascadia Mono" panose="020B0609020000020004" pitchFamily="49" charset="0"/>
              </a:rPr>
              <a:t>Console</a:t>
            </a:r>
            <a:r>
              <a:rPr lang="pt-BR" sz="1600" dirty="0" err="1">
                <a:solidFill>
                  <a:srgbClr val="000000"/>
                </a:solidFill>
                <a:latin typeface="Cascadia Mono" panose="020B0609020000020004" pitchFamily="49" charset="0"/>
              </a:rPr>
              <a:t>.WriteLine</a:t>
            </a:r>
            <a:r>
              <a:rPr lang="pt-BR" sz="1600" dirty="0">
                <a:solidFill>
                  <a:srgbClr val="000000"/>
                </a:solidFill>
                <a:latin typeface="Cascadia Mono" panose="020B0609020000020004" pitchFamily="49" charset="0"/>
              </a:rPr>
              <a:t>(item);</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a:t>
            </a:r>
            <a:endParaRPr lang="pt-BR" sz="1600" dirty="0"/>
          </a:p>
        </p:txBody>
      </p:sp>
      <p:sp>
        <p:nvSpPr>
          <p:cNvPr id="10" name="CaixaDeTexto 9">
            <a:extLst>
              <a:ext uri="{FF2B5EF4-FFF2-40B4-BE49-F238E27FC236}">
                <a16:creationId xmlns:a16="http://schemas.microsoft.com/office/drawing/2014/main" id="{975175CC-108A-2D3A-BCE1-F0921F10F259}"/>
              </a:ext>
            </a:extLst>
          </p:cNvPr>
          <p:cNvSpPr txBox="1"/>
          <p:nvPr/>
        </p:nvSpPr>
        <p:spPr>
          <a:xfrm>
            <a:off x="257682" y="4896711"/>
            <a:ext cx="7871334" cy="1754326"/>
          </a:xfrm>
          <a:prstGeom prst="rect">
            <a:avLst/>
          </a:prstGeom>
          <a:noFill/>
        </p:spPr>
        <p:txBody>
          <a:bodyPr wrap="square" rtlCol="0">
            <a:spAutoFit/>
          </a:bodyPr>
          <a:lstStyle/>
          <a:p>
            <a:r>
              <a:rPr lang="pt-BR" dirty="0"/>
              <a:t>No exemplo acima, vemos o genérico definido na criação da </a:t>
            </a:r>
            <a:r>
              <a:rPr lang="pt-BR" dirty="0" err="1"/>
              <a:t>class</a:t>
            </a:r>
            <a:r>
              <a:rPr lang="pt-BR" dirty="0"/>
              <a:t> após seu nome entre &lt;T&gt;(</a:t>
            </a:r>
            <a:r>
              <a:rPr lang="pt-BR" dirty="0" err="1"/>
              <a:t>tags</a:t>
            </a:r>
            <a:r>
              <a:rPr lang="pt-BR" dirty="0"/>
              <a:t>). Em seguida vemos a propriedade </a:t>
            </a:r>
            <a:r>
              <a:rPr lang="pt-BR" dirty="0" err="1"/>
              <a:t>ListaItens</a:t>
            </a:r>
            <a:r>
              <a:rPr lang="pt-BR" dirty="0"/>
              <a:t> que é uma lista de genérico, assim como na exibição do </a:t>
            </a:r>
            <a:r>
              <a:rPr lang="pt-BR" dirty="0" err="1"/>
              <a:t>foreach</a:t>
            </a:r>
            <a:r>
              <a:rPr lang="pt-BR" dirty="0"/>
              <a:t> é percorrido sobre o tipo T, ou seja, genérico, até aqui não temos nada de concreto, sobre o tipo. Saberemos o tipo apenas na implementação da classe que está no próximo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64546" y="1196752"/>
            <a:ext cx="8474070" cy="4832092"/>
          </a:xfrm>
          <a:prstGeom prst="rect">
            <a:avLst/>
          </a:prstGeom>
          <a:noFill/>
        </p:spPr>
        <p:txBody>
          <a:bodyPr wrap="square" rtlCol="0">
            <a:spAutoFit/>
          </a:bodyPr>
          <a:lstStyle/>
          <a:p>
            <a:r>
              <a:rPr lang="pt-BR" sz="2800" dirty="0"/>
              <a:t>Em outras palavras seria o mesmo que ocultar ou omitir grande parte do que foi desenvolvido para resolver um problema. Exemplo imagina uma Calculadora, tendo as quatro operações básicas: soma, subtração, divisão e multiplicação, para o usuário final, podemos apenas informar que temos a Classe Calculadora que têm o métodos básicos e ele apenas irá usar. Saber como e o que têm em cada parte dos métodos não é interessante por isso essas partes são encapsulados essa é uma das vantagens da OOP.</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6</a:t>
            </a:fld>
            <a:endParaRPr lang="pt-BR"/>
          </a:p>
        </p:txBody>
      </p:sp>
      <p:sp>
        <p:nvSpPr>
          <p:cNvPr id="3" name="Retângulo 2">
            <a:extLst>
              <a:ext uri="{FF2B5EF4-FFF2-40B4-BE49-F238E27FC236}">
                <a16:creationId xmlns:a16="http://schemas.microsoft.com/office/drawing/2014/main" id="{3496EF62-0057-7344-7568-6B630FF91917}"/>
              </a:ext>
            </a:extLst>
          </p:cNvPr>
          <p:cNvSpPr/>
          <p:nvPr/>
        </p:nvSpPr>
        <p:spPr>
          <a:xfrm>
            <a:off x="611560" y="116632"/>
            <a:ext cx="3744936" cy="584775"/>
          </a:xfrm>
          <a:prstGeom prst="rect">
            <a:avLst/>
          </a:prstGeom>
        </p:spPr>
        <p:txBody>
          <a:bodyPr wrap="none">
            <a:spAutoFit/>
          </a:bodyPr>
          <a:lstStyle/>
          <a:p>
            <a:r>
              <a:rPr lang="pt-BR" sz="3200" b="1" dirty="0"/>
              <a:t>Encapsulamento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60</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4" name="CaixaDeTexto 3">
            <a:extLst>
              <a:ext uri="{FF2B5EF4-FFF2-40B4-BE49-F238E27FC236}">
                <a16:creationId xmlns:a16="http://schemas.microsoft.com/office/drawing/2014/main" id="{F4756F5E-3155-DDF7-F75C-FA628BB26FBF}"/>
              </a:ext>
            </a:extLst>
          </p:cNvPr>
          <p:cNvSpPr txBox="1"/>
          <p:nvPr/>
        </p:nvSpPr>
        <p:spPr>
          <a:xfrm>
            <a:off x="323528" y="617195"/>
            <a:ext cx="8352928" cy="6340197"/>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anotacoesInteiros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anotacoesInteiros.ListaItens.Add</a:t>
            </a:r>
            <a:r>
              <a:rPr lang="pt-BR" sz="1400" dirty="0">
                <a:solidFill>
                  <a:srgbClr val="000000"/>
                </a:solidFill>
                <a:latin typeface="Cascadia Mono" panose="020B0609020000020004" pitchFamily="49" charset="0"/>
              </a:rPr>
              <a:t>(3);</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anotacoesInteiros.ListaItens.Add</a:t>
            </a:r>
            <a:r>
              <a:rPr lang="pt-BR" sz="1400" dirty="0">
                <a:solidFill>
                  <a:srgbClr val="000000"/>
                </a:solidFill>
                <a:latin typeface="Cascadia Mono" panose="020B0609020000020004" pitchFamily="49" charset="0"/>
              </a:rPr>
              <a:t>(-10);</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anotacoesTexto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anotacoesTexto.ListaItens.Add</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"Texto 1"</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anotacoesTexto.ListaItens.Add</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"Texto 2"</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Anotacoes</a:t>
            </a:r>
            <a:r>
              <a:rPr lang="pt-BR" sz="1400" dirty="0">
                <a:solidFill>
                  <a:srgbClr val="000000"/>
                </a:solidFill>
                <a:latin typeface="Cascadia Mono" panose="020B0609020000020004" pitchFamily="49" charset="0"/>
              </a:rPr>
              <a:t>&lt;</a:t>
            </a:r>
            <a:r>
              <a:rPr lang="pt-BR" sz="1400" dirty="0" err="1">
                <a:solidFill>
                  <a:srgbClr val="2B91AF"/>
                </a:solidFill>
                <a:latin typeface="Cascadia Mono" panose="020B0609020000020004" pitchFamily="49" charset="0"/>
              </a:rPr>
              <a:t>DateTime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anotacoesDatas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anotacoesDatas.ListaItens.Add</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DateTime.Now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anotacoesDatas.ListaItens.Add</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DateTime.Now.AddDays</a:t>
            </a:r>
            <a:r>
              <a:rPr lang="pt-BR" sz="1400" dirty="0">
                <a:solidFill>
                  <a:srgbClr val="000000"/>
                </a:solidFill>
                <a:latin typeface="Cascadia Mono" panose="020B0609020000020004" pitchFamily="49" charset="0"/>
              </a:rPr>
              <a:t>(10));</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anotacoesInteiros.ExibirItens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anotacoesTexto.ExibirItens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anotacoesDatas.ExibirItens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1849762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61</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5" name="CaixaDeTexto 4">
            <a:extLst>
              <a:ext uri="{FF2B5EF4-FFF2-40B4-BE49-F238E27FC236}">
                <a16:creationId xmlns:a16="http://schemas.microsoft.com/office/drawing/2014/main" id="{B6652A78-12CB-89DF-39A1-E4433874D892}"/>
              </a:ext>
            </a:extLst>
          </p:cNvPr>
          <p:cNvSpPr txBox="1"/>
          <p:nvPr/>
        </p:nvSpPr>
        <p:spPr>
          <a:xfrm>
            <a:off x="98676" y="639847"/>
            <a:ext cx="8639940" cy="3970318"/>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AnotacoesVersao2</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 _</a:t>
            </a:r>
            <a:r>
              <a:rPr lang="pt-BR" sz="1400" dirty="0" err="1">
                <a:solidFill>
                  <a:srgbClr val="000000"/>
                </a:solidFill>
                <a:latin typeface="Cascadia Mono" panose="020B0609020000020004" pitchFamily="49" charset="0"/>
              </a:rPr>
              <a:t>listaItens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a:t>
            </a:r>
          </a:p>
          <a:p>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public</a:t>
            </a:r>
            <a:r>
              <a:rPr lang="fr-FR" sz="1400" dirty="0">
                <a:solidFill>
                  <a:srgbClr val="000000"/>
                </a:solidFill>
                <a:latin typeface="Cascadia Mono" panose="020B0609020000020004" pitchFamily="49" charset="0"/>
              </a:rPr>
              <a:t> </a:t>
            </a:r>
            <a:r>
              <a:rPr lang="fr-FR" sz="1400" dirty="0" err="1">
                <a:solidFill>
                  <a:srgbClr val="2B91AF"/>
                </a:solidFill>
                <a:latin typeface="Cascadia Mono" panose="020B0609020000020004" pitchFamily="49" charset="0"/>
              </a:rPr>
              <a:t>IReadOnlyList</a:t>
            </a:r>
            <a:r>
              <a:rPr lang="fr-FR" sz="1400" dirty="0">
                <a:solidFill>
                  <a:srgbClr val="000000"/>
                </a:solidFill>
                <a:latin typeface="Cascadia Mono" panose="020B0609020000020004" pitchFamily="49" charset="0"/>
              </a:rPr>
              <a:t>&lt;</a:t>
            </a:r>
            <a:r>
              <a:rPr lang="fr-FR" sz="1400" dirty="0">
                <a:solidFill>
                  <a:srgbClr val="2B91AF"/>
                </a:solidFill>
                <a:latin typeface="Cascadia Mono" panose="020B0609020000020004" pitchFamily="49" charset="0"/>
              </a:rPr>
              <a:t>T</a:t>
            </a:r>
            <a:r>
              <a:rPr lang="fr-FR" sz="1400" dirty="0">
                <a:solidFill>
                  <a:srgbClr val="000000"/>
                </a:solidFill>
                <a:latin typeface="Cascadia Mono" panose="020B0609020000020004" pitchFamily="49" charset="0"/>
              </a:rPr>
              <a:t>&gt; </a:t>
            </a:r>
            <a:r>
              <a:rPr lang="fr-FR" sz="1400" dirty="0" err="1">
                <a:solidFill>
                  <a:srgbClr val="000000"/>
                </a:solidFill>
                <a:latin typeface="Cascadia Mono" panose="020B0609020000020004" pitchFamily="49" charset="0"/>
              </a:rPr>
              <a:t>ListaItens</a:t>
            </a:r>
            <a:r>
              <a:rPr lang="fr-FR" sz="1400" dirty="0">
                <a:solidFill>
                  <a:srgbClr val="000000"/>
                </a:solidFill>
                <a:latin typeface="Cascadia Mono" panose="020B0609020000020004" pitchFamily="49" charset="0"/>
              </a:rPr>
              <a:t> =&gt; _</a:t>
            </a:r>
            <a:r>
              <a:rPr lang="fr-FR" sz="1400" dirty="0" err="1">
                <a:solidFill>
                  <a:srgbClr val="000000"/>
                </a:solidFill>
                <a:latin typeface="Cascadia Mono" panose="020B0609020000020004" pitchFamily="49" charset="0"/>
              </a:rPr>
              <a:t>listaItens.ToArray</a:t>
            </a:r>
            <a:r>
              <a:rPr lang="fr-F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public</a:t>
            </a:r>
            <a:r>
              <a:rPr lang="fr-FR" sz="1400" dirty="0">
                <a:solidFill>
                  <a:srgbClr val="000000"/>
                </a:solidFill>
                <a:latin typeface="Cascadia Mono" panose="020B0609020000020004" pitchFamily="49" charset="0"/>
              </a:rPr>
              <a:t> </a:t>
            </a:r>
            <a:r>
              <a:rPr lang="fr-FR" sz="1400" dirty="0" err="1">
                <a:solidFill>
                  <a:srgbClr val="0000FF"/>
                </a:solidFill>
                <a:latin typeface="Cascadia Mono" panose="020B0609020000020004" pitchFamily="49" charset="0"/>
              </a:rPr>
              <a:t>void</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AdicionarItens</a:t>
            </a:r>
            <a:r>
              <a:rPr lang="fr-FR" sz="1400" dirty="0">
                <a:solidFill>
                  <a:srgbClr val="000000"/>
                </a:solidFill>
                <a:latin typeface="Cascadia Mono" panose="020B0609020000020004" pitchFamily="49" charset="0"/>
              </a:rPr>
              <a:t>(</a:t>
            </a:r>
            <a:r>
              <a:rPr lang="fr-FR" sz="1400" dirty="0">
                <a:solidFill>
                  <a:srgbClr val="2B91AF"/>
                </a:solidFill>
                <a:latin typeface="Cascadia Mono" panose="020B0609020000020004" pitchFamily="49" charset="0"/>
              </a:rPr>
              <a:t>T</a:t>
            </a:r>
            <a:r>
              <a:rPr lang="fr-FR" sz="1400" dirty="0">
                <a:solidFill>
                  <a:srgbClr val="000000"/>
                </a:solidFill>
                <a:latin typeface="Cascadia Mono" panose="020B0609020000020004" pitchFamily="49" charset="0"/>
              </a:rPr>
              <a:t> item)</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listaItens.Add</a:t>
            </a:r>
            <a:r>
              <a:rPr lang="pt-BR" sz="1400" dirty="0">
                <a:solidFill>
                  <a:srgbClr val="000000"/>
                </a:solidFill>
                <a:latin typeface="Cascadia Mono" panose="020B0609020000020004" pitchFamily="49" charset="0"/>
              </a:rPr>
              <a:t>(item);</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EscreverAnotacao</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K</a:t>
            </a:r>
            <a:r>
              <a:rPr lang="pt-BR" sz="1400" dirty="0">
                <a:solidFill>
                  <a:srgbClr val="000000"/>
                </a:solidFill>
                <a:latin typeface="Cascadia Mono" panose="020B0609020000020004" pitchFamily="49" charset="0"/>
              </a:rPr>
              <a:t>&gt;(</a:t>
            </a:r>
            <a:r>
              <a:rPr lang="pt-BR" sz="1400" dirty="0">
                <a:solidFill>
                  <a:srgbClr val="2B91AF"/>
                </a:solidFill>
                <a:latin typeface="Cascadia Mono" panose="020B0609020000020004" pitchFamily="49" charset="0"/>
              </a:rPr>
              <a:t>K</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informacao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informacao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6" name="CaixaDeTexto 5">
            <a:extLst>
              <a:ext uri="{FF2B5EF4-FFF2-40B4-BE49-F238E27FC236}">
                <a16:creationId xmlns:a16="http://schemas.microsoft.com/office/drawing/2014/main" id="{6A94BCA3-6978-F3EB-27E1-8A6B85891EC5}"/>
              </a:ext>
            </a:extLst>
          </p:cNvPr>
          <p:cNvSpPr txBox="1"/>
          <p:nvPr/>
        </p:nvSpPr>
        <p:spPr>
          <a:xfrm>
            <a:off x="107504" y="4566027"/>
            <a:ext cx="8208912" cy="2031325"/>
          </a:xfrm>
          <a:prstGeom prst="rect">
            <a:avLst/>
          </a:prstGeom>
          <a:noFill/>
        </p:spPr>
        <p:txBody>
          <a:bodyPr wrap="square" rtlCol="0">
            <a:spAutoFit/>
          </a:bodyPr>
          <a:lstStyle/>
          <a:p>
            <a:r>
              <a:rPr lang="pt-BR" dirty="0"/>
              <a:t>Neste exemplo, vemos o exemplo sendo aplicado não só no campo e propriedade, como também no método de </a:t>
            </a:r>
            <a:r>
              <a:rPr lang="pt-BR" dirty="0" err="1"/>
              <a:t>AdicionarItens</a:t>
            </a:r>
            <a:r>
              <a:rPr lang="pt-BR" dirty="0"/>
              <a:t>, no qual aguarda um genérico. Sobre os métodos é possível ter um método com tipos genéricos sem ter uma amarração da definição da classe, como no exemplo do método </a:t>
            </a:r>
            <a:r>
              <a:rPr lang="pt-BR" dirty="0" err="1"/>
              <a:t>EscreverAnotacao</a:t>
            </a:r>
            <a:r>
              <a:rPr lang="pt-BR" dirty="0"/>
              <a:t> com a letra K com genérico, isso em relação aos parâmetros, porém no retorno voltará a ter uma dependência do objeto principal.</a:t>
            </a:r>
          </a:p>
        </p:txBody>
      </p:sp>
    </p:spTree>
    <p:extLst>
      <p:ext uri="{BB962C8B-B14F-4D97-AF65-F5344CB8AC3E}">
        <p14:creationId xmlns:p14="http://schemas.microsoft.com/office/powerpoint/2010/main" val="1899060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62</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4" name="CaixaDeTexto 3">
            <a:extLst>
              <a:ext uri="{FF2B5EF4-FFF2-40B4-BE49-F238E27FC236}">
                <a16:creationId xmlns:a16="http://schemas.microsoft.com/office/drawing/2014/main" id="{037EDE59-FCE9-12A2-A843-EF181F00365C}"/>
              </a:ext>
            </a:extLst>
          </p:cNvPr>
          <p:cNvSpPr txBox="1"/>
          <p:nvPr/>
        </p:nvSpPr>
        <p:spPr>
          <a:xfrm>
            <a:off x="107504" y="686881"/>
            <a:ext cx="8496944" cy="547842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AnotacoesVersao2</a:t>
            </a:r>
            <a:r>
              <a:rPr lang="pt-BR" sz="1400" dirty="0">
                <a:solidFill>
                  <a:srgbClr val="000000"/>
                </a:solidFill>
                <a:latin typeface="Cascadia Mono" panose="020B0609020000020004" pitchFamily="49" charset="0"/>
              </a:rPr>
              <a:t>&lt;</a:t>
            </a:r>
            <a:r>
              <a:rPr lang="pt-BR" sz="1400" dirty="0">
                <a:solidFill>
                  <a:srgbClr val="0000FF"/>
                </a:solidFill>
                <a:latin typeface="Cascadia Mono" panose="020B0609020000020004" pitchFamily="49" charset="0"/>
              </a:rPr>
              <a:t>decimal</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anotacoesDecimal</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anotacoesDecimal.AdicionarItens</a:t>
            </a:r>
            <a:r>
              <a:rPr lang="pt-BR" sz="1400" dirty="0">
                <a:solidFill>
                  <a:srgbClr val="000000"/>
                </a:solidFill>
                <a:latin typeface="Cascadia Mono" panose="020B0609020000020004" pitchFamily="49" charset="0"/>
              </a:rPr>
              <a:t>(20.5M);</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anotacoesDecimal.AdicionarItens</a:t>
            </a:r>
            <a:r>
              <a:rPr lang="pt-BR" sz="1400" dirty="0">
                <a:solidFill>
                  <a:srgbClr val="000000"/>
                </a:solidFill>
                <a:latin typeface="Cascadia Mono" panose="020B0609020000020004" pitchFamily="49" charset="0"/>
              </a:rPr>
              <a:t>(-10.7M);</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foreach</a:t>
            </a:r>
            <a:r>
              <a:rPr lang="pt-BR" sz="1400" dirty="0">
                <a:solidFill>
                  <a:srgbClr val="000000"/>
                </a:solidFill>
                <a:latin typeface="Cascadia Mono" panose="020B0609020000020004" pitchFamily="49" charset="0"/>
              </a:rPr>
              <a:t> (var item </a:t>
            </a:r>
            <a:r>
              <a:rPr lang="pt-BR" sz="1400" dirty="0">
                <a:solidFill>
                  <a:srgbClr val="0000FF"/>
                </a:solidFill>
                <a:latin typeface="Cascadia Mono" panose="020B0609020000020004" pitchFamily="49" charset="0"/>
              </a:rPr>
              <a:t>in</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anotacoesDecimal.ListaItens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(item);</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anotacoesDecimal.EscreverAnotacao</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&gt;(</a:t>
            </a:r>
            <a:r>
              <a:rPr lang="pt-BR" sz="1400" dirty="0">
                <a:solidFill>
                  <a:srgbClr val="A31515"/>
                </a:solidFill>
                <a:latin typeface="Cascadia Mono" panose="020B0609020000020004" pitchFamily="49" charset="0"/>
              </a:rPr>
              <a:t>"Mensagem de Texto"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anotacoesDecimal.EscreverAnotacao</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&gt;(1000);</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2082233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63</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5" name="CaixaDeTexto 4">
            <a:extLst>
              <a:ext uri="{FF2B5EF4-FFF2-40B4-BE49-F238E27FC236}">
                <a16:creationId xmlns:a16="http://schemas.microsoft.com/office/drawing/2014/main" id="{9ACFC853-7FC1-C02A-BDA3-0CE2E5C067C6}"/>
              </a:ext>
            </a:extLst>
          </p:cNvPr>
          <p:cNvSpPr txBox="1"/>
          <p:nvPr/>
        </p:nvSpPr>
        <p:spPr>
          <a:xfrm>
            <a:off x="251520" y="548680"/>
            <a:ext cx="8280920" cy="4524315"/>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ConsoleAppOOPGenericoExtensao.Genericos</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AnotacoesVersao3</a:t>
            </a:r>
            <a:r>
              <a:rPr lang="en-US" sz="1600" dirty="0">
                <a:solidFill>
                  <a:srgbClr val="000000"/>
                </a:solidFill>
                <a:latin typeface="Cascadia Mono" panose="020B0609020000020004" pitchFamily="49" charset="0"/>
              </a:rPr>
              <a:t>&lt;</a:t>
            </a:r>
            <a:r>
              <a:rPr lang="en-US" sz="1600" dirty="0">
                <a:solidFill>
                  <a:srgbClr val="2B91AF"/>
                </a:solidFill>
                <a:latin typeface="Cascadia Mono" panose="020B0609020000020004" pitchFamily="49" charset="0"/>
              </a:rPr>
              <a:t>T</a:t>
            </a:r>
            <a:r>
              <a:rPr lang="en-US" sz="1600" dirty="0">
                <a:solidFill>
                  <a:srgbClr val="000000"/>
                </a:solidFill>
                <a:latin typeface="Cascadia Mono" panose="020B0609020000020004" pitchFamily="49" charset="0"/>
              </a:rPr>
              <a:t>,</a:t>
            </a:r>
            <a:r>
              <a:rPr lang="en-US" sz="1600" dirty="0">
                <a:solidFill>
                  <a:srgbClr val="2B91AF"/>
                </a:solidFill>
                <a:latin typeface="Cascadia Mono" panose="020B0609020000020004" pitchFamily="49" charset="0"/>
              </a:rPr>
              <a:t>K</a:t>
            </a:r>
            <a:r>
              <a:rPr lang="en-US" sz="1600" dirty="0">
                <a:solidFill>
                  <a:srgbClr val="000000"/>
                </a:solidFill>
                <a:latin typeface="Cascadia Mono" panose="020B0609020000020004" pitchFamily="49" charset="0"/>
              </a:rPr>
              <a:t>&gt;</a:t>
            </a: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Codigo</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K</a:t>
            </a:r>
            <a:r>
              <a:rPr lang="en-US" sz="1600" dirty="0">
                <a:solidFill>
                  <a:srgbClr val="000000"/>
                </a:solidFill>
                <a:latin typeface="Cascadia Mono" panose="020B0609020000020004" pitchFamily="49" charset="0"/>
              </a:rPr>
              <a:t> Tipo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en-US"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AnotacoesVersao3</a:t>
            </a:r>
            <a:r>
              <a:rPr lang="pt-BR" sz="1600" dirty="0">
                <a:solidFill>
                  <a:srgbClr val="000000"/>
                </a:solidFill>
                <a:latin typeface="Cascadia Mono" panose="020B0609020000020004" pitchFamily="49" charset="0"/>
              </a:rPr>
              <a:t>(</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K</a:t>
            </a:r>
            <a:r>
              <a:rPr lang="pt-BR" sz="1600" dirty="0">
                <a:solidFill>
                  <a:srgbClr val="000000"/>
                </a:solidFill>
                <a:latin typeface="Cascadia Mono" panose="020B0609020000020004" pitchFamily="49" charset="0"/>
              </a:rPr>
              <a:t> tipo)</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Tipo = tipo;</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a:t>
            </a:r>
            <a:r>
              <a:rPr lang="pt-BR" sz="1600" dirty="0" err="1">
                <a:solidFill>
                  <a:srgbClr val="A31515"/>
                </a:solidFill>
                <a:latin typeface="Cascadia Mono" panose="020B0609020000020004" pitchFamily="49" charset="0"/>
              </a:rPr>
              <a:t>Codigo</a:t>
            </a:r>
            <a:r>
              <a:rPr lang="pt-BR" sz="1600" dirty="0">
                <a:solidFill>
                  <a:srgbClr val="A31515"/>
                </a:solidFill>
                <a:latin typeface="Cascadia Mono" panose="020B0609020000020004" pitchFamily="49" charset="0"/>
              </a:rPr>
              <a:t> : </a:t>
            </a:r>
            <a:r>
              <a:rPr lang="pt-BR" sz="1600" dirty="0">
                <a:solidFill>
                  <a:srgbClr val="000000"/>
                </a:solidFill>
                <a:latin typeface="Cascadia Mono" panose="020B0609020000020004" pitchFamily="49" charset="0"/>
              </a:rPr>
              <a:t>{</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 - Tipo : </a:t>
            </a:r>
            <a:r>
              <a:rPr lang="pt-BR" sz="1600" dirty="0">
                <a:solidFill>
                  <a:srgbClr val="000000"/>
                </a:solidFill>
                <a:latin typeface="Cascadia Mono" panose="020B0609020000020004" pitchFamily="49" charset="0"/>
              </a:rPr>
              <a:t>{tipo}</a:t>
            </a:r>
            <a:r>
              <a:rPr lang="pt-BR" sz="1600" dirty="0">
                <a:solidFill>
                  <a:srgbClr val="A31515"/>
                </a:solidFill>
                <a:latin typeface="Cascadia Mono" panose="020B0609020000020004" pitchFamily="49" charset="0"/>
              </a:rPr>
              <a:t>"</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T</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RetornarCodigo</a:t>
            </a:r>
            <a:r>
              <a:rPr lang="pt-BR" sz="1600" dirty="0">
                <a:solidFill>
                  <a:srgbClr val="000000"/>
                </a:solidFill>
                <a:latin typeface="Cascadia Mono" panose="020B0609020000020004" pitchFamily="49" charset="0"/>
              </a:rPr>
              <a:t>() =&gt; </a:t>
            </a:r>
            <a:r>
              <a:rPr lang="pt-BR" sz="1600" dirty="0" err="1">
                <a:solidFill>
                  <a:srgbClr val="0000FF"/>
                </a:solidFill>
                <a:latin typeface="Cascadia Mono" panose="020B0609020000020004" pitchFamily="49" charset="0"/>
              </a:rPr>
              <a:t>this</a:t>
            </a:r>
            <a:r>
              <a:rPr lang="pt-BR" sz="1600" dirty="0" err="1">
                <a:solidFill>
                  <a:srgbClr val="000000"/>
                </a:solidFill>
                <a:latin typeface="Cascadia Mono" panose="020B0609020000020004" pitchFamily="49" charset="0"/>
              </a:rPr>
              <a:t>.Codigo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a:t>
            </a:r>
            <a:endParaRPr lang="pt-BR" sz="1600" dirty="0"/>
          </a:p>
        </p:txBody>
      </p:sp>
      <p:sp>
        <p:nvSpPr>
          <p:cNvPr id="6" name="CaixaDeTexto 5">
            <a:extLst>
              <a:ext uri="{FF2B5EF4-FFF2-40B4-BE49-F238E27FC236}">
                <a16:creationId xmlns:a16="http://schemas.microsoft.com/office/drawing/2014/main" id="{897BC417-0358-A9AD-997A-71D3AD3B1C7C}"/>
              </a:ext>
            </a:extLst>
          </p:cNvPr>
          <p:cNvSpPr txBox="1"/>
          <p:nvPr/>
        </p:nvSpPr>
        <p:spPr>
          <a:xfrm>
            <a:off x="251520" y="5373216"/>
            <a:ext cx="7776864" cy="923330"/>
          </a:xfrm>
          <a:prstGeom prst="rect">
            <a:avLst/>
          </a:prstGeom>
          <a:noFill/>
        </p:spPr>
        <p:txBody>
          <a:bodyPr wrap="square" rtlCol="0">
            <a:spAutoFit/>
          </a:bodyPr>
          <a:lstStyle/>
          <a:p>
            <a:r>
              <a:rPr lang="pt-BR" dirty="0"/>
              <a:t>No exemplo acima podemos usar mais de um genérico na definição da classe e também o retorno de um método usando o genérico da definição.</a:t>
            </a:r>
          </a:p>
        </p:txBody>
      </p:sp>
    </p:spTree>
    <p:extLst>
      <p:ext uri="{BB962C8B-B14F-4D97-AF65-F5344CB8AC3E}">
        <p14:creationId xmlns:p14="http://schemas.microsoft.com/office/powerpoint/2010/main" val="2483847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64</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4" name="CaixaDeTexto 3">
            <a:extLst>
              <a:ext uri="{FF2B5EF4-FFF2-40B4-BE49-F238E27FC236}">
                <a16:creationId xmlns:a16="http://schemas.microsoft.com/office/drawing/2014/main" id="{037EDE59-FCE9-12A2-A843-EF181F00365C}"/>
              </a:ext>
            </a:extLst>
          </p:cNvPr>
          <p:cNvSpPr txBox="1"/>
          <p:nvPr/>
        </p:nvSpPr>
        <p:spPr>
          <a:xfrm>
            <a:off x="107504" y="686881"/>
            <a:ext cx="8496944" cy="3754874"/>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AnotacoesVersao3</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a:t>
            </a:r>
            <a:r>
              <a:rPr lang="en-US" sz="1400" dirty="0" err="1">
                <a:solidFill>
                  <a:srgbClr val="000000"/>
                </a:solidFill>
                <a:latin typeface="Cascadia Mono" panose="020B0609020000020004" pitchFamily="49" charset="0"/>
              </a:rPr>
              <a:t>anotacaoIntString</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(1000, </a:t>
            </a:r>
            <a:r>
              <a:rPr lang="en-US" sz="1400" dirty="0">
                <a:solidFill>
                  <a:srgbClr val="A31515"/>
                </a:solidFill>
                <a:latin typeface="Cascadia Mono" panose="020B0609020000020004" pitchFamily="49" charset="0"/>
              </a:rPr>
              <a:t>"Tipo String"</a:t>
            </a:r>
            <a:r>
              <a:rPr lang="en-US"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codigo</a:t>
            </a:r>
            <a:r>
              <a:rPr lang="pt-BR" sz="1400" dirty="0">
                <a:solidFill>
                  <a:srgbClr val="000000"/>
                </a:solidFill>
                <a:latin typeface="Cascadia Mono" panose="020B0609020000020004" pitchFamily="49" charset="0"/>
              </a:rPr>
              <a:t> = </a:t>
            </a:r>
            <a:r>
              <a:rPr lang="pt-BR" sz="1400" dirty="0" err="1">
                <a:solidFill>
                  <a:srgbClr val="000000"/>
                </a:solidFill>
                <a:latin typeface="Cascadia Mono" panose="020B0609020000020004" pitchFamily="49" charset="0"/>
              </a:rPr>
              <a:t>anotacaoIntString.RetornarCodigo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$"Retorno código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codigo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92473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65</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9" name="CaixaDeTexto 8">
            <a:extLst>
              <a:ext uri="{FF2B5EF4-FFF2-40B4-BE49-F238E27FC236}">
                <a16:creationId xmlns:a16="http://schemas.microsoft.com/office/drawing/2014/main" id="{2EE3B874-C6B6-6F6A-3D13-FC54B48B6B15}"/>
              </a:ext>
            </a:extLst>
          </p:cNvPr>
          <p:cNvSpPr txBox="1"/>
          <p:nvPr/>
        </p:nvSpPr>
        <p:spPr>
          <a:xfrm>
            <a:off x="35496" y="620688"/>
            <a:ext cx="8784976" cy="5047536"/>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interface</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ITarefa</a:t>
            </a:r>
            <a:r>
              <a:rPr lang="en-US" sz="1400" dirty="0">
                <a:solidFill>
                  <a:srgbClr val="000000"/>
                </a:solidFill>
                <a:latin typeface="Cascadia Mono" panose="020B0609020000020004" pitchFamily="49" charset="0"/>
              </a:rPr>
              <a:t>&lt;</a:t>
            </a:r>
            <a:r>
              <a:rPr lang="en-US" sz="1400" dirty="0">
                <a:solidFill>
                  <a:srgbClr val="2B91AF"/>
                </a:solidFill>
                <a:latin typeface="Cascadia Mono" panose="020B0609020000020004" pitchFamily="49" charset="0"/>
              </a:rPr>
              <a:t>T</a:t>
            </a:r>
            <a:r>
              <a:rPr lang="en-US" sz="1400" dirty="0">
                <a:solidFill>
                  <a:srgbClr val="000000"/>
                </a:solidFill>
                <a:latin typeface="Cascadia Mono" panose="020B0609020000020004" pitchFamily="49" charset="0"/>
              </a:rPr>
              <a:t>&gt; </a:t>
            </a:r>
            <a:r>
              <a:rPr lang="en-US" sz="1400" dirty="0">
                <a:solidFill>
                  <a:srgbClr val="0000FF"/>
                </a:solidFill>
                <a:latin typeface="Cascadia Mono" panose="020B0609020000020004" pitchFamily="49" charset="0"/>
              </a:rPr>
              <a:t>where</a:t>
            </a:r>
            <a:r>
              <a:rPr lang="en-US" sz="1400" dirty="0">
                <a:solidFill>
                  <a:srgbClr val="000000"/>
                </a:solidFill>
                <a:latin typeface="Cascadia Mono" panose="020B0609020000020004" pitchFamily="49" charset="0"/>
              </a:rPr>
              <a:t> T:</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IReadOnlyList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get</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T</a:t>
            </a:r>
            <a:r>
              <a:rPr lang="pt-BR" sz="1400" dirty="0">
                <a:solidFill>
                  <a:srgbClr val="000000"/>
                </a:solidFill>
                <a:latin typeface="Cascadia Mono" panose="020B0609020000020004" pitchFamily="49" charset="0"/>
              </a:rPr>
              <a:t> tarefa);</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AnotacoesVersao4</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 </a:t>
            </a:r>
            <a:r>
              <a:rPr lang="pt-BR" sz="1400" dirty="0" err="1">
                <a:solidFill>
                  <a:srgbClr val="2B91AF"/>
                </a:solidFill>
                <a:latin typeface="Cascadia Mono" panose="020B0609020000020004" pitchFamily="49" charset="0"/>
              </a:rPr>
              <a:t>ITarefa</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FF"/>
                </a:solidFill>
                <a:latin typeface="Cascadia Mono" panose="020B0609020000020004" pitchFamily="49" charset="0"/>
              </a:rPr>
              <a:t>where</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_</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IReadOnlyList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listaTarefa.ToArray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tarefa)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listaTarefa.Add</a:t>
            </a:r>
            <a:r>
              <a:rPr lang="pt-BR" sz="1400" dirty="0">
                <a:solidFill>
                  <a:srgbClr val="000000"/>
                </a:solidFill>
                <a:latin typeface="Cascadia Mono" panose="020B0609020000020004" pitchFamily="49" charset="0"/>
              </a:rPr>
              <a:t>(tarefa);</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TarefaDiaria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Titulo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Descricao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10" name="CaixaDeTexto 9">
            <a:extLst>
              <a:ext uri="{FF2B5EF4-FFF2-40B4-BE49-F238E27FC236}">
                <a16:creationId xmlns:a16="http://schemas.microsoft.com/office/drawing/2014/main" id="{454E5C16-5740-9FA6-5D86-E872BE7B298C}"/>
              </a:ext>
            </a:extLst>
          </p:cNvPr>
          <p:cNvSpPr txBox="1"/>
          <p:nvPr/>
        </p:nvSpPr>
        <p:spPr>
          <a:xfrm>
            <a:off x="107504" y="5589240"/>
            <a:ext cx="8021512" cy="646331"/>
          </a:xfrm>
          <a:prstGeom prst="rect">
            <a:avLst/>
          </a:prstGeom>
          <a:noFill/>
        </p:spPr>
        <p:txBody>
          <a:bodyPr wrap="square" rtlCol="0">
            <a:spAutoFit/>
          </a:bodyPr>
          <a:lstStyle/>
          <a:p>
            <a:r>
              <a:rPr lang="pt-BR" dirty="0"/>
              <a:t>No exemplo acima, o genérico está definido na interface e também com filtragem (</a:t>
            </a:r>
            <a:r>
              <a:rPr lang="pt-BR" dirty="0" err="1"/>
              <a:t>where</a:t>
            </a:r>
            <a:r>
              <a:rPr lang="pt-BR" dirty="0"/>
              <a:t>) de tipo, sendo esses classes ou construtores.</a:t>
            </a:r>
          </a:p>
        </p:txBody>
      </p:sp>
    </p:spTree>
    <p:extLst>
      <p:ext uri="{BB962C8B-B14F-4D97-AF65-F5344CB8AC3E}">
        <p14:creationId xmlns:p14="http://schemas.microsoft.com/office/powerpoint/2010/main" val="1169285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66</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Genéricos</a:t>
            </a:r>
            <a:endParaRPr lang="pt-BR" sz="2800" b="1" dirty="0"/>
          </a:p>
        </p:txBody>
      </p:sp>
      <p:sp>
        <p:nvSpPr>
          <p:cNvPr id="9" name="CaixaDeTexto 8">
            <a:extLst>
              <a:ext uri="{FF2B5EF4-FFF2-40B4-BE49-F238E27FC236}">
                <a16:creationId xmlns:a16="http://schemas.microsoft.com/office/drawing/2014/main" id="{2EE3B874-C6B6-6F6A-3D13-FC54B48B6B15}"/>
              </a:ext>
            </a:extLst>
          </p:cNvPr>
          <p:cNvSpPr txBox="1"/>
          <p:nvPr/>
        </p:nvSpPr>
        <p:spPr>
          <a:xfrm>
            <a:off x="35496" y="620688"/>
            <a:ext cx="8784976" cy="4616648"/>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ConsoleAppOOPGenericoExtensao.Genericos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interface</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ITarefa</a:t>
            </a:r>
            <a:r>
              <a:rPr lang="en-US" sz="1400" dirty="0">
                <a:solidFill>
                  <a:srgbClr val="000000"/>
                </a:solidFill>
                <a:latin typeface="Cascadia Mono" panose="020B0609020000020004" pitchFamily="49" charset="0"/>
              </a:rPr>
              <a:t>&lt;</a:t>
            </a:r>
            <a:r>
              <a:rPr lang="en-US" sz="1400" dirty="0">
                <a:solidFill>
                  <a:srgbClr val="2B91AF"/>
                </a:solidFill>
                <a:latin typeface="Cascadia Mono" panose="020B0609020000020004" pitchFamily="49" charset="0"/>
              </a:rPr>
              <a:t>T</a:t>
            </a:r>
            <a:r>
              <a:rPr lang="en-US" sz="1400" dirty="0">
                <a:solidFill>
                  <a:srgbClr val="000000"/>
                </a:solidFill>
                <a:latin typeface="Cascadia Mono" panose="020B0609020000020004" pitchFamily="49" charset="0"/>
              </a:rPr>
              <a:t>&gt; </a:t>
            </a:r>
            <a:r>
              <a:rPr lang="en-US" sz="1400" dirty="0">
                <a:solidFill>
                  <a:srgbClr val="0000FF"/>
                </a:solidFill>
                <a:latin typeface="Cascadia Mono" panose="020B0609020000020004" pitchFamily="49" charset="0"/>
              </a:rPr>
              <a:t>where</a:t>
            </a:r>
            <a:r>
              <a:rPr lang="en-US" sz="1400" dirty="0">
                <a:solidFill>
                  <a:srgbClr val="000000"/>
                </a:solidFill>
                <a:latin typeface="Cascadia Mono" panose="020B0609020000020004" pitchFamily="49" charset="0"/>
              </a:rPr>
              <a:t> T:</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(T tarefa);</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AnotacoesVersao4</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 </a:t>
            </a:r>
            <a:r>
              <a:rPr lang="pt-BR" sz="1400" dirty="0" err="1">
                <a:solidFill>
                  <a:srgbClr val="2B91AF"/>
                </a:solidFill>
                <a:latin typeface="Cascadia Mono" panose="020B0609020000020004" pitchFamily="49" charset="0"/>
              </a:rPr>
              <a:t>ITarefa</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FF"/>
                </a:solidFill>
                <a:latin typeface="Cascadia Mono" panose="020B0609020000020004" pitchFamily="49" charset="0"/>
              </a:rPr>
              <a:t>where</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_</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IReadOnlyList</a:t>
            </a:r>
            <a:r>
              <a:rPr lang="pt-BR" sz="1400" dirty="0">
                <a:solidFill>
                  <a:srgbClr val="000000"/>
                </a:solidFill>
                <a:latin typeface="Cascadia Mono" panose="020B0609020000020004" pitchFamily="49" charset="0"/>
              </a:rPr>
              <a:t>&lt;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ListaTarefa</a:t>
            </a:r>
            <a:r>
              <a:rPr lang="pt-BR" sz="1400" dirty="0">
                <a:solidFill>
                  <a:srgbClr val="000000"/>
                </a:solidFill>
                <a:latin typeface="Cascadia Mono" panose="020B0609020000020004" pitchFamily="49" charset="0"/>
              </a:rPr>
              <a:t>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listaTarefa.ToArray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AdicionarTarefa</a:t>
            </a:r>
            <a:r>
              <a:rPr lang="pt-BR" sz="1400" dirty="0">
                <a:solidFill>
                  <a:srgbClr val="000000"/>
                </a:solidFill>
                <a:latin typeface="Cascadia Mono" panose="020B0609020000020004" pitchFamily="49" charset="0"/>
              </a:rPr>
              <a:t>(</a:t>
            </a:r>
            <a:r>
              <a:rPr lang="pt-BR" sz="1400" dirty="0">
                <a:solidFill>
                  <a:srgbClr val="2B91AF"/>
                </a:solidFill>
                <a:latin typeface="Cascadia Mono" panose="020B0609020000020004" pitchFamily="49" charset="0"/>
              </a:rPr>
              <a:t>Entidade</a:t>
            </a:r>
            <a:r>
              <a:rPr lang="pt-BR" sz="1400" dirty="0">
                <a:solidFill>
                  <a:srgbClr val="000000"/>
                </a:solidFill>
                <a:latin typeface="Cascadia Mono" panose="020B0609020000020004" pitchFamily="49" charset="0"/>
              </a:rPr>
              <a:t> tarefa) =&gt; </a:t>
            </a:r>
            <a:r>
              <a:rPr lang="pt-BR" sz="1400" dirty="0" err="1">
                <a:solidFill>
                  <a:srgbClr val="0000FF"/>
                </a:solidFill>
                <a:latin typeface="Cascadia Mono" panose="020B0609020000020004" pitchFamily="49" charset="0"/>
              </a:rPr>
              <a:t>this</a:t>
            </a:r>
            <a:r>
              <a:rPr lang="pt-BR" sz="1400" dirty="0">
                <a:solidFill>
                  <a:srgbClr val="000000"/>
                </a:solidFill>
                <a:latin typeface="Cascadia Mono" panose="020B0609020000020004" pitchFamily="49" charset="0"/>
              </a:rPr>
              <a:t>._</a:t>
            </a:r>
            <a:r>
              <a:rPr lang="pt-BR" sz="1400" dirty="0" err="1">
                <a:solidFill>
                  <a:srgbClr val="000000"/>
                </a:solidFill>
                <a:latin typeface="Cascadia Mono" panose="020B0609020000020004" pitchFamily="49" charset="0"/>
              </a:rPr>
              <a:t>listaTarefa.Add</a:t>
            </a:r>
            <a:r>
              <a:rPr lang="pt-BR" sz="1400" dirty="0">
                <a:solidFill>
                  <a:srgbClr val="000000"/>
                </a:solidFill>
                <a:latin typeface="Cascadia Mono" panose="020B0609020000020004" pitchFamily="49" charset="0"/>
              </a:rPr>
              <a:t>(tarefa);</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TarefaDiaria</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Titulo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Descricao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10" name="CaixaDeTexto 9">
            <a:extLst>
              <a:ext uri="{FF2B5EF4-FFF2-40B4-BE49-F238E27FC236}">
                <a16:creationId xmlns:a16="http://schemas.microsoft.com/office/drawing/2014/main" id="{454E5C16-5740-9FA6-5D86-E872BE7B298C}"/>
              </a:ext>
            </a:extLst>
          </p:cNvPr>
          <p:cNvSpPr txBox="1"/>
          <p:nvPr/>
        </p:nvSpPr>
        <p:spPr>
          <a:xfrm>
            <a:off x="107504" y="5589240"/>
            <a:ext cx="8021512" cy="646331"/>
          </a:xfrm>
          <a:prstGeom prst="rect">
            <a:avLst/>
          </a:prstGeom>
          <a:noFill/>
        </p:spPr>
        <p:txBody>
          <a:bodyPr wrap="square" rtlCol="0">
            <a:spAutoFit/>
          </a:bodyPr>
          <a:lstStyle/>
          <a:p>
            <a:r>
              <a:rPr lang="pt-BR" dirty="0"/>
              <a:t>No exemplo acima, o genérico está definido na interface e também com filtragem (</a:t>
            </a:r>
            <a:r>
              <a:rPr lang="pt-BR" dirty="0" err="1"/>
              <a:t>where</a:t>
            </a:r>
            <a:r>
              <a:rPr lang="pt-BR" dirty="0"/>
              <a:t>) de tipo, sendo esses classes ou construtores.</a:t>
            </a:r>
          </a:p>
        </p:txBody>
      </p:sp>
    </p:spTree>
    <p:extLst>
      <p:ext uri="{BB962C8B-B14F-4D97-AF65-F5344CB8AC3E}">
        <p14:creationId xmlns:p14="http://schemas.microsoft.com/office/powerpoint/2010/main" val="598062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67</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6" name="CaixaDeTexto 5">
            <a:extLst>
              <a:ext uri="{FF2B5EF4-FFF2-40B4-BE49-F238E27FC236}">
                <a16:creationId xmlns:a16="http://schemas.microsoft.com/office/drawing/2014/main" id="{E42A9B8F-FC6B-ACAE-A509-7CECE7F6BBC6}"/>
              </a:ext>
            </a:extLst>
          </p:cNvPr>
          <p:cNvSpPr txBox="1"/>
          <p:nvPr/>
        </p:nvSpPr>
        <p:spPr>
          <a:xfrm>
            <a:off x="107504" y="596191"/>
            <a:ext cx="8352928" cy="5909310"/>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ConsoleAppOOPGenericoExtensao.MetodoExtensao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Contato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Nome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Email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Telefone</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Celular</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WhatsApp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RedeSocial</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ExibirContatoCompleto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IEnumerable</a:t>
            </a:r>
            <a:r>
              <a:rPr lang="pt-BR" sz="1400" dirty="0">
                <a:solidFill>
                  <a:srgbClr val="000000"/>
                </a:solidFill>
                <a:latin typeface="Cascadia Mono" panose="020B0609020000020004" pitchFamily="49" charset="0"/>
              </a:rPr>
              <a:t>&lt;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&gt; </a:t>
            </a:r>
            <a:r>
              <a:rPr lang="pt-BR" sz="1400" dirty="0" err="1">
                <a:solidFill>
                  <a:srgbClr val="000000"/>
                </a:solidFill>
                <a:latin typeface="Cascadia Mono" panose="020B0609020000020004" pitchFamily="49" charset="0"/>
              </a:rPr>
              <a:t>listaParteTexto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$"Nome : </a:t>
            </a:r>
            <a:r>
              <a:rPr lang="pt-BR" sz="1400" dirty="0">
                <a:solidFill>
                  <a:srgbClr val="000000"/>
                </a:solidFill>
                <a:latin typeface="Cascadia Mono" panose="020B0609020000020004" pitchFamily="49" charset="0"/>
              </a:rPr>
              <a:t>{Nome}</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$"Email : </a:t>
            </a:r>
            <a:r>
              <a:rPr lang="pt-BR" sz="1400" dirty="0">
                <a:solidFill>
                  <a:srgbClr val="000000"/>
                </a:solidFill>
                <a:latin typeface="Cascadia Mono" panose="020B0609020000020004" pitchFamily="49" charset="0"/>
              </a:rPr>
              <a:t>{Email}</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$"Telefone : </a:t>
            </a:r>
            <a:r>
              <a:rPr lang="pt-BR" sz="1400" dirty="0">
                <a:solidFill>
                  <a:srgbClr val="000000"/>
                </a:solidFill>
                <a:latin typeface="Cascadia Mono" panose="020B0609020000020004" pitchFamily="49" charset="0"/>
              </a:rPr>
              <a:t>{Telefone}</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$"Celular : </a:t>
            </a:r>
            <a:r>
              <a:rPr lang="pt-BR" sz="1400" dirty="0">
                <a:solidFill>
                  <a:srgbClr val="000000"/>
                </a:solidFill>
                <a:latin typeface="Cascadia Mono" panose="020B0609020000020004" pitchFamily="49" charset="0"/>
              </a:rPr>
              <a:t>{Celular}</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$"WhatsApp : </a:t>
            </a:r>
            <a:r>
              <a:rPr lang="pt-BR" sz="1400" dirty="0">
                <a:solidFill>
                  <a:srgbClr val="000000"/>
                </a:solidFill>
                <a:latin typeface="Cascadia Mono" panose="020B0609020000020004" pitchFamily="49" charset="0"/>
              </a:rPr>
              <a:t>{WhatsApp}</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a:t>
            </a:r>
            <a:r>
              <a:rPr lang="pt-BR" sz="1400" dirty="0" err="1">
                <a:solidFill>
                  <a:srgbClr val="A31515"/>
                </a:solidFill>
                <a:latin typeface="Cascadia Mono" panose="020B0609020000020004" pitchFamily="49" charset="0"/>
              </a:rPr>
              <a:t>RedeSocial</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RedeSocial</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Console</a:t>
            </a:r>
            <a:r>
              <a:rPr lang="pt-BR" sz="1400" dirty="0" err="1">
                <a:solidFill>
                  <a:srgbClr val="000000"/>
                </a:solidFill>
                <a:latin typeface="Cascadia Mono" panose="020B0609020000020004" pitchFamily="49" charset="0"/>
              </a:rPr>
              <a:t>.WriteLine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.Join</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 | "</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listaParteTexto</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251520" y="6381328"/>
            <a:ext cx="7802136" cy="369332"/>
          </a:xfrm>
          <a:prstGeom prst="rect">
            <a:avLst/>
          </a:prstGeom>
          <a:noFill/>
        </p:spPr>
        <p:txBody>
          <a:bodyPr wrap="none" rtlCol="0">
            <a:spAutoFit/>
          </a:bodyPr>
          <a:lstStyle/>
          <a:p>
            <a:r>
              <a:rPr lang="pt-BR" dirty="0"/>
              <a:t>No exemplo nada demais, apenas um classe com propriedades e método</a:t>
            </a:r>
          </a:p>
        </p:txBody>
      </p:sp>
    </p:spTree>
    <p:extLst>
      <p:ext uri="{BB962C8B-B14F-4D97-AF65-F5344CB8AC3E}">
        <p14:creationId xmlns:p14="http://schemas.microsoft.com/office/powerpoint/2010/main" val="215260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68</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119734" y="4509120"/>
            <a:ext cx="8009282" cy="2308324"/>
          </a:xfrm>
          <a:prstGeom prst="rect">
            <a:avLst/>
          </a:prstGeom>
          <a:noFill/>
        </p:spPr>
        <p:txBody>
          <a:bodyPr wrap="square" rtlCol="0">
            <a:spAutoFit/>
          </a:bodyPr>
          <a:lstStyle/>
          <a:p>
            <a:r>
              <a:rPr lang="pt-BR" dirty="0"/>
              <a:t>Neste exemplo acima, temos um classe estática que irá estender mais funcionalidades a classe principal (Contato), ou seja, estamos colocando mais métodos além dos já definidos na classe Contato. A regra de uma classe de extensão é ser estática sua definição e seus métodos. E para estender o objeto desejado, cada método deve ter o uso do </a:t>
            </a:r>
            <a:r>
              <a:rPr lang="pt-BR" sz="1600" dirty="0" err="1">
                <a:solidFill>
                  <a:srgbClr val="0000FF"/>
                </a:solidFill>
                <a:latin typeface="Cascadia Mono" panose="020B0609020000020004" pitchFamily="49" charset="0"/>
              </a:rPr>
              <a:t>this</a:t>
            </a:r>
            <a:r>
              <a:rPr lang="pt-BR" sz="1600" dirty="0">
                <a:solidFill>
                  <a:srgbClr val="0000FF"/>
                </a:solidFill>
                <a:latin typeface="Cascadia Mono" panose="020B0609020000020004" pitchFamily="49" charset="0"/>
              </a:rPr>
              <a:t> </a:t>
            </a:r>
            <a:r>
              <a:rPr lang="pt-BR" dirty="0"/>
              <a:t>e logo após o objeto, no exemplo é o </a:t>
            </a:r>
            <a:r>
              <a:rPr lang="pt-BR" dirty="0">
                <a:solidFill>
                  <a:srgbClr val="00B050"/>
                </a:solidFill>
              </a:rPr>
              <a:t>Contato </a:t>
            </a:r>
            <a:r>
              <a:rPr lang="pt-BR" dirty="0"/>
              <a:t>porém nada impede de ter outros métodos com outros parâmetros, desde que o primeiro parâmetro seja o objeto, conforme exemplo no método </a:t>
            </a:r>
            <a:r>
              <a:rPr lang="pt-BR" dirty="0" err="1"/>
              <a:t>ExibirNomeEmailFormatado</a:t>
            </a:r>
            <a:endParaRPr lang="pt-BR" sz="1600" dirty="0">
              <a:solidFill>
                <a:srgbClr val="00B050"/>
              </a:solidFill>
              <a:latin typeface="Cascadia Mono" panose="020B0609020000020004" pitchFamily="49" charset="0"/>
            </a:endParaRPr>
          </a:p>
        </p:txBody>
      </p:sp>
      <p:sp>
        <p:nvSpPr>
          <p:cNvPr id="4" name="CaixaDeTexto 3">
            <a:extLst>
              <a:ext uri="{FF2B5EF4-FFF2-40B4-BE49-F238E27FC236}">
                <a16:creationId xmlns:a16="http://schemas.microsoft.com/office/drawing/2014/main" id="{172BAB84-1BA7-58AD-1B4B-FFACAA2B4B34}"/>
              </a:ext>
            </a:extLst>
          </p:cNvPr>
          <p:cNvSpPr txBox="1"/>
          <p:nvPr/>
        </p:nvSpPr>
        <p:spPr>
          <a:xfrm>
            <a:off x="256444" y="476672"/>
            <a:ext cx="8487096" cy="4154984"/>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ConsoleAppOOPGenericoExtensao.MetodoExtensao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static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ContatoExtensions</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static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EnviarEmail</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Contato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Console</a:t>
            </a:r>
            <a:r>
              <a:rPr lang="pt-BR" sz="1200" dirty="0" err="1">
                <a:solidFill>
                  <a:srgbClr val="000000"/>
                </a:solidFill>
                <a:latin typeface="Cascadia Mono" panose="020B0609020000020004" pitchFamily="49" charset="0"/>
              </a:rPr>
              <a:t>.WriteLine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$"Titulo: Envio de </a:t>
            </a:r>
            <a:r>
              <a:rPr lang="pt-BR" sz="1200" dirty="0" err="1">
                <a:solidFill>
                  <a:srgbClr val="A31515"/>
                </a:solidFill>
                <a:latin typeface="Cascadia Mono" panose="020B0609020000020004" pitchFamily="49" charset="0"/>
              </a:rPr>
              <a:t>email</a:t>
            </a:r>
            <a:r>
              <a:rPr lang="pt-BR" sz="1200" dirty="0">
                <a:solidFill>
                  <a:srgbClr val="A31515"/>
                </a:solidFill>
                <a:latin typeface="Cascadia Mono" panose="020B0609020000020004" pitchFamily="49" charset="0"/>
              </a:rPr>
              <a:t> por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contato.Email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static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ExibirNomeEmailFormatado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Contato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a:t>
            </a:r>
            <a:r>
              <a:rPr lang="pt-BR" sz="1200" dirty="0" err="1">
                <a:solidFill>
                  <a:srgbClr val="0000FF"/>
                </a:solidFill>
                <a:latin typeface="Cascadia Mono" panose="020B0609020000020004" pitchFamily="49" charset="0"/>
              </a:rPr>
              <a:t>bool</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formatoHML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if</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formatoHML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$"&lt;h1&gt;</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contato.Email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&lt;/h1&gt;"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contato.Nome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contato.Email</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endParaRPr lang="pt-BR" sz="1200" dirty="0"/>
          </a:p>
        </p:txBody>
      </p:sp>
    </p:spTree>
    <p:extLst>
      <p:ext uri="{BB962C8B-B14F-4D97-AF65-F5344CB8AC3E}">
        <p14:creationId xmlns:p14="http://schemas.microsoft.com/office/powerpoint/2010/main" val="1969793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69</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179512" y="5131058"/>
            <a:ext cx="8487096" cy="1754326"/>
          </a:xfrm>
          <a:prstGeom prst="rect">
            <a:avLst/>
          </a:prstGeom>
          <a:noFill/>
        </p:spPr>
        <p:txBody>
          <a:bodyPr wrap="square" rtlCol="0">
            <a:spAutoFit/>
          </a:bodyPr>
          <a:lstStyle/>
          <a:p>
            <a:r>
              <a:rPr lang="pt-BR" dirty="0"/>
              <a:t>Neste exemplo acima, vemos o uso da classe Contato e também os métodos a mais que não está na classe principal, mas sim na classe estendida </a:t>
            </a:r>
            <a:r>
              <a:rPr lang="pt-BR" dirty="0" err="1"/>
              <a:t>ContatoExtensions</a:t>
            </a:r>
            <a:r>
              <a:rPr lang="pt-BR" dirty="0"/>
              <a:t>, olhando de primeira </a:t>
            </a:r>
            <a:r>
              <a:rPr lang="pt-BR" dirty="0" err="1"/>
              <a:t>parace</a:t>
            </a:r>
            <a:r>
              <a:rPr lang="pt-BR" dirty="0"/>
              <a:t> que tudo pertence a classe Contato, mas vemos que não bem assim, pois apenas o método </a:t>
            </a:r>
            <a:r>
              <a:rPr lang="pt-BR" dirty="0" err="1"/>
              <a:t>ExibirContatoCompleto</a:t>
            </a:r>
            <a:r>
              <a:rPr lang="pt-BR" dirty="0"/>
              <a:t> é único que de fato pertence a classe, o restante é </a:t>
            </a:r>
          </a:p>
          <a:p>
            <a:r>
              <a:rPr lang="pt-BR" dirty="0"/>
              <a:t>apenas uma extensão.</a:t>
            </a:r>
          </a:p>
        </p:txBody>
      </p:sp>
      <p:sp>
        <p:nvSpPr>
          <p:cNvPr id="5" name="CaixaDeTexto 4">
            <a:extLst>
              <a:ext uri="{FF2B5EF4-FFF2-40B4-BE49-F238E27FC236}">
                <a16:creationId xmlns:a16="http://schemas.microsoft.com/office/drawing/2014/main" id="{DFB73138-0D58-C1F2-02A9-0FCCD150F3EE}"/>
              </a:ext>
            </a:extLst>
          </p:cNvPr>
          <p:cNvSpPr txBox="1"/>
          <p:nvPr/>
        </p:nvSpPr>
        <p:spPr>
          <a:xfrm>
            <a:off x="119734" y="479569"/>
            <a:ext cx="8487096" cy="4893647"/>
          </a:xfrm>
          <a:prstGeom prst="rect">
            <a:avLst/>
          </a:prstGeom>
          <a:noFill/>
        </p:spPr>
        <p:txBody>
          <a:bodyPr wrap="square">
            <a:spAutoFit/>
          </a:bodyPr>
          <a:lstStyle/>
          <a:p>
            <a:r>
              <a:rPr lang="pt-BR" sz="1200" dirty="0" err="1">
                <a:solidFill>
                  <a:srgbClr val="0000FF"/>
                </a:solidFill>
                <a:latin typeface="Cascadia Mono" panose="020B0609020000020004" pitchFamily="49" charset="0"/>
              </a:rPr>
              <a:t>using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ConsoleAppOOPGenericoExtensao.MetodoExtensao</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ConsoleAppOOPGenericoExtensao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internal</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Program</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Main(</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args</a:t>
            </a:r>
            <a:r>
              <a:rPr lang="en-US"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Contato </a:t>
            </a:r>
            <a:r>
              <a:rPr lang="pt-BR" sz="1200" dirty="0" err="1">
                <a:solidFill>
                  <a:srgbClr val="000000"/>
                </a:solidFill>
                <a:latin typeface="Cascadia Mono" panose="020B0609020000020004" pitchFamily="49" charset="0"/>
              </a:rPr>
              <a:t>contato</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Nome = </a:t>
            </a:r>
            <a:r>
              <a:rPr lang="pt-BR" sz="1200" dirty="0">
                <a:solidFill>
                  <a:srgbClr val="A31515"/>
                </a:solidFill>
                <a:latin typeface="Cascadia Mono" panose="020B0609020000020004" pitchFamily="49" charset="0"/>
              </a:rPr>
              <a:t>"Pedro"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Email = </a:t>
            </a:r>
            <a:r>
              <a:rPr lang="pt-BR" sz="1200" dirty="0">
                <a:solidFill>
                  <a:srgbClr val="A31515"/>
                </a:solidFill>
                <a:latin typeface="Cascadia Mono" panose="020B0609020000020004" pitchFamily="49" charset="0"/>
              </a:rPr>
              <a:t>"pedro@email.com"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Telefone = </a:t>
            </a:r>
            <a:r>
              <a:rPr lang="pt-BR" sz="1200" dirty="0">
                <a:solidFill>
                  <a:srgbClr val="A31515"/>
                </a:solidFill>
                <a:latin typeface="Cascadia Mono" panose="020B0609020000020004" pitchFamily="49" charset="0"/>
              </a:rPr>
              <a:t>"(11) 3333-9999"</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Celular = </a:t>
            </a:r>
            <a:r>
              <a:rPr lang="pt-BR" sz="1200" dirty="0">
                <a:solidFill>
                  <a:srgbClr val="A31515"/>
                </a:solidFill>
                <a:latin typeface="Cascadia Mono" panose="020B0609020000020004" pitchFamily="49" charset="0"/>
              </a:rPr>
              <a:t>"(11) 93333-5555"</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WhatsApp = </a:t>
            </a:r>
            <a:r>
              <a:rPr lang="pt-BR" sz="1200" dirty="0">
                <a:solidFill>
                  <a:srgbClr val="A31515"/>
                </a:solidFill>
                <a:latin typeface="Cascadia Mono" panose="020B0609020000020004" pitchFamily="49" charset="0"/>
              </a:rPr>
              <a:t>"(11) 92222-7777"</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RedeSocial</a:t>
            </a:r>
            <a:r>
              <a:rPr lang="pt-BR" sz="1200" dirty="0">
                <a:solidFill>
                  <a:srgbClr val="000000"/>
                </a:solidFill>
                <a:latin typeface="Cascadia Mono" panose="020B0609020000020004" pitchFamily="49" charset="0"/>
              </a:rPr>
              <a:t> = </a:t>
            </a:r>
            <a:r>
              <a:rPr lang="pt-BR" sz="1200" dirty="0">
                <a:solidFill>
                  <a:srgbClr val="A31515"/>
                </a:solidFill>
                <a:latin typeface="Cascadia Mono" panose="020B0609020000020004" pitchFamily="49" charset="0"/>
              </a:rPr>
              <a:t>"pedro@facebook.com"</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contato.ExibirContatoCompleto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contato.EnviarEmail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contato.ExibirNomeEmailFormatado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true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Console.ReadKey</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endParaRPr lang="pt-BR" sz="1200" dirty="0"/>
          </a:p>
        </p:txBody>
      </p:sp>
    </p:spTree>
    <p:extLst>
      <p:ext uri="{BB962C8B-B14F-4D97-AF65-F5344CB8AC3E}">
        <p14:creationId xmlns:p14="http://schemas.microsoft.com/office/powerpoint/2010/main" val="229541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260648"/>
            <a:ext cx="4937526" cy="584775"/>
          </a:xfrm>
          <a:prstGeom prst="rect">
            <a:avLst/>
          </a:prstGeom>
        </p:spPr>
        <p:txBody>
          <a:bodyPr wrap="square">
            <a:spAutoFit/>
          </a:bodyPr>
          <a:lstStyle/>
          <a:p>
            <a:r>
              <a:rPr lang="pt-BR" sz="3200" b="1" dirty="0"/>
              <a:t>Herança</a:t>
            </a:r>
          </a:p>
        </p:txBody>
      </p:sp>
      <p:sp>
        <p:nvSpPr>
          <p:cNvPr id="3" name="Retângulo 2"/>
          <p:cNvSpPr/>
          <p:nvPr/>
        </p:nvSpPr>
        <p:spPr>
          <a:xfrm>
            <a:off x="395536" y="1268760"/>
            <a:ext cx="8352928" cy="5262979"/>
          </a:xfrm>
          <a:prstGeom prst="rect">
            <a:avLst/>
          </a:prstGeom>
        </p:spPr>
        <p:txBody>
          <a:bodyPr wrap="square">
            <a:spAutoFit/>
          </a:bodyPr>
          <a:lstStyle/>
          <a:p>
            <a:r>
              <a:rPr lang="pt-BR" sz="2800" dirty="0"/>
              <a:t>A herança como o próprio nome diz, permite levar ou herdar características e comportamentos entre as classes criadas, fazendo assim o reuso e deixando fácil as manutenções, visto que todas as classes que herdam terão a mudança na origem da classe Base ou classe Pai e logo o efeito cascata irá acontecer a todas as suas derivações ou filhos. Exemplo tanto a classe “Calculadora Padrão” como a classe “Calculadora Cientifica”, podem herdar as operações básicas da classe “Calculadora Base”.</a:t>
            </a:r>
          </a:p>
          <a:p>
            <a:endParaRPr lang="pt-BR" sz="2800" dirty="0"/>
          </a:p>
        </p:txBody>
      </p:sp>
      <p:sp>
        <p:nvSpPr>
          <p:cNvPr id="6" name="Espaço Reservado para Número de Slide 5"/>
          <p:cNvSpPr>
            <a:spLocks noGrp="1"/>
          </p:cNvSpPr>
          <p:nvPr>
            <p:ph type="sldNum" sz="quarter" idx="12"/>
          </p:nvPr>
        </p:nvSpPr>
        <p:spPr/>
        <p:txBody>
          <a:bodyPr/>
          <a:lstStyle/>
          <a:p>
            <a:fld id="{DCC852BF-F671-4184-A381-B2A10E797AA1}" type="slidenum">
              <a:rPr lang="pt-BR" smtClean="0"/>
              <a:pPr/>
              <a:t>7</a:t>
            </a:fld>
            <a:endParaRPr lang="pt-B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7"/>
          <p:cNvSpPr>
            <a:spLocks noGrp="1"/>
          </p:cNvSpPr>
          <p:nvPr>
            <p:ph type="sldNum" sz="quarter" idx="12"/>
          </p:nvPr>
        </p:nvSpPr>
        <p:spPr/>
        <p:txBody>
          <a:bodyPr/>
          <a:lstStyle/>
          <a:p>
            <a:fld id="{DCC852BF-F671-4184-A381-B2A10E797AA1}" type="slidenum">
              <a:rPr lang="pt-BR" smtClean="0"/>
              <a:pPr/>
              <a:t>70</a:t>
            </a:fld>
            <a:endParaRPr lang="pt-BR"/>
          </a:p>
        </p:txBody>
      </p:sp>
      <p:sp>
        <p:nvSpPr>
          <p:cNvPr id="3" name="CaixaDeTexto 2">
            <a:extLst>
              <a:ext uri="{FF2B5EF4-FFF2-40B4-BE49-F238E27FC236}">
                <a16:creationId xmlns:a16="http://schemas.microsoft.com/office/drawing/2014/main" id="{6A643E5E-64D4-08C4-A312-73F8BDEFFC8A}"/>
              </a:ext>
            </a:extLst>
          </p:cNvPr>
          <p:cNvSpPr txBox="1"/>
          <p:nvPr/>
        </p:nvSpPr>
        <p:spPr>
          <a:xfrm>
            <a:off x="107504" y="44624"/>
            <a:ext cx="8784976" cy="523220"/>
          </a:xfrm>
          <a:prstGeom prst="rect">
            <a:avLst/>
          </a:prstGeom>
          <a:noFill/>
        </p:spPr>
        <p:txBody>
          <a:bodyPr wrap="square">
            <a:spAutoFit/>
          </a:bodyPr>
          <a:lstStyle/>
          <a:p>
            <a:r>
              <a:rPr lang="pt-BR" sz="2800" b="1" i="1" dirty="0"/>
              <a:t>Exemplo de Método de Extensão</a:t>
            </a:r>
            <a:endParaRPr lang="pt-BR" sz="2800" b="1" dirty="0"/>
          </a:p>
        </p:txBody>
      </p:sp>
      <p:sp>
        <p:nvSpPr>
          <p:cNvPr id="7" name="CaixaDeTexto 6">
            <a:extLst>
              <a:ext uri="{FF2B5EF4-FFF2-40B4-BE49-F238E27FC236}">
                <a16:creationId xmlns:a16="http://schemas.microsoft.com/office/drawing/2014/main" id="{8A26A262-0DA9-F136-6FDA-88F544799EAA}"/>
              </a:ext>
            </a:extLst>
          </p:cNvPr>
          <p:cNvSpPr txBox="1"/>
          <p:nvPr/>
        </p:nvSpPr>
        <p:spPr>
          <a:xfrm>
            <a:off x="117352" y="5890046"/>
            <a:ext cx="8487096" cy="923330"/>
          </a:xfrm>
          <a:prstGeom prst="rect">
            <a:avLst/>
          </a:prstGeom>
          <a:noFill/>
        </p:spPr>
        <p:txBody>
          <a:bodyPr wrap="square" rtlCol="0">
            <a:spAutoFit/>
          </a:bodyPr>
          <a:lstStyle/>
          <a:p>
            <a:r>
              <a:rPr lang="pt-BR" dirty="0"/>
              <a:t>Neste exemplo é mostrado que uma extensão pode ser em cima de qualquer tipo, seja ele tipo valor ou tipo referência. No exemplo está sobre </a:t>
            </a:r>
          </a:p>
          <a:p>
            <a:r>
              <a:rPr lang="pt-BR" dirty="0"/>
              <a:t>uma </a:t>
            </a:r>
            <a:r>
              <a:rPr lang="pt-BR" dirty="0" err="1"/>
              <a:t>string</a:t>
            </a:r>
            <a:r>
              <a:rPr lang="pt-BR" dirty="0"/>
              <a:t> (tipo valor).</a:t>
            </a:r>
          </a:p>
        </p:txBody>
      </p:sp>
      <p:sp>
        <p:nvSpPr>
          <p:cNvPr id="5" name="CaixaDeTexto 4">
            <a:extLst>
              <a:ext uri="{FF2B5EF4-FFF2-40B4-BE49-F238E27FC236}">
                <a16:creationId xmlns:a16="http://schemas.microsoft.com/office/drawing/2014/main" id="{DFB73138-0D58-C1F2-02A9-0FCCD150F3EE}"/>
              </a:ext>
            </a:extLst>
          </p:cNvPr>
          <p:cNvSpPr txBox="1"/>
          <p:nvPr/>
        </p:nvSpPr>
        <p:spPr>
          <a:xfrm>
            <a:off x="119734" y="479569"/>
            <a:ext cx="8487096" cy="547842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ConsoleAppOOPGenericoExtensao</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Program</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"Digite seu nome :"</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texto = </a:t>
            </a:r>
            <a:r>
              <a:rPr lang="pt-BR" sz="1400" dirty="0" err="1">
                <a:solidFill>
                  <a:srgbClr val="000000"/>
                </a:solidFill>
                <a:latin typeface="Cascadia Mono" panose="020B0609020000020004" pitchFamily="49" charset="0"/>
              </a:rPr>
              <a:t>Console.ReadLine</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texto.NuloOuVazio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"Nome é obrigatório"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else</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$"Seja bem vindo </a:t>
            </a:r>
            <a:r>
              <a:rPr lang="pt-BR" sz="1400" dirty="0">
                <a:solidFill>
                  <a:srgbClr val="000000"/>
                </a:solidFill>
                <a:latin typeface="Cascadia Mono" panose="020B0609020000020004" pitchFamily="49" charset="0"/>
              </a:rPr>
              <a:t>{texto}</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Console.ReadKey</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internal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static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TextoExtensions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bool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NuloOuVazio</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this</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texto</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=&gt; </a:t>
            </a:r>
            <a:r>
              <a:rPr lang="pt-BR" sz="1400" dirty="0" err="1">
                <a:solidFill>
                  <a:srgbClr val="0000FF"/>
                </a:solidFill>
                <a:latin typeface="Cascadia Mono" panose="020B0609020000020004" pitchFamily="49" charset="0"/>
              </a:rPr>
              <a:t>string</a:t>
            </a:r>
            <a:r>
              <a:rPr lang="pt-BR" sz="1400" dirty="0" err="1">
                <a:solidFill>
                  <a:srgbClr val="000000"/>
                </a:solidFill>
                <a:latin typeface="Cascadia Mono" panose="020B0609020000020004" pitchFamily="49" charset="0"/>
              </a:rPr>
              <a:t>.IsNullOrEmpty</a:t>
            </a:r>
            <a:r>
              <a:rPr lang="pt-BR" sz="1400" dirty="0">
                <a:solidFill>
                  <a:srgbClr val="000000"/>
                </a:solidFill>
                <a:latin typeface="Cascadia Mono" panose="020B0609020000020004" pitchFamily="49" charset="0"/>
              </a:rPr>
              <a:t>(texto);</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1523884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71</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Enumeradores, constantes e </a:t>
            </a:r>
            <a:r>
              <a:rPr lang="pt-BR" sz="2800" b="1" i="1" dirty="0" err="1"/>
              <a:t>struct</a:t>
            </a:r>
            <a:endParaRPr lang="pt-BR" sz="2800" b="1" i="1" dirty="0"/>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5"/>
            <a:ext cx="8559104" cy="5632311"/>
          </a:xfrm>
          <a:prstGeom prst="rect">
            <a:avLst/>
          </a:prstGeom>
          <a:noFill/>
        </p:spPr>
        <p:txBody>
          <a:bodyPr wrap="square" rtlCol="0">
            <a:spAutoFit/>
          </a:bodyPr>
          <a:lstStyle/>
          <a:p>
            <a:r>
              <a:rPr lang="pt-BR" sz="2400" b="1" i="1" dirty="0"/>
              <a:t>Enumeradores : </a:t>
            </a:r>
            <a:r>
              <a:rPr lang="pt-BR" sz="2400" dirty="0"/>
              <a:t>São recursos que permitem as representações de números em forma de textos, iniciando por padrão com 0 zero, porém pode ser inicializado com qualquer outro número sejam dos tipos (byte, short, </a:t>
            </a:r>
            <a:r>
              <a:rPr lang="pt-BR" sz="2400" dirty="0" err="1"/>
              <a:t>int</a:t>
            </a:r>
            <a:r>
              <a:rPr lang="pt-BR" sz="2400" dirty="0"/>
              <a:t>, </a:t>
            </a:r>
            <a:r>
              <a:rPr lang="pt-BR" sz="2400" dirty="0" err="1"/>
              <a:t>long,uint,ulong,ushort</a:t>
            </a:r>
            <a:r>
              <a:rPr lang="pt-BR" sz="2400" dirty="0"/>
              <a:t> e </a:t>
            </a:r>
            <a:r>
              <a:rPr lang="pt-BR" sz="2400" dirty="0" err="1"/>
              <a:t>sbyte</a:t>
            </a:r>
            <a:r>
              <a:rPr lang="pt-BR" sz="2400" dirty="0"/>
              <a:t>).</a:t>
            </a:r>
          </a:p>
          <a:p>
            <a:r>
              <a:rPr lang="pt-BR" sz="2400" b="1" i="1" dirty="0"/>
              <a:t>Constantes : </a:t>
            </a:r>
            <a:r>
              <a:rPr lang="pt-BR" sz="2400" dirty="0"/>
              <a:t>São variáveis que não podem ter seus valores modificados, também podem ser acessados diretamente da classe, como semelhando a propriedades ou campos estáticos.</a:t>
            </a:r>
          </a:p>
          <a:p>
            <a:r>
              <a:rPr lang="pt-BR" sz="2400" b="1" i="1" dirty="0" err="1"/>
              <a:t>Struct</a:t>
            </a:r>
            <a:r>
              <a:rPr lang="pt-BR" sz="2400" b="1" i="1" dirty="0"/>
              <a:t> :</a:t>
            </a:r>
            <a:r>
              <a:rPr lang="pt-BR" sz="2400" dirty="0"/>
              <a:t> São recursos semelhantes as classes, porém existem muitas diferenças, sendo a maior delas o fato de serem Tipo Valor e não Tipo Referencia (como no caso de classe), são uteis para representações de primitivos com acesso rápido a leitura da memória. Também podem ser</a:t>
            </a:r>
          </a:p>
          <a:p>
            <a:r>
              <a:rPr lang="pt-BR" sz="2400" dirty="0"/>
              <a:t>usadas para imutabilidade</a:t>
            </a:r>
          </a:p>
        </p:txBody>
      </p:sp>
    </p:spTree>
    <p:extLst>
      <p:ext uri="{BB962C8B-B14F-4D97-AF65-F5344CB8AC3E}">
        <p14:creationId xmlns:p14="http://schemas.microsoft.com/office/powerpoint/2010/main" val="15187326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72</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Exemplo de Enumeradores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627067"/>
            <a:ext cx="8208912" cy="6186309"/>
          </a:xfrm>
          <a:prstGeom prst="rect">
            <a:avLst/>
          </a:prstGeom>
          <a:noFill/>
        </p:spPr>
        <p:txBody>
          <a:bodyPr wrap="square">
            <a:spAutoFit/>
          </a:bodyPr>
          <a:lstStyle/>
          <a:p>
            <a:r>
              <a:rPr lang="pt-BR" sz="1800" dirty="0" err="1">
                <a:solidFill>
                  <a:srgbClr val="0000FF"/>
                </a:solidFill>
                <a:latin typeface="Cascadia Mono" panose="020B0609020000020004" pitchFamily="49" charset="0"/>
              </a:rPr>
              <a:t>namespace</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ConsoleAppEnumeradoConstanteStruct.Enumeradores</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TipoPagamentoEnum</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DINHEIRO,</a:t>
            </a:r>
          </a:p>
          <a:p>
            <a:r>
              <a:rPr lang="pt-BR" sz="1800" dirty="0">
                <a:solidFill>
                  <a:srgbClr val="000000"/>
                </a:solidFill>
                <a:latin typeface="Cascadia Mono" panose="020B0609020000020004" pitchFamily="49" charset="0"/>
              </a:rPr>
              <a:t>        CARTAO_CREDITO,</a:t>
            </a:r>
          </a:p>
          <a:p>
            <a:r>
              <a:rPr lang="pt-BR" sz="1800" dirty="0">
                <a:solidFill>
                  <a:srgbClr val="000000"/>
                </a:solidFill>
                <a:latin typeface="Cascadia Mono" panose="020B0609020000020004" pitchFamily="49" charset="0"/>
              </a:rPr>
              <a:t>        PIX</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StatusEnum</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byte</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ATIVO = 1,</a:t>
            </a:r>
          </a:p>
          <a:p>
            <a:r>
              <a:rPr lang="pt-BR" sz="1800" dirty="0">
                <a:solidFill>
                  <a:srgbClr val="000000"/>
                </a:solidFill>
                <a:latin typeface="Cascadia Mono" panose="020B0609020000020004" pitchFamily="49" charset="0"/>
              </a:rPr>
              <a:t>        INATIVO = 0</a:t>
            </a:r>
          </a:p>
          <a:p>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enum</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StatusOperacaoEnum</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CRIACAO = 1,</a:t>
            </a:r>
          </a:p>
          <a:p>
            <a:r>
              <a:rPr lang="pt-BR" sz="1800" dirty="0">
                <a:solidFill>
                  <a:srgbClr val="000000"/>
                </a:solidFill>
                <a:latin typeface="Cascadia Mono" panose="020B0609020000020004" pitchFamily="49" charset="0"/>
              </a:rPr>
              <a:t>        PROCESSAMENTO = 2,</a:t>
            </a:r>
          </a:p>
          <a:p>
            <a:r>
              <a:rPr lang="pt-BR" sz="1800" dirty="0">
                <a:solidFill>
                  <a:srgbClr val="000000"/>
                </a:solidFill>
                <a:latin typeface="Cascadia Mono" panose="020B0609020000020004" pitchFamily="49" charset="0"/>
              </a:rPr>
              <a:t>        FINALIZADO = 3</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a:t>
            </a:r>
            <a:endParaRPr lang="pt-BR" dirty="0"/>
          </a:p>
        </p:txBody>
      </p:sp>
    </p:spTree>
    <p:extLst>
      <p:ext uri="{BB962C8B-B14F-4D97-AF65-F5344CB8AC3E}">
        <p14:creationId xmlns:p14="http://schemas.microsoft.com/office/powerpoint/2010/main" val="1254031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73</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Enumeradores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422076"/>
            <a:ext cx="8208912" cy="5755422"/>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ConsoleAppEnumeradoConstanteStruct.Enumeradores</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class</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Pedido</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decimal</a:t>
            </a:r>
            <a:r>
              <a:rPr lang="en-US" sz="1600" dirty="0">
                <a:solidFill>
                  <a:srgbClr val="000000"/>
                </a:solidFill>
                <a:latin typeface="Cascadia Mono" panose="020B0609020000020004" pitchFamily="49" charset="0"/>
              </a:rPr>
              <a:t> Valor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92D050"/>
                </a:solidFill>
                <a:latin typeface="Cascadia Mono" panose="020B0609020000020004" pitchFamily="49" charset="0"/>
              </a:rPr>
              <a:t>StatusEnum</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IdStatus</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TipoPagamentoEnum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private</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StatusOperacaoEnum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private</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Pedido</a:t>
            </a:r>
            <a:r>
              <a:rPr lang="pt-BR" sz="1600" dirty="0">
                <a:solidFill>
                  <a:srgbClr val="000000"/>
                </a:solidFill>
                <a:latin typeface="Cascadia Mono" panose="020B0609020000020004" pitchFamily="49" charset="0"/>
              </a:rPr>
              <a:t>(</a:t>
            </a:r>
            <a:r>
              <a:rPr lang="pt-BR" sz="1600" dirty="0" err="1">
                <a:solidFill>
                  <a:srgbClr val="0000FF"/>
                </a:solidFill>
                <a:latin typeface="Cascadia Mono" panose="020B0609020000020004" pitchFamily="49" charset="0"/>
              </a:rPr>
              <a:t>int</a:t>
            </a:r>
            <a:r>
              <a:rPr lang="pt-BR" sz="1600" dirty="0">
                <a:solidFill>
                  <a:srgbClr val="000000"/>
                </a:solidFill>
                <a:latin typeface="Cascadia Mono" panose="020B0609020000020004" pitchFamily="49" charset="0"/>
              </a:rPr>
              <a:t> id, </a:t>
            </a:r>
            <a:r>
              <a:rPr lang="pt-BR" sz="1600" dirty="0">
                <a:solidFill>
                  <a:srgbClr val="0000FF"/>
                </a:solidFill>
                <a:latin typeface="Cascadia Mono" panose="020B0609020000020004" pitchFamily="49" charset="0"/>
              </a:rPr>
              <a:t>decimal</a:t>
            </a:r>
            <a:r>
              <a:rPr lang="pt-BR" sz="1600" dirty="0">
                <a:solidFill>
                  <a:srgbClr val="000000"/>
                </a:solidFill>
                <a:latin typeface="Cascadia Mono" panose="020B0609020000020004" pitchFamily="49" charset="0"/>
              </a:rPr>
              <a:t> valor, </a:t>
            </a:r>
            <a:r>
              <a:rPr lang="pt-BR" sz="1600" dirty="0" err="1">
                <a:solidFill>
                  <a:srgbClr val="92D050"/>
                </a:solidFill>
                <a:latin typeface="Cascadia Mono" panose="020B0609020000020004" pitchFamily="49" charset="0"/>
              </a:rPr>
              <a:t>StatusEnum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TipoPagamentoEnum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 </a:t>
            </a:r>
            <a:r>
              <a:rPr lang="pt-BR" sz="1600" dirty="0" err="1">
                <a:solidFill>
                  <a:srgbClr val="92D050"/>
                </a:solidFill>
                <a:latin typeface="Cascadia Mono" panose="020B0609020000020004" pitchFamily="49" charset="0"/>
              </a:rPr>
              <a:t>StatusOperacaoEnum</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Id = id;</a:t>
            </a:r>
          </a:p>
          <a:p>
            <a:r>
              <a:rPr lang="pt-BR" sz="1600" dirty="0">
                <a:solidFill>
                  <a:srgbClr val="000000"/>
                </a:solidFill>
                <a:latin typeface="Cascadia Mono" panose="020B0609020000020004" pitchFamily="49" charset="0"/>
              </a:rPr>
              <a:t>            Valor = valor;</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idStatus</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idTipoPagamento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idStatusOperacao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a:t>
            </a:r>
            <a:endParaRPr lang="pt-BR" sz="1600" dirty="0"/>
          </a:p>
        </p:txBody>
      </p:sp>
    </p:spTree>
    <p:extLst>
      <p:ext uri="{BB962C8B-B14F-4D97-AF65-F5344CB8AC3E}">
        <p14:creationId xmlns:p14="http://schemas.microsoft.com/office/powerpoint/2010/main" val="26216840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74</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Enumeradores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422076"/>
            <a:ext cx="8208912" cy="3385542"/>
          </a:xfrm>
          <a:prstGeom prst="rect">
            <a:avLst/>
          </a:prstGeom>
          <a:noFill/>
        </p:spPr>
        <p:txBody>
          <a:bodyPr wrap="square">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ConsoleAppEnumeradoConstanteStruct.Enumeradores</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a:solidFill>
                  <a:srgbClr val="00B050"/>
                </a:solidFill>
                <a:latin typeface="Cascadia Mono" panose="020B0609020000020004" pitchFamily="49" charset="0"/>
              </a:rPr>
              <a:t>Pedido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pedido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(id: 1, valor: 1000, </a:t>
            </a:r>
            <a:r>
              <a:rPr lang="pt-BR" sz="1800" dirty="0" err="1">
                <a:solidFill>
                  <a:srgbClr val="000000"/>
                </a:solidFill>
                <a:latin typeface="Cascadia Mono" panose="020B0609020000020004" pitchFamily="49" charset="0"/>
              </a:rPr>
              <a:t>idStatus</a:t>
            </a:r>
            <a:r>
              <a:rPr lang="pt-BR" sz="1800" dirty="0">
                <a:solidFill>
                  <a:srgbClr val="000000"/>
                </a:solidFill>
                <a:latin typeface="Cascadia Mono" panose="020B0609020000020004" pitchFamily="49" charset="0"/>
              </a:rPr>
              <a:t>: </a:t>
            </a:r>
            <a:r>
              <a:rPr lang="pt-BR" sz="1800" dirty="0" err="1">
                <a:solidFill>
                  <a:srgbClr val="92D050"/>
                </a:solidFill>
                <a:latin typeface="Cascadia Mono" panose="020B0609020000020004" pitchFamily="49" charset="0"/>
              </a:rPr>
              <a:t>StatusEnum</a:t>
            </a:r>
            <a:r>
              <a:rPr lang="pt-BR" sz="1800" dirty="0" err="1">
                <a:solidFill>
                  <a:srgbClr val="000000"/>
                </a:solidFill>
                <a:latin typeface="Cascadia Mono" panose="020B0609020000020004" pitchFamily="49" charset="0"/>
              </a:rPr>
              <a:t>.ATIVO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idTipoPagamento</a:t>
            </a:r>
            <a:r>
              <a:rPr lang="pt-BR" sz="1800" dirty="0">
                <a:solidFill>
                  <a:srgbClr val="000000"/>
                </a:solidFill>
                <a:latin typeface="Cascadia Mono" panose="020B0609020000020004" pitchFamily="49" charset="0"/>
              </a:rPr>
              <a:t>: </a:t>
            </a:r>
            <a:r>
              <a:rPr lang="pt-BR" sz="1800" dirty="0" err="1">
                <a:solidFill>
                  <a:srgbClr val="92D050"/>
                </a:solidFill>
                <a:latin typeface="Cascadia Mono" panose="020B0609020000020004" pitchFamily="49" charset="0"/>
              </a:rPr>
              <a:t>TipoPagamentoEnum</a:t>
            </a:r>
            <a:r>
              <a:rPr lang="pt-BR" sz="1800" dirty="0" err="1">
                <a:solidFill>
                  <a:srgbClr val="000000"/>
                </a:solidFill>
                <a:latin typeface="Cascadia Mono" panose="020B0609020000020004" pitchFamily="49" charset="0"/>
              </a:rPr>
              <a:t>.DINHEIRO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idStatusOperacao</a:t>
            </a:r>
            <a:r>
              <a:rPr lang="pt-BR" sz="1800" dirty="0">
                <a:solidFill>
                  <a:srgbClr val="000000"/>
                </a:solidFill>
                <a:latin typeface="Cascadia Mono" panose="020B0609020000020004" pitchFamily="49" charset="0"/>
              </a:rPr>
              <a:t>: </a:t>
            </a:r>
            <a:r>
              <a:rPr lang="pt-BR" sz="1800" dirty="0" err="1">
                <a:solidFill>
                  <a:srgbClr val="92D050"/>
                </a:solidFill>
                <a:latin typeface="Cascadia Mono" panose="020B0609020000020004" pitchFamily="49" charset="0"/>
              </a:rPr>
              <a:t>StatusOperacaoEnum</a:t>
            </a:r>
            <a:r>
              <a:rPr lang="pt-BR" sz="1800" dirty="0" err="1">
                <a:solidFill>
                  <a:srgbClr val="000000"/>
                </a:solidFill>
                <a:latin typeface="Cascadia Mono" panose="020B0609020000020004" pitchFamily="49" charset="0"/>
              </a:rPr>
              <a:t>.CRIACAO</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pedido.IdStatusOperacao</a:t>
            </a:r>
            <a:r>
              <a:rPr lang="pt-BR" sz="1800" dirty="0">
                <a:solidFill>
                  <a:srgbClr val="000000"/>
                </a:solidFill>
                <a:latin typeface="Cascadia Mono" panose="020B0609020000020004" pitchFamily="49" charset="0"/>
              </a:rPr>
              <a:t>);</a:t>
            </a: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pedido.IdStatusOperacao.GetHashCode</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Console.ReadKey</a:t>
            </a:r>
            <a:r>
              <a:rPr lang="pt-BR" sz="1800" dirty="0">
                <a:solidFill>
                  <a:srgbClr val="000000"/>
                </a:solidFill>
                <a:latin typeface="Cascadia Mono" panose="020B0609020000020004" pitchFamily="49" charset="0"/>
              </a:rPr>
              <a:t>();</a:t>
            </a:r>
          </a:p>
          <a:p>
            <a:endParaRPr lang="pt-BR" sz="16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251521" y="4149080"/>
            <a:ext cx="8424936" cy="2031325"/>
          </a:xfrm>
          <a:prstGeom prst="rect">
            <a:avLst/>
          </a:prstGeom>
          <a:noFill/>
        </p:spPr>
        <p:txBody>
          <a:bodyPr wrap="square" rtlCol="0">
            <a:spAutoFit/>
          </a:bodyPr>
          <a:lstStyle/>
          <a:p>
            <a:r>
              <a:rPr lang="pt-BR" dirty="0"/>
              <a:t>Conforme exemplos anteriores, os enumeradores facilitam na representação de um número inteiro, no exemplo acima ao invés de preencher o status da operação com número 1, é preenchido com o Enumerador que representa esse 1 em forma de texto no caso CRIACAO.</a:t>
            </a:r>
          </a:p>
          <a:p>
            <a:endParaRPr lang="pt-BR" dirty="0"/>
          </a:p>
          <a:p>
            <a:r>
              <a:rPr lang="pt-BR" dirty="0"/>
              <a:t>Por padrão quando não há definição da herança do </a:t>
            </a:r>
            <a:r>
              <a:rPr lang="pt-BR" b="1" dirty="0" err="1">
                <a:solidFill>
                  <a:schemeClr val="accent1"/>
                </a:solidFill>
              </a:rPr>
              <a:t>enum</a:t>
            </a:r>
            <a:r>
              <a:rPr lang="pt-BR" dirty="0"/>
              <a:t>, ele vem com o tipo </a:t>
            </a:r>
          </a:p>
          <a:p>
            <a:r>
              <a:rPr lang="pt-BR" b="1" dirty="0">
                <a:solidFill>
                  <a:schemeClr val="accent1"/>
                </a:solidFill>
              </a:rPr>
              <a:t>int</a:t>
            </a:r>
            <a:r>
              <a:rPr lang="pt-BR" b="1" dirty="0"/>
              <a:t>.</a:t>
            </a:r>
            <a:r>
              <a:rPr lang="pt-BR" b="1" dirty="0">
                <a:solidFill>
                  <a:schemeClr val="accent1"/>
                </a:solidFill>
              </a:rPr>
              <a:t> </a:t>
            </a:r>
          </a:p>
        </p:txBody>
      </p:sp>
    </p:spTree>
    <p:extLst>
      <p:ext uri="{BB962C8B-B14F-4D97-AF65-F5344CB8AC3E}">
        <p14:creationId xmlns:p14="http://schemas.microsoft.com/office/powerpoint/2010/main" val="4595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75</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Constantes</a:t>
            </a:r>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422076"/>
            <a:ext cx="8208912" cy="3662541"/>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ConsoleApp.Aula18_19.Constantes</a:t>
            </a:r>
          </a:p>
          <a:p>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OpcaoSistemaConst</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SALVAR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OpcaoSistemaEnum.SALVAR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EXCLUIR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OpcaoSistemaEnum.EXCLUIR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SAIR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OpcaoSistemaEnum.SAIR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const</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LISTAR = (</a:t>
            </a:r>
            <a:r>
              <a:rPr lang="pt-BR" sz="1400" dirty="0" err="1">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OpcaoSistemaEnum.LISTAR</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if</a:t>
            </a:r>
            <a:r>
              <a:rPr lang="pt-BR" sz="1800" dirty="0">
                <a:solidFill>
                  <a:srgbClr val="000000"/>
                </a:solidFill>
                <a:latin typeface="Cascadia Mono" panose="020B0609020000020004" pitchFamily="49" charset="0"/>
              </a:rPr>
              <a:t>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opcao</a:t>
            </a:r>
            <a:r>
              <a:rPr lang="pt-BR" sz="1400" dirty="0">
                <a:solidFill>
                  <a:srgbClr val="000000"/>
                </a:solidFill>
                <a:latin typeface="Cascadia Mono" panose="020B0609020000020004" pitchFamily="49" charset="0"/>
              </a:rPr>
              <a:t> == </a:t>
            </a:r>
            <a:r>
              <a:rPr lang="pt-BR" sz="1400" dirty="0" err="1">
                <a:solidFill>
                  <a:srgbClr val="000000"/>
                </a:solidFill>
                <a:latin typeface="Cascadia Mono" panose="020B0609020000020004" pitchFamily="49" charset="0"/>
              </a:rPr>
              <a:t>OpcaoSistemaConst.SALVAR</a:t>
            </a:r>
            <a:r>
              <a:rPr lang="pt-BR" sz="14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//processo de salvar</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p>
          <a:p>
            <a:endParaRPr lang="pt-BR" sz="14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215516" y="4534077"/>
            <a:ext cx="8424936" cy="646331"/>
          </a:xfrm>
          <a:prstGeom prst="rect">
            <a:avLst/>
          </a:prstGeom>
          <a:noFill/>
        </p:spPr>
        <p:txBody>
          <a:bodyPr wrap="square" rtlCol="0">
            <a:spAutoFit/>
          </a:bodyPr>
          <a:lstStyle>
            <a:defPPr>
              <a:defRPr lang="pt-BR"/>
            </a:defPPr>
          </a:lstStyle>
          <a:p>
            <a:r>
              <a:rPr lang="pt-BR" dirty="0"/>
              <a:t>No exemplo acima, usamos constantes junto com Enumeradores, quando definimos uma constante, por convenção colocamos o nome em </a:t>
            </a:r>
            <a:r>
              <a:rPr lang="pt-BR" dirty="0" err="1"/>
              <a:t>Maiusculo</a:t>
            </a:r>
            <a:r>
              <a:rPr lang="pt-BR" dirty="0"/>
              <a:t>.</a:t>
            </a:r>
          </a:p>
        </p:txBody>
      </p:sp>
    </p:spTree>
    <p:extLst>
      <p:ext uri="{BB962C8B-B14F-4D97-AF65-F5344CB8AC3E}">
        <p14:creationId xmlns:p14="http://schemas.microsoft.com/office/powerpoint/2010/main" val="1380972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76</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a:t>
            </a:r>
            <a:r>
              <a:rPr lang="pt-BR" sz="2800" b="1" i="1" dirty="0" err="1"/>
              <a:t>Struct</a:t>
            </a:r>
            <a:endParaRPr lang="pt-BR" sz="2800" b="1" i="1" dirty="0"/>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571902"/>
            <a:ext cx="8208912" cy="4801314"/>
          </a:xfrm>
          <a:prstGeom prst="rect">
            <a:avLst/>
          </a:prstGeom>
          <a:noFill/>
        </p:spPr>
        <p:txBody>
          <a:bodyPr wrap="square">
            <a:spAutoFit/>
          </a:bodyPr>
          <a:lstStyle/>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struct</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EnderecoStruct</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Rua</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Numero</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EnderecoStruct</a:t>
            </a:r>
            <a:r>
              <a:rPr lang="pt-BR" sz="1800" dirty="0">
                <a:solidFill>
                  <a:srgbClr val="000000"/>
                </a:solidFill>
                <a:latin typeface="Cascadia Mono" panose="020B0609020000020004" pitchFamily="49" charset="0"/>
              </a:rPr>
              <a:t>(</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rua, </a:t>
            </a:r>
            <a:r>
              <a:rPr lang="pt-BR" sz="1800" dirty="0" err="1">
                <a:solidFill>
                  <a:srgbClr val="0000FF"/>
                </a:solidFill>
                <a:latin typeface="Cascadia Mono" panose="020B0609020000020004" pitchFamily="49" charset="0"/>
              </a:rPr>
              <a:t>int</a:t>
            </a:r>
            <a:r>
              <a:rPr lang="pt-BR" sz="1800" dirty="0">
                <a:solidFill>
                  <a:srgbClr val="000000"/>
                </a:solidFill>
                <a:latin typeface="Cascadia Mono" panose="020B0609020000020004" pitchFamily="49" charset="0"/>
              </a:rPr>
              <a:t> numero)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Rua = rua;</a:t>
            </a:r>
          </a:p>
          <a:p>
            <a:r>
              <a:rPr lang="pt-BR" sz="1800" dirty="0">
                <a:solidFill>
                  <a:srgbClr val="000000"/>
                </a:solidFill>
                <a:latin typeface="Cascadia Mono" panose="020B0609020000020004" pitchFamily="49" charset="0"/>
              </a:rPr>
              <a:t>            Numero = numero;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FormatarEndereco</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return</a:t>
            </a:r>
            <a:r>
              <a:rPr lang="pt-BR" sz="1800" dirty="0">
                <a:solidFill>
                  <a:srgbClr val="000000"/>
                </a:solidFill>
                <a:latin typeface="Cascadia Mono" panose="020B0609020000020004" pitchFamily="49" charset="0"/>
              </a:rPr>
              <a:t> </a:t>
            </a:r>
            <a:r>
              <a:rPr lang="pt-BR" sz="1800" dirty="0">
                <a:solidFill>
                  <a:srgbClr val="A31515"/>
                </a:solidFill>
                <a:latin typeface="Cascadia Mono" panose="020B0609020000020004" pitchFamily="49" charset="0"/>
              </a:rPr>
              <a:t>$"Você mora na rua </a:t>
            </a:r>
            <a:r>
              <a:rPr lang="pt-BR" sz="1800" dirty="0">
                <a:solidFill>
                  <a:srgbClr val="000000"/>
                </a:solidFill>
                <a:latin typeface="Cascadia Mono" panose="020B0609020000020004" pitchFamily="49" charset="0"/>
              </a:rPr>
              <a:t>{Rua}</a:t>
            </a:r>
            <a:r>
              <a:rPr lang="pt-BR" sz="1800" dirty="0">
                <a:solidFill>
                  <a:srgbClr val="A31515"/>
                </a:solidFill>
                <a:latin typeface="Cascadia Mono" panose="020B0609020000020004" pitchFamily="49" charset="0"/>
              </a:rPr>
              <a:t>, número </a:t>
            </a:r>
            <a:r>
              <a:rPr lang="pt-BR" sz="1800" dirty="0">
                <a:solidFill>
                  <a:srgbClr val="000000"/>
                </a:solidFill>
                <a:latin typeface="Cascadia Mono" panose="020B0609020000020004" pitchFamily="49" charset="0"/>
              </a:rPr>
              <a:t>{Numero}</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sz="16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83591" y="5445224"/>
            <a:ext cx="8424936" cy="646331"/>
          </a:xfrm>
          <a:prstGeom prst="rect">
            <a:avLst/>
          </a:prstGeom>
          <a:noFill/>
        </p:spPr>
        <p:txBody>
          <a:bodyPr wrap="square" rtlCol="0">
            <a:spAutoFit/>
          </a:bodyPr>
          <a:lstStyle/>
          <a:p>
            <a:r>
              <a:rPr lang="pt-BR" dirty="0"/>
              <a:t>Veja que no exemplo acima é algo muito semelhante a classe, porém ao invés</a:t>
            </a:r>
          </a:p>
          <a:p>
            <a:r>
              <a:rPr lang="pt-BR" dirty="0"/>
              <a:t>de </a:t>
            </a:r>
            <a:r>
              <a:rPr lang="pt-BR" dirty="0" err="1">
                <a:solidFill>
                  <a:schemeClr val="accent1">
                    <a:lumMod val="75000"/>
                  </a:schemeClr>
                </a:solidFill>
              </a:rPr>
              <a:t>class</a:t>
            </a:r>
            <a:r>
              <a:rPr lang="pt-BR" dirty="0">
                <a:solidFill>
                  <a:schemeClr val="accent1">
                    <a:lumMod val="75000"/>
                  </a:schemeClr>
                </a:solidFill>
              </a:rPr>
              <a:t> </a:t>
            </a:r>
            <a:r>
              <a:rPr lang="pt-BR" dirty="0"/>
              <a:t>a palavra reservada é </a:t>
            </a:r>
            <a:r>
              <a:rPr lang="pt-BR" dirty="0" err="1">
                <a:solidFill>
                  <a:schemeClr val="accent1">
                    <a:lumMod val="75000"/>
                  </a:schemeClr>
                </a:solidFill>
              </a:rPr>
              <a:t>struct</a:t>
            </a:r>
            <a:endParaRPr lang="pt-BR" dirty="0">
              <a:solidFill>
                <a:schemeClr val="accent1">
                  <a:lumMod val="75000"/>
                </a:schemeClr>
              </a:solidFill>
            </a:endParaRPr>
          </a:p>
        </p:txBody>
      </p:sp>
    </p:spTree>
    <p:extLst>
      <p:ext uri="{BB962C8B-B14F-4D97-AF65-F5344CB8AC3E}">
        <p14:creationId xmlns:p14="http://schemas.microsoft.com/office/powerpoint/2010/main" val="4261690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77</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de </a:t>
            </a:r>
            <a:r>
              <a:rPr lang="pt-BR" sz="2800" b="1" i="1" dirty="0" err="1"/>
              <a:t>Struct</a:t>
            </a:r>
            <a:endParaRPr lang="pt-BR" sz="2800" b="1" i="1" dirty="0"/>
          </a:p>
        </p:txBody>
      </p:sp>
      <p:sp>
        <p:nvSpPr>
          <p:cNvPr id="4" name="CaixaDeTexto 3">
            <a:extLst>
              <a:ext uri="{FF2B5EF4-FFF2-40B4-BE49-F238E27FC236}">
                <a16:creationId xmlns:a16="http://schemas.microsoft.com/office/drawing/2014/main" id="{003131C1-F97E-9B86-5A36-525C4271384F}"/>
              </a:ext>
            </a:extLst>
          </p:cNvPr>
          <p:cNvSpPr txBox="1"/>
          <p:nvPr/>
        </p:nvSpPr>
        <p:spPr>
          <a:xfrm>
            <a:off x="323528" y="571902"/>
            <a:ext cx="8208912" cy="3693319"/>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ConsoleApp.OOP_Struct.Structs</a:t>
            </a:r>
            <a:r>
              <a:rPr lang="en-US"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en-US" sz="1800" dirty="0" err="1">
                <a:solidFill>
                  <a:srgbClr val="92D050"/>
                </a:solidFill>
                <a:latin typeface="Cascadia Mono" panose="020B0609020000020004" pitchFamily="49" charset="0"/>
              </a:rPr>
              <a:t>EnderecoStruct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enderecoStruct</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"Lopes Silva"</a:t>
            </a:r>
            <a:r>
              <a:rPr lang="en-US" sz="1800" dirty="0">
                <a:solidFill>
                  <a:srgbClr val="000000"/>
                </a:solidFill>
                <a:latin typeface="Cascadia Mono" panose="020B0609020000020004" pitchFamily="49" charset="0"/>
              </a:rPr>
              <a:t>, 50);</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enderecoStruct.FormatarEndereco</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92D050"/>
                </a:solidFill>
                <a:latin typeface="Cascadia Mono" panose="020B0609020000020004" pitchFamily="49" charset="0"/>
              </a:rPr>
              <a:t>EnderecoStruct</a:t>
            </a:r>
            <a:r>
              <a:rPr lang="pt-BR" sz="1800" dirty="0">
                <a:solidFill>
                  <a:srgbClr val="000000"/>
                </a:solidFill>
                <a:latin typeface="Cascadia Mono" panose="020B0609020000020004" pitchFamily="49" charset="0"/>
              </a:rPr>
              <a:t> enderecoStruct2 = </a:t>
            </a:r>
            <a:r>
              <a:rPr lang="pt-BR" sz="1800" dirty="0" err="1">
                <a:solidFill>
                  <a:srgbClr val="000000"/>
                </a:solidFill>
                <a:latin typeface="Cascadia Mono" panose="020B0609020000020004" pitchFamily="49" charset="0"/>
              </a:rPr>
              <a:t>enderecoStruct</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70C0"/>
                </a:solidFill>
                <a:latin typeface="Cascadia Mono" panose="020B0609020000020004" pitchFamily="49" charset="0"/>
              </a:rPr>
              <a:t>ReferenceEquals</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enderecoStruct</a:t>
            </a:r>
            <a:r>
              <a:rPr lang="pt-BR" sz="1800" dirty="0">
                <a:solidFill>
                  <a:srgbClr val="000000"/>
                </a:solidFill>
                <a:latin typeface="Cascadia Mono" panose="020B0609020000020004" pitchFamily="49" charset="0"/>
              </a:rPr>
              <a:t>, enderecoStruct2));</a:t>
            </a:r>
          </a:p>
          <a:p>
            <a:endParaRPr lang="pt-BR" sz="1800" dirty="0">
              <a:solidFill>
                <a:srgbClr val="000000"/>
              </a:solidFill>
              <a:latin typeface="Cascadia Mono" panose="020B0609020000020004" pitchFamily="49" charset="0"/>
            </a:endParaRP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Console.ReadLine</a:t>
            </a:r>
            <a:r>
              <a:rPr lang="pt-BR" sz="1800" dirty="0">
                <a:solidFill>
                  <a:srgbClr val="000000"/>
                </a:solidFill>
                <a:latin typeface="Cascadia Mono" panose="020B0609020000020004" pitchFamily="49" charset="0"/>
              </a:rPr>
              <a:t>();</a:t>
            </a:r>
            <a:endParaRPr lang="pt-BR" sz="1600" dirty="0"/>
          </a:p>
        </p:txBody>
      </p:sp>
      <p:sp>
        <p:nvSpPr>
          <p:cNvPr id="2" name="CaixaDeTexto 1">
            <a:extLst>
              <a:ext uri="{FF2B5EF4-FFF2-40B4-BE49-F238E27FC236}">
                <a16:creationId xmlns:a16="http://schemas.microsoft.com/office/drawing/2014/main" id="{AF290053-5A89-BE8D-7BE6-19569756EF5B}"/>
              </a:ext>
            </a:extLst>
          </p:cNvPr>
          <p:cNvSpPr txBox="1"/>
          <p:nvPr/>
        </p:nvSpPr>
        <p:spPr>
          <a:xfrm>
            <a:off x="107504" y="4665274"/>
            <a:ext cx="8424936" cy="1477328"/>
          </a:xfrm>
          <a:prstGeom prst="rect">
            <a:avLst/>
          </a:prstGeom>
          <a:noFill/>
        </p:spPr>
        <p:txBody>
          <a:bodyPr wrap="square" rtlCol="0">
            <a:spAutoFit/>
          </a:bodyPr>
          <a:lstStyle/>
          <a:p>
            <a:r>
              <a:rPr lang="pt-BR" dirty="0"/>
              <a:t>O uso também é semelhante ao de classes, ou seja, com instância do objeto, porém veja eu no </a:t>
            </a:r>
            <a:r>
              <a:rPr lang="pt-BR" dirty="0" err="1"/>
              <a:t>ReferenceEquals</a:t>
            </a:r>
            <a:r>
              <a:rPr lang="pt-BR" dirty="0"/>
              <a:t> suas referências não são as mesmas, ou seja, um novo objeto foi criado, ao invés de referenciado, como seria se fosse classes, tudo que está contido no objeto </a:t>
            </a:r>
            <a:r>
              <a:rPr lang="pt-BR" dirty="0" err="1"/>
              <a:t>EnderecoStruct</a:t>
            </a:r>
            <a:r>
              <a:rPr lang="pt-BR" dirty="0"/>
              <a:t> será chamado diretamente da memória Stack ao invés da </a:t>
            </a:r>
            <a:r>
              <a:rPr lang="pt-BR" dirty="0" err="1"/>
              <a:t>Heap</a:t>
            </a:r>
            <a:r>
              <a:rPr lang="pt-BR" dirty="0"/>
              <a:t>.</a:t>
            </a:r>
          </a:p>
        </p:txBody>
      </p:sp>
    </p:spTree>
    <p:extLst>
      <p:ext uri="{BB962C8B-B14F-4D97-AF65-F5344CB8AC3E}">
        <p14:creationId xmlns:p14="http://schemas.microsoft.com/office/powerpoint/2010/main" val="1254599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78</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Imutabilidade com </a:t>
            </a:r>
            <a:r>
              <a:rPr lang="pt-BR" sz="2800" b="1" i="1" dirty="0" err="1"/>
              <a:t>record</a:t>
            </a:r>
            <a:endParaRPr lang="pt-BR" sz="2800" b="1" i="1" dirty="0"/>
          </a:p>
        </p:txBody>
      </p:sp>
      <p:sp>
        <p:nvSpPr>
          <p:cNvPr id="3" name="CaixaDeTexto 2">
            <a:extLst>
              <a:ext uri="{FF2B5EF4-FFF2-40B4-BE49-F238E27FC236}">
                <a16:creationId xmlns:a16="http://schemas.microsoft.com/office/drawing/2014/main" id="{DA626AD2-6FD1-AAFE-4BC0-C16004038156}"/>
              </a:ext>
            </a:extLst>
          </p:cNvPr>
          <p:cNvSpPr txBox="1"/>
          <p:nvPr/>
        </p:nvSpPr>
        <p:spPr>
          <a:xfrm>
            <a:off x="179512" y="764705"/>
            <a:ext cx="8559104" cy="5262979"/>
          </a:xfrm>
          <a:prstGeom prst="rect">
            <a:avLst/>
          </a:prstGeom>
          <a:noFill/>
        </p:spPr>
        <p:txBody>
          <a:bodyPr wrap="square" rtlCol="0">
            <a:spAutoFit/>
          </a:bodyPr>
          <a:lstStyle/>
          <a:p>
            <a:r>
              <a:rPr lang="pt-BR" sz="2400" b="1" i="1" dirty="0"/>
              <a:t>Imutabilidade : </a:t>
            </a:r>
            <a:r>
              <a:rPr lang="pt-BR" sz="2400" dirty="0"/>
              <a:t>São objetos que não sofrem alteração de estado, depois de uma vez criado. São formas de garantir que se precisar de uma alteração, consequentemente terá que ter uma nova criação e não edição de um mesmo objeto.</a:t>
            </a:r>
          </a:p>
          <a:p>
            <a:r>
              <a:rPr lang="pt-BR" sz="2400" dirty="0"/>
              <a:t>Exemplo: pense num endereço de casa, se você diz que agora mora em outro número, ainda que seja na mesma rua, bairro, estado, etc. Você consequentemente está em uma nova casa. Pense nessa </a:t>
            </a:r>
            <a:r>
              <a:rPr lang="pt-BR" sz="2400"/>
              <a:t>casa como </a:t>
            </a:r>
            <a:r>
              <a:rPr lang="pt-BR" sz="2400" dirty="0"/>
              <a:t>objeto, ou seja a mudança exige um novo objeto.</a:t>
            </a:r>
          </a:p>
          <a:p>
            <a:endParaRPr lang="pt-BR" sz="2400" dirty="0"/>
          </a:p>
          <a:p>
            <a:r>
              <a:rPr lang="pt-BR" sz="2400" b="1" i="1" dirty="0"/>
              <a:t>Record (registro) :</a:t>
            </a:r>
            <a:r>
              <a:rPr lang="pt-BR" sz="2400" dirty="0"/>
              <a:t> A partir do C# 9.0 é possível trabalhar com classes e </a:t>
            </a:r>
            <a:r>
              <a:rPr lang="pt-BR" sz="2400" dirty="0" err="1"/>
              <a:t>structs</a:t>
            </a:r>
            <a:r>
              <a:rPr lang="pt-BR" sz="2400" dirty="0"/>
              <a:t> imutáveis com </a:t>
            </a:r>
            <a:r>
              <a:rPr lang="pt-BR" sz="2400" dirty="0" err="1"/>
              <a:t>record</a:t>
            </a:r>
            <a:r>
              <a:rPr lang="pt-BR" sz="2400" dirty="0"/>
              <a:t>, no caso como </a:t>
            </a:r>
            <a:r>
              <a:rPr lang="pt-BR" sz="2400" dirty="0" err="1"/>
              <a:t>record</a:t>
            </a:r>
            <a:r>
              <a:rPr lang="pt-BR" sz="2400" dirty="0"/>
              <a:t> </a:t>
            </a:r>
            <a:r>
              <a:rPr lang="pt-BR" sz="2400" dirty="0" err="1"/>
              <a:t>class</a:t>
            </a:r>
            <a:r>
              <a:rPr lang="pt-BR" sz="2400" dirty="0"/>
              <a:t> ou </a:t>
            </a:r>
            <a:r>
              <a:rPr lang="pt-BR" sz="2400" dirty="0" err="1"/>
              <a:t>record</a:t>
            </a:r>
            <a:r>
              <a:rPr lang="pt-BR" sz="2400" dirty="0"/>
              <a:t> </a:t>
            </a:r>
            <a:r>
              <a:rPr lang="pt-BR" sz="2400" dirty="0" err="1"/>
              <a:t>struct</a:t>
            </a:r>
            <a:r>
              <a:rPr lang="pt-BR" sz="2400" dirty="0"/>
              <a:t>. O </a:t>
            </a:r>
            <a:r>
              <a:rPr lang="pt-BR" sz="2400" dirty="0" err="1"/>
              <a:t>record</a:t>
            </a:r>
            <a:r>
              <a:rPr lang="pt-BR" sz="2400" dirty="0"/>
              <a:t> é um Tipo Referência.</a:t>
            </a:r>
          </a:p>
        </p:txBody>
      </p:sp>
    </p:spTree>
    <p:extLst>
      <p:ext uri="{BB962C8B-B14F-4D97-AF65-F5344CB8AC3E}">
        <p14:creationId xmlns:p14="http://schemas.microsoft.com/office/powerpoint/2010/main" val="3460439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79</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err="1"/>
              <a:t>Exempo</a:t>
            </a:r>
            <a:r>
              <a:rPr lang="pt-BR" sz="2800" b="1" i="1" dirty="0"/>
              <a:t> Imutabilidade sem </a:t>
            </a:r>
            <a:r>
              <a:rPr lang="pt-BR" sz="2800" b="1" i="1" dirty="0" err="1"/>
              <a:t>record</a:t>
            </a:r>
            <a:endParaRPr lang="pt-BR" sz="2800" b="1" i="1" dirty="0"/>
          </a:p>
        </p:txBody>
      </p:sp>
      <p:sp>
        <p:nvSpPr>
          <p:cNvPr id="4" name="CaixaDeTexto 3">
            <a:extLst>
              <a:ext uri="{FF2B5EF4-FFF2-40B4-BE49-F238E27FC236}">
                <a16:creationId xmlns:a16="http://schemas.microsoft.com/office/drawing/2014/main" id="{7BD1ED63-C2D2-CBB4-CBEF-0C3DB3B22815}"/>
              </a:ext>
            </a:extLst>
          </p:cNvPr>
          <p:cNvSpPr txBox="1"/>
          <p:nvPr/>
        </p:nvSpPr>
        <p:spPr>
          <a:xfrm>
            <a:off x="251520" y="495836"/>
            <a:ext cx="8136904" cy="5632311"/>
          </a:xfrm>
          <a:prstGeom prst="rect">
            <a:avLst/>
          </a:prstGeom>
          <a:noFill/>
        </p:spPr>
        <p:txBody>
          <a:bodyPr wrap="square">
            <a:spAutoFit/>
          </a:bodyPr>
          <a:lstStyle/>
          <a:p>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class</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a:t>
            </a:r>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Rua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Numero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Complemento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Bairro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Cidade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Estado { </a:t>
            </a:r>
            <a:r>
              <a:rPr lang="pt-BR" sz="1800" dirty="0" err="1">
                <a:solidFill>
                  <a:srgbClr val="0000FF"/>
                </a:solidFill>
                <a:latin typeface="Cascadia Mono" panose="020B0609020000020004" pitchFamily="49" charset="0"/>
              </a:rPr>
              <a:t>get</a:t>
            </a:r>
            <a:r>
              <a:rPr lang="pt-BR" sz="1800" dirty="0">
                <a:solidFill>
                  <a:srgbClr val="000000"/>
                </a:solidFill>
                <a:latin typeface="Cascadia Mono" panose="020B0609020000020004" pitchFamily="49" charset="0"/>
              </a:rPr>
              <a:t>; }</a:t>
            </a:r>
          </a:p>
          <a:p>
            <a:endParaRPr lang="pt-BR" sz="1800" dirty="0">
              <a:solidFill>
                <a:srgbClr val="000000"/>
              </a:solidFill>
              <a:latin typeface="Cascadia Mono" panose="020B0609020000020004" pitchFamily="49" charset="0"/>
            </a:endParaRPr>
          </a:p>
          <a:p>
            <a:r>
              <a:rPr lang="pt-BR"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public</a:t>
            </a:r>
            <a:r>
              <a:rPr lang="pt-BR" sz="1800" dirty="0">
                <a:solidFill>
                  <a:srgbClr val="000000"/>
                </a:solidFill>
                <a:latin typeface="Cascadia Mono" panose="020B0609020000020004" pitchFamily="49" charset="0"/>
              </a:rPr>
              <a:t> </a:t>
            </a:r>
            <a:r>
              <a:rPr lang="pt-BR" sz="1800" dirty="0" err="1">
                <a:solidFill>
                  <a:srgbClr val="2B91AF"/>
                </a:solidFill>
                <a:latin typeface="Cascadia Mono" panose="020B0609020000020004" pitchFamily="49" charset="0"/>
              </a:rPr>
              <a:t>Endereco</a:t>
            </a:r>
            <a:r>
              <a:rPr lang="pt-BR" sz="1800" dirty="0">
                <a:solidFill>
                  <a:srgbClr val="000000"/>
                </a:solidFill>
                <a:latin typeface="Cascadia Mono" panose="020B0609020000020004" pitchFamily="49" charset="0"/>
              </a:rPr>
              <a:t>(</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rua,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numero,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complemento,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bairro,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cidade,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estado)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Rua = rua;</a:t>
            </a:r>
          </a:p>
          <a:p>
            <a:r>
              <a:rPr lang="pt-BR" sz="1800" dirty="0">
                <a:solidFill>
                  <a:srgbClr val="000000"/>
                </a:solidFill>
                <a:latin typeface="Cascadia Mono" panose="020B0609020000020004" pitchFamily="49" charset="0"/>
              </a:rPr>
              <a:t>            Numero = numero;</a:t>
            </a:r>
          </a:p>
          <a:p>
            <a:r>
              <a:rPr lang="pt-BR" sz="1800" dirty="0">
                <a:solidFill>
                  <a:srgbClr val="000000"/>
                </a:solidFill>
                <a:latin typeface="Cascadia Mono" panose="020B0609020000020004" pitchFamily="49" charset="0"/>
              </a:rPr>
              <a:t>            Complemento = complemento;</a:t>
            </a:r>
          </a:p>
          <a:p>
            <a:r>
              <a:rPr lang="pt-BR" sz="1800" dirty="0">
                <a:solidFill>
                  <a:srgbClr val="000000"/>
                </a:solidFill>
                <a:latin typeface="Cascadia Mono" panose="020B0609020000020004" pitchFamily="49" charset="0"/>
              </a:rPr>
              <a:t>            Bairro = bairro;</a:t>
            </a:r>
          </a:p>
          <a:p>
            <a:r>
              <a:rPr lang="pt-BR" sz="1800" dirty="0">
                <a:solidFill>
                  <a:srgbClr val="000000"/>
                </a:solidFill>
                <a:latin typeface="Cascadia Mono" panose="020B0609020000020004" pitchFamily="49" charset="0"/>
              </a:rPr>
              <a:t>            Cidade = cidade;</a:t>
            </a:r>
          </a:p>
          <a:p>
            <a:r>
              <a:rPr lang="pt-BR" sz="1800" dirty="0">
                <a:solidFill>
                  <a:srgbClr val="000000"/>
                </a:solidFill>
                <a:latin typeface="Cascadia Mono" panose="020B0609020000020004" pitchFamily="49" charset="0"/>
              </a:rPr>
              <a:t>            Estado = estado;</a:t>
            </a:r>
          </a:p>
          <a:p>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a:t>
            </a:r>
            <a:endParaRPr lang="pt-BR" dirty="0"/>
          </a:p>
        </p:txBody>
      </p:sp>
    </p:spTree>
    <p:extLst>
      <p:ext uri="{BB962C8B-B14F-4D97-AF65-F5344CB8AC3E}">
        <p14:creationId xmlns:p14="http://schemas.microsoft.com/office/powerpoint/2010/main" val="377590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1268760"/>
            <a:ext cx="8568952" cy="3539430"/>
          </a:xfrm>
          <a:prstGeom prst="rect">
            <a:avLst/>
          </a:prstGeom>
        </p:spPr>
        <p:txBody>
          <a:bodyPr wrap="square">
            <a:spAutoFit/>
          </a:bodyPr>
          <a:lstStyle/>
          <a:p>
            <a:r>
              <a:rPr lang="pt-BR" sz="2800" dirty="0"/>
              <a:t>É o mesmo que multiforme, no caso da OOP uma ação poderá ter comportamentos diferentes ainda que sejam chamadas de uma mesma base ou origem. Nessa caso poderão ter formas diferentes, ainda que a objetivo seja o mesmo. Exemplo o botão Somar irá somar de formas diferentes nas calculadoras Padrão e Cientifica, ainda que a objetivo seja para somar.</a:t>
            </a:r>
          </a:p>
        </p:txBody>
      </p:sp>
      <p:sp>
        <p:nvSpPr>
          <p:cNvPr id="5" name="Espaço Reservado para Número de Slide 4"/>
          <p:cNvSpPr>
            <a:spLocks noGrp="1"/>
          </p:cNvSpPr>
          <p:nvPr>
            <p:ph type="sldNum" sz="quarter" idx="12"/>
          </p:nvPr>
        </p:nvSpPr>
        <p:spPr/>
        <p:txBody>
          <a:bodyPr/>
          <a:lstStyle/>
          <a:p>
            <a:fld id="{DCC852BF-F671-4184-A381-B2A10E797AA1}" type="slidenum">
              <a:rPr lang="pt-BR" smtClean="0"/>
              <a:pPr/>
              <a:t>8</a:t>
            </a:fld>
            <a:endParaRPr lang="pt-BR"/>
          </a:p>
        </p:txBody>
      </p:sp>
      <p:sp>
        <p:nvSpPr>
          <p:cNvPr id="3" name="Retângulo 2">
            <a:extLst>
              <a:ext uri="{FF2B5EF4-FFF2-40B4-BE49-F238E27FC236}">
                <a16:creationId xmlns:a16="http://schemas.microsoft.com/office/drawing/2014/main" id="{8C5C2318-6399-F21C-7083-7EDA49F4B4B3}"/>
              </a:ext>
            </a:extLst>
          </p:cNvPr>
          <p:cNvSpPr/>
          <p:nvPr/>
        </p:nvSpPr>
        <p:spPr>
          <a:xfrm>
            <a:off x="539552" y="260648"/>
            <a:ext cx="4937526" cy="584775"/>
          </a:xfrm>
          <a:prstGeom prst="rect">
            <a:avLst/>
          </a:prstGeom>
        </p:spPr>
        <p:txBody>
          <a:bodyPr wrap="square">
            <a:spAutoFit/>
          </a:bodyPr>
          <a:lstStyle/>
          <a:p>
            <a:r>
              <a:rPr lang="pt-BR" sz="3200" b="1" dirty="0"/>
              <a:t>Polimorfismo</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80</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err="1"/>
              <a:t>Exempo</a:t>
            </a:r>
            <a:r>
              <a:rPr lang="pt-BR" sz="2800" b="1" i="1" dirty="0"/>
              <a:t> Imutabilidade com </a:t>
            </a:r>
            <a:r>
              <a:rPr lang="pt-BR" sz="2800" b="1" i="1" dirty="0" err="1"/>
              <a:t>record</a:t>
            </a:r>
            <a:endParaRPr lang="pt-BR" sz="2800" b="1" i="1" dirty="0"/>
          </a:p>
        </p:txBody>
      </p:sp>
      <p:sp>
        <p:nvSpPr>
          <p:cNvPr id="4" name="CaixaDeTexto 3">
            <a:extLst>
              <a:ext uri="{FF2B5EF4-FFF2-40B4-BE49-F238E27FC236}">
                <a16:creationId xmlns:a16="http://schemas.microsoft.com/office/drawing/2014/main" id="{7BD1ED63-C2D2-CBB4-CBEF-0C3DB3B22815}"/>
              </a:ext>
            </a:extLst>
          </p:cNvPr>
          <p:cNvSpPr txBox="1"/>
          <p:nvPr/>
        </p:nvSpPr>
        <p:spPr>
          <a:xfrm>
            <a:off x="251520" y="495836"/>
            <a:ext cx="8064896" cy="923330"/>
          </a:xfrm>
          <a:prstGeom prst="rect">
            <a:avLst/>
          </a:prstGeom>
          <a:noFill/>
        </p:spPr>
        <p:txBody>
          <a:bodyPr wrap="square">
            <a:spAutoFit/>
          </a:bodyPr>
          <a:lstStyle/>
          <a:p>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record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Endereco</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Rua</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Numero</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Complemento</a:t>
            </a:r>
            <a:r>
              <a:rPr lang="en-US" sz="1800" dirty="0">
                <a:solidFill>
                  <a:srgbClr val="000000"/>
                </a:solidFill>
                <a:latin typeface="Cascadia Mono" panose="020B0609020000020004" pitchFamily="49" charset="0"/>
              </a:rPr>
              <a:t>,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Bairro,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Cidade, </a:t>
            </a:r>
            <a:r>
              <a:rPr lang="pt-BR" sz="1800" dirty="0" err="1">
                <a:solidFill>
                  <a:srgbClr val="0000FF"/>
                </a:solidFill>
                <a:latin typeface="Cascadia Mono" panose="020B0609020000020004" pitchFamily="49" charset="0"/>
              </a:rPr>
              <a:t>string</a:t>
            </a:r>
            <a:r>
              <a:rPr lang="pt-BR" sz="1800" dirty="0">
                <a:solidFill>
                  <a:srgbClr val="000000"/>
                </a:solidFill>
                <a:latin typeface="Cascadia Mono" panose="020B0609020000020004" pitchFamily="49" charset="0"/>
              </a:rPr>
              <a:t> Estado);</a:t>
            </a:r>
            <a:endParaRPr lang="pt-BR" dirty="0"/>
          </a:p>
        </p:txBody>
      </p:sp>
      <p:sp>
        <p:nvSpPr>
          <p:cNvPr id="2" name="CaixaDeTexto 1">
            <a:extLst>
              <a:ext uri="{FF2B5EF4-FFF2-40B4-BE49-F238E27FC236}">
                <a16:creationId xmlns:a16="http://schemas.microsoft.com/office/drawing/2014/main" id="{B11458F6-44C4-F408-D23C-CDD4B93F80D1}"/>
              </a:ext>
            </a:extLst>
          </p:cNvPr>
          <p:cNvSpPr txBox="1"/>
          <p:nvPr/>
        </p:nvSpPr>
        <p:spPr>
          <a:xfrm>
            <a:off x="193674" y="1580236"/>
            <a:ext cx="8559104" cy="1477328"/>
          </a:xfrm>
          <a:prstGeom prst="rect">
            <a:avLst/>
          </a:prstGeom>
          <a:noFill/>
        </p:spPr>
        <p:txBody>
          <a:bodyPr wrap="square" rtlCol="0">
            <a:spAutoFit/>
          </a:bodyPr>
          <a:lstStyle/>
          <a:p>
            <a:r>
              <a:rPr lang="pt-BR" dirty="0"/>
              <a:t>No exemplo acima o tipo </a:t>
            </a:r>
            <a:r>
              <a:rPr lang="pt-BR" dirty="0" err="1"/>
              <a:t>record</a:t>
            </a:r>
            <a:r>
              <a:rPr lang="pt-BR" dirty="0"/>
              <a:t>, pode ser abreviado, neste caso é chamado de </a:t>
            </a:r>
            <a:r>
              <a:rPr lang="pt-BR" dirty="0" err="1"/>
              <a:t>record</a:t>
            </a:r>
            <a:r>
              <a:rPr lang="pt-BR" dirty="0"/>
              <a:t> posicional, por trás desse código, ele está escondendo toda uma estrutura de {</a:t>
            </a:r>
            <a:r>
              <a:rPr lang="pt-BR" dirty="0" err="1"/>
              <a:t>get;init</a:t>
            </a:r>
            <a:r>
              <a:rPr lang="pt-BR" dirty="0"/>
              <a:t>;} do objeto, se o intuito for apenas usado para representar estruturas imutáveis, essa forma é melhor escolha. Mas se for validar o objeto ou dar mais comportamentos então o modo abaixo é o mais indicado:</a:t>
            </a:r>
          </a:p>
        </p:txBody>
      </p:sp>
      <p:sp>
        <p:nvSpPr>
          <p:cNvPr id="6" name="CaixaDeTexto 5">
            <a:extLst>
              <a:ext uri="{FF2B5EF4-FFF2-40B4-BE49-F238E27FC236}">
                <a16:creationId xmlns:a16="http://schemas.microsoft.com/office/drawing/2014/main" id="{9B7FCF72-9E33-CDBF-CB81-15CC5DCEAFF4}"/>
              </a:ext>
            </a:extLst>
          </p:cNvPr>
          <p:cNvSpPr txBox="1"/>
          <p:nvPr/>
        </p:nvSpPr>
        <p:spPr>
          <a:xfrm>
            <a:off x="179512" y="3055103"/>
            <a:ext cx="8559104" cy="3754874"/>
          </a:xfrm>
          <a:prstGeom prst="rect">
            <a:avLst/>
          </a:prstGeom>
          <a:noFill/>
        </p:spPr>
        <p:txBody>
          <a:bodyPr wrap="square">
            <a:spAutoFit/>
          </a:bodyPr>
          <a:lstStyle/>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record</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CPF</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NroDocumento</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init</a:t>
            </a:r>
            <a:r>
              <a:rPr lang="en-US"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2B91AF"/>
                </a:solidFill>
                <a:latin typeface="Cascadia Mono" panose="020B0609020000020004" pitchFamily="49" charset="0"/>
              </a:rPr>
              <a:t>CPF</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string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nroDocumento</a:t>
            </a:r>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NroDocumento</a:t>
            </a:r>
            <a:r>
              <a:rPr lang="pt-BR" sz="1400" dirty="0">
                <a:solidFill>
                  <a:srgbClr val="000000"/>
                </a:solidFill>
                <a:latin typeface="Cascadia Mono" panose="020B0609020000020004" pitchFamily="49" charset="0"/>
              </a:rPr>
              <a:t> = </a:t>
            </a:r>
            <a:r>
              <a:rPr lang="pt-BR" sz="1400" dirty="0" err="1">
                <a:solidFill>
                  <a:srgbClr val="000000"/>
                </a:solidFill>
                <a:latin typeface="Cascadia Mono" panose="020B0609020000020004" pitchFamily="49" charset="0"/>
              </a:rPr>
              <a:t>nroDocumento</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this</a:t>
            </a:r>
            <a:r>
              <a:rPr lang="pt-BR" sz="1400" dirty="0" err="1">
                <a:solidFill>
                  <a:srgbClr val="000000"/>
                </a:solidFill>
                <a:latin typeface="Cascadia Mono" panose="020B0609020000020004" pitchFamily="49" charset="0"/>
              </a:rPr>
              <a:t>.ValidarCPF</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void</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ValidarCPF</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NroDocumento.Length</a:t>
            </a:r>
            <a:r>
              <a:rPr lang="pt-BR" sz="1400" dirty="0">
                <a:solidFill>
                  <a:srgbClr val="000000"/>
                </a:solidFill>
                <a:latin typeface="Cascadia Mono" panose="020B0609020000020004" pitchFamily="49" charset="0"/>
              </a:rPr>
              <a:t> &lt; 11)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throw</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Exception</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"Tamanho Documento Inválido"</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 </a:t>
            </a:r>
            <a:endParaRPr lang="pt-BR" sz="1400" dirty="0"/>
          </a:p>
        </p:txBody>
      </p:sp>
    </p:spTree>
    <p:extLst>
      <p:ext uri="{BB962C8B-B14F-4D97-AF65-F5344CB8AC3E}">
        <p14:creationId xmlns:p14="http://schemas.microsoft.com/office/powerpoint/2010/main" val="287228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81</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Implementação</a:t>
            </a:r>
          </a:p>
        </p:txBody>
      </p:sp>
      <p:sp>
        <p:nvSpPr>
          <p:cNvPr id="8" name="CaixaDeTexto 7">
            <a:extLst>
              <a:ext uri="{FF2B5EF4-FFF2-40B4-BE49-F238E27FC236}">
                <a16:creationId xmlns:a16="http://schemas.microsoft.com/office/drawing/2014/main" id="{BED0716F-CFA0-B9AB-A77D-B7AE5D42C11E}"/>
              </a:ext>
            </a:extLst>
          </p:cNvPr>
          <p:cNvSpPr txBox="1"/>
          <p:nvPr/>
        </p:nvSpPr>
        <p:spPr>
          <a:xfrm>
            <a:off x="121760" y="495836"/>
            <a:ext cx="8631112" cy="6340197"/>
          </a:xfrm>
          <a:prstGeom prst="rect">
            <a:avLst/>
          </a:prstGeom>
          <a:noFill/>
        </p:spPr>
        <p:txBody>
          <a:bodyPr wrap="square">
            <a:spAutoFit/>
          </a:bodyPr>
          <a:lstStyle/>
          <a:p>
            <a:r>
              <a:rPr lang="pt-BR" sz="1400" dirty="0" err="1">
                <a:solidFill>
                  <a:srgbClr val="000000"/>
                </a:solidFill>
                <a:latin typeface="Cascadia Mono" panose="020B0609020000020004" pitchFamily="49" charset="0"/>
              </a:rPr>
              <a:t>ConsoleApp.OOP_Imutabilidade.ImutabilidadeSemRecord.Endereco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enderecoSemRecord</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rua:</a:t>
            </a:r>
            <a:r>
              <a:rPr lang="pt-BR" sz="1400" dirty="0" err="1">
                <a:solidFill>
                  <a:srgbClr val="A31515"/>
                </a:solidFill>
                <a:latin typeface="Cascadia Mono" panose="020B0609020000020004" pitchFamily="49" charset="0"/>
              </a:rPr>
              <a:t>"Jose</a:t>
            </a:r>
            <a:r>
              <a:rPr lang="pt-BR" sz="1400" dirty="0">
                <a:solidFill>
                  <a:srgbClr val="A31515"/>
                </a:solidFill>
                <a:latin typeface="Cascadia Mono" panose="020B0609020000020004" pitchFamily="49" charset="0"/>
              </a:rPr>
              <a:t> Lopes"</a:t>
            </a:r>
            <a:r>
              <a:rPr lang="pt-BR" sz="1400" dirty="0">
                <a:solidFill>
                  <a:srgbClr val="000000"/>
                </a:solidFill>
                <a:latin typeface="Cascadia Mono" panose="020B0609020000020004" pitchFamily="49" charset="0"/>
              </a:rPr>
              <a:t>,numero:</a:t>
            </a:r>
            <a:r>
              <a:rPr lang="pt-BR" sz="1400" dirty="0">
                <a:solidFill>
                  <a:srgbClr val="A31515"/>
                </a:solidFill>
                <a:latin typeface="Cascadia Mono" panose="020B0609020000020004" pitchFamily="49" charset="0"/>
              </a:rPr>
              <a:t>"28 </a:t>
            </a:r>
            <a:r>
              <a:rPr lang="pt-BR" sz="1400" dirty="0" err="1">
                <a:solidFill>
                  <a:srgbClr val="A31515"/>
                </a:solidFill>
                <a:latin typeface="Cascadia Mono" panose="020B0609020000020004" pitchFamily="49" charset="0"/>
              </a:rPr>
              <a:t>B"</a:t>
            </a:r>
            <a:r>
              <a:rPr lang="pt-BR" sz="1400" dirty="0" err="1">
                <a:solidFill>
                  <a:srgbClr val="000000"/>
                </a:solidFill>
                <a:latin typeface="Cascadia Mono" panose="020B0609020000020004" pitchFamily="49" charset="0"/>
              </a:rPr>
              <a:t>,complemento:</a:t>
            </a:r>
            <a:r>
              <a:rPr lang="pt-BR" sz="1400" dirty="0" err="1">
                <a:solidFill>
                  <a:srgbClr val="A31515"/>
                </a:solidFill>
                <a:latin typeface="Cascadia Mono" panose="020B0609020000020004" pitchFamily="49" charset="0"/>
              </a:rPr>
              <a:t>""</a:t>
            </a:r>
            <a:r>
              <a:rPr lang="pt-BR" sz="1400" dirty="0" err="1">
                <a:solidFill>
                  <a:srgbClr val="000000"/>
                </a:solidFill>
                <a:latin typeface="Cascadia Mono" panose="020B0609020000020004" pitchFamily="49" charset="0"/>
              </a:rPr>
              <a:t>,bairro:</a:t>
            </a:r>
            <a:r>
              <a:rPr lang="pt-BR" sz="1400" dirty="0" err="1">
                <a:solidFill>
                  <a:srgbClr val="A31515"/>
                </a:solidFill>
                <a:latin typeface="Cascadia Mono" panose="020B0609020000020004" pitchFamily="49" charset="0"/>
              </a:rPr>
              <a:t>"Vila</a:t>
            </a:r>
            <a:r>
              <a:rPr lang="pt-BR" sz="1400" dirty="0">
                <a:solidFill>
                  <a:srgbClr val="A31515"/>
                </a:solidFill>
                <a:latin typeface="Cascadia Mono" panose="020B0609020000020004" pitchFamily="49" charset="0"/>
              </a:rPr>
              <a:t> </a:t>
            </a:r>
            <a:r>
              <a:rPr lang="pt-BR" sz="1400" dirty="0" err="1">
                <a:solidFill>
                  <a:srgbClr val="A31515"/>
                </a:solidFill>
                <a:latin typeface="Cascadia Mono" panose="020B0609020000020004" pitchFamily="49" charset="0"/>
              </a:rPr>
              <a:t>Any</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cidade:</a:t>
            </a:r>
            <a:r>
              <a:rPr lang="pt-BR" sz="1400" dirty="0" err="1">
                <a:solidFill>
                  <a:srgbClr val="A31515"/>
                </a:solidFill>
                <a:latin typeface="Cascadia Mono" panose="020B0609020000020004" pitchFamily="49" charset="0"/>
              </a:rPr>
              <a:t>"Guarulhos"</a:t>
            </a:r>
            <a:r>
              <a:rPr lang="pt-BR" sz="1400" dirty="0" err="1">
                <a:solidFill>
                  <a:srgbClr val="000000"/>
                </a:solidFill>
                <a:latin typeface="Cascadia Mono" panose="020B0609020000020004" pitchFamily="49" charset="0"/>
              </a:rPr>
              <a:t>,estado:</a:t>
            </a:r>
            <a:r>
              <a:rPr lang="pt-BR" sz="1400" dirty="0" err="1">
                <a:solidFill>
                  <a:srgbClr val="A31515"/>
                </a:solidFill>
                <a:latin typeface="Cascadia Mono" panose="020B0609020000020004" pitchFamily="49" charset="0"/>
              </a:rPr>
              <a:t>"SP</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ConsoleApp.OOP_Imutabilidade.ImutabiliadeComRecord.Endereco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enderecoComRecord</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(Rua: </a:t>
            </a:r>
            <a:r>
              <a:rPr lang="pt-BR" sz="1400" dirty="0">
                <a:solidFill>
                  <a:srgbClr val="A31515"/>
                </a:solidFill>
                <a:latin typeface="Cascadia Mono" panose="020B0609020000020004" pitchFamily="49" charset="0"/>
              </a:rPr>
              <a:t>"Jose Lopes"</a:t>
            </a:r>
            <a:r>
              <a:rPr lang="pt-BR" sz="1400" dirty="0">
                <a:solidFill>
                  <a:srgbClr val="000000"/>
                </a:solidFill>
                <a:latin typeface="Cascadia Mono" panose="020B0609020000020004" pitchFamily="49" charset="0"/>
              </a:rPr>
              <a:t>, Numero: </a:t>
            </a:r>
            <a:r>
              <a:rPr lang="pt-BR" sz="1400" dirty="0">
                <a:solidFill>
                  <a:srgbClr val="A31515"/>
                </a:solidFill>
                <a:latin typeface="Cascadia Mono" panose="020B0609020000020004" pitchFamily="49" charset="0"/>
              </a:rPr>
              <a:t>"28 B"</a:t>
            </a:r>
            <a:r>
              <a:rPr lang="pt-BR" sz="1400" dirty="0">
                <a:solidFill>
                  <a:srgbClr val="000000"/>
                </a:solidFill>
                <a:latin typeface="Cascadia Mono" panose="020B0609020000020004" pitchFamily="49" charset="0"/>
              </a:rPr>
              <a:t>, Complemento: </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Bairro: </a:t>
            </a:r>
            <a:r>
              <a:rPr lang="pt-BR" sz="1400" dirty="0">
                <a:solidFill>
                  <a:srgbClr val="A31515"/>
                </a:solidFill>
                <a:latin typeface="Cascadia Mono" panose="020B0609020000020004" pitchFamily="49" charset="0"/>
              </a:rPr>
              <a:t>"Vila </a:t>
            </a:r>
            <a:r>
              <a:rPr lang="pt-BR" sz="1400" dirty="0" err="1">
                <a:solidFill>
                  <a:srgbClr val="A31515"/>
                </a:solidFill>
                <a:latin typeface="Cascadia Mono" panose="020B0609020000020004" pitchFamily="49" charset="0"/>
              </a:rPr>
              <a:t>Any</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Cidade: </a:t>
            </a:r>
            <a:r>
              <a:rPr lang="pt-BR" sz="1400" dirty="0">
                <a:solidFill>
                  <a:srgbClr val="A31515"/>
                </a:solidFill>
                <a:latin typeface="Cascadia Mono" panose="020B0609020000020004" pitchFamily="49" charset="0"/>
              </a:rPr>
              <a:t>"Guarulhos"</a:t>
            </a:r>
            <a:r>
              <a:rPr lang="pt-BR" sz="1400" dirty="0">
                <a:solidFill>
                  <a:srgbClr val="000000"/>
                </a:solidFill>
                <a:latin typeface="Cascadia Mono" panose="020B0609020000020004" pitchFamily="49" charset="0"/>
              </a:rPr>
              <a:t>, Estado: </a:t>
            </a:r>
            <a:r>
              <a:rPr lang="pt-BR" sz="1400" dirty="0">
                <a:solidFill>
                  <a:srgbClr val="A31515"/>
                </a:solidFill>
                <a:latin typeface="Cascadia Mono" panose="020B0609020000020004" pitchFamily="49" charset="0"/>
              </a:rPr>
              <a:t>"SP"</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enderecoSemRecord.Numero</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enderecoComRecord.Numero</a:t>
            </a:r>
            <a:r>
              <a:rPr lang="pt-BR" sz="1400" dirty="0">
                <a:solidFill>
                  <a:srgbClr val="000000"/>
                </a:solidFill>
                <a:latin typeface="Cascadia Mono" panose="020B0609020000020004" pitchFamily="49" charset="0"/>
              </a:rPr>
              <a:t>);</a:t>
            </a:r>
          </a:p>
          <a:p>
            <a:r>
              <a:rPr lang="pt-BR" sz="1400" dirty="0">
                <a:solidFill>
                  <a:srgbClr val="008000"/>
                </a:solidFill>
                <a:latin typeface="Cascadia Mono" panose="020B0609020000020004" pitchFamily="49" charset="0"/>
              </a:rPr>
              <a:t>//</a:t>
            </a:r>
            <a:r>
              <a:rPr lang="pt-BR" sz="1400" dirty="0" err="1">
                <a:solidFill>
                  <a:srgbClr val="008000"/>
                </a:solidFill>
                <a:latin typeface="Cascadia Mono" panose="020B0609020000020004" pitchFamily="49" charset="0"/>
              </a:rPr>
              <a:t>enderecoSemRecord.Numero</a:t>
            </a:r>
            <a:r>
              <a:rPr lang="pt-BR" sz="1400" dirty="0">
                <a:solidFill>
                  <a:srgbClr val="008000"/>
                </a:solidFill>
                <a:latin typeface="Cascadia Mono" panose="020B0609020000020004" pitchFamily="49" charset="0"/>
              </a:rPr>
              <a:t> = "29 C"; dará erro somente criando uma nova instância e com outro numero</a:t>
            </a:r>
            <a:endParaRPr lang="pt-BR" sz="1400" dirty="0">
              <a:solidFill>
                <a:srgbClr val="000000"/>
              </a:solidFill>
              <a:latin typeface="Cascadia Mono" panose="020B0609020000020004" pitchFamily="49" charset="0"/>
            </a:endParaRPr>
          </a:p>
          <a:p>
            <a:r>
              <a:rPr lang="pt-BR" sz="1400" dirty="0">
                <a:solidFill>
                  <a:srgbClr val="008000"/>
                </a:solidFill>
                <a:latin typeface="Cascadia Mono" panose="020B0609020000020004" pitchFamily="49" charset="0"/>
              </a:rPr>
              <a:t>// </a:t>
            </a:r>
            <a:r>
              <a:rPr lang="pt-BR" sz="1400" dirty="0" err="1">
                <a:solidFill>
                  <a:srgbClr val="008000"/>
                </a:solidFill>
                <a:latin typeface="Cascadia Mono" panose="020B0609020000020004" pitchFamily="49" charset="0"/>
              </a:rPr>
              <a:t>enderecoComRecord.Numero</a:t>
            </a:r>
            <a:r>
              <a:rPr lang="pt-BR" sz="1400" dirty="0">
                <a:solidFill>
                  <a:srgbClr val="008000"/>
                </a:solidFill>
                <a:latin typeface="Cascadia Mono" panose="020B0609020000020004" pitchFamily="49" charset="0"/>
              </a:rPr>
              <a:t> = "29 C"; mesmo comportamento que a classe</a:t>
            </a:r>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ConsoleApp.OOP_Imutabilidade.ImutabilidadeSemRecord.Endereco</a:t>
            </a:r>
            <a:r>
              <a:rPr lang="pt-BR" sz="1400" dirty="0">
                <a:solidFill>
                  <a:srgbClr val="000000"/>
                </a:solidFill>
                <a:latin typeface="Cascadia Mono" panose="020B0609020000020004" pitchFamily="49" charset="0"/>
              </a:rPr>
              <a:t> enderecoSemRecord2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(rua: </a:t>
            </a:r>
            <a:r>
              <a:rPr lang="pt-BR" sz="1400" dirty="0">
                <a:solidFill>
                  <a:srgbClr val="A31515"/>
                </a:solidFill>
                <a:latin typeface="Cascadia Mono" panose="020B0609020000020004" pitchFamily="49" charset="0"/>
              </a:rPr>
              <a:t>"Jose Lopes"</a:t>
            </a:r>
            <a:r>
              <a:rPr lang="pt-BR" sz="1400" dirty="0">
                <a:solidFill>
                  <a:srgbClr val="000000"/>
                </a:solidFill>
                <a:latin typeface="Cascadia Mono" panose="020B0609020000020004" pitchFamily="49" charset="0"/>
              </a:rPr>
              <a:t>, numero: </a:t>
            </a:r>
            <a:r>
              <a:rPr lang="pt-BR" sz="1400" dirty="0">
                <a:solidFill>
                  <a:srgbClr val="A31515"/>
                </a:solidFill>
                <a:latin typeface="Cascadia Mono" panose="020B0609020000020004" pitchFamily="49" charset="0"/>
              </a:rPr>
              <a:t>"29 C"</a:t>
            </a:r>
            <a:r>
              <a:rPr lang="pt-BR" sz="1400" dirty="0">
                <a:solidFill>
                  <a:srgbClr val="000000"/>
                </a:solidFill>
                <a:latin typeface="Cascadia Mono" panose="020B0609020000020004" pitchFamily="49" charset="0"/>
              </a:rPr>
              <a:t>, complemento: </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bairro: </a:t>
            </a:r>
            <a:r>
              <a:rPr lang="pt-BR" sz="1400" dirty="0">
                <a:solidFill>
                  <a:srgbClr val="A31515"/>
                </a:solidFill>
                <a:latin typeface="Cascadia Mono" panose="020B0609020000020004" pitchFamily="49" charset="0"/>
              </a:rPr>
              <a:t>"Vila </a:t>
            </a:r>
            <a:r>
              <a:rPr lang="pt-BR" sz="1400" dirty="0" err="1">
                <a:solidFill>
                  <a:srgbClr val="A31515"/>
                </a:solidFill>
                <a:latin typeface="Cascadia Mono" panose="020B0609020000020004" pitchFamily="49" charset="0"/>
              </a:rPr>
              <a:t>Any</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 cidade: </a:t>
            </a:r>
            <a:r>
              <a:rPr lang="pt-BR" sz="1400" dirty="0">
                <a:solidFill>
                  <a:srgbClr val="A31515"/>
                </a:solidFill>
                <a:latin typeface="Cascadia Mono" panose="020B0609020000020004" pitchFamily="49" charset="0"/>
              </a:rPr>
              <a:t>"Guarulhos"</a:t>
            </a:r>
            <a:r>
              <a:rPr lang="pt-BR" sz="1400" dirty="0">
                <a:solidFill>
                  <a:srgbClr val="000000"/>
                </a:solidFill>
                <a:latin typeface="Cascadia Mono" panose="020B0609020000020004" pitchFamily="49" charset="0"/>
              </a:rPr>
              <a:t>, estado: </a:t>
            </a:r>
            <a:r>
              <a:rPr lang="pt-BR" sz="1400" dirty="0">
                <a:solidFill>
                  <a:srgbClr val="A31515"/>
                </a:solidFill>
                <a:latin typeface="Cascadia Mono" panose="020B0609020000020004" pitchFamily="49" charset="0"/>
              </a:rPr>
              <a:t>"SP"</a:t>
            </a:r>
            <a:r>
              <a:rPr lang="pt-BR" sz="1400" dirty="0">
                <a:solidFill>
                  <a:srgbClr val="000000"/>
                </a:solidFill>
                <a:latin typeface="Cascadia Mono" panose="020B0609020000020004" pitchFamily="49" charset="0"/>
              </a:rPr>
              <a:t>);</a:t>
            </a:r>
          </a:p>
          <a:p>
            <a:r>
              <a:rPr lang="pt-BR" sz="1400" dirty="0">
                <a:solidFill>
                  <a:srgbClr val="0000FF"/>
                </a:solidFill>
                <a:latin typeface="Cascadia Mono" panose="020B0609020000020004" pitchFamily="49" charset="0"/>
              </a:rPr>
              <a:t>var</a:t>
            </a:r>
            <a:r>
              <a:rPr lang="pt-BR" sz="1400" dirty="0">
                <a:solidFill>
                  <a:srgbClr val="000000"/>
                </a:solidFill>
                <a:latin typeface="Cascadia Mono" panose="020B0609020000020004" pitchFamily="49" charset="0"/>
              </a:rPr>
              <a:t> enderecoComRecord2 = </a:t>
            </a:r>
            <a:r>
              <a:rPr lang="pt-BR" sz="1400" dirty="0" err="1">
                <a:solidFill>
                  <a:srgbClr val="000000"/>
                </a:solidFill>
                <a:latin typeface="Cascadia Mono" panose="020B0609020000020004" pitchFamily="49" charset="0"/>
              </a:rPr>
              <a:t>enderecoComRecord</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with</a:t>
            </a:r>
            <a:r>
              <a:rPr lang="pt-BR" sz="1400" dirty="0">
                <a:solidFill>
                  <a:srgbClr val="000000"/>
                </a:solidFill>
                <a:latin typeface="Cascadia Mono" panose="020B0609020000020004" pitchFamily="49" charset="0"/>
              </a:rPr>
              <a:t> { Numero = </a:t>
            </a:r>
            <a:r>
              <a:rPr lang="pt-BR" sz="1400" dirty="0">
                <a:solidFill>
                  <a:srgbClr val="A31515"/>
                </a:solidFill>
                <a:latin typeface="Cascadia Mono" panose="020B0609020000020004" pitchFamily="49" charset="0"/>
              </a:rPr>
              <a:t>"29C"</a:t>
            </a:r>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(enderecoSemRecord2.Numero);</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(enderecoComRecord2.Numero);</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enderecoSemRecord.Equals</a:t>
            </a:r>
            <a:r>
              <a:rPr lang="pt-BR" sz="1400" dirty="0">
                <a:solidFill>
                  <a:srgbClr val="000000"/>
                </a:solidFill>
                <a:latin typeface="Cascadia Mono" panose="020B0609020000020004" pitchFamily="49" charset="0"/>
              </a:rPr>
              <a:t>(enderecoSemRecord2))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"Classes Iguais"</a:t>
            </a:r>
            <a:r>
              <a:rPr lang="pt-BR" sz="1400" dirty="0">
                <a:solidFill>
                  <a:srgbClr val="000000"/>
                </a:solidFill>
                <a:latin typeface="Cascadia Mono" panose="020B0609020000020004" pitchFamily="49" charset="0"/>
              </a:rPr>
              <a:t>);</a:t>
            </a:r>
          </a:p>
          <a:p>
            <a:r>
              <a:rPr lang="pt-BR" sz="1400" dirty="0" err="1">
                <a:solidFill>
                  <a:srgbClr val="0000FF"/>
                </a:solidFill>
                <a:latin typeface="Cascadia Mono" panose="020B0609020000020004" pitchFamily="49" charset="0"/>
              </a:rPr>
              <a:t>else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"Classes Diferentes"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FF"/>
                </a:solidFill>
                <a:latin typeface="Cascadia Mono" panose="020B0609020000020004" pitchFamily="49" charset="0"/>
              </a:rPr>
              <a:t>if</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enderecoComRecord.Equals</a:t>
            </a:r>
            <a:r>
              <a:rPr lang="pt-BR" sz="1400" dirty="0">
                <a:solidFill>
                  <a:srgbClr val="000000"/>
                </a:solidFill>
                <a:latin typeface="Cascadia Mono" panose="020B0609020000020004" pitchFamily="49" charset="0"/>
              </a:rPr>
              <a:t>(enderecoComRecord2))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"Records Iguais"</a:t>
            </a:r>
            <a:r>
              <a:rPr lang="pt-BR" sz="1400" dirty="0">
                <a:solidFill>
                  <a:srgbClr val="000000"/>
                </a:solidFill>
                <a:latin typeface="Cascadia Mono" panose="020B0609020000020004" pitchFamily="49" charset="0"/>
              </a:rPr>
              <a:t>);</a:t>
            </a:r>
          </a:p>
          <a:p>
            <a:r>
              <a:rPr lang="pt-BR" sz="1400" dirty="0" err="1">
                <a:solidFill>
                  <a:srgbClr val="0000FF"/>
                </a:solidFill>
                <a:latin typeface="Cascadia Mono" panose="020B0609020000020004" pitchFamily="49" charset="0"/>
              </a:rPr>
              <a:t>else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"Records Diferentes"</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Console.ReadLine</a:t>
            </a:r>
            <a:r>
              <a:rPr lang="pt-BR" sz="1400" dirty="0">
                <a:solidFill>
                  <a:srgbClr val="000000"/>
                </a:solidFill>
                <a:latin typeface="Cascadia Mono" panose="020B0609020000020004" pitchFamily="49" charset="0"/>
              </a:rPr>
              <a:t>();</a:t>
            </a:r>
            <a:endParaRPr lang="pt-BR" sz="1400" dirty="0"/>
          </a:p>
        </p:txBody>
      </p:sp>
    </p:spTree>
    <p:extLst>
      <p:ext uri="{BB962C8B-B14F-4D97-AF65-F5344CB8AC3E}">
        <p14:creationId xmlns:p14="http://schemas.microsoft.com/office/powerpoint/2010/main" val="26473020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82</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Implementação</a:t>
            </a:r>
          </a:p>
        </p:txBody>
      </p:sp>
      <p:sp>
        <p:nvSpPr>
          <p:cNvPr id="8" name="CaixaDeTexto 7">
            <a:extLst>
              <a:ext uri="{FF2B5EF4-FFF2-40B4-BE49-F238E27FC236}">
                <a16:creationId xmlns:a16="http://schemas.microsoft.com/office/drawing/2014/main" id="{BED0716F-CFA0-B9AB-A77D-B7AE5D42C11E}"/>
              </a:ext>
            </a:extLst>
          </p:cNvPr>
          <p:cNvSpPr txBox="1"/>
          <p:nvPr/>
        </p:nvSpPr>
        <p:spPr>
          <a:xfrm>
            <a:off x="121760" y="610810"/>
            <a:ext cx="8631112" cy="3970318"/>
          </a:xfrm>
          <a:prstGeom prst="rect">
            <a:avLst/>
          </a:prstGeom>
          <a:noFill/>
        </p:spPr>
        <p:txBody>
          <a:bodyPr wrap="square">
            <a:spAutoFit/>
          </a:bodyPr>
          <a:lstStyle/>
          <a:p>
            <a:r>
              <a:rPr lang="pt-BR" dirty="0"/>
              <a:t>No exemplo anterior, vimos com usar a imutabilidade, e vimos que com </a:t>
            </a:r>
            <a:r>
              <a:rPr lang="pt-BR" b="1" dirty="0" err="1">
                <a:solidFill>
                  <a:srgbClr val="0070C0"/>
                </a:solidFill>
              </a:rPr>
              <a:t>record</a:t>
            </a:r>
            <a:r>
              <a:rPr lang="pt-BR" dirty="0"/>
              <a:t> fica mais fácil o seu uso, no exemplo de uma mudança de algum elemento existente, temos o auxílio da palavra </a:t>
            </a:r>
            <a:r>
              <a:rPr lang="pt-BR" b="1" dirty="0" err="1">
                <a:solidFill>
                  <a:srgbClr val="0070C0"/>
                </a:solidFill>
              </a:rPr>
              <a:t>with</a:t>
            </a:r>
            <a:r>
              <a:rPr lang="pt-BR" dirty="0"/>
              <a:t>, que permitirá a mudança da propriedade específica, mas na real não têm mudança, mas sim uma nova criação de objeto mantendo o restante do que já tinha. Já com o modo convencional de classes, isso não acontece, sendo muito trabalhoso ter que instanciar tudo de novo, para mudar apenas uma coisa ou outra.</a:t>
            </a:r>
          </a:p>
          <a:p>
            <a:endParaRPr lang="pt-BR" dirty="0"/>
          </a:p>
          <a:p>
            <a:r>
              <a:rPr lang="pt-BR" b="1" dirty="0"/>
              <a:t>Objeto de Valor: </a:t>
            </a:r>
            <a:r>
              <a:rPr lang="pt-BR" dirty="0"/>
              <a:t>Os </a:t>
            </a:r>
            <a:r>
              <a:rPr lang="pt-BR" dirty="0" err="1"/>
              <a:t>records</a:t>
            </a:r>
            <a:r>
              <a:rPr lang="pt-BR" dirty="0"/>
              <a:t> também facilitam o uso de Objeto de Valor, que facilita nas arquiteturas de softwares com técnicas como Domain Drive Design. Visto que damos mais semântica e responsabilidades separadas, para esses objetos, evitando os famosos obsessões por tipos primitivos. Além disso esses tipos podem e devem ser compartilhados por todas as demais entidades (classes) do projeto, tendo assim uma reutilização.</a:t>
            </a:r>
            <a:endParaRPr lang="pt-BR" b="1" dirty="0"/>
          </a:p>
        </p:txBody>
      </p:sp>
    </p:spTree>
    <p:extLst>
      <p:ext uri="{BB962C8B-B14F-4D97-AF65-F5344CB8AC3E}">
        <p14:creationId xmlns:p14="http://schemas.microsoft.com/office/powerpoint/2010/main" val="36512335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83</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Objeto Valor</a:t>
            </a:r>
          </a:p>
        </p:txBody>
      </p:sp>
      <p:sp>
        <p:nvSpPr>
          <p:cNvPr id="3" name="CaixaDeTexto 2">
            <a:extLst>
              <a:ext uri="{FF2B5EF4-FFF2-40B4-BE49-F238E27FC236}">
                <a16:creationId xmlns:a16="http://schemas.microsoft.com/office/drawing/2014/main" id="{C87BDEA6-B35F-5A8A-AAE9-9AE7817AA1B4}"/>
              </a:ext>
            </a:extLst>
          </p:cNvPr>
          <p:cNvSpPr txBox="1"/>
          <p:nvPr/>
        </p:nvSpPr>
        <p:spPr>
          <a:xfrm>
            <a:off x="139322" y="511860"/>
            <a:ext cx="8465125" cy="1569660"/>
          </a:xfrm>
          <a:prstGeom prst="rect">
            <a:avLst/>
          </a:prstGeom>
          <a:noFill/>
        </p:spPr>
        <p:txBody>
          <a:bodyPr wrap="square">
            <a:spAutoFit/>
          </a:bodyPr>
          <a:lstStyle/>
          <a:p>
            <a:r>
              <a:rPr lang="pt-BR" sz="1600" dirty="0" err="1">
                <a:solidFill>
                  <a:srgbClr val="0000FF"/>
                </a:solidFill>
                <a:latin typeface="Cascadia Mono" panose="020B0609020000020004" pitchFamily="49" charset="0"/>
              </a:rPr>
              <a:t>namespace</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ConsoleApp.OOP_Imutabilidade.ImutabilidadeObjetoValor</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record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EnderecoObjetoValor</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Rua</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Numero</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Complemento</a:t>
            </a:r>
            <a:r>
              <a:rPr lang="en-US" sz="1600" dirty="0">
                <a:solidFill>
                  <a:srgbClr val="000000"/>
                </a:solidFill>
                <a:latin typeface="Cascadia Mono" panose="020B0609020000020004" pitchFamily="49" charset="0"/>
              </a:rPr>
              <a:t>,</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Bairro,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Cidade,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Estado);</a:t>
            </a:r>
          </a:p>
          <a:p>
            <a:r>
              <a:rPr lang="pt-BR" sz="1600" dirty="0">
                <a:solidFill>
                  <a:srgbClr val="000000"/>
                </a:solidFill>
                <a:latin typeface="Cascadia Mono" panose="020B0609020000020004" pitchFamily="49" charset="0"/>
              </a:rPr>
              <a:t>}</a:t>
            </a:r>
            <a:endParaRPr lang="pt-BR" sz="1600" dirty="0"/>
          </a:p>
        </p:txBody>
      </p:sp>
      <p:sp>
        <p:nvSpPr>
          <p:cNvPr id="10" name="CaixaDeTexto 9">
            <a:extLst>
              <a:ext uri="{FF2B5EF4-FFF2-40B4-BE49-F238E27FC236}">
                <a16:creationId xmlns:a16="http://schemas.microsoft.com/office/drawing/2014/main" id="{87F33B53-8010-544A-C9CE-C4FEC026C690}"/>
              </a:ext>
            </a:extLst>
          </p:cNvPr>
          <p:cNvSpPr txBox="1"/>
          <p:nvPr/>
        </p:nvSpPr>
        <p:spPr>
          <a:xfrm>
            <a:off x="107504" y="2455224"/>
            <a:ext cx="8599294" cy="3539430"/>
          </a:xfrm>
          <a:prstGeom prst="rect">
            <a:avLst/>
          </a:prstGeom>
          <a:noFill/>
        </p:spPr>
        <p:txBody>
          <a:bodyPr wrap="square">
            <a:spAutoFit/>
          </a:bodyPr>
          <a:lstStyle/>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class</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Contato</a:t>
            </a:r>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Nome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Telefone { </a:t>
            </a:r>
            <a:r>
              <a:rPr lang="pt-BR" sz="1600" dirty="0" err="1">
                <a:solidFill>
                  <a:srgbClr val="0000FF"/>
                </a:solidFill>
                <a:latin typeface="Cascadia Mono" panose="020B0609020000020004" pitchFamily="49" charset="0"/>
              </a:rPr>
              <a:t>get</a:t>
            </a:r>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private</a:t>
            </a:r>
            <a:r>
              <a:rPr lang="pt-BR" sz="1600" dirty="0">
                <a:solidFill>
                  <a:srgbClr val="000000"/>
                </a:solidFill>
                <a:latin typeface="Cascadia Mono" panose="020B0609020000020004" pitchFamily="49" charset="0"/>
              </a:rPr>
              <a:t> </a:t>
            </a:r>
            <a:r>
              <a:rPr lang="pt-BR" sz="1600" dirty="0">
                <a:solidFill>
                  <a:srgbClr val="0000FF"/>
                </a:solidFill>
                <a:latin typeface="Cascadia Mono" panose="020B0609020000020004" pitchFamily="49" charset="0"/>
              </a:rPr>
              <a:t>set</a:t>
            </a:r>
            <a:r>
              <a:rPr lang="pt-B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EnderecoObjetoValor</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Endereco</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pt-BR" sz="1600" dirty="0">
              <a:solidFill>
                <a:srgbClr val="000000"/>
              </a:solidFill>
              <a:latin typeface="Cascadia Mono" panose="020B0609020000020004" pitchFamily="49" charset="0"/>
            </a:endParaRPr>
          </a:p>
          <a:p>
            <a:r>
              <a:rPr lang="pt-BR" sz="1600" dirty="0">
                <a:solidFill>
                  <a:srgbClr val="000000"/>
                </a:solidFill>
                <a:latin typeface="Cascadia Mono" panose="020B0609020000020004" pitchFamily="49" charset="0"/>
              </a:rPr>
              <a:t>        </a:t>
            </a:r>
            <a:r>
              <a:rPr lang="pt-BR" sz="1600" dirty="0" err="1">
                <a:solidFill>
                  <a:srgbClr val="0000FF"/>
                </a:solidFill>
                <a:latin typeface="Cascadia Mono" panose="020B0609020000020004" pitchFamily="49" charset="0"/>
              </a:rPr>
              <a:t>public</a:t>
            </a:r>
            <a:r>
              <a:rPr lang="pt-BR" sz="16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Contato</a:t>
            </a:r>
            <a:r>
              <a:rPr lang="pt-BR" sz="1600" dirty="0">
                <a:solidFill>
                  <a:srgbClr val="000000"/>
                </a:solidFill>
                <a:latin typeface="Cascadia Mono" panose="020B0609020000020004" pitchFamily="49" charset="0"/>
              </a:rPr>
              <a:t>(</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nome, </a:t>
            </a:r>
            <a:r>
              <a:rPr lang="pt-BR" sz="1600" dirty="0" err="1">
                <a:solidFill>
                  <a:srgbClr val="0000FF"/>
                </a:solidFill>
                <a:latin typeface="Cascadia Mono" panose="020B0609020000020004" pitchFamily="49" charset="0"/>
              </a:rPr>
              <a:t>string</a:t>
            </a:r>
            <a:r>
              <a:rPr lang="pt-BR" sz="1600" dirty="0">
                <a:solidFill>
                  <a:srgbClr val="000000"/>
                </a:solidFill>
                <a:latin typeface="Cascadia Mono" panose="020B0609020000020004" pitchFamily="49" charset="0"/>
              </a:rPr>
              <a:t> telefone, </a:t>
            </a:r>
            <a:r>
              <a:rPr lang="pt-BR" sz="1600" dirty="0" err="1">
                <a:solidFill>
                  <a:srgbClr val="2B91AF"/>
                </a:solidFill>
                <a:latin typeface="Cascadia Mono" panose="020B0609020000020004" pitchFamily="49" charset="0"/>
              </a:rPr>
              <a:t>EnderecoObjetoValor</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endereco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Nome = nome;</a:t>
            </a:r>
          </a:p>
          <a:p>
            <a:r>
              <a:rPr lang="pt-BR" sz="1600" dirty="0">
                <a:solidFill>
                  <a:srgbClr val="000000"/>
                </a:solidFill>
                <a:latin typeface="Cascadia Mono" panose="020B0609020000020004" pitchFamily="49" charset="0"/>
              </a:rPr>
              <a:t>            Telefone = telefone;</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Endereco</a:t>
            </a:r>
            <a:r>
              <a:rPr lang="pt-BR" sz="1600" dirty="0">
                <a:solidFill>
                  <a:srgbClr val="000000"/>
                </a:solidFill>
                <a:latin typeface="Cascadia Mono" panose="020B0609020000020004" pitchFamily="49" charset="0"/>
              </a:rPr>
              <a:t> = </a:t>
            </a:r>
            <a:r>
              <a:rPr lang="pt-BR" sz="1600" dirty="0" err="1">
                <a:solidFill>
                  <a:srgbClr val="000000"/>
                </a:solidFill>
                <a:latin typeface="Cascadia Mono" panose="020B0609020000020004" pitchFamily="49" charset="0"/>
              </a:rPr>
              <a:t>endereco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p>
          <a:p>
            <a:r>
              <a:rPr lang="pt-BR" sz="1600" dirty="0">
                <a:solidFill>
                  <a:srgbClr val="000000"/>
                </a:solidFill>
                <a:latin typeface="Cascadia Mono" panose="020B0609020000020004" pitchFamily="49" charset="0"/>
              </a:rPr>
              <a:t>    }</a:t>
            </a:r>
            <a:endParaRPr lang="pt-BR" sz="1600" dirty="0"/>
          </a:p>
        </p:txBody>
      </p:sp>
    </p:spTree>
    <p:extLst>
      <p:ext uri="{BB962C8B-B14F-4D97-AF65-F5344CB8AC3E}">
        <p14:creationId xmlns:p14="http://schemas.microsoft.com/office/powerpoint/2010/main" val="40811186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84</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27384"/>
            <a:ext cx="8784976" cy="523220"/>
          </a:xfrm>
          <a:prstGeom prst="rect">
            <a:avLst/>
          </a:prstGeom>
          <a:noFill/>
        </p:spPr>
        <p:txBody>
          <a:bodyPr wrap="square">
            <a:spAutoFit/>
          </a:bodyPr>
          <a:lstStyle/>
          <a:p>
            <a:r>
              <a:rPr lang="pt-BR" sz="2800" b="1" i="1" dirty="0"/>
              <a:t>Exemplo Imutabilidade Objeto Valor</a:t>
            </a:r>
          </a:p>
        </p:txBody>
      </p:sp>
      <p:sp>
        <p:nvSpPr>
          <p:cNvPr id="10" name="CaixaDeTexto 9">
            <a:extLst>
              <a:ext uri="{FF2B5EF4-FFF2-40B4-BE49-F238E27FC236}">
                <a16:creationId xmlns:a16="http://schemas.microsoft.com/office/drawing/2014/main" id="{87F33B53-8010-544A-C9CE-C4FEC026C690}"/>
              </a:ext>
            </a:extLst>
          </p:cNvPr>
          <p:cNvSpPr txBox="1"/>
          <p:nvPr/>
        </p:nvSpPr>
        <p:spPr>
          <a:xfrm>
            <a:off x="77162" y="602742"/>
            <a:ext cx="8599294" cy="2862322"/>
          </a:xfrm>
          <a:prstGeom prst="rect">
            <a:avLst/>
          </a:prstGeom>
          <a:noFill/>
        </p:spPr>
        <p:txBody>
          <a:bodyPr wrap="square">
            <a:spAutoFit/>
          </a:bodyPr>
          <a:lstStyle/>
          <a:p>
            <a:r>
              <a:rPr lang="pt-BR" sz="1800" dirty="0" err="1">
                <a:solidFill>
                  <a:srgbClr val="0000FF"/>
                </a:solidFill>
                <a:latin typeface="Cascadia Mono" panose="020B0609020000020004" pitchFamily="49" charset="0"/>
              </a:rPr>
              <a:t>using</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ConsoleApp.OOP_Imutabilidade.ImutabilidadeObjetoValor</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600" dirty="0">
                <a:solidFill>
                  <a:srgbClr val="2B91AF"/>
                </a:solidFill>
                <a:latin typeface="Cascadia Mono" panose="020B0609020000020004" pitchFamily="49" charset="0"/>
              </a:rPr>
              <a:t>Contato</a:t>
            </a:r>
            <a:r>
              <a:rPr lang="pt-BR" sz="1800" dirty="0">
                <a:solidFill>
                  <a:srgbClr val="000000"/>
                </a:solidFill>
                <a:latin typeface="Cascadia Mono" panose="020B0609020000020004" pitchFamily="49" charset="0"/>
              </a:rPr>
              <a:t> </a:t>
            </a:r>
            <a:r>
              <a:rPr lang="pt-BR" sz="1800" dirty="0" err="1">
                <a:solidFill>
                  <a:srgbClr val="000000"/>
                </a:solidFill>
                <a:latin typeface="Cascadia Mono" panose="020B0609020000020004" pitchFamily="49" charset="0"/>
              </a:rPr>
              <a:t>contato</a:t>
            </a:r>
            <a:r>
              <a:rPr lang="pt-BR" sz="1800" dirty="0">
                <a:solidFill>
                  <a:srgbClr val="000000"/>
                </a:solidFill>
                <a:latin typeface="Cascadia Mono" panose="020B0609020000020004" pitchFamily="49" charset="0"/>
              </a:rPr>
              <a:t> =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 </a:t>
            </a:r>
            <a:r>
              <a:rPr lang="pt-BR" sz="1600" dirty="0">
                <a:solidFill>
                  <a:srgbClr val="2B91AF"/>
                </a:solidFill>
                <a:latin typeface="Cascadia Mono" panose="020B0609020000020004" pitchFamily="49" charset="0"/>
              </a:rPr>
              <a:t>Contato</a:t>
            </a:r>
            <a:r>
              <a:rPr lang="pt-BR" sz="1800" dirty="0">
                <a:solidFill>
                  <a:srgbClr val="000000"/>
                </a:solidFill>
                <a:latin typeface="Cascadia Mono" panose="020B0609020000020004" pitchFamily="49" charset="0"/>
              </a:rPr>
              <a:t>(</a:t>
            </a:r>
            <a:r>
              <a:rPr lang="pt-BR" sz="1800" dirty="0">
                <a:solidFill>
                  <a:srgbClr val="A31515"/>
                </a:solidFill>
                <a:latin typeface="Cascadia Mono" panose="020B0609020000020004" pitchFamily="49" charset="0"/>
              </a:rPr>
              <a:t>"João"</a:t>
            </a:r>
            <a:r>
              <a:rPr lang="pt-BR" sz="1800" dirty="0">
                <a:solidFill>
                  <a:srgbClr val="000000"/>
                </a:solidFill>
                <a:latin typeface="Cascadia Mono" panose="020B0609020000020004" pitchFamily="49" charset="0"/>
              </a:rPr>
              <a:t>, </a:t>
            </a:r>
            <a:r>
              <a:rPr lang="pt-BR" sz="1800" dirty="0">
                <a:solidFill>
                  <a:srgbClr val="A31515"/>
                </a:solidFill>
                <a:latin typeface="Cascadia Mono" panose="020B0609020000020004" pitchFamily="49" charset="0"/>
              </a:rPr>
              <a:t>"(11) 99999-8888"</a:t>
            </a:r>
            <a:r>
              <a:rPr lang="pt-BR" sz="1800" dirty="0">
                <a:solidFill>
                  <a:srgbClr val="000000"/>
                </a:solidFill>
                <a:latin typeface="Cascadia Mono" panose="020B0609020000020004" pitchFamily="49" charset="0"/>
              </a:rPr>
              <a:t>,</a:t>
            </a:r>
          </a:p>
          <a:p>
            <a:r>
              <a:rPr lang="pt-BR" sz="1800" dirty="0">
                <a:solidFill>
                  <a:srgbClr val="000000"/>
                </a:solidFill>
                <a:latin typeface="Cascadia Mono" panose="020B0609020000020004" pitchFamily="49" charset="0"/>
              </a:rPr>
              <a:t>    </a:t>
            </a:r>
            <a:r>
              <a:rPr lang="pt-BR" sz="1800" dirty="0">
                <a:solidFill>
                  <a:srgbClr val="0000FF"/>
                </a:solidFill>
                <a:latin typeface="Cascadia Mono" panose="020B0609020000020004" pitchFamily="49" charset="0"/>
              </a:rPr>
              <a:t>new</a:t>
            </a:r>
            <a:r>
              <a:rPr lang="pt-BR" sz="1800" dirty="0">
                <a:solidFill>
                  <a:srgbClr val="000000"/>
                </a:solidFill>
                <a:latin typeface="Cascadia Mono" panose="020B0609020000020004" pitchFamily="49" charset="0"/>
              </a:rPr>
              <a:t>(Rua: </a:t>
            </a:r>
            <a:r>
              <a:rPr lang="pt-BR" sz="1800" dirty="0">
                <a:solidFill>
                  <a:srgbClr val="A31515"/>
                </a:solidFill>
                <a:latin typeface="Cascadia Mono" panose="020B0609020000020004" pitchFamily="49" charset="0"/>
              </a:rPr>
              <a:t>"Jose Lopes"</a:t>
            </a:r>
            <a:r>
              <a:rPr lang="pt-BR" sz="1800" dirty="0">
                <a:solidFill>
                  <a:srgbClr val="000000"/>
                </a:solidFill>
                <a:latin typeface="Cascadia Mono" panose="020B0609020000020004" pitchFamily="49" charset="0"/>
              </a:rPr>
              <a:t>, Numero: </a:t>
            </a:r>
            <a:r>
              <a:rPr lang="pt-BR" sz="1800" dirty="0">
                <a:solidFill>
                  <a:srgbClr val="A31515"/>
                </a:solidFill>
                <a:latin typeface="Cascadia Mono" panose="020B0609020000020004" pitchFamily="49" charset="0"/>
              </a:rPr>
              <a:t>"28 B"</a:t>
            </a:r>
            <a:r>
              <a:rPr lang="pt-BR" sz="1800" dirty="0">
                <a:solidFill>
                  <a:srgbClr val="000000"/>
                </a:solidFill>
                <a:latin typeface="Cascadia Mono" panose="020B0609020000020004" pitchFamily="49" charset="0"/>
              </a:rPr>
              <a:t>, Complemento: </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 </a:t>
            </a:r>
          </a:p>
          <a:p>
            <a:r>
              <a:rPr lang="pt-BR" sz="1800" dirty="0">
                <a:solidFill>
                  <a:srgbClr val="000000"/>
                </a:solidFill>
                <a:latin typeface="Cascadia Mono" panose="020B0609020000020004" pitchFamily="49" charset="0"/>
              </a:rPr>
              <a:t>    Bairro: </a:t>
            </a:r>
            <a:r>
              <a:rPr lang="pt-BR" sz="1800" dirty="0">
                <a:solidFill>
                  <a:srgbClr val="A31515"/>
                </a:solidFill>
                <a:latin typeface="Cascadia Mono" panose="020B0609020000020004" pitchFamily="49" charset="0"/>
              </a:rPr>
              <a:t>"Vila </a:t>
            </a:r>
            <a:r>
              <a:rPr lang="pt-BR" sz="1800" dirty="0" err="1">
                <a:solidFill>
                  <a:srgbClr val="A31515"/>
                </a:solidFill>
                <a:latin typeface="Cascadia Mono" panose="020B0609020000020004" pitchFamily="49" charset="0"/>
              </a:rPr>
              <a:t>Any</a:t>
            </a:r>
            <a:r>
              <a:rPr lang="pt-BR" sz="1800" dirty="0">
                <a:solidFill>
                  <a:srgbClr val="A31515"/>
                </a:solidFill>
                <a:latin typeface="Cascadia Mono" panose="020B0609020000020004" pitchFamily="49" charset="0"/>
              </a:rPr>
              <a:t>"</a:t>
            </a:r>
            <a:r>
              <a:rPr lang="pt-BR" sz="1800" dirty="0">
                <a:solidFill>
                  <a:srgbClr val="000000"/>
                </a:solidFill>
                <a:latin typeface="Cascadia Mono" panose="020B0609020000020004" pitchFamily="49" charset="0"/>
              </a:rPr>
              <a:t>, Cidade: </a:t>
            </a:r>
            <a:r>
              <a:rPr lang="pt-BR" sz="1800" dirty="0">
                <a:solidFill>
                  <a:srgbClr val="A31515"/>
                </a:solidFill>
                <a:latin typeface="Cascadia Mono" panose="020B0609020000020004" pitchFamily="49" charset="0"/>
              </a:rPr>
              <a:t>"Guarulhos"</a:t>
            </a:r>
            <a:r>
              <a:rPr lang="pt-BR" sz="1800" dirty="0">
                <a:solidFill>
                  <a:srgbClr val="000000"/>
                </a:solidFill>
                <a:latin typeface="Cascadia Mono" panose="020B0609020000020004" pitchFamily="49" charset="0"/>
              </a:rPr>
              <a:t>, Estado: </a:t>
            </a:r>
            <a:r>
              <a:rPr lang="pt-BR" sz="1800" dirty="0">
                <a:solidFill>
                  <a:srgbClr val="A31515"/>
                </a:solidFill>
                <a:latin typeface="Cascadia Mono" panose="020B0609020000020004" pitchFamily="49" charset="0"/>
              </a:rPr>
              <a:t>"SP"</a:t>
            </a:r>
            <a:r>
              <a:rPr lang="pt-BR" sz="1800" dirty="0">
                <a:solidFill>
                  <a:srgbClr val="000000"/>
                </a:solidFill>
                <a:latin typeface="Cascadia Mono" panose="020B0609020000020004" pitchFamily="49" charset="0"/>
              </a:rPr>
              <a:t>));</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Console.WriteLine</a:t>
            </a:r>
            <a:r>
              <a:rPr lang="pt-BR" sz="1800" dirty="0">
                <a:solidFill>
                  <a:srgbClr val="000000"/>
                </a:solidFill>
                <a:latin typeface="Cascadia Mono" panose="020B0609020000020004" pitchFamily="49" charset="0"/>
              </a:rPr>
              <a:t>(</a:t>
            </a:r>
            <a:r>
              <a:rPr lang="pt-BR" sz="1800" dirty="0" err="1">
                <a:solidFill>
                  <a:srgbClr val="000000"/>
                </a:solidFill>
                <a:latin typeface="Cascadia Mono" panose="020B0609020000020004" pitchFamily="49" charset="0"/>
              </a:rPr>
              <a:t>contato.Nome</a:t>
            </a:r>
            <a:r>
              <a:rPr lang="pt-BR" sz="1800" dirty="0">
                <a:solidFill>
                  <a:srgbClr val="000000"/>
                </a:solidFill>
                <a:latin typeface="Cascadia Mono" panose="020B0609020000020004" pitchFamily="49" charset="0"/>
              </a:rPr>
              <a:t>);</a:t>
            </a:r>
          </a:p>
          <a:p>
            <a:r>
              <a:rPr lang="it-IT" sz="1800" dirty="0">
                <a:solidFill>
                  <a:srgbClr val="000000"/>
                </a:solidFill>
                <a:latin typeface="Cascadia Mono" panose="020B0609020000020004" pitchFamily="49" charset="0"/>
              </a:rPr>
              <a:t>Console.WriteLine(contato.Endereco.Rua);</a:t>
            </a:r>
          </a:p>
          <a:p>
            <a:endParaRPr lang="pt-BR" sz="1800" dirty="0">
              <a:solidFill>
                <a:srgbClr val="000000"/>
              </a:solidFill>
              <a:latin typeface="Cascadia Mono" panose="020B0609020000020004" pitchFamily="49" charset="0"/>
            </a:endParaRPr>
          </a:p>
          <a:p>
            <a:r>
              <a:rPr lang="pt-BR" sz="1800" dirty="0" err="1">
                <a:solidFill>
                  <a:srgbClr val="000000"/>
                </a:solidFill>
                <a:latin typeface="Cascadia Mono" panose="020B0609020000020004" pitchFamily="49" charset="0"/>
              </a:rPr>
              <a:t>Console.ReadLine</a:t>
            </a:r>
            <a:r>
              <a:rPr lang="pt-BR" sz="1800" dirty="0">
                <a:solidFill>
                  <a:srgbClr val="000000"/>
                </a:solidFill>
                <a:latin typeface="Cascadia Mono" panose="020B0609020000020004" pitchFamily="49" charset="0"/>
              </a:rPr>
              <a:t>();</a:t>
            </a:r>
            <a:endParaRPr lang="pt-BR" sz="1600" dirty="0"/>
          </a:p>
        </p:txBody>
      </p:sp>
      <p:sp>
        <p:nvSpPr>
          <p:cNvPr id="2" name="CaixaDeTexto 1">
            <a:extLst>
              <a:ext uri="{FF2B5EF4-FFF2-40B4-BE49-F238E27FC236}">
                <a16:creationId xmlns:a16="http://schemas.microsoft.com/office/drawing/2014/main" id="{20165EF1-5E8F-241B-5BC9-9199A8D89213}"/>
              </a:ext>
            </a:extLst>
          </p:cNvPr>
          <p:cNvSpPr txBox="1"/>
          <p:nvPr/>
        </p:nvSpPr>
        <p:spPr>
          <a:xfrm>
            <a:off x="184436" y="3789040"/>
            <a:ext cx="8631112" cy="646331"/>
          </a:xfrm>
          <a:prstGeom prst="rect">
            <a:avLst/>
          </a:prstGeom>
          <a:noFill/>
        </p:spPr>
        <p:txBody>
          <a:bodyPr wrap="square">
            <a:spAutoFit/>
          </a:bodyPr>
          <a:lstStyle/>
          <a:p>
            <a:r>
              <a:rPr lang="pt-BR" dirty="0"/>
              <a:t>No exemplo acima vimos como aplicar uma classe usando um objeto de valor, que por sua vez é imutável em relação ao endereço.</a:t>
            </a:r>
          </a:p>
        </p:txBody>
      </p:sp>
    </p:spTree>
    <p:extLst>
      <p:ext uri="{BB962C8B-B14F-4D97-AF65-F5344CB8AC3E}">
        <p14:creationId xmlns:p14="http://schemas.microsoft.com/office/powerpoint/2010/main" val="49446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85</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5"/>
            <a:ext cx="8559104" cy="6001643"/>
          </a:xfrm>
          <a:prstGeom prst="rect">
            <a:avLst/>
          </a:prstGeom>
          <a:noFill/>
        </p:spPr>
        <p:txBody>
          <a:bodyPr wrap="square" rtlCol="0">
            <a:spAutoFit/>
          </a:bodyPr>
          <a:lstStyle/>
          <a:p>
            <a:r>
              <a:rPr lang="pt-BR" sz="2400" b="1" dirty="0"/>
              <a:t>Design </a:t>
            </a:r>
            <a:r>
              <a:rPr lang="pt-BR" sz="2400" b="1" dirty="0" err="1"/>
              <a:t>Patterns</a:t>
            </a:r>
            <a:r>
              <a:rPr lang="pt-BR" sz="2400" b="1" dirty="0"/>
              <a:t> </a:t>
            </a:r>
            <a:r>
              <a:rPr lang="pt-BR" sz="2400" b="1" i="1" dirty="0"/>
              <a:t>: </a:t>
            </a:r>
            <a:r>
              <a:rPr lang="pt-BR" sz="2400" dirty="0"/>
              <a:t>São padrões dentro do paradigma de OOP, que foram e ainda são criados para resolver problemas especifico dentro de um desenvolvimento de software, não está preso a linguagem alguma, visto que várias linguagens orientada a objetos, podem usar essa proposta. Com o surgimento da orientação a objetos, vários arquitetos de software começaram a perceber que existiam problemas parecidos com soluções parecidas, daí a ideia de </a:t>
            </a:r>
            <a:r>
              <a:rPr lang="pt-BR" sz="2400" dirty="0" err="1"/>
              <a:t>Pattern</a:t>
            </a:r>
            <a:r>
              <a:rPr lang="pt-BR" sz="2400" dirty="0"/>
              <a:t> (Padrão). Em sua origem houve quatro desenvolvedores que montagem uma lista de 23 padrões que poderiam ser aplicadas para resolver certos problemas, eles ficaram conhecidos como GANG OF FOUR (</a:t>
            </a:r>
            <a:r>
              <a:rPr lang="pt-BR" sz="2400" dirty="0" err="1"/>
              <a:t>Gof</a:t>
            </a:r>
            <a:r>
              <a:rPr lang="pt-BR" sz="2400" dirty="0"/>
              <a:t>), ou seja, a gangue dos quatro (</a:t>
            </a:r>
            <a:r>
              <a:rPr lang="en-US" sz="2400" dirty="0"/>
              <a:t>Erich Gamma, Richard Helm, Ralph Johnson, and John </a:t>
            </a:r>
            <a:r>
              <a:rPr lang="en-US" sz="2400" dirty="0" err="1"/>
              <a:t>Vlissides</a:t>
            </a:r>
            <a:r>
              <a:rPr lang="pt-BR" sz="2400" dirty="0"/>
              <a:t>) isso em 1994. Porém atualmente já existem mais de 80 padrões dentro da arquitetura de software.</a:t>
            </a:r>
          </a:p>
        </p:txBody>
      </p:sp>
    </p:spTree>
    <p:extLst>
      <p:ext uri="{BB962C8B-B14F-4D97-AF65-F5344CB8AC3E}">
        <p14:creationId xmlns:p14="http://schemas.microsoft.com/office/powerpoint/2010/main" val="27385306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86</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5"/>
            <a:ext cx="8559104" cy="6001643"/>
          </a:xfrm>
          <a:prstGeom prst="rect">
            <a:avLst/>
          </a:prstGeom>
          <a:noFill/>
        </p:spPr>
        <p:txBody>
          <a:bodyPr wrap="square" rtlCol="0">
            <a:spAutoFit/>
          </a:bodyPr>
          <a:lstStyle/>
          <a:p>
            <a:r>
              <a:rPr lang="pt-BR" sz="2400" b="1" dirty="0"/>
              <a:t>Grupo de Design </a:t>
            </a:r>
            <a:r>
              <a:rPr lang="pt-BR" sz="2400" b="1" dirty="0" err="1"/>
              <a:t>Patterns</a:t>
            </a:r>
            <a:r>
              <a:rPr lang="pt-BR" sz="2400" b="1" dirty="0"/>
              <a:t> </a:t>
            </a:r>
            <a:r>
              <a:rPr lang="pt-BR" sz="2400" b="1" i="1" dirty="0"/>
              <a:t>: </a:t>
            </a:r>
            <a:r>
              <a:rPr lang="pt-BR" dirty="0"/>
              <a:t>E</a:t>
            </a:r>
            <a:r>
              <a:rPr lang="pt-BR" sz="2400" dirty="0"/>
              <a:t>xistem três grupos em design </a:t>
            </a:r>
            <a:r>
              <a:rPr lang="pt-BR" sz="2400" dirty="0" err="1"/>
              <a:t>patterns</a:t>
            </a:r>
            <a:r>
              <a:rPr lang="pt-BR" sz="2400" dirty="0"/>
              <a:t> que são: </a:t>
            </a:r>
            <a:r>
              <a:rPr lang="pt-BR" sz="2400" dirty="0" err="1"/>
              <a:t>Criacional</a:t>
            </a:r>
            <a:r>
              <a:rPr lang="pt-BR" sz="2400" dirty="0"/>
              <a:t>, Estrutural e Comportamental.</a:t>
            </a:r>
          </a:p>
          <a:p>
            <a:r>
              <a:rPr lang="pt-BR" sz="2400" b="1" dirty="0" err="1"/>
              <a:t>Criacional</a:t>
            </a:r>
            <a:r>
              <a:rPr lang="pt-BR" sz="2400" b="1" dirty="0"/>
              <a:t>: </a:t>
            </a:r>
            <a:r>
              <a:rPr lang="pt-BR" sz="2400" dirty="0"/>
              <a:t>Está voltado no modo como os objetos são criados (instanciados) entre eles estão: Abstract </a:t>
            </a:r>
            <a:r>
              <a:rPr lang="pt-BR" sz="2400" dirty="0" err="1"/>
              <a:t>Factory</a:t>
            </a:r>
            <a:r>
              <a:rPr lang="pt-BR" sz="2400" dirty="0"/>
              <a:t>, </a:t>
            </a:r>
            <a:r>
              <a:rPr lang="pt-BR" sz="2400" dirty="0" err="1"/>
              <a:t>Builder</a:t>
            </a:r>
            <a:r>
              <a:rPr lang="pt-BR" sz="2400" dirty="0"/>
              <a:t>, </a:t>
            </a:r>
            <a:r>
              <a:rPr lang="pt-BR" sz="2400" dirty="0" err="1"/>
              <a:t>Singleton</a:t>
            </a:r>
            <a:r>
              <a:rPr lang="pt-BR" sz="2400" dirty="0"/>
              <a:t>, </a:t>
            </a:r>
            <a:r>
              <a:rPr lang="pt-BR" sz="2400" dirty="0" err="1"/>
              <a:t>Method</a:t>
            </a:r>
            <a:r>
              <a:rPr lang="pt-BR" sz="2400" dirty="0"/>
              <a:t> </a:t>
            </a:r>
            <a:r>
              <a:rPr lang="pt-BR" sz="2400" dirty="0" err="1"/>
              <a:t>Factory</a:t>
            </a:r>
            <a:r>
              <a:rPr lang="pt-BR" sz="2400" dirty="0"/>
              <a:t>, </a:t>
            </a:r>
            <a:r>
              <a:rPr lang="pt-BR" sz="2400" dirty="0" err="1"/>
              <a:t>Prototype</a:t>
            </a:r>
            <a:r>
              <a:rPr lang="pt-BR" sz="2400" dirty="0"/>
              <a:t>, etc.</a:t>
            </a:r>
          </a:p>
          <a:p>
            <a:r>
              <a:rPr lang="pt-BR" sz="2400" b="1" dirty="0"/>
              <a:t>Estrutural: </a:t>
            </a:r>
            <a:r>
              <a:rPr lang="pt-BR" sz="2400" dirty="0"/>
              <a:t>Está voltado no modo como reutilizar uma estrutura padrão de heranças e composição, entre eles estão: </a:t>
            </a:r>
            <a:r>
              <a:rPr lang="pt-BR" sz="2400" dirty="0" err="1"/>
              <a:t>Facade</a:t>
            </a:r>
            <a:r>
              <a:rPr lang="pt-BR" sz="2400" dirty="0"/>
              <a:t>, </a:t>
            </a:r>
            <a:r>
              <a:rPr lang="pt-BR" sz="2400" dirty="0" err="1"/>
              <a:t>Adapter</a:t>
            </a:r>
            <a:r>
              <a:rPr lang="pt-BR" sz="2400" dirty="0"/>
              <a:t>, </a:t>
            </a:r>
            <a:r>
              <a:rPr lang="pt-BR" sz="2400" dirty="0" err="1"/>
              <a:t>Decorator</a:t>
            </a:r>
            <a:r>
              <a:rPr lang="pt-BR" sz="2400" dirty="0"/>
              <a:t>, Bridge, etc.</a:t>
            </a:r>
          </a:p>
          <a:p>
            <a:r>
              <a:rPr lang="pt-BR" sz="2400" b="1" dirty="0"/>
              <a:t>Comportamental: </a:t>
            </a:r>
            <a:r>
              <a:rPr lang="pt-BR" sz="2400" dirty="0"/>
              <a:t>Está voltado para um melhor desacoplamento entre objetos e flexibilidade para extensão, entre eles estão: </a:t>
            </a:r>
            <a:r>
              <a:rPr lang="pt-BR" sz="2400" dirty="0" err="1"/>
              <a:t>Observer</a:t>
            </a:r>
            <a:r>
              <a:rPr lang="pt-BR" sz="2400" dirty="0"/>
              <a:t>, Command, </a:t>
            </a:r>
            <a:r>
              <a:rPr lang="pt-BR" sz="2400" dirty="0" err="1"/>
              <a:t>Template</a:t>
            </a:r>
            <a:r>
              <a:rPr lang="pt-BR" sz="2400" dirty="0"/>
              <a:t> </a:t>
            </a:r>
            <a:r>
              <a:rPr lang="pt-BR" sz="2400" dirty="0" err="1"/>
              <a:t>Method</a:t>
            </a:r>
            <a:r>
              <a:rPr lang="pt-BR" sz="2400" dirty="0"/>
              <a:t>, Visitor, </a:t>
            </a:r>
            <a:r>
              <a:rPr lang="pt-BR" sz="2400" dirty="0" err="1"/>
              <a:t>State</a:t>
            </a:r>
            <a:r>
              <a:rPr lang="pt-BR" sz="2400" dirty="0"/>
              <a:t>, </a:t>
            </a:r>
            <a:r>
              <a:rPr lang="pt-BR" sz="2400" dirty="0" err="1"/>
              <a:t>Mediator</a:t>
            </a:r>
            <a:r>
              <a:rPr lang="pt-BR" sz="2400" dirty="0"/>
              <a:t>, etc.</a:t>
            </a:r>
          </a:p>
          <a:p>
            <a:r>
              <a:rPr lang="pt-BR" sz="2400" dirty="0"/>
              <a:t>Como esse assunto é amplo iremos ver dois exemplos na</a:t>
            </a:r>
          </a:p>
          <a:p>
            <a:r>
              <a:rPr lang="pt-BR" sz="2400" dirty="0"/>
              <a:t>prática de cada grupo.</a:t>
            </a:r>
          </a:p>
          <a:p>
            <a:endParaRPr lang="pt-BR" sz="2400" dirty="0"/>
          </a:p>
        </p:txBody>
      </p:sp>
    </p:spTree>
    <p:extLst>
      <p:ext uri="{BB962C8B-B14F-4D97-AF65-F5344CB8AC3E}">
        <p14:creationId xmlns:p14="http://schemas.microsoft.com/office/powerpoint/2010/main" val="1941648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p>
            <a:fld id="{DCC852BF-F671-4184-A381-B2A10E797AA1}" type="slidenum">
              <a:rPr lang="pt-BR" smtClean="0"/>
              <a:pPr/>
              <a:t>87</a:t>
            </a:fld>
            <a:endParaRPr lang="pt-BR"/>
          </a:p>
        </p:txBody>
      </p:sp>
      <p:sp>
        <p:nvSpPr>
          <p:cNvPr id="5" name="CaixaDeTexto 4">
            <a:extLst>
              <a:ext uri="{FF2B5EF4-FFF2-40B4-BE49-F238E27FC236}">
                <a16:creationId xmlns:a16="http://schemas.microsoft.com/office/drawing/2014/main" id="{3FA35E49-EF27-64D5-0C53-2D27AA5B2063}"/>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2" name="CaixaDeTexto 1">
            <a:extLst>
              <a:ext uri="{FF2B5EF4-FFF2-40B4-BE49-F238E27FC236}">
                <a16:creationId xmlns:a16="http://schemas.microsoft.com/office/drawing/2014/main" id="{9D1CE26D-40A6-1A15-1CCB-52397E7B1AA2}"/>
              </a:ext>
            </a:extLst>
          </p:cNvPr>
          <p:cNvSpPr txBox="1"/>
          <p:nvPr/>
        </p:nvSpPr>
        <p:spPr>
          <a:xfrm>
            <a:off x="179512" y="764704"/>
            <a:ext cx="8559104" cy="5940088"/>
          </a:xfrm>
          <a:prstGeom prst="rect">
            <a:avLst/>
          </a:prstGeom>
          <a:noFill/>
        </p:spPr>
        <p:txBody>
          <a:bodyPr wrap="square" rtlCol="0">
            <a:spAutoFit/>
          </a:bodyPr>
          <a:lstStyle/>
          <a:p>
            <a:r>
              <a:rPr lang="pt-BR" sz="2000" b="1" dirty="0" err="1"/>
              <a:t>Criacional</a:t>
            </a:r>
            <a:r>
              <a:rPr lang="pt-BR" sz="2000" b="1" dirty="0"/>
              <a:t> (</a:t>
            </a:r>
            <a:r>
              <a:rPr lang="pt-BR" sz="2000" b="1" dirty="0" err="1"/>
              <a:t>Method</a:t>
            </a:r>
            <a:r>
              <a:rPr lang="pt-BR" sz="2000" b="1" dirty="0"/>
              <a:t> </a:t>
            </a:r>
            <a:r>
              <a:rPr lang="pt-BR" sz="2000" b="1" dirty="0" err="1"/>
              <a:t>Factory</a:t>
            </a:r>
            <a:r>
              <a:rPr lang="pt-BR" sz="2000" b="1" dirty="0"/>
              <a:t> e </a:t>
            </a:r>
            <a:r>
              <a:rPr lang="pt-BR" sz="2000" b="1" dirty="0" err="1"/>
              <a:t>Singleton</a:t>
            </a:r>
            <a:r>
              <a:rPr lang="pt-BR" sz="2000" b="1" dirty="0"/>
              <a:t>) </a:t>
            </a:r>
            <a:r>
              <a:rPr lang="pt-BR" sz="2000" b="1" i="1" dirty="0"/>
              <a:t>: </a:t>
            </a:r>
          </a:p>
          <a:p>
            <a:r>
              <a:rPr lang="pt-BR" sz="2000" b="1" dirty="0" err="1"/>
              <a:t>Method</a:t>
            </a:r>
            <a:r>
              <a:rPr lang="pt-BR" sz="2000" b="1" dirty="0"/>
              <a:t> </a:t>
            </a:r>
            <a:r>
              <a:rPr lang="pt-BR" sz="2000" b="1" dirty="0" err="1"/>
              <a:t>Factory</a:t>
            </a:r>
            <a:r>
              <a:rPr lang="pt-BR" sz="2000" dirty="0"/>
              <a:t> é usado para criações de novos objetos para atender algum método descrito em seu contrato, de acordo com cada objeto, um modo diferente de criar esse objeto poderá ser feito. </a:t>
            </a:r>
            <a:r>
              <a:rPr lang="pt-BR" sz="2000" b="1" dirty="0" err="1"/>
              <a:t>Singleton</a:t>
            </a:r>
            <a:r>
              <a:rPr lang="pt-BR" sz="2000" b="1" dirty="0"/>
              <a:t> </a:t>
            </a:r>
            <a:r>
              <a:rPr lang="pt-BR" sz="2000" dirty="0"/>
              <a:t>garante que uma única instância será criada em toda aplicação enquanto ela permanecer de ativa.</a:t>
            </a:r>
          </a:p>
          <a:p>
            <a:endParaRPr lang="pt-BR" sz="2000" b="1" dirty="0"/>
          </a:p>
          <a:p>
            <a:r>
              <a:rPr lang="pt-BR" sz="2000" b="1" dirty="0"/>
              <a:t>Estrutural (</a:t>
            </a:r>
            <a:r>
              <a:rPr lang="pt-BR" sz="2000" b="1" dirty="0" err="1"/>
              <a:t>Facade</a:t>
            </a:r>
            <a:r>
              <a:rPr lang="pt-BR" sz="2000" b="1" dirty="0"/>
              <a:t> e </a:t>
            </a:r>
            <a:r>
              <a:rPr lang="pt-BR" sz="2000" b="1" dirty="0" err="1"/>
              <a:t>Adapter</a:t>
            </a:r>
            <a:r>
              <a:rPr lang="pt-BR" sz="2000" b="1" dirty="0"/>
              <a:t>): </a:t>
            </a:r>
          </a:p>
          <a:p>
            <a:r>
              <a:rPr lang="pt-BR" sz="2000" b="1" dirty="0" err="1"/>
              <a:t>Facade</a:t>
            </a:r>
            <a:r>
              <a:rPr lang="pt-BR" sz="2000" b="1" dirty="0"/>
              <a:t> </a:t>
            </a:r>
            <a:r>
              <a:rPr lang="pt-BR" sz="2000" dirty="0"/>
              <a:t>é usado para simplificar (encapsular) uma complexidade maior, de conjunto de classes mais complexas, diminuindo a complexidade numa só chamada. </a:t>
            </a:r>
            <a:r>
              <a:rPr lang="pt-BR" sz="2000" b="1" dirty="0" err="1"/>
              <a:t>Adapter</a:t>
            </a:r>
            <a:r>
              <a:rPr lang="pt-BR" sz="2000" b="1" dirty="0"/>
              <a:t> </a:t>
            </a:r>
            <a:r>
              <a:rPr lang="pt-BR" sz="2000" dirty="0"/>
              <a:t>é usado para adaptações de códigos já existente para uma nova implementação na mesma chamada de sua originalidade legada ou padrão.</a:t>
            </a:r>
          </a:p>
          <a:p>
            <a:endParaRPr lang="pt-BR" sz="2000" b="1" dirty="0"/>
          </a:p>
          <a:p>
            <a:r>
              <a:rPr lang="pt-BR" sz="2000" b="1" dirty="0"/>
              <a:t>Comportamental (</a:t>
            </a:r>
            <a:r>
              <a:rPr lang="pt-BR" sz="2000" b="1" dirty="0" err="1"/>
              <a:t>Observer</a:t>
            </a:r>
            <a:r>
              <a:rPr lang="pt-BR" sz="2000" b="1" dirty="0"/>
              <a:t> e </a:t>
            </a:r>
            <a:r>
              <a:rPr lang="pt-BR" sz="2000" b="1" dirty="0" err="1"/>
              <a:t>Strategy</a:t>
            </a:r>
            <a:r>
              <a:rPr lang="pt-BR" sz="2000" b="1" dirty="0"/>
              <a:t>): </a:t>
            </a:r>
          </a:p>
          <a:p>
            <a:r>
              <a:rPr lang="pt-BR" sz="2000" b="1" dirty="0" err="1"/>
              <a:t>Observer</a:t>
            </a:r>
            <a:r>
              <a:rPr lang="pt-BR" sz="2000" b="1" dirty="0"/>
              <a:t> </a:t>
            </a:r>
            <a:r>
              <a:rPr lang="pt-BR" sz="2000" dirty="0"/>
              <a:t>é usado como ouvinte de ações de suas classes implementadoras. </a:t>
            </a:r>
            <a:r>
              <a:rPr lang="pt-BR" sz="2000" b="1" dirty="0" err="1"/>
              <a:t>Strategy</a:t>
            </a:r>
            <a:r>
              <a:rPr lang="pt-BR" sz="2000" b="1" dirty="0"/>
              <a:t> </a:t>
            </a:r>
            <a:r>
              <a:rPr lang="pt-BR" sz="2000" dirty="0"/>
              <a:t>é usado para formas diferentes de implementação, onde cada estratégia fica em suas classes implementadoras, usando muito o paradigma de polimorfismo.</a:t>
            </a:r>
            <a:endParaRPr lang="pt-BR" sz="2000" b="1" dirty="0"/>
          </a:p>
        </p:txBody>
      </p:sp>
    </p:spTree>
    <p:extLst>
      <p:ext uri="{BB962C8B-B14F-4D97-AF65-F5344CB8AC3E}">
        <p14:creationId xmlns:p14="http://schemas.microsoft.com/office/powerpoint/2010/main" val="4663461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88</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5" name="CaixaDeTexto 4">
            <a:extLst>
              <a:ext uri="{FF2B5EF4-FFF2-40B4-BE49-F238E27FC236}">
                <a16:creationId xmlns:a16="http://schemas.microsoft.com/office/drawing/2014/main" id="{1F25430D-43A5-925B-069B-5DB6B29E5FF1}"/>
              </a:ext>
            </a:extLst>
          </p:cNvPr>
          <p:cNvSpPr txBox="1"/>
          <p:nvPr/>
        </p:nvSpPr>
        <p:spPr>
          <a:xfrm>
            <a:off x="251520" y="692696"/>
            <a:ext cx="8424936" cy="2862322"/>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ConsoleAppDesignPattern.DesignPatterns.Criacional</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ServidorRedeSingleton</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Lazy&lt;</a:t>
            </a:r>
            <a:r>
              <a:rPr lang="en-US" sz="1200" dirty="0" err="1">
                <a:solidFill>
                  <a:srgbClr val="2B91AF"/>
                </a:solidFill>
                <a:latin typeface="Cascadia Mono" panose="020B0609020000020004" pitchFamily="49" charset="0"/>
              </a:rPr>
              <a:t>ServidorRedeSingleton</a:t>
            </a:r>
            <a:r>
              <a:rPr lang="en-US" sz="1200" dirty="0">
                <a:solidFill>
                  <a:srgbClr val="000000"/>
                </a:solidFill>
                <a:latin typeface="Cascadia Mono" panose="020B0609020000020004" pitchFamily="49" charset="0"/>
              </a:rPr>
              <a:t>&gt; Instance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Lazy&lt;</a:t>
            </a:r>
            <a:r>
              <a:rPr lang="en-US" sz="1200" dirty="0" err="1">
                <a:solidFill>
                  <a:srgbClr val="2B91AF"/>
                </a:solidFill>
                <a:latin typeface="Cascadia Mono" panose="020B0609020000020004" pitchFamily="49" charset="0"/>
              </a:rPr>
              <a:t>ServidorRedeSingleton</a:t>
            </a:r>
            <a:r>
              <a:rPr lang="en-US" sz="1200" dirty="0">
                <a:solidFill>
                  <a:srgbClr val="000000"/>
                </a:solidFill>
                <a:latin typeface="Cascadia Mono" panose="020B0609020000020004" pitchFamily="49" charset="0"/>
              </a:rPr>
              <a:t>&gt;(() =&gt;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ServidorRedeSingleton</a:t>
            </a:r>
            <a:r>
              <a:rPr lang="en-US" sz="1200" dirty="0">
                <a:solidFill>
                  <a:srgbClr val="000000"/>
                </a:solidFill>
                <a:latin typeface="Cascadia Mono" panose="020B0609020000020004" pitchFamily="49" charset="0"/>
              </a:rPr>
              <a:t>());</a:t>
            </a:r>
          </a:p>
          <a:p>
            <a:endParaRPr lang="pt-BR" sz="1200" dirty="0">
              <a:solidFill>
                <a:srgbClr val="2B91AF"/>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ServidorRedeSingleton</a:t>
            </a:r>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IniciarServidor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"Servidor de Rede Iniciado"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endParaRPr lang="pt-BR" sz="1200" dirty="0"/>
          </a:p>
        </p:txBody>
      </p:sp>
      <p:sp>
        <p:nvSpPr>
          <p:cNvPr id="7" name="CaixaDeTexto 6">
            <a:extLst>
              <a:ext uri="{FF2B5EF4-FFF2-40B4-BE49-F238E27FC236}">
                <a16:creationId xmlns:a16="http://schemas.microsoft.com/office/drawing/2014/main" id="{B60B1865-2E09-D0E7-74DD-211BF11EBB3C}"/>
              </a:ext>
            </a:extLst>
          </p:cNvPr>
          <p:cNvSpPr txBox="1"/>
          <p:nvPr/>
        </p:nvSpPr>
        <p:spPr>
          <a:xfrm>
            <a:off x="107504" y="3581722"/>
            <a:ext cx="8631112" cy="3046988"/>
          </a:xfrm>
          <a:prstGeom prst="rect">
            <a:avLst/>
          </a:prstGeom>
          <a:noFill/>
        </p:spPr>
        <p:txBody>
          <a:bodyPr wrap="square">
            <a:spAutoFit/>
          </a:bodyPr>
          <a:lstStyle/>
          <a:p>
            <a:r>
              <a:rPr lang="pt-BR" sz="1200" dirty="0" err="1">
                <a:solidFill>
                  <a:srgbClr val="0000FF"/>
                </a:solidFill>
                <a:latin typeface="Cascadia Mono" panose="020B0609020000020004" pitchFamily="49" charset="0"/>
              </a:rPr>
              <a:t>using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ConsoleAppDesignPattern.DesignPatterns.Criacional</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it-IT" sz="1200" dirty="0">
                <a:solidFill>
                  <a:srgbClr val="000000"/>
                </a:solidFill>
                <a:latin typeface="Cascadia Mono" panose="020B0609020000020004" pitchFamily="49" charset="0"/>
              </a:rPr>
              <a:t>Console.WriteLine(</a:t>
            </a:r>
            <a:r>
              <a:rPr lang="it-IT" sz="1200" dirty="0">
                <a:solidFill>
                  <a:srgbClr val="A31515"/>
                </a:solidFill>
                <a:latin typeface="Cascadia Mono" panose="020B0609020000020004" pitchFamily="49" charset="0"/>
              </a:rPr>
              <a:t>"Design Pattern - Criacional - Singleton"</a:t>
            </a:r>
            <a:r>
              <a:rPr lang="it-IT"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var</a:t>
            </a:r>
            <a:r>
              <a:rPr lang="nn-NO" sz="1200" dirty="0">
                <a:solidFill>
                  <a:srgbClr val="000000"/>
                </a:solidFill>
                <a:latin typeface="Cascadia Mono" panose="020B0609020000020004" pitchFamily="49" charset="0"/>
              </a:rPr>
              <a:t> i = 0; i &lt;= 10; i++)</a:t>
            </a: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var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servidorRede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ServidorRedeSingleton.Instance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servidorRede.Value.IniciarServidor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FF"/>
                </a:solidFill>
                <a:latin typeface="Cascadia Mono" panose="020B0609020000020004" pitchFamily="49" charset="0"/>
              </a:rPr>
              <a:t>var</a:t>
            </a:r>
            <a:r>
              <a:rPr lang="pt-BR" sz="1200" dirty="0">
                <a:solidFill>
                  <a:srgbClr val="000000"/>
                </a:solidFill>
                <a:latin typeface="Cascadia Mono" panose="020B0609020000020004" pitchFamily="49" charset="0"/>
              </a:rPr>
              <a:t> servidorRede1 = </a:t>
            </a:r>
            <a:r>
              <a:rPr lang="pt-BR" sz="1200" dirty="0" err="1">
                <a:solidFill>
                  <a:srgbClr val="000000"/>
                </a:solidFill>
                <a:latin typeface="Cascadia Mono" panose="020B0609020000020004" pitchFamily="49" charset="0"/>
              </a:rPr>
              <a:t>ServidorRedeSingleton.Instance</a:t>
            </a:r>
            <a:r>
              <a:rPr lang="pt-BR" sz="1200" dirty="0">
                <a:solidFill>
                  <a:srgbClr val="000000"/>
                </a:solidFill>
                <a:latin typeface="Cascadia Mono" panose="020B0609020000020004" pitchFamily="49" charset="0"/>
              </a:rPr>
              <a:t>;</a:t>
            </a:r>
          </a:p>
          <a:p>
            <a:r>
              <a:rPr lang="pt-BR" sz="1200" dirty="0">
                <a:solidFill>
                  <a:srgbClr val="0000FF"/>
                </a:solidFill>
                <a:latin typeface="Cascadia Mono" panose="020B0609020000020004" pitchFamily="49" charset="0"/>
              </a:rPr>
              <a:t>var</a:t>
            </a:r>
            <a:r>
              <a:rPr lang="pt-BR" sz="1200" dirty="0">
                <a:solidFill>
                  <a:srgbClr val="000000"/>
                </a:solidFill>
                <a:latin typeface="Cascadia Mono" panose="020B0609020000020004" pitchFamily="49" charset="0"/>
              </a:rPr>
              <a:t> servidorRede2 = </a:t>
            </a:r>
            <a:r>
              <a:rPr lang="pt-BR" sz="1200" dirty="0" err="1">
                <a:solidFill>
                  <a:srgbClr val="000000"/>
                </a:solidFill>
                <a:latin typeface="Cascadia Mono" panose="020B0609020000020004" pitchFamily="49" charset="0"/>
              </a:rPr>
              <a:t>ServidorRedeSingleton.Instance</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$"São a mesma </a:t>
            </a:r>
            <a:r>
              <a:rPr lang="pt-BR" sz="1200" dirty="0" err="1">
                <a:solidFill>
                  <a:srgbClr val="A31515"/>
                </a:solidFill>
                <a:latin typeface="Cascadia Mono" panose="020B0609020000020004" pitchFamily="49" charset="0"/>
              </a:rPr>
              <a:t>instânca</a:t>
            </a:r>
            <a:r>
              <a:rPr lang="pt-BR" sz="1200" dirty="0">
                <a:solidFill>
                  <a:srgbClr val="A31515"/>
                </a:solidFill>
                <a:latin typeface="Cascadia Mono" panose="020B0609020000020004" pitchFamily="49" charset="0"/>
              </a:rPr>
              <a:t> ?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ReferenceEquals</a:t>
            </a:r>
            <a:r>
              <a:rPr lang="pt-BR" sz="1200" dirty="0">
                <a:solidFill>
                  <a:srgbClr val="000000"/>
                </a:solidFill>
                <a:latin typeface="Cascadia Mono" panose="020B0609020000020004" pitchFamily="49" charset="0"/>
              </a:rPr>
              <a:t>(servidorRede1, servidorRede2)}</a:t>
            </a:r>
            <a:r>
              <a:rPr lang="pt-BR" sz="1200" dirty="0">
                <a:solidFill>
                  <a:srgbClr val="A31515"/>
                </a:solidFill>
                <a:latin typeface="Cascadia Mono" panose="020B0609020000020004" pitchFamily="49" charset="0"/>
              </a:rPr>
              <a:t>"</a:t>
            </a:r>
            <a:r>
              <a:rPr lang="pt-BR" sz="1200" dirty="0">
                <a:solidFill>
                  <a:srgbClr val="000000"/>
                </a:solidFill>
                <a:latin typeface="Cascadia Mono" panose="020B0609020000020004" pitchFamily="49" charset="0"/>
              </a:rPr>
              <a:t>);</a:t>
            </a:r>
            <a:endParaRPr lang="pt-BR" sz="1200" dirty="0"/>
          </a:p>
        </p:txBody>
      </p:sp>
    </p:spTree>
    <p:extLst>
      <p:ext uri="{BB962C8B-B14F-4D97-AF65-F5344CB8AC3E}">
        <p14:creationId xmlns:p14="http://schemas.microsoft.com/office/powerpoint/2010/main" val="9489585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89</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84436" y="771083"/>
            <a:ext cx="8631112" cy="6186309"/>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ConsoleAppDesignPattern.DesignPatterns.Criacional</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ConfigurarDispositivo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ICriadorDispositivo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IDispositivo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CriarDispositivo</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TV</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ConfigurarDispositivo</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"TV 60 Polegadas"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Computador</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ConfigurarDispositivo</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"Computador Game"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CriadorTV</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ICriadorDispositivo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IDispositivo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CriarDispositivo</a:t>
            </a:r>
            <a:r>
              <a:rPr lang="pt-BR" sz="1200" dirty="0">
                <a:solidFill>
                  <a:srgbClr val="000000"/>
                </a:solidFill>
                <a:latin typeface="Cascadia Mono" panose="020B0609020000020004" pitchFamily="49" charset="0"/>
              </a:rPr>
              <a:t>() =&gt;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TV</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CriadorComputador</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ICriadorDispositivo</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IDispositivo</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CriarDispositivo</a:t>
            </a:r>
            <a:r>
              <a:rPr lang="pt-BR" sz="1200" dirty="0">
                <a:solidFill>
                  <a:srgbClr val="000000"/>
                </a:solidFill>
                <a:latin typeface="Cascadia Mono" panose="020B0609020000020004" pitchFamily="49" charset="0"/>
              </a:rPr>
              <a:t>() =&gt;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Computador</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p>
          <a:p>
            <a:endParaRPr lang="pt-BR" sz="1200" dirty="0"/>
          </a:p>
        </p:txBody>
      </p:sp>
    </p:spTree>
    <p:extLst>
      <p:ext uri="{BB962C8B-B14F-4D97-AF65-F5344CB8AC3E}">
        <p14:creationId xmlns:p14="http://schemas.microsoft.com/office/powerpoint/2010/main" val="79919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DCC852BF-F671-4184-A381-B2A10E797AA1}" type="slidenum">
              <a:rPr lang="pt-BR" smtClean="0"/>
              <a:pPr/>
              <a:t>9</a:t>
            </a:fld>
            <a:endParaRPr lang="pt-BR"/>
          </a:p>
        </p:txBody>
      </p:sp>
      <p:sp>
        <p:nvSpPr>
          <p:cNvPr id="3" name="Retângulo 2">
            <a:extLst>
              <a:ext uri="{FF2B5EF4-FFF2-40B4-BE49-F238E27FC236}">
                <a16:creationId xmlns:a16="http://schemas.microsoft.com/office/drawing/2014/main" id="{49E52D01-F30B-95A7-E3FF-11EE608EB372}"/>
              </a:ext>
            </a:extLst>
          </p:cNvPr>
          <p:cNvSpPr/>
          <p:nvPr/>
        </p:nvSpPr>
        <p:spPr>
          <a:xfrm>
            <a:off x="107504" y="1268760"/>
            <a:ext cx="8568952" cy="5262979"/>
          </a:xfrm>
          <a:prstGeom prst="rect">
            <a:avLst/>
          </a:prstGeom>
        </p:spPr>
        <p:txBody>
          <a:bodyPr wrap="square">
            <a:spAutoFit/>
          </a:bodyPr>
          <a:lstStyle/>
          <a:p>
            <a:r>
              <a:rPr lang="pt-BR" sz="2800" dirty="0"/>
              <a:t>Na OOP esse conceito traz necessidade do mundo real (paradigma), sem a preocupação dos detalhes de sua implementação, dessa forma temos as duas questões que são “O que?” e “Como?”, onde “O que?” é totalmente a abstração do que queremos, já o como é a concretização ou implementação dessa abstração. Exemplo , sabemos que uma Calculadora deve ter operações básicas que são: Soma, Divisão, Multiplicação e Subtração, isso já é a parte do “O que?”, ou seja, já abstraímos o que queremos, porém “Como?” isso será feito já pertence a implementação e não abstração.  </a:t>
            </a:r>
          </a:p>
        </p:txBody>
      </p:sp>
      <p:sp>
        <p:nvSpPr>
          <p:cNvPr id="4" name="Retângulo 3">
            <a:extLst>
              <a:ext uri="{FF2B5EF4-FFF2-40B4-BE49-F238E27FC236}">
                <a16:creationId xmlns:a16="http://schemas.microsoft.com/office/drawing/2014/main" id="{F7246B93-3692-7D02-FB69-960C51758CC2}"/>
              </a:ext>
            </a:extLst>
          </p:cNvPr>
          <p:cNvSpPr/>
          <p:nvPr/>
        </p:nvSpPr>
        <p:spPr>
          <a:xfrm>
            <a:off x="539552" y="260648"/>
            <a:ext cx="4937526" cy="584775"/>
          </a:xfrm>
          <a:prstGeom prst="rect">
            <a:avLst/>
          </a:prstGeom>
        </p:spPr>
        <p:txBody>
          <a:bodyPr wrap="square">
            <a:spAutoFit/>
          </a:bodyPr>
          <a:lstStyle/>
          <a:p>
            <a:r>
              <a:rPr lang="pt-BR" sz="3200" b="1" dirty="0"/>
              <a:t>Abstração</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90</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116632"/>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84436" y="771083"/>
            <a:ext cx="8631112" cy="3539430"/>
          </a:xfrm>
          <a:prstGeom prst="rect">
            <a:avLst/>
          </a:prstGeom>
          <a:noFill/>
        </p:spPr>
        <p:txBody>
          <a:bodyPr wrap="square">
            <a:spAutoFit/>
          </a:bodyPr>
          <a:lstStyle/>
          <a:p>
            <a:r>
              <a:rPr lang="pt-BR" sz="1600" dirty="0" err="1">
                <a:solidFill>
                  <a:srgbClr val="0000FF"/>
                </a:solidFill>
                <a:latin typeface="Cascadia Mono" panose="020B0609020000020004" pitchFamily="49" charset="0"/>
              </a:rPr>
              <a:t>using</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ConsoleAppDesignPattern.DesignPatterns.Estrutural</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"Design Pattern - </a:t>
            </a:r>
            <a:r>
              <a:rPr lang="en-US" sz="1600" dirty="0" err="1">
                <a:solidFill>
                  <a:srgbClr val="A31515"/>
                </a:solidFill>
                <a:latin typeface="Cascadia Mono" panose="020B0609020000020004" pitchFamily="49" charset="0"/>
              </a:rPr>
              <a:t>Criacional</a:t>
            </a:r>
            <a:r>
              <a:rPr lang="en-US" sz="1600" dirty="0">
                <a:solidFill>
                  <a:srgbClr val="A31515"/>
                </a:solidFill>
                <a:latin typeface="Cascadia Mono" panose="020B0609020000020004" pitchFamily="49" charset="0"/>
              </a:rPr>
              <a:t> - Method Factory"</a:t>
            </a:r>
            <a:r>
              <a:rPr lang="en-US" sz="1600" dirty="0">
                <a:solidFill>
                  <a:srgbClr val="000000"/>
                </a:solidFill>
                <a:latin typeface="Cascadia Mono" panose="020B0609020000020004" pitchFamily="49" charset="0"/>
              </a:rPr>
              <a:t>); </a:t>
            </a:r>
          </a:p>
          <a:p>
            <a:endParaRPr lang="pt-BR" sz="1600" dirty="0">
              <a:solidFill>
                <a:srgbClr val="000000"/>
              </a:solidFill>
              <a:latin typeface="Cascadia Mono" panose="020B0609020000020004" pitchFamily="49" charset="0"/>
            </a:endParaRPr>
          </a:p>
          <a:p>
            <a:r>
              <a:rPr lang="pt-BR" sz="1600" dirty="0" err="1">
                <a:solidFill>
                  <a:srgbClr val="00B050"/>
                </a:solidFill>
                <a:latin typeface="Cascadia Mono" panose="020B0609020000020004" pitchFamily="49" charset="0"/>
              </a:rPr>
              <a:t>List</a:t>
            </a:r>
            <a:r>
              <a:rPr lang="pt-BR" sz="1600" dirty="0">
                <a:solidFill>
                  <a:srgbClr val="000000"/>
                </a:solidFill>
                <a:latin typeface="Cascadia Mono" panose="020B0609020000020004" pitchFamily="49" charset="0"/>
              </a:rPr>
              <a:t>&lt;</a:t>
            </a:r>
            <a:r>
              <a:rPr lang="pt-BR" sz="1600" dirty="0" err="1">
                <a:solidFill>
                  <a:schemeClr val="accent6">
                    <a:lumMod val="75000"/>
                  </a:schemeClr>
                </a:solidFill>
                <a:latin typeface="Cascadia Mono" panose="020B0609020000020004" pitchFamily="49" charset="0"/>
              </a:rPr>
              <a:t>ICriadorDispositivo</a:t>
            </a:r>
            <a:r>
              <a:rPr lang="pt-BR" sz="1600" dirty="0">
                <a:solidFill>
                  <a:srgbClr val="000000"/>
                </a:solidFill>
                <a:latin typeface="Cascadia Mono" panose="020B0609020000020004" pitchFamily="49" charset="0"/>
              </a:rPr>
              <a:t>&gt; </a:t>
            </a:r>
            <a:r>
              <a:rPr lang="pt-BR" sz="1600" dirty="0" err="1">
                <a:solidFill>
                  <a:srgbClr val="000000"/>
                </a:solidFill>
                <a:latin typeface="Cascadia Mono" panose="020B0609020000020004" pitchFamily="49" charset="0"/>
              </a:rPr>
              <a:t>listaDispositivo</a:t>
            </a:r>
            <a:r>
              <a:rPr lang="pt-BR" sz="1600" dirty="0">
                <a:solidFill>
                  <a:srgbClr val="000000"/>
                </a:solidFill>
                <a:latin typeface="Cascadia Mono" panose="020B0609020000020004" pitchFamily="49" charset="0"/>
              </a:rPr>
              <a:t>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0000"/>
                </a:solidFill>
                <a:latin typeface="Cascadia Mono" panose="020B0609020000020004" pitchFamily="49" charset="0"/>
              </a:rPr>
              <a:t>listaDispositivo.Add</a:t>
            </a:r>
            <a:r>
              <a:rPr lang="pt-BR" sz="1600" dirty="0">
                <a:solidFill>
                  <a:srgbClr val="000000"/>
                </a:solidFill>
                <a:latin typeface="Cascadia Mono" panose="020B0609020000020004" pitchFamily="49" charset="0"/>
              </a:rPr>
              <a:t>(</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CriadorComputador</a:t>
            </a:r>
            <a:r>
              <a:rPr lang="pt-BR"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listaDispositivo.Add</a:t>
            </a:r>
            <a:r>
              <a:rPr lang="pt-BR" sz="1600" dirty="0">
                <a:solidFill>
                  <a:srgbClr val="000000"/>
                </a:solidFill>
                <a:latin typeface="Cascadia Mono" panose="020B0609020000020004" pitchFamily="49" charset="0"/>
              </a:rPr>
              <a:t>(</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CriadorTV</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sv-SE" sz="1600" dirty="0">
                <a:solidFill>
                  <a:srgbClr val="0000FF"/>
                </a:solidFill>
                <a:latin typeface="Cascadia Mono" panose="020B0609020000020004" pitchFamily="49" charset="0"/>
              </a:rPr>
              <a:t>foreach</a:t>
            </a:r>
            <a:r>
              <a:rPr lang="sv-SE" sz="1600" dirty="0">
                <a:solidFill>
                  <a:srgbClr val="000000"/>
                </a:solidFill>
                <a:latin typeface="Cascadia Mono" panose="020B0609020000020004" pitchFamily="49" charset="0"/>
              </a:rPr>
              <a:t> (</a:t>
            </a:r>
            <a:r>
              <a:rPr lang="sv-SE" sz="1600" dirty="0">
                <a:solidFill>
                  <a:srgbClr val="0000FF"/>
                </a:solidFill>
                <a:latin typeface="Cascadia Mono" panose="020B0609020000020004" pitchFamily="49" charset="0"/>
              </a:rPr>
              <a:t>var</a:t>
            </a:r>
            <a:r>
              <a:rPr lang="sv-SE" sz="1600" dirty="0">
                <a:solidFill>
                  <a:srgbClr val="000000"/>
                </a:solidFill>
                <a:latin typeface="Cascadia Mono" panose="020B0609020000020004" pitchFamily="49" charset="0"/>
              </a:rPr>
              <a:t> item </a:t>
            </a:r>
            <a:r>
              <a:rPr lang="sv-SE" sz="1600" dirty="0">
                <a:solidFill>
                  <a:srgbClr val="0000FF"/>
                </a:solidFill>
                <a:latin typeface="Cascadia Mono" panose="020B0609020000020004" pitchFamily="49" charset="0"/>
              </a:rPr>
              <a:t>in</a:t>
            </a:r>
            <a:r>
              <a:rPr lang="sv-SE" sz="1600" dirty="0">
                <a:solidFill>
                  <a:srgbClr val="000000"/>
                </a:solidFill>
                <a:latin typeface="Cascadia Mono" panose="020B0609020000020004" pitchFamily="49" charset="0"/>
              </a:rPr>
              <a:t> listaDispositivo)</a:t>
            </a:r>
          </a:p>
          <a:p>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chemeClr val="accent6">
                    <a:lumMod val="75000"/>
                  </a:schemeClr>
                </a:solidFill>
                <a:latin typeface="Cascadia Mono" panose="020B0609020000020004" pitchFamily="49" charset="0"/>
              </a:rPr>
              <a:t>IDispositivo</a:t>
            </a:r>
            <a:r>
              <a:rPr lang="pt-BR" sz="1600" dirty="0">
                <a:solidFill>
                  <a:srgbClr val="000000"/>
                </a:solidFill>
                <a:latin typeface="Cascadia Mono" panose="020B0609020000020004" pitchFamily="49" charset="0"/>
              </a:rPr>
              <a:t> dispositivo = </a:t>
            </a:r>
            <a:r>
              <a:rPr lang="pt-BR" sz="1600" dirty="0" err="1">
                <a:solidFill>
                  <a:srgbClr val="000000"/>
                </a:solidFill>
                <a:latin typeface="Cascadia Mono" panose="020B0609020000020004" pitchFamily="49" charset="0"/>
              </a:rPr>
              <a:t>item.CriarDispositivo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dispositivo.ConfigurarDispositivo</a:t>
            </a:r>
            <a:r>
              <a:rPr lang="pt-BR"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a:t>
            </a:r>
            <a:endParaRPr lang="pt-BR" sz="1600" dirty="0"/>
          </a:p>
        </p:txBody>
      </p:sp>
    </p:spTree>
    <p:extLst>
      <p:ext uri="{BB962C8B-B14F-4D97-AF65-F5344CB8AC3E}">
        <p14:creationId xmlns:p14="http://schemas.microsoft.com/office/powerpoint/2010/main" val="2484386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91</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400110"/>
          </a:xfrm>
          <a:prstGeom prst="rect">
            <a:avLst/>
          </a:prstGeom>
          <a:noFill/>
        </p:spPr>
        <p:txBody>
          <a:bodyPr wrap="square">
            <a:spAutoFit/>
          </a:bodyPr>
          <a:lstStyle/>
          <a:p>
            <a:r>
              <a:rPr lang="pt-BR" sz="2000" b="1" i="1" dirty="0"/>
              <a:t>Design </a:t>
            </a:r>
            <a:r>
              <a:rPr lang="pt-BR" sz="2000" b="1" i="1" dirty="0" err="1"/>
              <a:t>Patterns</a:t>
            </a:r>
            <a:r>
              <a:rPr lang="pt-BR" sz="20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84436" y="332656"/>
            <a:ext cx="8631112" cy="6524863"/>
          </a:xfrm>
          <a:prstGeom prst="rect">
            <a:avLst/>
          </a:prstGeom>
          <a:noFill/>
        </p:spPr>
        <p:txBody>
          <a:bodyPr wrap="square">
            <a:spAutoFit/>
          </a:bodyPr>
          <a:lstStyle/>
          <a:p>
            <a:r>
              <a:rPr lang="pt-BR" sz="1100" dirty="0" err="1">
                <a:solidFill>
                  <a:srgbClr val="0000FF"/>
                </a:solidFill>
                <a:latin typeface="Cascadia Mono" panose="020B0609020000020004" pitchFamily="49" charset="0"/>
              </a:rPr>
              <a:t>namespace</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ConsoleAppDesignPattern.DesignPatterns.Estrutural</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ProcessoClienteFacade</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private</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readonly</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SMS</a:t>
            </a:r>
            <a:r>
              <a:rPr lang="pt-BR" sz="1100" dirty="0">
                <a:solidFill>
                  <a:srgbClr val="000000"/>
                </a:solidFill>
                <a:latin typeface="Cascadia Mono" panose="020B0609020000020004" pitchFamily="49" charset="0"/>
              </a:rPr>
              <a:t> _mensageria;</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private</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readonly</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ClienteDAO</a:t>
            </a:r>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clienteDAO</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private</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readonly</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ClienteFinanceiro</a:t>
            </a:r>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clienteFinanceiro</a:t>
            </a:r>
            <a:r>
              <a:rPr lang="pt-BR" sz="1100" dirty="0">
                <a:solidFill>
                  <a:srgbClr val="000000"/>
                </a:solidFill>
                <a:latin typeface="Cascadia Mono" panose="020B0609020000020004" pitchFamily="49" charset="0"/>
              </a:rPr>
              <a:t>;</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ProcessoClienteFacade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_mensageria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SMS();</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clienteDAO</a:t>
            </a:r>
            <a:r>
              <a:rPr lang="pt-BR" sz="1100" dirty="0">
                <a:solidFill>
                  <a:srgbClr val="000000"/>
                </a:solidFill>
                <a:latin typeface="Cascadia Mono" panose="020B0609020000020004" pitchFamily="49" charset="0"/>
              </a:rPr>
              <a:t>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ClienteDAO</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clienteFinanceiro</a:t>
            </a:r>
            <a:r>
              <a:rPr lang="pt-BR" sz="1100" dirty="0">
                <a:solidFill>
                  <a:srgbClr val="000000"/>
                </a:solidFill>
                <a:latin typeface="Cascadia Mono" panose="020B0609020000020004" pitchFamily="49" charset="0"/>
              </a:rPr>
              <a:t> = </a:t>
            </a:r>
            <a:r>
              <a:rPr lang="pt-BR" sz="1100" dirty="0">
                <a:solidFill>
                  <a:srgbClr val="0000FF"/>
                </a:solidFill>
                <a:latin typeface="Cascadia Mono" panose="020B0609020000020004" pitchFamily="49" charset="0"/>
              </a:rPr>
              <a:t>new</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ClienteFinanceiro</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IniciarProcessoCliente</a:t>
            </a:r>
            <a:r>
              <a:rPr lang="pt-BR" sz="1100" dirty="0">
                <a:solidFill>
                  <a:srgbClr val="000000"/>
                </a:solidFill>
                <a:latin typeface="Cascadia Mono" panose="020B0609020000020004" pitchFamily="49" charset="0"/>
              </a:rPr>
              <a:t>(</a:t>
            </a:r>
            <a:r>
              <a:rPr lang="pt-BR" sz="1100" dirty="0">
                <a:solidFill>
                  <a:srgbClr val="0000FF"/>
                </a:solidFill>
                <a:latin typeface="Cascadia Mono" panose="020B0609020000020004" pitchFamily="49" charset="0"/>
              </a:rPr>
              <a:t>decimal</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valorReceita</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clienteDAO.Gravar</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clienteFinanceiro.RegistrarReceita</a:t>
            </a:r>
            <a:r>
              <a:rPr lang="pt-BR" sz="1100" dirty="0">
                <a:solidFill>
                  <a:srgbClr val="000000"/>
                </a:solidFill>
                <a:latin typeface="Cascadia Mono" panose="020B0609020000020004" pitchFamily="49" charset="0"/>
              </a:rPr>
              <a:t>(</a:t>
            </a:r>
            <a:r>
              <a:rPr lang="pt-BR" sz="1100" dirty="0" err="1">
                <a:solidFill>
                  <a:srgbClr val="000000"/>
                </a:solidFill>
                <a:latin typeface="Cascadia Mono" panose="020B0609020000020004" pitchFamily="49" charset="0"/>
              </a:rPr>
              <a:t>valorReceita</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_</a:t>
            </a:r>
            <a:r>
              <a:rPr lang="pt-BR" sz="1100" dirty="0" err="1">
                <a:solidFill>
                  <a:srgbClr val="000000"/>
                </a:solidFill>
                <a:latin typeface="Cascadia Mono" panose="020B0609020000020004" pitchFamily="49" charset="0"/>
              </a:rPr>
              <a:t>mensageria.EnviarMensagem</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SMS</a:t>
            </a:r>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EnviarMensagem</a:t>
            </a:r>
            <a:r>
              <a:rPr lang="pt-BR" sz="1100" dirty="0">
                <a:solidFill>
                  <a:srgbClr val="000000"/>
                </a:solidFill>
                <a:latin typeface="Cascadia Mono" panose="020B0609020000020004" pitchFamily="49" charset="0"/>
              </a:rPr>
              <a:t>()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"Novo Cliente"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ClienteDAO</a:t>
            </a:r>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Gravar()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"Gravar Cliente"</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class</a:t>
            </a:r>
            <a:r>
              <a:rPr lang="pt-BR" sz="1100" dirty="0">
                <a:solidFill>
                  <a:srgbClr val="000000"/>
                </a:solidFill>
                <a:latin typeface="Cascadia Mono" panose="020B0609020000020004" pitchFamily="49" charset="0"/>
              </a:rPr>
              <a:t> </a:t>
            </a:r>
            <a:r>
              <a:rPr lang="pt-BR" sz="1100" dirty="0" err="1">
                <a:solidFill>
                  <a:srgbClr val="2B91AF"/>
                </a:solidFill>
                <a:latin typeface="Cascadia Mono" panose="020B0609020000020004" pitchFamily="49" charset="0"/>
              </a:rPr>
              <a:t>ClienteFinanceiro</a:t>
            </a:r>
            <a:endParaRPr lang="pt-BR"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err="1">
                <a:solidFill>
                  <a:srgbClr val="0000FF"/>
                </a:solidFill>
                <a:latin typeface="Cascadia Mono" panose="020B0609020000020004" pitchFamily="49" charset="0"/>
              </a:rPr>
              <a:t>void</a:t>
            </a:r>
            <a:r>
              <a:rPr lang="pt-BR" sz="1100" dirty="0">
                <a:solidFill>
                  <a:srgbClr val="000000"/>
                </a:solidFill>
                <a:latin typeface="Cascadia Mono" panose="020B0609020000020004" pitchFamily="49" charset="0"/>
              </a:rPr>
              <a:t> </a:t>
            </a:r>
            <a:r>
              <a:rPr lang="pt-BR" sz="1100" dirty="0" err="1">
                <a:solidFill>
                  <a:srgbClr val="000000"/>
                </a:solidFill>
                <a:latin typeface="Cascadia Mono" panose="020B0609020000020004" pitchFamily="49" charset="0"/>
              </a:rPr>
              <a:t>RegistrarReceita</a:t>
            </a:r>
            <a:r>
              <a:rPr lang="pt-BR" sz="1100" dirty="0">
                <a:solidFill>
                  <a:srgbClr val="000000"/>
                </a:solidFill>
                <a:latin typeface="Cascadia Mono" panose="020B0609020000020004" pitchFamily="49" charset="0"/>
              </a:rPr>
              <a:t>(</a:t>
            </a:r>
            <a:r>
              <a:rPr lang="pt-BR" sz="1100" dirty="0">
                <a:solidFill>
                  <a:srgbClr val="0000FF"/>
                </a:solidFill>
                <a:latin typeface="Cascadia Mono" panose="020B0609020000020004" pitchFamily="49" charset="0"/>
              </a:rPr>
              <a:t>decimal</a:t>
            </a:r>
            <a:r>
              <a:rPr lang="pt-BR" sz="1100" dirty="0">
                <a:solidFill>
                  <a:srgbClr val="000000"/>
                </a:solidFill>
                <a:latin typeface="Cascadia Mono" panose="020B0609020000020004" pitchFamily="49" charset="0"/>
              </a:rPr>
              <a:t> valor) =&gt; </a:t>
            </a:r>
            <a:r>
              <a:rPr lang="pt-BR" sz="1100" dirty="0" err="1">
                <a:solidFill>
                  <a:srgbClr val="000000"/>
                </a:solidFill>
                <a:latin typeface="Cascadia Mono" panose="020B0609020000020004" pitchFamily="49" charset="0"/>
              </a:rPr>
              <a:t>Console.WriteLine</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$"Nova Receita </a:t>
            </a:r>
            <a:r>
              <a:rPr lang="pt-BR" sz="1100" dirty="0">
                <a:solidFill>
                  <a:srgbClr val="000000"/>
                </a:solidFill>
                <a:latin typeface="Cascadia Mono" panose="020B0609020000020004" pitchFamily="49" charset="0"/>
              </a:rPr>
              <a:t>{</a:t>
            </a:r>
            <a:r>
              <a:rPr lang="pt-BR" sz="1100" dirty="0" err="1">
                <a:solidFill>
                  <a:srgbClr val="000000"/>
                </a:solidFill>
                <a:latin typeface="Cascadia Mono" panose="020B0609020000020004" pitchFamily="49" charset="0"/>
              </a:rPr>
              <a:t>valor:</a:t>
            </a:r>
            <a:r>
              <a:rPr lang="pt-BR" sz="1100" dirty="0" err="1">
                <a:solidFill>
                  <a:srgbClr val="A31515"/>
                </a:solidFill>
                <a:latin typeface="Cascadia Mono" panose="020B0609020000020004" pitchFamily="49" charset="0"/>
              </a:rPr>
              <a:t>C</a:t>
            </a:r>
            <a:r>
              <a:rPr lang="pt-BR" sz="1100" dirty="0">
                <a:solidFill>
                  <a:srgbClr val="000000"/>
                </a:solidFill>
                <a:latin typeface="Cascadia Mono" panose="020B0609020000020004" pitchFamily="49" charset="0"/>
              </a:rPr>
              <a:t>}</a:t>
            </a:r>
            <a:r>
              <a:rPr lang="pt-BR" sz="1100" dirty="0">
                <a:solidFill>
                  <a:srgbClr val="A31515"/>
                </a:solidFill>
                <a:latin typeface="Cascadia Mono" panose="020B0609020000020004" pitchFamily="49" charset="0"/>
              </a:rPr>
              <a:t>"</a:t>
            </a:r>
            <a:r>
              <a:rPr lang="pt-BR" sz="1100" dirty="0">
                <a:solidFill>
                  <a:srgbClr val="000000"/>
                </a:solidFill>
                <a:latin typeface="Cascadia Mono" panose="020B0609020000020004" pitchFamily="49" charset="0"/>
              </a:rPr>
              <a:t>);</a:t>
            </a:r>
          </a:p>
          <a:p>
            <a:r>
              <a:rPr lang="pt-BR" sz="1100" dirty="0">
                <a:solidFill>
                  <a:srgbClr val="000000"/>
                </a:solidFill>
                <a:latin typeface="Cascadia Mono" panose="020B0609020000020004" pitchFamily="49" charset="0"/>
              </a:rPr>
              <a:t>    }</a:t>
            </a:r>
          </a:p>
          <a:p>
            <a:r>
              <a:rPr lang="pt-BR" sz="1100" dirty="0">
                <a:solidFill>
                  <a:srgbClr val="000000"/>
                </a:solidFill>
                <a:latin typeface="Cascadia Mono" panose="020B0609020000020004" pitchFamily="49" charset="0"/>
              </a:rPr>
              <a:t>}</a:t>
            </a:r>
            <a:endParaRPr lang="pt-BR" sz="1100" dirty="0"/>
          </a:p>
        </p:txBody>
      </p:sp>
    </p:spTree>
    <p:extLst>
      <p:ext uri="{BB962C8B-B14F-4D97-AF65-F5344CB8AC3E}">
        <p14:creationId xmlns:p14="http://schemas.microsoft.com/office/powerpoint/2010/main" val="13990291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92</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12428" y="760636"/>
            <a:ext cx="8626188" cy="2308324"/>
          </a:xfrm>
          <a:prstGeom prst="rect">
            <a:avLst/>
          </a:prstGeom>
          <a:noFill/>
        </p:spPr>
        <p:txBody>
          <a:bodyPr wrap="square">
            <a:spAutoFit/>
          </a:bodyPr>
          <a:lstStyle/>
          <a:p>
            <a:r>
              <a:rPr lang="pt-BR" dirty="0" err="1">
                <a:solidFill>
                  <a:srgbClr val="0000FF"/>
                </a:solidFill>
                <a:latin typeface="Cascadia Mono" panose="020B0609020000020004" pitchFamily="49" charset="0"/>
              </a:rPr>
              <a:t>using</a:t>
            </a:r>
            <a:r>
              <a:rPr lang="pt-BR" dirty="0">
                <a:solidFill>
                  <a:srgbClr val="000000"/>
                </a:solidFill>
                <a:latin typeface="Cascadia Mono" panose="020B0609020000020004" pitchFamily="49" charset="0"/>
              </a:rPr>
              <a:t> </a:t>
            </a:r>
            <a:r>
              <a:rPr lang="pt-BR" dirty="0" err="1">
                <a:solidFill>
                  <a:srgbClr val="000000"/>
                </a:solidFill>
                <a:latin typeface="Cascadia Mono" panose="020B0609020000020004" pitchFamily="49" charset="0"/>
              </a:rPr>
              <a:t>ConsoleAppDesignPattern.DesignPatterns.Estrutural</a:t>
            </a:r>
            <a:r>
              <a:rPr lang="pt-BR" dirty="0">
                <a:solidFill>
                  <a:srgbClr val="000000"/>
                </a:solidFill>
                <a:latin typeface="Cascadia Mono" panose="020B0609020000020004" pitchFamily="49" charset="0"/>
              </a:rPr>
              <a:t>;</a:t>
            </a:r>
          </a:p>
          <a:p>
            <a:endParaRPr lang="pt-BR" dirty="0">
              <a:solidFill>
                <a:srgbClr val="000000"/>
              </a:solidFill>
              <a:latin typeface="Cascadia Mono" panose="020B0609020000020004" pitchFamily="49" charset="0"/>
            </a:endParaRPr>
          </a:p>
          <a:p>
            <a:r>
              <a:rPr lang="it-IT" dirty="0">
                <a:solidFill>
                  <a:srgbClr val="000000"/>
                </a:solidFill>
                <a:latin typeface="Cascadia Mono" panose="020B0609020000020004" pitchFamily="49" charset="0"/>
              </a:rPr>
              <a:t>Console.WriteLine(</a:t>
            </a:r>
            <a:r>
              <a:rPr lang="it-IT" dirty="0">
                <a:solidFill>
                  <a:srgbClr val="A31515"/>
                </a:solidFill>
                <a:latin typeface="Cascadia Mono" panose="020B0609020000020004" pitchFamily="49" charset="0"/>
              </a:rPr>
              <a:t>"Design Pattern - Estrutural - Facade"</a:t>
            </a:r>
            <a:r>
              <a:rPr lang="it-IT" dirty="0">
                <a:solidFill>
                  <a:srgbClr val="000000"/>
                </a:solidFill>
                <a:latin typeface="Cascadia Mono" panose="020B0609020000020004" pitchFamily="49" charset="0"/>
              </a:rPr>
              <a:t>);</a:t>
            </a:r>
          </a:p>
          <a:p>
            <a:endParaRPr lang="pt-BR" dirty="0">
              <a:solidFill>
                <a:srgbClr val="000000"/>
              </a:solidFill>
              <a:latin typeface="Cascadia Mono" panose="020B0609020000020004" pitchFamily="49" charset="0"/>
            </a:endParaRPr>
          </a:p>
          <a:p>
            <a:r>
              <a:rPr lang="pt-BR" dirty="0" err="1">
                <a:solidFill>
                  <a:schemeClr val="accent6">
                    <a:lumMod val="75000"/>
                  </a:schemeClr>
                </a:solidFill>
                <a:latin typeface="Cascadia Mono" panose="020B0609020000020004" pitchFamily="49" charset="0"/>
              </a:rPr>
              <a:t>ProcessoClienteFacade</a:t>
            </a:r>
            <a:r>
              <a:rPr lang="pt-BR" dirty="0">
                <a:solidFill>
                  <a:srgbClr val="000000"/>
                </a:solidFill>
                <a:latin typeface="Cascadia Mono" panose="020B0609020000020004" pitchFamily="49" charset="0"/>
              </a:rPr>
              <a:t>  </a:t>
            </a:r>
            <a:r>
              <a:rPr lang="pt-BR" dirty="0" err="1">
                <a:solidFill>
                  <a:srgbClr val="000000"/>
                </a:solidFill>
                <a:latin typeface="Cascadia Mono" panose="020B0609020000020004" pitchFamily="49" charset="0"/>
              </a:rPr>
              <a:t>processoClienteFacade</a:t>
            </a:r>
            <a:r>
              <a:rPr lang="pt-BR" dirty="0">
                <a:solidFill>
                  <a:srgbClr val="000000"/>
                </a:solidFill>
                <a:latin typeface="Cascadia Mono" panose="020B0609020000020004" pitchFamily="49" charset="0"/>
              </a:rPr>
              <a:t> = </a:t>
            </a:r>
            <a:r>
              <a:rPr lang="pt-BR" dirty="0">
                <a:solidFill>
                  <a:srgbClr val="0000FF"/>
                </a:solidFill>
                <a:latin typeface="Cascadia Mono" panose="020B0609020000020004" pitchFamily="49" charset="0"/>
              </a:rPr>
              <a:t>new</a:t>
            </a:r>
            <a:r>
              <a:rPr lang="pt-BR" dirty="0">
                <a:solidFill>
                  <a:srgbClr val="000000"/>
                </a:solidFill>
                <a:latin typeface="Cascadia Mono" panose="020B0609020000020004" pitchFamily="49" charset="0"/>
              </a:rPr>
              <a:t> ();</a:t>
            </a:r>
          </a:p>
          <a:p>
            <a:r>
              <a:rPr lang="pt-BR" dirty="0" err="1">
                <a:solidFill>
                  <a:srgbClr val="000000"/>
                </a:solidFill>
                <a:latin typeface="Cascadia Mono" panose="020B0609020000020004" pitchFamily="49" charset="0"/>
              </a:rPr>
              <a:t>processoClienteFacade.IniciarProcessoCliente</a:t>
            </a:r>
            <a:r>
              <a:rPr lang="pt-BR" dirty="0">
                <a:solidFill>
                  <a:srgbClr val="000000"/>
                </a:solidFill>
                <a:latin typeface="Cascadia Mono" panose="020B0609020000020004" pitchFamily="49" charset="0"/>
              </a:rPr>
              <a:t>(5500.50M);</a:t>
            </a:r>
          </a:p>
          <a:p>
            <a:endParaRPr lang="pt-BR" dirty="0">
              <a:solidFill>
                <a:srgbClr val="000000"/>
              </a:solidFill>
              <a:latin typeface="Cascadia Mono" panose="020B0609020000020004" pitchFamily="49" charset="0"/>
            </a:endParaRPr>
          </a:p>
          <a:p>
            <a:endParaRPr lang="pt-BR" dirty="0"/>
          </a:p>
        </p:txBody>
      </p:sp>
      <p:sp>
        <p:nvSpPr>
          <p:cNvPr id="4" name="CaixaDeTexto 3">
            <a:extLst>
              <a:ext uri="{FF2B5EF4-FFF2-40B4-BE49-F238E27FC236}">
                <a16:creationId xmlns:a16="http://schemas.microsoft.com/office/drawing/2014/main" id="{44BD03FA-6835-449F-7D09-0089BB9F9197}"/>
              </a:ext>
            </a:extLst>
          </p:cNvPr>
          <p:cNvSpPr txBox="1"/>
          <p:nvPr/>
        </p:nvSpPr>
        <p:spPr>
          <a:xfrm>
            <a:off x="179512" y="3429000"/>
            <a:ext cx="8415088" cy="1754326"/>
          </a:xfrm>
          <a:prstGeom prst="rect">
            <a:avLst/>
          </a:prstGeom>
          <a:noFill/>
        </p:spPr>
        <p:txBody>
          <a:bodyPr wrap="square" rtlCol="0">
            <a:spAutoFit/>
          </a:bodyPr>
          <a:lstStyle/>
          <a:p>
            <a:r>
              <a:rPr lang="pt-BR" dirty="0"/>
              <a:t>Conforme no exemplo acima, essa classe </a:t>
            </a:r>
            <a:r>
              <a:rPr lang="pt-BR" dirty="0" err="1"/>
              <a:t>ProcessoClienteFacade</a:t>
            </a:r>
            <a:r>
              <a:rPr lang="pt-BR" dirty="0"/>
              <a:t>, serve como fachada para outras subclasses envolvidas com todas suas complexidade, porém de forma simples e encapsulada tudo acontece através dela e não das outras classes, um cenário ideal para sistema legados, onde tende a ter muitas complexidade e será justamente nesse design </a:t>
            </a:r>
            <a:r>
              <a:rPr lang="pt-BR" dirty="0" err="1"/>
              <a:t>pattern</a:t>
            </a:r>
            <a:r>
              <a:rPr lang="pt-BR" dirty="0"/>
              <a:t> que pode ser centralizado os seus objetivos finais.</a:t>
            </a:r>
          </a:p>
        </p:txBody>
      </p:sp>
    </p:spTree>
    <p:extLst>
      <p:ext uri="{BB962C8B-B14F-4D97-AF65-F5344CB8AC3E}">
        <p14:creationId xmlns:p14="http://schemas.microsoft.com/office/powerpoint/2010/main" val="14671129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93</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12428" y="602742"/>
            <a:ext cx="8626188" cy="4832092"/>
          </a:xfrm>
          <a:prstGeom prst="rect">
            <a:avLst/>
          </a:prstGeom>
          <a:noFill/>
        </p:spPr>
        <p:txBody>
          <a:bodyPr wrap="square">
            <a:spAutoFit/>
          </a:bodyPr>
          <a:lstStyle/>
          <a:p>
            <a:r>
              <a:rPr lang="pt-BR" sz="1400" dirty="0" err="1">
                <a:solidFill>
                  <a:srgbClr val="0000FF"/>
                </a:solidFill>
                <a:latin typeface="Cascadia Mono" panose="020B0609020000020004" pitchFamily="49" charset="0"/>
              </a:rPr>
              <a:t>namespace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ConsoleAppDesignPattern.DesignPatterns.Estrutural</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ImpostoSaoPauloICMS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virtual</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CalcularImposto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valor) =&gt; valor * 0.18;</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ImpostoISSAdapter</a:t>
            </a:r>
            <a:r>
              <a:rPr lang="pt-BR" sz="1400" dirty="0">
                <a:solidFill>
                  <a:srgbClr val="000000"/>
                </a:solidFill>
                <a:latin typeface="Cascadia Mono" panose="020B0609020000020004" pitchFamily="49" charset="0"/>
              </a:rPr>
              <a:t> : </a:t>
            </a:r>
            <a:r>
              <a:rPr lang="pt-BR" sz="1400" dirty="0" err="1">
                <a:solidFill>
                  <a:srgbClr val="2B91AF"/>
                </a:solidFill>
                <a:latin typeface="Cascadia Mono" panose="020B0609020000020004" pitchFamily="49" charset="0"/>
              </a:rPr>
              <a:t>ImpostoSaoPauloICMS</a:t>
            </a:r>
            <a:endParaRPr lang="pt-BR" sz="1400" dirty="0">
              <a:solidFill>
                <a:srgbClr val="2B91AF"/>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private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readonly</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ImpostoSaoPauloISS</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impostoSaoPauloISS</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override</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CalcularImposto</a:t>
            </a:r>
            <a:r>
              <a:rPr lang="pt-BR" sz="1400" dirty="0">
                <a:solidFill>
                  <a:srgbClr val="000000"/>
                </a:solidFill>
                <a:latin typeface="Cascadia Mono" panose="020B0609020000020004" pitchFamily="49" charset="0"/>
              </a:rPr>
              <a:t>(</a:t>
            </a:r>
            <a:r>
              <a:rPr lang="pt-BR" sz="1400" dirty="0" err="1">
                <a:solidFill>
                  <a:srgbClr val="0000FF"/>
                </a:solidFill>
                <a:latin typeface="Cascadia Mono" panose="020B0609020000020004" pitchFamily="49" charset="0"/>
              </a:rPr>
              <a:t>double</a:t>
            </a:r>
            <a:r>
              <a:rPr lang="pt-BR" sz="1400" dirty="0">
                <a:solidFill>
                  <a:srgbClr val="000000"/>
                </a:solidFill>
                <a:latin typeface="Cascadia Mono" panose="020B0609020000020004" pitchFamily="49" charset="0"/>
              </a:rPr>
              <a:t> valor) </a:t>
            </a:r>
          </a:p>
          <a:p>
            <a:r>
              <a:rPr lang="pt-BR" sz="1400" dirty="0">
                <a:solidFill>
                  <a:srgbClr val="000000"/>
                </a:solidFill>
                <a:latin typeface="Cascadia Mono" panose="020B0609020000020004" pitchFamily="49" charset="0"/>
              </a:rPr>
              <a:t>	=&gt; </a:t>
            </a:r>
            <a:r>
              <a:rPr lang="pt-BR" sz="1400" dirty="0" err="1">
                <a:solidFill>
                  <a:srgbClr val="000000"/>
                </a:solidFill>
                <a:latin typeface="Cascadia Mono" panose="020B0609020000020004" pitchFamily="49" charset="0"/>
              </a:rPr>
              <a:t>impostoSaoPauloISS.CalcularImpostoISS</a:t>
            </a:r>
            <a:r>
              <a:rPr lang="pt-BR" sz="1400" dirty="0">
                <a:solidFill>
                  <a:srgbClr val="000000"/>
                </a:solidFill>
                <a:latin typeface="Cascadia Mono" panose="020B0609020000020004" pitchFamily="49" charset="0"/>
              </a:rPr>
              <a:t>(valor);</a:t>
            </a:r>
          </a:p>
          <a:p>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public</a:t>
            </a:r>
            <a:r>
              <a:rPr lang="pt-BR" sz="1400" dirty="0">
                <a:solidFill>
                  <a:srgbClr val="000000"/>
                </a:solidFill>
                <a:latin typeface="Cascadia Mono" panose="020B0609020000020004" pitchFamily="49" charset="0"/>
              </a:rPr>
              <a:t> </a:t>
            </a:r>
            <a:r>
              <a:rPr lang="pt-BR" sz="1400" dirty="0" err="1">
                <a:solidFill>
                  <a:srgbClr val="0000FF"/>
                </a:solidFill>
                <a:latin typeface="Cascadia Mono" panose="020B0609020000020004" pitchFamily="49" charset="0"/>
              </a:rPr>
              <a:t>class</a:t>
            </a:r>
            <a:r>
              <a:rPr lang="pt-BR" sz="1400" dirty="0">
                <a:solidFill>
                  <a:srgbClr val="000000"/>
                </a:solidFill>
                <a:latin typeface="Cascadia Mono" panose="020B0609020000020004" pitchFamily="49" charset="0"/>
              </a:rPr>
              <a:t> </a:t>
            </a:r>
            <a:r>
              <a:rPr lang="pt-BR" sz="1400" dirty="0" err="1">
                <a:solidFill>
                  <a:srgbClr val="2B91AF"/>
                </a:solidFill>
                <a:latin typeface="Cascadia Mono" panose="020B0609020000020004" pitchFamily="49" charset="0"/>
              </a:rPr>
              <a:t>ImpostoSaoPauloISS</a:t>
            </a:r>
            <a:endParaRPr lang="pt-BR" sz="1400" dirty="0">
              <a:solidFill>
                <a:srgbClr val="000000"/>
              </a:solidFill>
              <a:latin typeface="Cascadia Mono" panose="020B0609020000020004" pitchFamily="49" charset="0"/>
            </a:endParaRPr>
          </a:p>
          <a:p>
            <a:r>
              <a:rPr lang="pt-BR" sz="1400" dirty="0">
                <a:solidFill>
                  <a:srgbClr val="000000"/>
                </a:solidFill>
                <a:latin typeface="Cascadia Mono" panose="020B0609020000020004" pitchFamily="49" charset="0"/>
              </a:rPr>
              <a:t>    {</a:t>
            </a:r>
          </a:p>
          <a:p>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public</a:t>
            </a:r>
            <a:r>
              <a:rPr lang="fr-FR" sz="1400" dirty="0">
                <a:solidFill>
                  <a:srgbClr val="000000"/>
                </a:solidFill>
                <a:latin typeface="Cascadia Mono" panose="020B0609020000020004" pitchFamily="49" charset="0"/>
              </a:rPr>
              <a:t> </a:t>
            </a:r>
            <a:r>
              <a:rPr lang="fr-FR" sz="1400" dirty="0">
                <a:solidFill>
                  <a:srgbClr val="0000FF"/>
                </a:solidFill>
                <a:latin typeface="Cascadia Mono" panose="020B0609020000020004" pitchFamily="49" charset="0"/>
              </a:rPr>
              <a:t>double</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CalcularImpostoISS</a:t>
            </a:r>
            <a:r>
              <a:rPr lang="fr-FR" sz="1400" dirty="0">
                <a:solidFill>
                  <a:srgbClr val="000000"/>
                </a:solidFill>
                <a:latin typeface="Cascadia Mono" panose="020B0609020000020004" pitchFamily="49" charset="0"/>
              </a:rPr>
              <a:t>(</a:t>
            </a:r>
            <a:r>
              <a:rPr lang="fr-FR" sz="1400" dirty="0">
                <a:solidFill>
                  <a:srgbClr val="0000FF"/>
                </a:solidFill>
                <a:latin typeface="Cascadia Mono" panose="020B0609020000020004" pitchFamily="49" charset="0"/>
              </a:rPr>
              <a:t>double</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valor</a:t>
            </a:r>
            <a:r>
              <a:rPr lang="fr-FR" sz="1400" dirty="0">
                <a:solidFill>
                  <a:srgbClr val="000000"/>
                </a:solidFill>
                <a:latin typeface="Cascadia Mono" panose="020B0609020000020004" pitchFamily="49" charset="0"/>
              </a:rPr>
              <a:t>) </a:t>
            </a:r>
          </a:p>
          <a:p>
            <a:r>
              <a:rPr lang="fr-FR" sz="1400" dirty="0">
                <a:solidFill>
                  <a:srgbClr val="000000"/>
                </a:solidFill>
                <a:latin typeface="Cascadia Mono" panose="020B0609020000020004" pitchFamily="49" charset="0"/>
              </a:rPr>
              <a:t>		=&gt; </a:t>
            </a:r>
            <a:r>
              <a:rPr lang="fr-FR" sz="1400" dirty="0" err="1">
                <a:solidFill>
                  <a:srgbClr val="000000"/>
                </a:solidFill>
                <a:latin typeface="Cascadia Mono" panose="020B0609020000020004" pitchFamily="49" charset="0"/>
              </a:rPr>
              <a:t>valor</a:t>
            </a:r>
            <a:r>
              <a:rPr lang="fr-FR" sz="1400" dirty="0">
                <a:solidFill>
                  <a:srgbClr val="000000"/>
                </a:solidFill>
                <a:latin typeface="Cascadia Mono" panose="020B0609020000020004" pitchFamily="49" charset="0"/>
              </a:rPr>
              <a:t> * 0.05;</a:t>
            </a:r>
          </a:p>
          <a:p>
            <a:r>
              <a:rPr lang="pt-BR" sz="1400" dirty="0">
                <a:solidFill>
                  <a:srgbClr val="000000"/>
                </a:solidFill>
                <a:latin typeface="Cascadia Mono" panose="020B0609020000020004" pitchFamily="49" charset="0"/>
              </a:rPr>
              <a:t>    }</a:t>
            </a:r>
          </a:p>
          <a:p>
            <a:r>
              <a:rPr lang="pt-BR" sz="1400" dirty="0">
                <a:solidFill>
                  <a:srgbClr val="000000"/>
                </a:solidFill>
                <a:latin typeface="Cascadia Mono" panose="020B0609020000020004" pitchFamily="49" charset="0"/>
              </a:rPr>
              <a:t>}</a:t>
            </a:r>
          </a:p>
          <a:p>
            <a:endParaRPr lang="pt-BR" sz="1400" dirty="0"/>
          </a:p>
        </p:txBody>
      </p:sp>
    </p:spTree>
    <p:extLst>
      <p:ext uri="{BB962C8B-B14F-4D97-AF65-F5344CB8AC3E}">
        <p14:creationId xmlns:p14="http://schemas.microsoft.com/office/powerpoint/2010/main" val="23709758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94</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6" name="CaixaDeTexto 5">
            <a:extLst>
              <a:ext uri="{FF2B5EF4-FFF2-40B4-BE49-F238E27FC236}">
                <a16:creationId xmlns:a16="http://schemas.microsoft.com/office/drawing/2014/main" id="{061D75F3-C8BA-8B5A-829B-34AAAFD98874}"/>
              </a:ext>
            </a:extLst>
          </p:cNvPr>
          <p:cNvSpPr txBox="1"/>
          <p:nvPr/>
        </p:nvSpPr>
        <p:spPr>
          <a:xfrm>
            <a:off x="112428" y="602742"/>
            <a:ext cx="8780052" cy="3539430"/>
          </a:xfrm>
          <a:prstGeom prst="rect">
            <a:avLst/>
          </a:prstGeom>
          <a:noFill/>
        </p:spPr>
        <p:txBody>
          <a:bodyPr wrap="square">
            <a:spAutoFit/>
          </a:bodyPr>
          <a:lstStyle/>
          <a:p>
            <a:r>
              <a:rPr lang="pt-BR" sz="1600" dirty="0" err="1">
                <a:solidFill>
                  <a:srgbClr val="0000FF"/>
                </a:solidFill>
                <a:latin typeface="Cascadia Mono" panose="020B0609020000020004" pitchFamily="49" charset="0"/>
              </a:rPr>
              <a:t>using</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ConsoleAppDesignPattern.DesignPatterns.Estrutural</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it-IT" sz="1600" dirty="0">
                <a:solidFill>
                  <a:srgbClr val="000000"/>
                </a:solidFill>
                <a:latin typeface="Cascadia Mono" panose="020B0609020000020004" pitchFamily="49" charset="0"/>
              </a:rPr>
              <a:t>Console.WriteLine(</a:t>
            </a:r>
            <a:r>
              <a:rPr lang="it-IT" sz="1600" dirty="0">
                <a:solidFill>
                  <a:srgbClr val="A31515"/>
                </a:solidFill>
                <a:latin typeface="Cascadia Mono" panose="020B0609020000020004" pitchFamily="49" charset="0"/>
              </a:rPr>
              <a:t>"Design Pattern - Estrutural - Adapter"</a:t>
            </a:r>
            <a:r>
              <a:rPr lang="it-IT"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B05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$"Imposto Original ICMS : </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impostoSaoPauloICMS.CalcularImposto</a:t>
            </a:r>
            <a:r>
              <a:rPr lang="pt-BR" sz="1600" dirty="0">
                <a:solidFill>
                  <a:srgbClr val="000000"/>
                </a:solidFill>
                <a:latin typeface="Cascadia Mono" panose="020B0609020000020004" pitchFamily="49" charset="0"/>
              </a:rPr>
              <a:t>(1000):</a:t>
            </a:r>
            <a:r>
              <a:rPr lang="pt-BR" sz="1600" dirty="0">
                <a:solidFill>
                  <a:srgbClr val="A31515"/>
                </a:solidFill>
                <a:latin typeface="Cascadia Mono" panose="020B0609020000020004" pitchFamily="49" charset="0"/>
              </a:rPr>
              <a:t>C</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B050"/>
                </a:solidFill>
                <a:latin typeface="Cascadia Mono" panose="020B0609020000020004" pitchFamily="49" charset="0"/>
              </a:rPr>
              <a:t>ImpostoSaoPauloICMS</a:t>
            </a:r>
            <a:r>
              <a:rPr lang="pt-BR" sz="1600" dirty="0">
                <a:solidFill>
                  <a:srgbClr val="000000"/>
                </a:solidFill>
                <a:latin typeface="Cascadia Mono" panose="020B0609020000020004" pitchFamily="49" charset="0"/>
              </a:rPr>
              <a:t> </a:t>
            </a:r>
            <a:r>
              <a:rPr lang="pt-BR" sz="1600" dirty="0" err="1">
                <a:solidFill>
                  <a:srgbClr val="000000"/>
                </a:solidFill>
                <a:latin typeface="Cascadia Mono" panose="020B0609020000020004" pitchFamily="49" charset="0"/>
              </a:rPr>
              <a:t>impostoSaoPauloISSAdapter</a:t>
            </a:r>
            <a:r>
              <a:rPr lang="pt-BR" sz="1600" dirty="0">
                <a:solidFill>
                  <a:srgbClr val="000000"/>
                </a:solidFill>
                <a:latin typeface="Cascadia Mono" panose="020B0609020000020004" pitchFamily="49" charset="0"/>
              </a:rPr>
              <a:t> = </a:t>
            </a:r>
            <a:r>
              <a:rPr lang="pt-BR" sz="1600" dirty="0">
                <a:solidFill>
                  <a:srgbClr val="0000FF"/>
                </a:solidFill>
                <a:latin typeface="Cascadia Mono" panose="020B0609020000020004" pitchFamily="49" charset="0"/>
              </a:rPr>
              <a:t>new</a:t>
            </a:r>
            <a:r>
              <a:rPr lang="pt-BR" sz="1600" dirty="0">
                <a:solidFill>
                  <a:srgbClr val="000000"/>
                </a:solidFill>
                <a:latin typeface="Cascadia Mono" panose="020B0609020000020004" pitchFamily="49" charset="0"/>
              </a:rPr>
              <a:t> </a:t>
            </a:r>
            <a:r>
              <a:rPr lang="pt-BR" sz="1600" dirty="0" err="1">
                <a:solidFill>
                  <a:srgbClr val="00B050"/>
                </a:solidFill>
                <a:latin typeface="Cascadia Mono" panose="020B0609020000020004" pitchFamily="49" charset="0"/>
              </a:rPr>
              <a:t>ImpostoISSAdapter</a:t>
            </a:r>
            <a:r>
              <a:rPr lang="pt-BR" sz="1600" dirty="0">
                <a:solidFill>
                  <a:srgbClr val="000000"/>
                </a:solidFill>
                <a:latin typeface="Cascadia Mono" panose="020B0609020000020004" pitchFamily="49" charset="0"/>
              </a:rPr>
              <a:t>();</a:t>
            </a: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$"Imposto Adaptado Para ISS: </a:t>
            </a:r>
            <a:r>
              <a:rPr lang="pt-BR" sz="1600" dirty="0">
                <a:solidFill>
                  <a:srgbClr val="000000"/>
                </a:solidFill>
                <a:latin typeface="Cascadia Mono" panose="020B0609020000020004" pitchFamily="49" charset="0"/>
              </a:rPr>
              <a:t>{</a:t>
            </a:r>
            <a:r>
              <a:rPr lang="pt-BR" sz="1600" dirty="0" err="1">
                <a:solidFill>
                  <a:srgbClr val="000000"/>
                </a:solidFill>
                <a:latin typeface="Cascadia Mono" panose="020B0609020000020004" pitchFamily="49" charset="0"/>
              </a:rPr>
              <a:t>impostoSaoPauloISSAdapter.CalcularImposto</a:t>
            </a:r>
            <a:r>
              <a:rPr lang="pt-BR" sz="1600" dirty="0">
                <a:solidFill>
                  <a:srgbClr val="000000"/>
                </a:solidFill>
                <a:latin typeface="Cascadia Mono" panose="020B0609020000020004" pitchFamily="49" charset="0"/>
              </a:rPr>
              <a:t>(1000):</a:t>
            </a:r>
            <a:r>
              <a:rPr lang="pt-BR" sz="1600" dirty="0">
                <a:solidFill>
                  <a:srgbClr val="A31515"/>
                </a:solidFill>
                <a:latin typeface="Cascadia Mono" panose="020B0609020000020004" pitchFamily="49" charset="0"/>
              </a:rPr>
              <a:t>C</a:t>
            </a:r>
            <a:r>
              <a:rPr lang="pt-BR" sz="1600" dirty="0">
                <a:solidFill>
                  <a:srgbClr val="000000"/>
                </a:solidFill>
                <a:latin typeface="Cascadia Mono" panose="020B0609020000020004" pitchFamily="49" charset="0"/>
              </a:rPr>
              <a:t>}</a:t>
            </a:r>
            <a:r>
              <a:rPr lang="pt-BR" sz="1600" dirty="0">
                <a:solidFill>
                  <a:srgbClr val="A31515"/>
                </a:solidFill>
                <a:latin typeface="Cascadia Mono" panose="020B0609020000020004" pitchFamily="49" charset="0"/>
              </a:rPr>
              <a:t>"</a:t>
            </a:r>
            <a:r>
              <a:rPr lang="pt-BR" sz="1600" dirty="0">
                <a:solidFill>
                  <a:srgbClr val="000000"/>
                </a:solidFill>
                <a:latin typeface="Cascadia Mono" panose="020B0609020000020004" pitchFamily="49" charset="0"/>
              </a:rPr>
              <a:t>);</a:t>
            </a:r>
          </a:p>
          <a:p>
            <a:endParaRPr lang="pt-BR" sz="1600" dirty="0">
              <a:solidFill>
                <a:srgbClr val="000000"/>
              </a:solidFill>
              <a:latin typeface="Cascadia Mono" panose="020B0609020000020004" pitchFamily="49" charset="0"/>
            </a:endParaRPr>
          </a:p>
          <a:p>
            <a:r>
              <a:rPr lang="pt-BR" sz="1600" dirty="0" err="1">
                <a:solidFill>
                  <a:srgbClr val="000000"/>
                </a:solidFill>
                <a:latin typeface="Cascadia Mono" panose="020B0609020000020004" pitchFamily="49" charset="0"/>
              </a:rPr>
              <a:t>Console.WriteLine</a:t>
            </a:r>
            <a:r>
              <a:rPr lang="pt-BR" sz="1600" dirty="0">
                <a:solidFill>
                  <a:srgbClr val="000000"/>
                </a:solidFill>
                <a:latin typeface="Cascadia Mono" panose="020B0609020000020004" pitchFamily="49" charset="0"/>
              </a:rPr>
              <a:t>();</a:t>
            </a:r>
            <a:endParaRPr lang="pt-BR" sz="1600" dirty="0"/>
          </a:p>
        </p:txBody>
      </p:sp>
      <p:sp>
        <p:nvSpPr>
          <p:cNvPr id="4" name="CaixaDeTexto 3">
            <a:extLst>
              <a:ext uri="{FF2B5EF4-FFF2-40B4-BE49-F238E27FC236}">
                <a16:creationId xmlns:a16="http://schemas.microsoft.com/office/drawing/2014/main" id="{D660B00E-DD49-AEB0-CDCE-0E973B8334CC}"/>
              </a:ext>
            </a:extLst>
          </p:cNvPr>
          <p:cNvSpPr txBox="1"/>
          <p:nvPr/>
        </p:nvSpPr>
        <p:spPr>
          <a:xfrm flipH="1">
            <a:off x="251520" y="4823441"/>
            <a:ext cx="8280920" cy="923330"/>
          </a:xfrm>
          <a:prstGeom prst="rect">
            <a:avLst/>
          </a:prstGeom>
          <a:noFill/>
        </p:spPr>
        <p:txBody>
          <a:bodyPr wrap="square" rtlCol="0">
            <a:spAutoFit/>
          </a:bodyPr>
          <a:lstStyle/>
          <a:p>
            <a:r>
              <a:rPr lang="pt-BR" dirty="0"/>
              <a:t>No exemplo acima vimos uma implementação original, mas também nota-se uma implementação adaptada, justamente essa estrutura permite adaptação entre objetos.</a:t>
            </a:r>
          </a:p>
        </p:txBody>
      </p:sp>
    </p:spTree>
    <p:extLst>
      <p:ext uri="{BB962C8B-B14F-4D97-AF65-F5344CB8AC3E}">
        <p14:creationId xmlns:p14="http://schemas.microsoft.com/office/powerpoint/2010/main" val="14078109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95</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461665"/>
          </a:xfrm>
          <a:prstGeom prst="rect">
            <a:avLst/>
          </a:prstGeom>
          <a:noFill/>
        </p:spPr>
        <p:txBody>
          <a:bodyPr wrap="square">
            <a:spAutoFit/>
          </a:bodyPr>
          <a:lstStyle/>
          <a:p>
            <a:r>
              <a:rPr lang="pt-BR" sz="2400" b="1" i="1" dirty="0"/>
              <a:t>Design </a:t>
            </a:r>
            <a:r>
              <a:rPr lang="pt-BR" sz="2400" b="1" i="1" dirty="0" err="1"/>
              <a:t>Patterns</a:t>
            </a:r>
            <a:r>
              <a:rPr lang="pt-BR" sz="2400" b="1" i="1" dirty="0"/>
              <a:t> e S.O.L.I.D</a:t>
            </a:r>
          </a:p>
        </p:txBody>
      </p:sp>
      <p:sp>
        <p:nvSpPr>
          <p:cNvPr id="9" name="CaixaDeTexto 8">
            <a:extLst>
              <a:ext uri="{FF2B5EF4-FFF2-40B4-BE49-F238E27FC236}">
                <a16:creationId xmlns:a16="http://schemas.microsoft.com/office/drawing/2014/main" id="{A79B969B-10D2-2441-0FF1-BA92555F78B0}"/>
              </a:ext>
            </a:extLst>
          </p:cNvPr>
          <p:cNvSpPr txBox="1"/>
          <p:nvPr/>
        </p:nvSpPr>
        <p:spPr>
          <a:xfrm>
            <a:off x="107504" y="404664"/>
            <a:ext cx="8631112" cy="6555641"/>
          </a:xfrm>
          <a:prstGeom prst="rect">
            <a:avLst/>
          </a:prstGeom>
          <a:noFill/>
        </p:spPr>
        <p:txBody>
          <a:bodyPr wrap="square">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00B050"/>
                </a:solidFill>
                <a:latin typeface="Cascadia Mono" panose="020B0609020000020004" pitchFamily="49" charset="0"/>
              </a:rPr>
              <a:t>IEstoqueUnidadeObserver</a:t>
            </a:r>
            <a:endParaRPr lang="pt-BR" sz="1200" dirty="0">
              <a:solidFill>
                <a:srgbClr val="00B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Atualizar(</a:t>
            </a:r>
            <a:r>
              <a:rPr lang="pt-BR" sz="1200" dirty="0" err="1">
                <a:solidFill>
                  <a:srgbClr val="2B91AF"/>
                </a:solidFill>
                <a:latin typeface="Cascadia Mono" panose="020B0609020000020004" pitchFamily="49" charset="0"/>
              </a:rPr>
              <a:t>ProdutoBase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produtoBase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abstract</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ProdutoBase</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readonly</a:t>
            </a:r>
            <a:r>
              <a:rPr lang="pt-BR" sz="1200" dirty="0">
                <a:solidFill>
                  <a:srgbClr val="000000"/>
                </a:solidFill>
                <a:latin typeface="Cascadia Mono" panose="020B0609020000020004" pitchFamily="49" charset="0"/>
              </a:rPr>
              <a:t> </a:t>
            </a:r>
            <a:r>
              <a:rPr lang="pt-BR" sz="1200" dirty="0" err="1">
                <a:solidFill>
                  <a:srgbClr val="00B050"/>
                </a:solidFill>
                <a:latin typeface="Cascadia Mono" panose="020B0609020000020004" pitchFamily="49" charset="0"/>
              </a:rPr>
              <a:t>IList</a:t>
            </a:r>
            <a:r>
              <a:rPr lang="pt-BR" sz="1200" dirty="0">
                <a:solidFill>
                  <a:srgbClr val="000000"/>
                </a:solidFill>
                <a:latin typeface="Cascadia Mono" panose="020B0609020000020004" pitchFamily="49" charset="0"/>
              </a:rPr>
              <a:t>&lt;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&gt; </a:t>
            </a:r>
            <a:r>
              <a:rPr lang="pt-BR" sz="1200" dirty="0" err="1">
                <a:solidFill>
                  <a:srgbClr val="000000"/>
                </a:solidFill>
                <a:latin typeface="Cascadia Mono" panose="020B0609020000020004" pitchFamily="49" charset="0"/>
              </a:rPr>
              <a:t>ListaUnidadeObservadores</a:t>
            </a:r>
            <a:r>
              <a:rPr lang="pt-BR" sz="1200" dirty="0">
                <a:solidFill>
                  <a:srgbClr val="000000"/>
                </a:solidFill>
                <a:latin typeface="Cascadia Mono" panose="020B0609020000020004" pitchFamily="49" charset="0"/>
              </a:rPr>
              <a:t> = </a:t>
            </a:r>
            <a:r>
              <a:rPr lang="pt-BR" sz="1200" dirty="0">
                <a:solidFill>
                  <a:srgbClr val="0000FF"/>
                </a:solidFill>
                <a:latin typeface="Cascadia Mono" panose="020B0609020000020004" pitchFamily="49" charset="0"/>
              </a:rPr>
              <a:t>new</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List</a:t>
            </a:r>
            <a:r>
              <a:rPr lang="pt-BR" sz="1200" dirty="0">
                <a:solidFill>
                  <a:srgbClr val="000000"/>
                </a:solidFill>
                <a:latin typeface="Cascadia Mono" panose="020B0609020000020004" pitchFamily="49" charset="0"/>
              </a:rPr>
              <a:t>&lt;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&gt;();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Quantidade { </a:t>
            </a:r>
            <a:r>
              <a:rPr lang="pt-BR" sz="1200" dirty="0" err="1">
                <a:solidFill>
                  <a:srgbClr val="0000FF"/>
                </a:solidFill>
                <a:latin typeface="Cascadia Mono" panose="020B0609020000020004" pitchFamily="49" charset="0"/>
              </a:rPr>
              <a:t>get</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set</a:t>
            </a:r>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VincularUnidade</a:t>
            </a:r>
            <a:r>
              <a:rPr lang="pt-BR" sz="1200" dirty="0">
                <a:solidFill>
                  <a:srgbClr val="000000"/>
                </a:solidFill>
                <a:latin typeface="Cascadia Mono" panose="020B0609020000020004" pitchFamily="49" charset="0"/>
              </a:rPr>
              <a: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ListaUnidadeObservadores.Add</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DesvincularUnidade</a:t>
            </a:r>
            <a:r>
              <a:rPr lang="pt-BR" sz="1200" dirty="0">
                <a:solidFill>
                  <a:srgbClr val="000000"/>
                </a:solidFill>
                <a:latin typeface="Cascadia Mono" panose="020B0609020000020004" pitchFamily="49" charset="0"/>
              </a:rPr>
              <a:t>(</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ListaUnidadeObservadores.Remove</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estoqueObserver</a:t>
            </a:r>
            <a:r>
              <a:rPr lang="pt-BR" sz="1200" dirty="0">
                <a:solidFill>
                  <a:srgbClr val="000000"/>
                </a:solidFill>
                <a:latin typeface="Cascadia Mono" panose="020B0609020000020004" pitchFamily="49" charset="0"/>
              </a:rPr>
              <a:t>);</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NotificarUnidades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foreach</a:t>
            </a:r>
            <a:r>
              <a:rPr lang="pt-BR" sz="1200" dirty="0">
                <a:solidFill>
                  <a:srgbClr val="000000"/>
                </a:solidFill>
                <a:latin typeface="Cascadia Mono" panose="020B0609020000020004" pitchFamily="49" charset="0"/>
              </a:rPr>
              <a:t> (</a:t>
            </a:r>
            <a:r>
              <a:rPr lang="pt-BR" sz="1200" dirty="0" err="1">
                <a:solidFill>
                  <a:srgbClr val="00B050"/>
                </a:solidFill>
                <a:latin typeface="Cascadia Mono" panose="020B0609020000020004" pitchFamily="49" charset="0"/>
              </a:rPr>
              <a:t>IEstoqueUnidadeObserver</a:t>
            </a:r>
            <a:r>
              <a:rPr lang="pt-BR" sz="1200" dirty="0">
                <a:solidFill>
                  <a:srgbClr val="000000"/>
                </a:solidFill>
                <a:latin typeface="Cascadia Mono" panose="020B0609020000020004" pitchFamily="49" charset="0"/>
              </a:rPr>
              <a:t> unidade </a:t>
            </a:r>
            <a:r>
              <a:rPr lang="pt-BR" sz="1200" dirty="0">
                <a:solidFill>
                  <a:srgbClr val="0000FF"/>
                </a:solidFill>
                <a:latin typeface="Cascadia Mono" panose="020B0609020000020004" pitchFamily="49" charset="0"/>
              </a:rPr>
              <a:t>in</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ListaUnidadeObservadores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unidade.Atualizar</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AtualizarQuantidade</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qtde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if</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.Quantidade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qtde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.Quantidade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qtde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.NotificarUnidades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19876120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96</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8" name="CaixaDeTexto 7">
            <a:extLst>
              <a:ext uri="{FF2B5EF4-FFF2-40B4-BE49-F238E27FC236}">
                <a16:creationId xmlns:a16="http://schemas.microsoft.com/office/drawing/2014/main" id="{B1D57FEC-1F15-ED5D-F953-BE66FE99787C}"/>
              </a:ext>
            </a:extLst>
          </p:cNvPr>
          <p:cNvSpPr txBox="1"/>
          <p:nvPr/>
        </p:nvSpPr>
        <p:spPr>
          <a:xfrm>
            <a:off x="107504" y="620688"/>
            <a:ext cx="8631112" cy="4708981"/>
          </a:xfrm>
          <a:prstGeom prst="rect">
            <a:avLst/>
          </a:prstGeom>
          <a:noFill/>
        </p:spPr>
        <p:txBody>
          <a:bodyPr wrap="square">
            <a:spAutoFit/>
          </a:bodyPr>
          <a:lstStyle/>
          <a:p>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EstoqueUnidadeObserver</a:t>
            </a:r>
            <a:r>
              <a:rPr lang="pt-BR" sz="1200" dirty="0">
                <a:solidFill>
                  <a:srgbClr val="000000"/>
                </a:solidFill>
                <a:latin typeface="Cascadia Mono" panose="020B0609020000020004" pitchFamily="49" charset="0"/>
              </a:rPr>
              <a:t> : </a:t>
            </a:r>
            <a:r>
              <a:rPr lang="pt-BR" sz="1200" dirty="0" err="1">
                <a:solidFill>
                  <a:srgbClr val="00B050"/>
                </a:solidFill>
                <a:latin typeface="Cascadia Mono" panose="020B0609020000020004" pitchFamily="49" charset="0"/>
              </a:rPr>
              <a:t>IEstoqueUnidadeObserver</a:t>
            </a:r>
            <a:endParaRPr lang="pt-BR" sz="1200" dirty="0">
              <a:solidFill>
                <a:srgbClr val="00B05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EstoqueUnidadeObserver</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NomeUnidade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Atualizar(</a:t>
            </a:r>
            <a:r>
              <a:rPr lang="pt-BR" sz="1200" dirty="0" err="1">
                <a:solidFill>
                  <a:srgbClr val="2B91AF"/>
                </a:solidFill>
                <a:latin typeface="Cascadia Mono" panose="020B0609020000020004" pitchFamily="49" charset="0"/>
              </a:rPr>
              <a:t>ProdutoBase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produtoBase</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$"Unidade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NomeUnidade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esse produto agora têm </a:t>
            </a:r>
            <a:r>
              <a:rPr lang="pt-BR" sz="1200" dirty="0">
                <a:solidFill>
                  <a:srgbClr val="000000"/>
                </a:solidFill>
                <a:latin typeface="Cascadia Mono" panose="020B0609020000020004" pitchFamily="49" charset="0"/>
              </a:rPr>
              <a:t>{</a:t>
            </a:r>
            <a:r>
              <a:rPr lang="pt-BR" sz="1200" dirty="0" err="1">
                <a:solidFill>
                  <a:srgbClr val="000000"/>
                </a:solidFill>
                <a:latin typeface="Cascadia Mono" panose="020B0609020000020004" pitchFamily="49" charset="0"/>
              </a:rPr>
              <a:t>produtoBase.Quantidade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 </a:t>
            </a:r>
            <a:r>
              <a:rPr lang="pt-BR" sz="1200" dirty="0" err="1">
                <a:solidFill>
                  <a:srgbClr val="A31515"/>
                </a:solidFill>
                <a:latin typeface="Cascadia Mono" panose="020B0609020000020004" pitchFamily="49" charset="0"/>
              </a:rPr>
              <a:t>qtde</a:t>
            </a:r>
            <a:r>
              <a:rPr lang="pt-BR" sz="1200" dirty="0">
                <a:solidFill>
                  <a:srgbClr val="A31515"/>
                </a:solidFill>
                <a:latin typeface="Cascadia Mono" panose="020B0609020000020004" pitchFamily="49" charset="0"/>
              </a:rPr>
              <a:t>(s)."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Produto</a:t>
            </a:r>
            <a:r>
              <a:rPr lang="pt-BR" sz="1200" dirty="0">
                <a:solidFill>
                  <a:srgbClr val="000000"/>
                </a:solidFill>
                <a:latin typeface="Cascadia Mono" panose="020B0609020000020004" pitchFamily="49" charset="0"/>
              </a:rPr>
              <a:t> : </a:t>
            </a:r>
            <a:r>
              <a:rPr lang="pt-BR" sz="1200" dirty="0" err="1">
                <a:solidFill>
                  <a:srgbClr val="2B91AF"/>
                </a:solidFill>
                <a:latin typeface="Cascadia Mono" panose="020B0609020000020004" pitchFamily="49" charset="0"/>
              </a:rPr>
              <a:t>ProdutoBase</a:t>
            </a:r>
            <a:endParaRPr lang="pt-BR" sz="1200" dirty="0">
              <a:solidFill>
                <a:srgbClr val="2B91AF"/>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Nome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2B91AF"/>
                </a:solidFill>
                <a:latin typeface="Cascadia Mono" panose="020B0609020000020004" pitchFamily="49" charset="0"/>
              </a:rPr>
              <a:t>Produto</a:t>
            </a:r>
            <a:r>
              <a:rPr lang="pt-BR" sz="1200" dirty="0">
                <a:solidFill>
                  <a:srgbClr val="000000"/>
                </a:solidFill>
                <a:latin typeface="Cascadia Mono" panose="020B0609020000020004" pitchFamily="49" charset="0"/>
              </a:rPr>
              <a:t>(</a:t>
            </a:r>
            <a:r>
              <a:rPr lang="pt-BR" sz="1200" dirty="0" err="1">
                <a:solidFill>
                  <a:srgbClr val="0000FF"/>
                </a:solidFill>
                <a:latin typeface="Cascadia Mono" panose="020B0609020000020004" pitchFamily="49" charset="0"/>
              </a:rPr>
              <a:t>string</a:t>
            </a:r>
            <a:r>
              <a:rPr lang="pt-BR" sz="1200" dirty="0">
                <a:solidFill>
                  <a:srgbClr val="000000"/>
                </a:solidFill>
                <a:latin typeface="Cascadia Mono" panose="020B0609020000020004" pitchFamily="49" charset="0"/>
              </a:rPr>
              <a:t> nome, </a:t>
            </a:r>
            <a:r>
              <a:rPr lang="pt-BR" sz="1200" dirty="0" err="1">
                <a:solidFill>
                  <a:srgbClr val="0000FF"/>
                </a:solidFill>
                <a:latin typeface="Cascadia Mono" panose="020B0609020000020004" pitchFamily="49" charset="0"/>
              </a:rPr>
              <a:t>int</a:t>
            </a:r>
            <a:r>
              <a:rPr lang="pt-BR" sz="1200" dirty="0">
                <a:solidFill>
                  <a:srgbClr val="000000"/>
                </a:solidFill>
                <a:latin typeface="Cascadia Mono" panose="020B0609020000020004" pitchFamily="49" charset="0"/>
              </a:rPr>
              <a:t> quantidade)</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Nome = nome;</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.AtualizarQuantidade</a:t>
            </a:r>
            <a:r>
              <a:rPr lang="pt-BR" sz="1200" dirty="0">
                <a:solidFill>
                  <a:srgbClr val="000000"/>
                </a:solidFill>
                <a:latin typeface="Cascadia Mono" panose="020B0609020000020004" pitchFamily="49" charset="0"/>
              </a:rPr>
              <a:t>(quantidade);</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endParaRPr lang="pt-BR" sz="1200" dirty="0"/>
          </a:p>
        </p:txBody>
      </p:sp>
      <p:sp>
        <p:nvSpPr>
          <p:cNvPr id="9" name="CaixaDeTexto 8">
            <a:extLst>
              <a:ext uri="{FF2B5EF4-FFF2-40B4-BE49-F238E27FC236}">
                <a16:creationId xmlns:a16="http://schemas.microsoft.com/office/drawing/2014/main" id="{14ADF71A-CDA3-1543-549C-E1EB75BA0B71}"/>
              </a:ext>
            </a:extLst>
          </p:cNvPr>
          <p:cNvSpPr txBox="1"/>
          <p:nvPr/>
        </p:nvSpPr>
        <p:spPr>
          <a:xfrm>
            <a:off x="251520" y="5949280"/>
            <a:ext cx="7877496" cy="646331"/>
          </a:xfrm>
          <a:prstGeom prst="rect">
            <a:avLst/>
          </a:prstGeom>
          <a:noFill/>
        </p:spPr>
        <p:txBody>
          <a:bodyPr wrap="square" rtlCol="0">
            <a:spAutoFit/>
          </a:bodyPr>
          <a:lstStyle/>
          <a:p>
            <a:r>
              <a:rPr lang="pt-BR" dirty="0"/>
              <a:t>No exemplo anterior e na continuação do exemplo acima, apenas foi montado toda estrutura do padrão </a:t>
            </a:r>
            <a:r>
              <a:rPr lang="pt-BR" dirty="0" err="1"/>
              <a:t>Observer</a:t>
            </a:r>
            <a:r>
              <a:rPr lang="pt-BR" dirty="0"/>
              <a:t>.</a:t>
            </a:r>
          </a:p>
        </p:txBody>
      </p:sp>
    </p:spTree>
    <p:extLst>
      <p:ext uri="{BB962C8B-B14F-4D97-AF65-F5344CB8AC3E}">
        <p14:creationId xmlns:p14="http://schemas.microsoft.com/office/powerpoint/2010/main" val="2058057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97</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9" name="CaixaDeTexto 8">
            <a:extLst>
              <a:ext uri="{FF2B5EF4-FFF2-40B4-BE49-F238E27FC236}">
                <a16:creationId xmlns:a16="http://schemas.microsoft.com/office/drawing/2014/main" id="{14ADF71A-CDA3-1543-549C-E1EB75BA0B71}"/>
              </a:ext>
            </a:extLst>
          </p:cNvPr>
          <p:cNvSpPr txBox="1"/>
          <p:nvPr/>
        </p:nvSpPr>
        <p:spPr>
          <a:xfrm>
            <a:off x="129304" y="3469481"/>
            <a:ext cx="8691168" cy="1754326"/>
          </a:xfrm>
          <a:prstGeom prst="rect">
            <a:avLst/>
          </a:prstGeom>
          <a:noFill/>
        </p:spPr>
        <p:txBody>
          <a:bodyPr wrap="square" rtlCol="0">
            <a:spAutoFit/>
          </a:bodyPr>
          <a:lstStyle/>
          <a:p>
            <a:r>
              <a:rPr lang="pt-BR" dirty="0"/>
              <a:t>Aqui vemos a implementação do </a:t>
            </a:r>
            <a:r>
              <a:rPr lang="pt-BR" dirty="0" err="1"/>
              <a:t>Observer</a:t>
            </a:r>
            <a:r>
              <a:rPr lang="pt-BR" dirty="0"/>
              <a:t>, ou seja, pode-se com esse padrão colocar um ou mais observadores em classes que irão necessitam informar suas mudanças. O interessante é que tanto pode-se vincular como desvincular, outro exemplo, seria um disparo de notificação de e-mails, onde cada novo cliente fosse criado, outros departamentos no envolvimento desse cliente poderiam ser informados dessa mudança.</a:t>
            </a:r>
          </a:p>
        </p:txBody>
      </p:sp>
      <p:sp>
        <p:nvSpPr>
          <p:cNvPr id="5" name="CaixaDeTexto 4">
            <a:extLst>
              <a:ext uri="{FF2B5EF4-FFF2-40B4-BE49-F238E27FC236}">
                <a16:creationId xmlns:a16="http://schemas.microsoft.com/office/drawing/2014/main" id="{73221756-388B-48EA-7B2C-A7165AE2F698}"/>
              </a:ext>
            </a:extLst>
          </p:cNvPr>
          <p:cNvSpPr txBox="1"/>
          <p:nvPr/>
        </p:nvSpPr>
        <p:spPr>
          <a:xfrm>
            <a:off x="94735" y="603141"/>
            <a:ext cx="8631112" cy="2462213"/>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ConsoleAppDesignPattern.DesignPatterns.Comportamental</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a:solidFill>
                  <a:srgbClr val="00B050"/>
                </a:solidFill>
                <a:latin typeface="Cascadia Mono" panose="020B0609020000020004" pitchFamily="49" charset="0"/>
              </a:rPr>
              <a:t>Produto</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produto</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"Morango"</a:t>
            </a:r>
            <a:r>
              <a:rPr lang="pt-BR" sz="1400" dirty="0">
                <a:solidFill>
                  <a:srgbClr val="000000"/>
                </a:solidFill>
                <a:latin typeface="Cascadia Mono" panose="020B0609020000020004" pitchFamily="49" charset="0"/>
              </a:rPr>
              <a:t>, 1);</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$"Produto: </a:t>
            </a:r>
            <a:r>
              <a:rPr lang="pt-BR" sz="1400" dirty="0">
                <a:solidFill>
                  <a:srgbClr val="000000"/>
                </a:solidFill>
                <a:latin typeface="Cascadia Mono" panose="020B0609020000020004" pitchFamily="49" charset="0"/>
              </a:rPr>
              <a:t>{</a:t>
            </a:r>
            <a:r>
              <a:rPr lang="pt-BR" sz="1400" dirty="0" err="1">
                <a:solidFill>
                  <a:srgbClr val="000000"/>
                </a:solidFill>
                <a:latin typeface="Cascadia Mono" panose="020B0609020000020004" pitchFamily="49" charset="0"/>
              </a:rPr>
              <a:t>produto.Nome</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produto.VincularUnidade</a:t>
            </a:r>
            <a:r>
              <a:rPr lang="pt-BR" sz="1400" dirty="0">
                <a:solidFill>
                  <a:srgbClr val="000000"/>
                </a:solidFill>
                <a:latin typeface="Cascadia Mono" panose="020B0609020000020004" pitchFamily="49" charset="0"/>
              </a:rPr>
              <a:t>(</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B050"/>
                </a:solidFill>
                <a:latin typeface="Cascadia Mono" panose="020B0609020000020004" pitchFamily="49" charset="0"/>
              </a:rPr>
              <a:t>EstoqueUnidadeObserver</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$"Unidade SPO"</a:t>
            </a:r>
            <a:r>
              <a:rPr lang="pt-BR"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produto.VincularUnidade</a:t>
            </a:r>
            <a:r>
              <a:rPr lang="pt-BR" sz="1400" dirty="0">
                <a:solidFill>
                  <a:srgbClr val="000000"/>
                </a:solidFill>
                <a:latin typeface="Cascadia Mono" panose="020B0609020000020004" pitchFamily="49" charset="0"/>
              </a:rPr>
              <a:t>(</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B050"/>
                </a:solidFill>
                <a:latin typeface="Cascadia Mono" panose="020B0609020000020004" pitchFamily="49" charset="0"/>
              </a:rPr>
              <a:t>EstoqueUnidadeObserver</a:t>
            </a:r>
            <a:r>
              <a:rPr lang="pt-BR" sz="1400" dirty="0">
                <a:solidFill>
                  <a:srgbClr val="000000"/>
                </a:solidFill>
                <a:latin typeface="Cascadia Mono" panose="020B0609020000020004" pitchFamily="49" charset="0"/>
              </a:rPr>
              <a:t>(</a:t>
            </a:r>
            <a:r>
              <a:rPr lang="pt-BR" sz="1400" dirty="0">
                <a:solidFill>
                  <a:srgbClr val="A31515"/>
                </a:solidFill>
                <a:latin typeface="Cascadia Mono" panose="020B0609020000020004" pitchFamily="49" charset="0"/>
              </a:rPr>
              <a:t>$"Unidade RJ"</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produto.AtualizarQuantidade</a:t>
            </a:r>
            <a:r>
              <a:rPr lang="pt-BR" sz="1400" dirty="0">
                <a:solidFill>
                  <a:srgbClr val="000000"/>
                </a:solidFill>
                <a:latin typeface="Cascadia Mono" panose="020B0609020000020004" pitchFamily="49" charset="0"/>
              </a:rPr>
              <a:t>(10);</a:t>
            </a:r>
          </a:p>
          <a:p>
            <a:r>
              <a:rPr lang="pt-BR" sz="1400" dirty="0" err="1">
                <a:solidFill>
                  <a:srgbClr val="000000"/>
                </a:solidFill>
                <a:latin typeface="Cascadia Mono" panose="020B0609020000020004" pitchFamily="49" charset="0"/>
              </a:rPr>
              <a:t>produto.AtualizarQuantidade</a:t>
            </a:r>
            <a:r>
              <a:rPr lang="pt-BR" sz="1400" dirty="0">
                <a:solidFill>
                  <a:srgbClr val="000000"/>
                </a:solidFill>
                <a:latin typeface="Cascadia Mono" panose="020B0609020000020004" pitchFamily="49" charset="0"/>
              </a:rPr>
              <a:t>(10);</a:t>
            </a:r>
          </a:p>
          <a:p>
            <a:r>
              <a:rPr lang="pt-BR" sz="1400" dirty="0" err="1">
                <a:solidFill>
                  <a:srgbClr val="000000"/>
                </a:solidFill>
                <a:latin typeface="Cascadia Mono" panose="020B0609020000020004" pitchFamily="49" charset="0"/>
              </a:rPr>
              <a:t>produto.AtualizarQuantidade</a:t>
            </a:r>
            <a:r>
              <a:rPr lang="pt-BR" sz="1400" dirty="0">
                <a:solidFill>
                  <a:srgbClr val="000000"/>
                </a:solidFill>
                <a:latin typeface="Cascadia Mono" panose="020B0609020000020004" pitchFamily="49" charset="0"/>
              </a:rPr>
              <a:t>(15);</a:t>
            </a:r>
          </a:p>
        </p:txBody>
      </p:sp>
    </p:spTree>
    <p:extLst>
      <p:ext uri="{BB962C8B-B14F-4D97-AF65-F5344CB8AC3E}">
        <p14:creationId xmlns:p14="http://schemas.microsoft.com/office/powerpoint/2010/main" val="143140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98</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8" name="CaixaDeTexto 7">
            <a:extLst>
              <a:ext uri="{FF2B5EF4-FFF2-40B4-BE49-F238E27FC236}">
                <a16:creationId xmlns:a16="http://schemas.microsoft.com/office/drawing/2014/main" id="{0055EB08-AE18-DFDC-D833-8D877285A7BC}"/>
              </a:ext>
            </a:extLst>
          </p:cNvPr>
          <p:cNvSpPr txBox="1"/>
          <p:nvPr/>
        </p:nvSpPr>
        <p:spPr>
          <a:xfrm>
            <a:off x="107504" y="514409"/>
            <a:ext cx="8631111" cy="6370975"/>
          </a:xfrm>
          <a:prstGeom prst="rect">
            <a:avLst/>
          </a:prstGeom>
          <a:noFill/>
        </p:spPr>
        <p:txBody>
          <a:bodyPr wrap="square">
            <a:spAutoFit/>
          </a:bodyPr>
          <a:lstStyle/>
          <a:p>
            <a:r>
              <a:rPr lang="pt-BR" sz="1200" dirty="0" err="1">
                <a:solidFill>
                  <a:srgbClr val="0000FF"/>
                </a:solidFill>
                <a:latin typeface="Cascadia Mono" panose="020B0609020000020004" pitchFamily="49" charset="0"/>
              </a:rPr>
              <a:t>namespace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ConsoleAppDesignPattern.DesignPatterns.Comportamental</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interface</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IMensageria</a:t>
            </a:r>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MensagemEmail</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Por Email"</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MensagemSMS</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Por SMS"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MensagemWhatsApp</a:t>
            </a:r>
            <a:r>
              <a:rPr lang="pt-BR" sz="1200" dirty="0">
                <a:solidFill>
                  <a:srgbClr val="000000"/>
                </a:solidFill>
                <a:latin typeface="Cascadia Mono" panose="020B0609020000020004" pitchFamily="49" charset="0"/>
              </a:rPr>
              <a:t> :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void</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EnvioMensagem</a:t>
            </a:r>
            <a:r>
              <a:rPr lang="pt-BR" sz="1200" dirty="0">
                <a:solidFill>
                  <a:srgbClr val="000000"/>
                </a:solidFill>
                <a:latin typeface="Cascadia Mono" panose="020B0609020000020004" pitchFamily="49" charset="0"/>
              </a:rPr>
              <a:t>() =&gt; </a:t>
            </a:r>
            <a:r>
              <a:rPr lang="pt-BR" sz="1200" dirty="0" err="1">
                <a:solidFill>
                  <a:srgbClr val="000000"/>
                </a:solidFill>
                <a:latin typeface="Cascadia Mono" panose="020B0609020000020004" pitchFamily="49" charset="0"/>
              </a:rPr>
              <a:t>Console.WriteLine</a:t>
            </a:r>
            <a:r>
              <a:rPr lang="pt-BR" sz="1200" dirty="0">
                <a:solidFill>
                  <a:srgbClr val="000000"/>
                </a:solidFill>
                <a:latin typeface="Cascadia Mono" panose="020B0609020000020004" pitchFamily="49" charset="0"/>
              </a:rPr>
              <a:t>(</a:t>
            </a:r>
            <a:r>
              <a:rPr lang="pt-BR" sz="1200" dirty="0">
                <a:solidFill>
                  <a:srgbClr val="A31515"/>
                </a:solidFill>
                <a:latin typeface="Cascadia Mono" panose="020B0609020000020004" pitchFamily="49" charset="0"/>
              </a:rPr>
              <a:t>"Mensagem Por WhatsApp"</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class</a:t>
            </a:r>
            <a:r>
              <a:rPr lang="pt-BR" sz="1200" dirty="0">
                <a:solidFill>
                  <a:srgbClr val="000000"/>
                </a:solidFill>
                <a:latin typeface="Cascadia Mono" panose="020B0609020000020004" pitchFamily="49" charset="0"/>
              </a:rPr>
              <a:t> </a:t>
            </a:r>
            <a:r>
              <a:rPr lang="pt-BR" sz="1200" dirty="0" err="1">
                <a:solidFill>
                  <a:srgbClr val="2B91AF"/>
                </a:solidFill>
                <a:latin typeface="Cascadia Mono" panose="020B0609020000020004" pitchFamily="49" charset="0"/>
              </a:rPr>
              <a:t>ContextoMensagem</a:t>
            </a:r>
            <a:r>
              <a:rPr lang="pt-BR" sz="1200" dirty="0">
                <a:solidFill>
                  <a:srgbClr val="2B91AF"/>
                </a:solidFill>
                <a:latin typeface="Cascadia Mono" panose="020B0609020000020004" pitchFamily="49" charset="0"/>
              </a:rPr>
              <a:t> </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private</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Mensageria { </a:t>
            </a:r>
            <a:r>
              <a:rPr lang="pt-BR" sz="1200" dirty="0" err="1">
                <a:solidFill>
                  <a:srgbClr val="0000FF"/>
                </a:solidFill>
                <a:latin typeface="Cascadia Mono" panose="020B0609020000020004" pitchFamily="49" charset="0"/>
              </a:rPr>
              <a:t>get</a:t>
            </a:r>
            <a:r>
              <a:rPr lang="pt-BR" sz="1200" dirty="0">
                <a:solidFill>
                  <a:srgbClr val="000000"/>
                </a:solidFill>
                <a:latin typeface="Cascadia Mono" panose="020B0609020000020004" pitchFamily="49" charset="0"/>
              </a:rPr>
              <a:t>; </a:t>
            </a:r>
            <a:r>
              <a:rPr lang="pt-BR" sz="1200" dirty="0">
                <a:solidFill>
                  <a:srgbClr val="0000FF"/>
                </a:solidFill>
                <a:latin typeface="Cascadia Mono" panose="020B0609020000020004" pitchFamily="49" charset="0"/>
              </a:rPr>
              <a:t>set</a:t>
            </a:r>
            <a:r>
              <a:rPr lang="pt-BR" sz="1200" dirty="0">
                <a:solidFill>
                  <a:srgbClr val="000000"/>
                </a:solidFill>
                <a:latin typeface="Cascadia Mono" panose="020B0609020000020004" pitchFamily="49" charset="0"/>
              </a:rPr>
              <a:t>; }</a:t>
            </a:r>
          </a:p>
          <a:p>
            <a:endParaRPr lang="pt-BR" sz="1200" dirty="0">
              <a:solidFill>
                <a:srgbClr val="000000"/>
              </a:solidFill>
              <a:latin typeface="Cascadia Mono" panose="020B0609020000020004" pitchFamily="49" charset="0"/>
            </a:endParaRP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ContextoMensagem</a:t>
            </a:r>
            <a:r>
              <a:rPr lang="pt-BR" sz="1200" dirty="0">
                <a:solidFill>
                  <a:srgbClr val="000000"/>
                </a:solidFill>
                <a:latin typeface="Cascadia Mono" panose="020B0609020000020004" pitchFamily="49" charset="0"/>
              </a:rPr>
              <a:t> Configurar(</a:t>
            </a:r>
            <a:r>
              <a:rPr lang="pt-BR" sz="1200" dirty="0" err="1">
                <a:solidFill>
                  <a:srgbClr val="000000"/>
                </a:solidFill>
                <a:latin typeface="Cascadia Mono" panose="020B0609020000020004" pitchFamily="49" charset="0"/>
              </a:rPr>
              <a:t>IMensageria</a:t>
            </a:r>
            <a:r>
              <a:rPr lang="pt-BR" sz="1200" dirty="0">
                <a:solidFill>
                  <a:srgbClr val="000000"/>
                </a:solidFill>
                <a:latin typeface="Cascadia Mono" panose="020B0609020000020004" pitchFamily="49" charset="0"/>
              </a:rPr>
              <a:t> mensageria)</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err="1">
                <a:solidFill>
                  <a:srgbClr val="000000"/>
                </a:solidFill>
                <a:latin typeface="Cascadia Mono" panose="020B0609020000020004" pitchFamily="49" charset="0"/>
              </a:rPr>
              <a:t>.Mensageria</a:t>
            </a:r>
            <a:r>
              <a:rPr lang="pt-BR" sz="1200" dirty="0">
                <a:solidFill>
                  <a:srgbClr val="000000"/>
                </a:solidFill>
                <a:latin typeface="Cascadia Mono" panose="020B0609020000020004" pitchFamily="49" charset="0"/>
              </a:rPr>
              <a:t> = mensageria;</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public</a:t>
            </a:r>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ContextoMensagem</a:t>
            </a:r>
            <a:r>
              <a:rPr lang="pt-BR" sz="1200" dirty="0">
                <a:solidFill>
                  <a:srgbClr val="000000"/>
                </a:solidFill>
                <a:latin typeface="Cascadia Mono" panose="020B0609020000020004" pitchFamily="49" charset="0"/>
              </a:rPr>
              <a:t> Disparar()</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err="1">
                <a:solidFill>
                  <a:srgbClr val="000000"/>
                </a:solidFill>
                <a:latin typeface="Cascadia Mono" panose="020B0609020000020004" pitchFamily="49" charset="0"/>
              </a:rPr>
              <a:t>Mensageria.EnvioMensagem</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return</a:t>
            </a:r>
            <a:r>
              <a:rPr lang="pt-BR" sz="1200" dirty="0">
                <a:solidFill>
                  <a:srgbClr val="000000"/>
                </a:solidFill>
                <a:latin typeface="Cascadia Mono" panose="020B0609020000020004" pitchFamily="49" charset="0"/>
              </a:rPr>
              <a:t> </a:t>
            </a:r>
            <a:r>
              <a:rPr lang="pt-BR" sz="1200" dirty="0" err="1">
                <a:solidFill>
                  <a:srgbClr val="0000FF"/>
                </a:solidFill>
                <a:latin typeface="Cascadia Mono" panose="020B0609020000020004" pitchFamily="49" charset="0"/>
              </a:rPr>
              <a:t>this</a:t>
            </a:r>
            <a:r>
              <a:rPr lang="pt-BR" sz="1200" dirty="0">
                <a:solidFill>
                  <a:srgbClr val="000000"/>
                </a:solidFill>
                <a:latin typeface="Cascadia Mono" panose="020B0609020000020004" pitchFamily="49" charset="0"/>
              </a:rPr>
              <a:t>;</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151113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5E984D0-14D2-1D1D-8074-800F96253436}"/>
              </a:ext>
            </a:extLst>
          </p:cNvPr>
          <p:cNvSpPr>
            <a:spLocks noGrp="1"/>
          </p:cNvSpPr>
          <p:nvPr>
            <p:ph type="sldNum" sz="quarter" idx="12"/>
          </p:nvPr>
        </p:nvSpPr>
        <p:spPr/>
        <p:txBody>
          <a:bodyPr/>
          <a:lstStyle/>
          <a:p>
            <a:fld id="{DCC852BF-F671-4184-A381-B2A10E797AA1}" type="slidenum">
              <a:rPr lang="pt-BR" smtClean="0"/>
              <a:pPr/>
              <a:t>99</a:t>
            </a:fld>
            <a:endParaRPr lang="pt-BR"/>
          </a:p>
        </p:txBody>
      </p:sp>
      <p:sp>
        <p:nvSpPr>
          <p:cNvPr id="3" name="CaixaDeTexto 2">
            <a:extLst>
              <a:ext uri="{FF2B5EF4-FFF2-40B4-BE49-F238E27FC236}">
                <a16:creationId xmlns:a16="http://schemas.microsoft.com/office/drawing/2014/main" id="{7A0BECDA-3837-B6A4-E36C-AF9D08A6CF9B}"/>
              </a:ext>
            </a:extLst>
          </p:cNvPr>
          <p:cNvSpPr txBox="1"/>
          <p:nvPr/>
        </p:nvSpPr>
        <p:spPr>
          <a:xfrm>
            <a:off x="107504" y="-27384"/>
            <a:ext cx="8784976" cy="523220"/>
          </a:xfrm>
          <a:prstGeom prst="rect">
            <a:avLst/>
          </a:prstGeom>
          <a:noFill/>
        </p:spPr>
        <p:txBody>
          <a:bodyPr wrap="square">
            <a:spAutoFit/>
          </a:bodyPr>
          <a:lstStyle/>
          <a:p>
            <a:r>
              <a:rPr lang="pt-BR" sz="2800" b="1" i="1" dirty="0"/>
              <a:t>Design </a:t>
            </a:r>
            <a:r>
              <a:rPr lang="pt-BR" sz="2800" b="1" i="1" dirty="0" err="1"/>
              <a:t>Patterns</a:t>
            </a:r>
            <a:r>
              <a:rPr lang="pt-BR" sz="2800" b="1" i="1" dirty="0"/>
              <a:t> e S.O.L.I.D</a:t>
            </a:r>
          </a:p>
        </p:txBody>
      </p:sp>
      <p:sp>
        <p:nvSpPr>
          <p:cNvPr id="5" name="CaixaDeTexto 4">
            <a:extLst>
              <a:ext uri="{FF2B5EF4-FFF2-40B4-BE49-F238E27FC236}">
                <a16:creationId xmlns:a16="http://schemas.microsoft.com/office/drawing/2014/main" id="{A15F8607-8FE4-7595-0912-8CC90BA34C6B}"/>
              </a:ext>
            </a:extLst>
          </p:cNvPr>
          <p:cNvSpPr txBox="1"/>
          <p:nvPr/>
        </p:nvSpPr>
        <p:spPr>
          <a:xfrm>
            <a:off x="179512" y="620688"/>
            <a:ext cx="8424936" cy="2893100"/>
          </a:xfrm>
          <a:prstGeom prst="rect">
            <a:avLst/>
          </a:prstGeom>
          <a:noFill/>
        </p:spPr>
        <p:txBody>
          <a:bodyPr wrap="square">
            <a:spAutoFit/>
          </a:bodyPr>
          <a:lstStyle/>
          <a:p>
            <a:r>
              <a:rPr lang="pt-BR" sz="1400" dirty="0" err="1">
                <a:solidFill>
                  <a:srgbClr val="0000FF"/>
                </a:solidFill>
                <a:latin typeface="Cascadia Mono" panose="020B0609020000020004" pitchFamily="49" charset="0"/>
              </a:rPr>
              <a:t>using</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ConsoleAppDesignPattern.DesignPatterns.Comportamental</a:t>
            </a:r>
            <a:r>
              <a:rPr lang="pt-BR" sz="1400" dirty="0">
                <a:solidFill>
                  <a:srgbClr val="000000"/>
                </a:solidFill>
                <a:latin typeface="Cascadia Mono" panose="020B0609020000020004" pitchFamily="49" charset="0"/>
              </a:rPr>
              <a:t>;</a:t>
            </a:r>
            <a:endParaRPr lang="it-IT" sz="1400" dirty="0">
              <a:solidFill>
                <a:srgbClr val="000000"/>
              </a:solidFill>
              <a:latin typeface="Cascadia Mono" panose="020B0609020000020004" pitchFamily="49" charset="0"/>
            </a:endParaRPr>
          </a:p>
          <a:p>
            <a:endParaRPr lang="it-IT" sz="1400" dirty="0">
              <a:solidFill>
                <a:srgbClr val="000000"/>
              </a:solidFill>
              <a:latin typeface="Cascadia Mono" panose="020B0609020000020004" pitchFamily="49" charset="0"/>
            </a:endParaRPr>
          </a:p>
          <a:p>
            <a:r>
              <a:rPr lang="it-IT" sz="1400" dirty="0">
                <a:solidFill>
                  <a:srgbClr val="000000"/>
                </a:solidFill>
                <a:latin typeface="Cascadia Mono" panose="020B0609020000020004" pitchFamily="49" charset="0"/>
              </a:rPr>
              <a:t>Console.WriteLine(</a:t>
            </a:r>
            <a:r>
              <a:rPr lang="it-IT" sz="1400" dirty="0">
                <a:solidFill>
                  <a:srgbClr val="A31515"/>
                </a:solidFill>
                <a:latin typeface="Cascadia Mono" panose="020B0609020000020004" pitchFamily="49" charset="0"/>
              </a:rPr>
              <a:t>"Design Pattern - Comportamental - Strategy"</a:t>
            </a:r>
            <a:r>
              <a:rPr lang="it-IT" sz="1400" dirty="0">
                <a:solidFill>
                  <a:srgbClr val="000000"/>
                </a:solidFill>
                <a:latin typeface="Cascadia Mono" panose="020B0609020000020004" pitchFamily="49" charset="0"/>
              </a:rPr>
              <a:t>);</a:t>
            </a:r>
          </a:p>
          <a:p>
            <a:r>
              <a:rPr lang="pt-BR" sz="1400" dirty="0" err="1">
                <a:solidFill>
                  <a:srgbClr val="000000"/>
                </a:solidFill>
                <a:latin typeface="Cascadia Mono" panose="020B0609020000020004" pitchFamily="49" charset="0"/>
              </a:rPr>
              <a:t>Console.WriteLine</a:t>
            </a:r>
            <a:r>
              <a:rPr lang="pt-BR" sz="1400" dirty="0">
                <a:solidFill>
                  <a:srgbClr val="000000"/>
                </a:solidFill>
                <a:latin typeface="Cascadia Mono" panose="020B0609020000020004" pitchFamily="49" charset="0"/>
              </a:rPr>
              <a:t>();</a:t>
            </a:r>
          </a:p>
          <a:p>
            <a:endParaRPr lang="pt-BR" sz="1400" dirty="0">
              <a:solidFill>
                <a:srgbClr val="000000"/>
              </a:solidFill>
              <a:latin typeface="Cascadia Mono" panose="020B0609020000020004" pitchFamily="49" charset="0"/>
            </a:endParaRPr>
          </a:p>
          <a:p>
            <a:r>
              <a:rPr lang="pt-BR" sz="1400" dirty="0" err="1">
                <a:solidFill>
                  <a:srgbClr val="00B050"/>
                </a:solidFill>
                <a:latin typeface="Cascadia Mono" panose="020B0609020000020004" pitchFamily="49" charset="0"/>
              </a:rPr>
              <a:t>ContextoMensagem</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contextoMensagem</a:t>
            </a:r>
            <a:r>
              <a:rPr lang="pt-BR" sz="1400" dirty="0">
                <a:solidFill>
                  <a:srgbClr val="000000"/>
                </a:solidFill>
                <a:latin typeface="Cascadia Mono" panose="020B0609020000020004" pitchFamily="49" charset="0"/>
              </a:rPr>
              <a:t> = </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p>
          <a:p>
            <a:endParaRPr lang="pt-BR" sz="1400" dirty="0">
              <a:solidFill>
                <a:srgbClr val="000000"/>
              </a:solidFill>
              <a:latin typeface="Cascadia Mono" panose="020B0609020000020004" pitchFamily="49" charset="0"/>
            </a:endParaRPr>
          </a:p>
          <a:p>
            <a:r>
              <a:rPr lang="pt-BR" sz="1400" dirty="0" err="1">
                <a:solidFill>
                  <a:srgbClr val="000000"/>
                </a:solidFill>
                <a:latin typeface="Cascadia Mono" panose="020B0609020000020004" pitchFamily="49" charset="0"/>
              </a:rPr>
              <a:t>contextoMensagem.Configurar</a:t>
            </a:r>
            <a:r>
              <a:rPr lang="pt-BR" sz="1400" dirty="0">
                <a:solidFill>
                  <a:srgbClr val="000000"/>
                </a:solidFill>
                <a:latin typeface="Cascadia Mono" panose="020B0609020000020004" pitchFamily="49" charset="0"/>
              </a:rPr>
              <a:t>(</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MensagemEmail</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.Disparar()</a:t>
            </a:r>
          </a:p>
          <a:p>
            <a:r>
              <a:rPr lang="pt-BR" sz="1400" dirty="0">
                <a:solidFill>
                  <a:srgbClr val="000000"/>
                </a:solidFill>
                <a:latin typeface="Cascadia Mono" panose="020B0609020000020004" pitchFamily="49" charset="0"/>
              </a:rPr>
              <a:t>                .Configurar(</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MensagemSMS</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.Disparar()</a:t>
            </a:r>
          </a:p>
          <a:p>
            <a:r>
              <a:rPr lang="pt-BR" sz="1400" dirty="0">
                <a:solidFill>
                  <a:srgbClr val="000000"/>
                </a:solidFill>
                <a:latin typeface="Cascadia Mono" panose="020B0609020000020004" pitchFamily="49" charset="0"/>
              </a:rPr>
              <a:t>                .Configurar(</a:t>
            </a:r>
            <a:r>
              <a:rPr lang="pt-BR" sz="1400" dirty="0">
                <a:solidFill>
                  <a:srgbClr val="0000FF"/>
                </a:solidFill>
                <a:latin typeface="Cascadia Mono" panose="020B0609020000020004" pitchFamily="49" charset="0"/>
              </a:rPr>
              <a:t>new</a:t>
            </a:r>
            <a:r>
              <a:rPr lang="pt-BR" sz="1400" dirty="0">
                <a:solidFill>
                  <a:srgbClr val="000000"/>
                </a:solidFill>
                <a:latin typeface="Cascadia Mono" panose="020B0609020000020004" pitchFamily="49" charset="0"/>
              </a:rPr>
              <a:t> </a:t>
            </a:r>
            <a:r>
              <a:rPr lang="pt-BR" sz="1400" dirty="0" err="1">
                <a:solidFill>
                  <a:srgbClr val="000000"/>
                </a:solidFill>
                <a:latin typeface="Cascadia Mono" panose="020B0609020000020004" pitchFamily="49" charset="0"/>
              </a:rPr>
              <a:t>MensagemWhatsApp</a:t>
            </a:r>
            <a:r>
              <a:rPr lang="pt-BR"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.Disparar();</a:t>
            </a:r>
          </a:p>
        </p:txBody>
      </p:sp>
      <p:sp>
        <p:nvSpPr>
          <p:cNvPr id="6" name="CaixaDeTexto 5">
            <a:extLst>
              <a:ext uri="{FF2B5EF4-FFF2-40B4-BE49-F238E27FC236}">
                <a16:creationId xmlns:a16="http://schemas.microsoft.com/office/drawing/2014/main" id="{47E08EF4-613F-48BE-4041-DBA61D9E6F37}"/>
              </a:ext>
            </a:extLst>
          </p:cNvPr>
          <p:cNvSpPr txBox="1"/>
          <p:nvPr/>
        </p:nvSpPr>
        <p:spPr>
          <a:xfrm>
            <a:off x="179512" y="3712964"/>
            <a:ext cx="8424936" cy="2585323"/>
          </a:xfrm>
          <a:prstGeom prst="rect">
            <a:avLst/>
          </a:prstGeom>
          <a:noFill/>
        </p:spPr>
        <p:txBody>
          <a:bodyPr wrap="square" rtlCol="0">
            <a:spAutoFit/>
          </a:bodyPr>
          <a:lstStyle/>
          <a:p>
            <a:r>
              <a:rPr lang="pt-BR" dirty="0"/>
              <a:t>O padrão </a:t>
            </a:r>
            <a:r>
              <a:rPr lang="pt-BR" dirty="0" err="1"/>
              <a:t>Strategy</a:t>
            </a:r>
            <a:r>
              <a:rPr lang="pt-BR" dirty="0"/>
              <a:t>, permiti que modos diferentes possam ser utilizados usando o mesmo contrato (assinatura). No slide anterior, ainda implementamos uma junção de padrões tanto o </a:t>
            </a:r>
            <a:r>
              <a:rPr lang="pt-BR" dirty="0" err="1"/>
              <a:t>Stragy</a:t>
            </a:r>
            <a:r>
              <a:rPr lang="pt-BR" dirty="0"/>
              <a:t> que centralizou todas as estratégias, na classe </a:t>
            </a:r>
            <a:r>
              <a:rPr lang="pt-BR" dirty="0" err="1"/>
              <a:t>ContextoMensagem</a:t>
            </a:r>
            <a:r>
              <a:rPr lang="pt-BR" dirty="0"/>
              <a:t>, mas nessa classe, também usamos o padrão </a:t>
            </a:r>
            <a:r>
              <a:rPr lang="pt-BR" dirty="0" err="1"/>
              <a:t>Fluent</a:t>
            </a:r>
            <a:r>
              <a:rPr lang="pt-BR" dirty="0"/>
              <a:t> </a:t>
            </a:r>
            <a:r>
              <a:rPr lang="pt-BR" dirty="0" err="1"/>
              <a:t>Builder</a:t>
            </a:r>
            <a:r>
              <a:rPr lang="pt-BR" dirty="0"/>
              <a:t> que é </a:t>
            </a:r>
            <a:r>
              <a:rPr lang="pt-BR" dirty="0" err="1"/>
              <a:t>Criacional</a:t>
            </a:r>
            <a:r>
              <a:rPr lang="pt-BR" dirty="0"/>
              <a:t>, pois o intuito dele é facilitar o retorno do mesmo objeto, fazendo dela um tipo fluente, no qual parâmetros ou mesmo ordem de chamadas de métodos permite uma construção final da classe. No fim podemos mesclar </a:t>
            </a:r>
            <a:r>
              <a:rPr lang="pt-BR" dirty="0" err="1"/>
              <a:t>Desgin</a:t>
            </a:r>
            <a:r>
              <a:rPr lang="pt-BR" dirty="0"/>
              <a:t> </a:t>
            </a:r>
            <a:r>
              <a:rPr lang="pt-BR" dirty="0" err="1"/>
              <a:t>Patterns</a:t>
            </a:r>
            <a:r>
              <a:rPr lang="pt-BR" dirty="0"/>
              <a:t>, conforme necessidade.</a:t>
            </a:r>
          </a:p>
        </p:txBody>
      </p:sp>
    </p:spTree>
    <p:extLst>
      <p:ext uri="{BB962C8B-B14F-4D97-AF65-F5344CB8AC3E}">
        <p14:creationId xmlns:p14="http://schemas.microsoft.com/office/powerpoint/2010/main" val="3717312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14788</TotalTime>
  <Words>13692</Words>
  <Application>Microsoft Office PowerPoint</Application>
  <PresentationFormat>Apresentação na tela (4:3)</PresentationFormat>
  <Paragraphs>2078</Paragraphs>
  <Slides>114</Slides>
  <Notes>33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114</vt:i4>
      </vt:variant>
    </vt:vector>
  </HeadingPairs>
  <TitlesOfParts>
    <vt:vector size="121" baseType="lpstr">
      <vt:lpstr>Arial</vt:lpstr>
      <vt:lpstr>Calibri</vt:lpstr>
      <vt:lpstr>Cascadia Mono</vt:lpstr>
      <vt:lpstr>Century Schoolbook</vt:lpstr>
      <vt:lpstr>Wingdings</vt:lpstr>
      <vt:lpstr>Wingdings 2</vt:lpstr>
      <vt:lpstr>Balcão Envidraçado</vt:lpstr>
      <vt:lpstr>Treinamento de 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de SQL</dc:title>
  <dc:creator>drika</dc:creator>
  <cp:lastModifiedBy>C</cp:lastModifiedBy>
  <cp:revision>422</cp:revision>
  <dcterms:created xsi:type="dcterms:W3CDTF">2012-03-03T11:08:23Z</dcterms:created>
  <dcterms:modified xsi:type="dcterms:W3CDTF">2023-08-11T01:09:55Z</dcterms:modified>
</cp:coreProperties>
</file>