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Glacial Indifference Bold" charset="1" panose="00000800000000000000"/>
      <p:regular r:id="rId19"/>
    </p:embeddedFont>
    <p:embeddedFont>
      <p:font typeface="Glacial Indifference" charset="1" panose="00000000000000000000"/>
      <p:regular r:id="rId20"/>
    </p:embeddedFont>
    <p:embeddedFont>
      <p:font typeface="Canva Sans Bold" charset="1" panose="020B0803030501040103"/>
      <p:regular r:id="rId21"/>
    </p:embeddedFont>
    <p:embeddedFont>
      <p:font typeface="Canva Sans" charset="1" panose="020B05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pn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5.jpeg" Type="http://schemas.openxmlformats.org/officeDocument/2006/relationships/image"/><Relationship Id="rId9" Target="../media/image3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https://lookerstudio.google.com/u/0/reporting/1447add9-7a59-4a3b-a3d9-7534bb9ce906" TargetMode="External" Type="http://schemas.openxmlformats.org/officeDocument/2006/relationships/hyperlink"/><Relationship Id="rId2" Target="../media/image6.png" Type="http://schemas.openxmlformats.org/officeDocument/2006/relationships/image"/><Relationship Id="rId3" Target="../media/image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5.jpeg" Type="http://schemas.openxmlformats.org/officeDocument/2006/relationships/image"/><Relationship Id="rId9" Target="../media/image3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11" Target="../media/image43.svg" Type="http://schemas.openxmlformats.org/officeDocument/2006/relationships/image"/><Relationship Id="rId12" Target="../media/image5.jpeg" Type="http://schemas.openxmlformats.org/officeDocument/2006/relationships/image"/><Relationship Id="rId2" Target="../media/image36.png" Type="http://schemas.openxmlformats.org/officeDocument/2006/relationships/image"/><Relationship Id="rId3" Target="../media/image37.sv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40.png" Type="http://schemas.openxmlformats.org/officeDocument/2006/relationships/image"/><Relationship Id="rId7" Target="../media/image41.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svg" Type="http://schemas.openxmlformats.org/officeDocument/2006/relationships/image"/><Relationship Id="rId4" Target="../media/image46.png" Type="http://schemas.openxmlformats.org/officeDocument/2006/relationships/image"/><Relationship Id="rId5" Target="../media/image47.svg" Type="http://schemas.openxmlformats.org/officeDocument/2006/relationships/image"/><Relationship Id="rId6" Target="../media/image48.png" Type="http://schemas.openxmlformats.org/officeDocument/2006/relationships/image"/><Relationship Id="rId7" Target="../media/image49.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5.jpeg" Type="http://schemas.openxmlformats.org/officeDocument/2006/relationships/image"/><Relationship Id="rId9" Target="../media/image2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embeddings/oleObject1.bin" Type="http://schemas.openxmlformats.org/officeDocument/2006/relationships/oleObject"/><Relationship Id="rId2" Target="../media/image6.png" Type="http://schemas.openxmlformats.org/officeDocument/2006/relationships/image"/><Relationship Id="rId3" Target="../media/image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5.jpeg" Type="http://schemas.openxmlformats.org/officeDocument/2006/relationships/image"/><Relationship Id="rId9" Target="../media/image3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939515" y="6668606"/>
            <a:ext cx="5348485" cy="3618394"/>
            <a:chOff x="0" y="0"/>
            <a:chExt cx="1408655" cy="952993"/>
          </a:xfrm>
        </p:grpSpPr>
        <p:sp>
          <p:nvSpPr>
            <p:cNvPr name="Freeform 3" id="3"/>
            <p:cNvSpPr/>
            <p:nvPr/>
          </p:nvSpPr>
          <p:spPr>
            <a:xfrm flipH="false" flipV="false" rot="0">
              <a:off x="0" y="0"/>
              <a:ext cx="1408655" cy="952993"/>
            </a:xfrm>
            <a:custGeom>
              <a:avLst/>
              <a:gdLst/>
              <a:ahLst/>
              <a:cxnLst/>
              <a:rect r="r" b="b" t="t" l="l"/>
              <a:pathLst>
                <a:path h="952993" w="1408655">
                  <a:moveTo>
                    <a:pt x="0" y="0"/>
                  </a:moveTo>
                  <a:lnTo>
                    <a:pt x="1408655" y="0"/>
                  </a:lnTo>
                  <a:lnTo>
                    <a:pt x="1408655" y="952993"/>
                  </a:lnTo>
                  <a:lnTo>
                    <a:pt x="0" y="952993"/>
                  </a:lnTo>
                  <a:close/>
                </a:path>
              </a:pathLst>
            </a:custGeom>
            <a:solidFill>
              <a:srgbClr val="E4E4E4"/>
            </a:solidFill>
          </p:spPr>
        </p:sp>
        <p:sp>
          <p:nvSpPr>
            <p:cNvPr name="TextBox 4" id="4"/>
            <p:cNvSpPr txBox="true"/>
            <p:nvPr/>
          </p:nvSpPr>
          <p:spPr>
            <a:xfrm>
              <a:off x="0" y="-38100"/>
              <a:ext cx="1408655" cy="99109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183514" y="2901658"/>
            <a:ext cx="1327633" cy="1327633"/>
          </a:xfrm>
          <a:custGeom>
            <a:avLst/>
            <a:gdLst/>
            <a:ahLst/>
            <a:cxnLst/>
            <a:rect r="r" b="b" t="t" l="l"/>
            <a:pathLst>
              <a:path h="1327633" w="1327633">
                <a:moveTo>
                  <a:pt x="0" y="0"/>
                </a:moveTo>
                <a:lnTo>
                  <a:pt x="1327633" y="0"/>
                </a:lnTo>
                <a:lnTo>
                  <a:pt x="1327633" y="1327633"/>
                </a:lnTo>
                <a:lnTo>
                  <a:pt x="0" y="1327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898390" y="-3281494"/>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5351247" y="4400741"/>
            <a:ext cx="803180" cy="742759"/>
            <a:chOff x="0" y="0"/>
            <a:chExt cx="211537" cy="195624"/>
          </a:xfrm>
        </p:grpSpPr>
        <p:sp>
          <p:nvSpPr>
            <p:cNvPr name="Freeform 8" id="8"/>
            <p:cNvSpPr/>
            <p:nvPr/>
          </p:nvSpPr>
          <p:spPr>
            <a:xfrm flipH="false" flipV="false" rot="0">
              <a:off x="0" y="0"/>
              <a:ext cx="211537" cy="195624"/>
            </a:xfrm>
            <a:custGeom>
              <a:avLst/>
              <a:gdLst/>
              <a:ahLst/>
              <a:cxnLst/>
              <a:rect r="r" b="b" t="t" l="l"/>
              <a:pathLst>
                <a:path h="195624" w="211537">
                  <a:moveTo>
                    <a:pt x="0" y="0"/>
                  </a:moveTo>
                  <a:lnTo>
                    <a:pt x="211537" y="0"/>
                  </a:lnTo>
                  <a:lnTo>
                    <a:pt x="211537" y="195624"/>
                  </a:lnTo>
                  <a:lnTo>
                    <a:pt x="0" y="195624"/>
                  </a:lnTo>
                  <a:close/>
                </a:path>
              </a:pathLst>
            </a:custGeom>
            <a:solidFill>
              <a:srgbClr val="5DA295"/>
            </a:solidFill>
          </p:spPr>
        </p:sp>
        <p:sp>
          <p:nvSpPr>
            <p:cNvPr name="TextBox 9" id="9"/>
            <p:cNvSpPr txBox="true"/>
            <p:nvPr/>
          </p:nvSpPr>
          <p:spPr>
            <a:xfrm>
              <a:off x="0" y="-38100"/>
              <a:ext cx="211537" cy="233724"/>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619741" cy="2934068"/>
            <a:chOff x="0" y="0"/>
            <a:chExt cx="163224" cy="772759"/>
          </a:xfrm>
        </p:grpSpPr>
        <p:sp>
          <p:nvSpPr>
            <p:cNvPr name="Freeform 11" id="11"/>
            <p:cNvSpPr/>
            <p:nvPr/>
          </p:nvSpPr>
          <p:spPr>
            <a:xfrm flipH="false" flipV="false" rot="0">
              <a:off x="0" y="0"/>
              <a:ext cx="163224" cy="772759"/>
            </a:xfrm>
            <a:custGeom>
              <a:avLst/>
              <a:gdLst/>
              <a:ahLst/>
              <a:cxnLst/>
              <a:rect r="r" b="b" t="t" l="l"/>
              <a:pathLst>
                <a:path h="772759" w="163224">
                  <a:moveTo>
                    <a:pt x="0" y="0"/>
                  </a:moveTo>
                  <a:lnTo>
                    <a:pt x="163224" y="0"/>
                  </a:lnTo>
                  <a:lnTo>
                    <a:pt x="163224" y="772759"/>
                  </a:lnTo>
                  <a:lnTo>
                    <a:pt x="0" y="772759"/>
                  </a:lnTo>
                  <a:close/>
                </a:path>
              </a:pathLst>
            </a:custGeom>
            <a:solidFill>
              <a:srgbClr val="5DA295"/>
            </a:solidFill>
          </p:spPr>
        </p:sp>
        <p:sp>
          <p:nvSpPr>
            <p:cNvPr name="TextBox 12" id="12"/>
            <p:cNvSpPr txBox="true"/>
            <p:nvPr/>
          </p:nvSpPr>
          <p:spPr>
            <a:xfrm>
              <a:off x="0" y="-38100"/>
              <a:ext cx="163224" cy="810859"/>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0" y="2933707"/>
            <a:ext cx="619741" cy="1004046"/>
            <a:chOff x="0" y="0"/>
            <a:chExt cx="163224" cy="264440"/>
          </a:xfrm>
        </p:grpSpPr>
        <p:sp>
          <p:nvSpPr>
            <p:cNvPr name="Freeform 14" id="14"/>
            <p:cNvSpPr/>
            <p:nvPr/>
          </p:nvSpPr>
          <p:spPr>
            <a:xfrm flipH="false" flipV="false" rot="0">
              <a:off x="0" y="0"/>
              <a:ext cx="163224" cy="264440"/>
            </a:xfrm>
            <a:custGeom>
              <a:avLst/>
              <a:gdLst/>
              <a:ahLst/>
              <a:cxnLst/>
              <a:rect r="r" b="b" t="t" l="l"/>
              <a:pathLst>
                <a:path h="264440" w="163224">
                  <a:moveTo>
                    <a:pt x="0" y="0"/>
                  </a:moveTo>
                  <a:lnTo>
                    <a:pt x="163224" y="0"/>
                  </a:lnTo>
                  <a:lnTo>
                    <a:pt x="163224" y="264440"/>
                  </a:lnTo>
                  <a:lnTo>
                    <a:pt x="0" y="264440"/>
                  </a:lnTo>
                  <a:close/>
                </a:path>
              </a:pathLst>
            </a:custGeom>
            <a:solidFill>
              <a:srgbClr val="BFDDD2"/>
            </a:solidFill>
          </p:spPr>
        </p:sp>
        <p:sp>
          <p:nvSpPr>
            <p:cNvPr name="TextBox 15" id="15"/>
            <p:cNvSpPr txBox="true"/>
            <p:nvPr/>
          </p:nvSpPr>
          <p:spPr>
            <a:xfrm>
              <a:off x="0" y="-38100"/>
              <a:ext cx="163224" cy="30254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0" y="6668606"/>
            <a:ext cx="18288000" cy="3618394"/>
            <a:chOff x="0" y="0"/>
            <a:chExt cx="4816593" cy="952993"/>
          </a:xfrm>
        </p:grpSpPr>
        <p:sp>
          <p:nvSpPr>
            <p:cNvPr name="Freeform 17" id="17"/>
            <p:cNvSpPr/>
            <p:nvPr/>
          </p:nvSpPr>
          <p:spPr>
            <a:xfrm flipH="false" flipV="false" rot="0">
              <a:off x="0" y="0"/>
              <a:ext cx="4816592" cy="952993"/>
            </a:xfrm>
            <a:custGeom>
              <a:avLst/>
              <a:gdLst/>
              <a:ahLst/>
              <a:cxnLst/>
              <a:rect r="r" b="b" t="t" l="l"/>
              <a:pathLst>
                <a:path h="952993" w="4816592">
                  <a:moveTo>
                    <a:pt x="0" y="0"/>
                  </a:moveTo>
                  <a:lnTo>
                    <a:pt x="4816592" y="0"/>
                  </a:lnTo>
                  <a:lnTo>
                    <a:pt x="4816592" y="952993"/>
                  </a:lnTo>
                  <a:lnTo>
                    <a:pt x="0" y="952993"/>
                  </a:lnTo>
                  <a:close/>
                </a:path>
              </a:pathLst>
            </a:custGeom>
            <a:solidFill>
              <a:srgbClr val="5DA295"/>
            </a:solidFill>
          </p:spPr>
        </p:sp>
        <p:sp>
          <p:nvSpPr>
            <p:cNvPr name="TextBox 18" id="18"/>
            <p:cNvSpPr txBox="true"/>
            <p:nvPr/>
          </p:nvSpPr>
          <p:spPr>
            <a:xfrm>
              <a:off x="0" y="-38100"/>
              <a:ext cx="4816593" cy="991093"/>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548190" y="7132148"/>
            <a:ext cx="143103" cy="2691310"/>
            <a:chOff x="0" y="0"/>
            <a:chExt cx="37690" cy="708822"/>
          </a:xfrm>
        </p:grpSpPr>
        <p:sp>
          <p:nvSpPr>
            <p:cNvPr name="Freeform 20" id="20"/>
            <p:cNvSpPr/>
            <p:nvPr/>
          </p:nvSpPr>
          <p:spPr>
            <a:xfrm flipH="false" flipV="false" rot="0">
              <a:off x="0" y="0"/>
              <a:ext cx="37690" cy="708822"/>
            </a:xfrm>
            <a:custGeom>
              <a:avLst/>
              <a:gdLst/>
              <a:ahLst/>
              <a:cxnLst/>
              <a:rect r="r" b="b" t="t" l="l"/>
              <a:pathLst>
                <a:path h="708822" w="37690">
                  <a:moveTo>
                    <a:pt x="0" y="0"/>
                  </a:moveTo>
                  <a:lnTo>
                    <a:pt x="37690" y="0"/>
                  </a:lnTo>
                  <a:lnTo>
                    <a:pt x="37690" y="708822"/>
                  </a:lnTo>
                  <a:lnTo>
                    <a:pt x="0" y="708822"/>
                  </a:lnTo>
                  <a:close/>
                </a:path>
              </a:pathLst>
            </a:custGeom>
            <a:solidFill>
              <a:srgbClr val="BFDDD2"/>
            </a:solidFill>
          </p:spPr>
        </p:sp>
        <p:sp>
          <p:nvSpPr>
            <p:cNvPr name="TextBox 21" id="21"/>
            <p:cNvSpPr txBox="true"/>
            <p:nvPr/>
          </p:nvSpPr>
          <p:spPr>
            <a:xfrm>
              <a:off x="0" y="-38100"/>
              <a:ext cx="37690" cy="746922"/>
            </a:xfrm>
            <a:prstGeom prst="rect">
              <a:avLst/>
            </a:prstGeom>
          </p:spPr>
          <p:txBody>
            <a:bodyPr anchor="ctr" rtlCol="false" tIns="50800" lIns="50800" bIns="50800" rIns="50800"/>
            <a:lstStyle/>
            <a:p>
              <a:pPr algn="ctr">
                <a:lnSpc>
                  <a:spcPts val="2659"/>
                </a:lnSpc>
              </a:pPr>
            </a:p>
          </p:txBody>
        </p:sp>
      </p:grpSp>
      <p:sp>
        <p:nvSpPr>
          <p:cNvPr name="Freeform 22" id="22"/>
          <p:cNvSpPr/>
          <p:nvPr/>
        </p:nvSpPr>
        <p:spPr>
          <a:xfrm flipH="false" flipV="false" rot="0">
            <a:off x="16847330" y="388398"/>
            <a:ext cx="995670" cy="1280604"/>
          </a:xfrm>
          <a:custGeom>
            <a:avLst/>
            <a:gdLst/>
            <a:ahLst/>
            <a:cxnLst/>
            <a:rect r="r" b="b" t="t" l="l"/>
            <a:pathLst>
              <a:path h="1280604" w="995670">
                <a:moveTo>
                  <a:pt x="0" y="0"/>
                </a:moveTo>
                <a:lnTo>
                  <a:pt x="995670" y="0"/>
                </a:lnTo>
                <a:lnTo>
                  <a:pt x="995670" y="1280604"/>
                </a:lnTo>
                <a:lnTo>
                  <a:pt x="0" y="1280604"/>
                </a:lnTo>
                <a:lnTo>
                  <a:pt x="0" y="0"/>
                </a:lnTo>
                <a:close/>
              </a:path>
            </a:pathLst>
          </a:custGeom>
          <a:blipFill>
            <a:blip r:embed="rId6"/>
            <a:stretch>
              <a:fillRect l="0" t="0" r="0" b="0"/>
            </a:stretch>
          </a:blipFill>
        </p:spPr>
      </p:sp>
      <p:sp>
        <p:nvSpPr>
          <p:cNvPr name="TextBox 23" id="23"/>
          <p:cNvSpPr txBox="true"/>
          <p:nvPr/>
        </p:nvSpPr>
        <p:spPr>
          <a:xfrm rot="0">
            <a:off x="1711185" y="1809558"/>
            <a:ext cx="13380884" cy="4265914"/>
          </a:xfrm>
          <a:prstGeom prst="rect">
            <a:avLst/>
          </a:prstGeom>
        </p:spPr>
        <p:txBody>
          <a:bodyPr anchor="t" rtlCol="false" tIns="0" lIns="0" bIns="0" rIns="0">
            <a:spAutoFit/>
          </a:bodyPr>
          <a:lstStyle/>
          <a:p>
            <a:pPr algn="l">
              <a:lnSpc>
                <a:spcPts val="5679"/>
              </a:lnSpc>
            </a:pPr>
            <a:r>
              <a:rPr lang="en-US" sz="4812" b="true">
                <a:solidFill>
                  <a:srgbClr val="000000"/>
                </a:solidFill>
                <a:latin typeface="Glacial Indifference Bold"/>
                <a:ea typeface="Glacial Indifference Bold"/>
                <a:cs typeface="Glacial Indifference Bold"/>
                <a:sym typeface="Glacial Indifference Bold"/>
              </a:rPr>
              <a:t>PERBANDINGAN ALGORITMA</a:t>
            </a:r>
          </a:p>
          <a:p>
            <a:pPr algn="l">
              <a:lnSpc>
                <a:spcPts val="5679"/>
              </a:lnSpc>
            </a:pPr>
            <a:r>
              <a:rPr lang="en-US" b="true" sz="4812" spc="327">
                <a:solidFill>
                  <a:srgbClr val="000000"/>
                </a:solidFill>
                <a:latin typeface="Glacial Indifference Bold"/>
                <a:ea typeface="Glacial Indifference Bold"/>
                <a:cs typeface="Glacial Indifference Bold"/>
                <a:sym typeface="Glacial Indifference Bold"/>
              </a:rPr>
              <a:t>SUPPORT VECTOR MACHINE, </a:t>
            </a:r>
          </a:p>
          <a:p>
            <a:pPr algn="l">
              <a:lnSpc>
                <a:spcPts val="5679"/>
              </a:lnSpc>
            </a:pPr>
            <a:r>
              <a:rPr lang="en-US" b="true" sz="4812" spc="327">
                <a:solidFill>
                  <a:srgbClr val="000000"/>
                </a:solidFill>
                <a:latin typeface="Glacial Indifference Bold"/>
                <a:ea typeface="Glacial Indifference Bold"/>
                <a:cs typeface="Glacial Indifference Bold"/>
                <a:sym typeface="Glacial Indifference Bold"/>
              </a:rPr>
              <a:t>K-NEAREST NEIGHBOR, </a:t>
            </a:r>
          </a:p>
          <a:p>
            <a:pPr algn="l">
              <a:lnSpc>
                <a:spcPts val="5679"/>
              </a:lnSpc>
            </a:pPr>
            <a:r>
              <a:rPr lang="en-US" b="true" sz="4812" spc="327">
                <a:solidFill>
                  <a:srgbClr val="000000"/>
                </a:solidFill>
                <a:latin typeface="Glacial Indifference Bold"/>
                <a:ea typeface="Glacial Indifference Bold"/>
                <a:cs typeface="Glacial Indifference Bold"/>
                <a:sym typeface="Glacial Indifference Bold"/>
              </a:rPr>
              <a:t>DAN NAIVE BAYES CLASSIFIER UNTUK </a:t>
            </a:r>
          </a:p>
          <a:p>
            <a:pPr algn="l">
              <a:lnSpc>
                <a:spcPts val="5679"/>
              </a:lnSpc>
            </a:pPr>
            <a:r>
              <a:rPr lang="en-US" b="true" sz="4812" spc="327">
                <a:solidFill>
                  <a:srgbClr val="000000"/>
                </a:solidFill>
                <a:latin typeface="Glacial Indifference Bold"/>
                <a:ea typeface="Glacial Indifference Bold"/>
                <a:cs typeface="Glacial Indifference Bold"/>
                <a:sym typeface="Glacial Indifference Bold"/>
              </a:rPr>
              <a:t>ANALISIS OPINI PENGUNJUNG TERHADAP </a:t>
            </a:r>
          </a:p>
          <a:p>
            <a:pPr algn="l">
              <a:lnSpc>
                <a:spcPts val="5679"/>
              </a:lnSpc>
            </a:pPr>
            <a:r>
              <a:rPr lang="en-US" b="true" sz="4812" spc="327">
                <a:solidFill>
                  <a:srgbClr val="000000"/>
                </a:solidFill>
                <a:latin typeface="Glacial Indifference Bold"/>
                <a:ea typeface="Glacial Indifference Bold"/>
                <a:cs typeface="Glacial Indifference Bold"/>
                <a:sym typeface="Glacial Indifference Bold"/>
              </a:rPr>
              <a:t>WISATA SUMBER SIRA DI GOOGLE MAPS</a:t>
            </a:r>
          </a:p>
        </p:txBody>
      </p:sp>
      <p:sp>
        <p:nvSpPr>
          <p:cNvPr name="TextBox 24" id="24"/>
          <p:cNvSpPr txBox="true"/>
          <p:nvPr/>
        </p:nvSpPr>
        <p:spPr>
          <a:xfrm rot="0">
            <a:off x="1195631" y="417880"/>
            <a:ext cx="10702759" cy="1023298"/>
          </a:xfrm>
          <a:prstGeom prst="rect">
            <a:avLst/>
          </a:prstGeom>
        </p:spPr>
        <p:txBody>
          <a:bodyPr anchor="t" rtlCol="false" tIns="0" lIns="0" bIns="0" rIns="0">
            <a:spAutoFit/>
          </a:bodyPr>
          <a:lstStyle/>
          <a:p>
            <a:pPr algn="l">
              <a:lnSpc>
                <a:spcPts val="8325"/>
              </a:lnSpc>
            </a:pPr>
            <a:r>
              <a:rPr lang="en-US" b="true" sz="5947" spc="475">
                <a:solidFill>
                  <a:srgbClr val="5DA295"/>
                </a:solidFill>
                <a:latin typeface="Glacial Indifference Bold"/>
                <a:ea typeface="Glacial Indifference Bold"/>
                <a:cs typeface="Glacial Indifference Bold"/>
                <a:sym typeface="Glacial Indifference Bold"/>
              </a:rPr>
              <a:t>PENELITIAN SKRIPSI</a:t>
            </a:r>
          </a:p>
        </p:txBody>
      </p:sp>
      <p:grpSp>
        <p:nvGrpSpPr>
          <p:cNvPr name="Group 25" id="25"/>
          <p:cNvGrpSpPr/>
          <p:nvPr/>
        </p:nvGrpSpPr>
        <p:grpSpPr>
          <a:xfrm rot="0">
            <a:off x="1711185" y="7806666"/>
            <a:ext cx="7732440" cy="1342273"/>
            <a:chOff x="0" y="0"/>
            <a:chExt cx="10309920" cy="1789698"/>
          </a:xfrm>
        </p:grpSpPr>
        <p:sp>
          <p:nvSpPr>
            <p:cNvPr name="TextBox 26" id="26"/>
            <p:cNvSpPr txBox="true"/>
            <p:nvPr/>
          </p:nvSpPr>
          <p:spPr>
            <a:xfrm rot="0">
              <a:off x="0" y="-85725"/>
              <a:ext cx="10309920" cy="890059"/>
            </a:xfrm>
            <a:prstGeom prst="rect">
              <a:avLst/>
            </a:prstGeom>
          </p:spPr>
          <p:txBody>
            <a:bodyPr anchor="t" rtlCol="false" tIns="0" lIns="0" bIns="0" rIns="0">
              <a:spAutoFit/>
            </a:bodyPr>
            <a:lstStyle/>
            <a:p>
              <a:pPr algn="l">
                <a:lnSpc>
                  <a:spcPts val="5599"/>
                </a:lnSpc>
              </a:pPr>
              <a:r>
                <a:rPr lang="en-US" sz="3999" b="true">
                  <a:solidFill>
                    <a:srgbClr val="FFFFFF"/>
                  </a:solidFill>
                  <a:latin typeface="Glacial Indifference Bold"/>
                  <a:ea typeface="Glacial Indifference Bold"/>
                  <a:cs typeface="Glacial Indifference Bold"/>
                  <a:sym typeface="Glacial Indifference Bold"/>
                </a:rPr>
                <a:t>Davina Aulia Iqbiyana Balqis</a:t>
              </a:r>
            </a:p>
          </p:txBody>
        </p:sp>
        <p:sp>
          <p:nvSpPr>
            <p:cNvPr name="TextBox 27" id="27"/>
            <p:cNvSpPr txBox="true"/>
            <p:nvPr/>
          </p:nvSpPr>
          <p:spPr>
            <a:xfrm rot="0">
              <a:off x="147723" y="1038069"/>
              <a:ext cx="5007237" cy="751628"/>
            </a:xfrm>
            <a:prstGeom prst="rect">
              <a:avLst/>
            </a:prstGeom>
          </p:spPr>
          <p:txBody>
            <a:bodyPr anchor="t" rtlCol="false" tIns="0" lIns="0" bIns="0" rIns="0">
              <a:spAutoFit/>
            </a:bodyPr>
            <a:lstStyle/>
            <a:p>
              <a:pPr algn="l">
                <a:lnSpc>
                  <a:spcPts val="4759"/>
                </a:lnSpc>
              </a:pPr>
              <a:r>
                <a:rPr lang="en-US" sz="3399" b="true">
                  <a:solidFill>
                    <a:srgbClr val="FFFFFF"/>
                  </a:solidFill>
                  <a:latin typeface="Glacial Indifference Bold"/>
                  <a:ea typeface="Glacial Indifference Bold"/>
                  <a:cs typeface="Glacial Indifference Bold"/>
                  <a:sym typeface="Glacial Indifference Bold"/>
                </a:rPr>
                <a:t>Teknik Informatika</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FDDD2"/>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FFFFFF"/>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182607" y="758341"/>
            <a:ext cx="3675104" cy="3675104"/>
          </a:xfrm>
          <a:custGeom>
            <a:avLst/>
            <a:gdLst/>
            <a:ahLst/>
            <a:cxnLst/>
            <a:rect r="r" b="b" t="t" l="l"/>
            <a:pathLst>
              <a:path h="3675104" w="3675104">
                <a:moveTo>
                  <a:pt x="0" y="0"/>
                </a:moveTo>
                <a:lnTo>
                  <a:pt x="3675104" y="0"/>
                </a:lnTo>
                <a:lnTo>
                  <a:pt x="3675104" y="3675104"/>
                </a:lnTo>
                <a:lnTo>
                  <a:pt x="0" y="36751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695631" y="8016035"/>
            <a:ext cx="3905319" cy="4114800"/>
          </a:xfrm>
          <a:custGeom>
            <a:avLst/>
            <a:gdLst/>
            <a:ahLst/>
            <a:cxnLst/>
            <a:rect r="r" b="b" t="t" l="l"/>
            <a:pathLst>
              <a:path h="4114800" w="3905319">
                <a:moveTo>
                  <a:pt x="0" y="0"/>
                </a:moveTo>
                <a:lnTo>
                  <a:pt x="3905319" y="0"/>
                </a:lnTo>
                <a:lnTo>
                  <a:pt x="390531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0" y="10073435"/>
            <a:ext cx="18288000" cy="213565"/>
            <a:chOff x="0" y="0"/>
            <a:chExt cx="4816593" cy="56248"/>
          </a:xfrm>
        </p:grpSpPr>
        <p:sp>
          <p:nvSpPr>
            <p:cNvPr name="Freeform 8" id="8"/>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9" id="9"/>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2484758" y="6805162"/>
            <a:ext cx="1210872" cy="1210872"/>
          </a:xfrm>
          <a:custGeom>
            <a:avLst/>
            <a:gdLst/>
            <a:ahLst/>
            <a:cxnLst/>
            <a:rect r="r" b="b" t="t" l="l"/>
            <a:pathLst>
              <a:path h="1210872" w="1210872">
                <a:moveTo>
                  <a:pt x="0" y="0"/>
                </a:moveTo>
                <a:lnTo>
                  <a:pt x="1210873" y="0"/>
                </a:lnTo>
                <a:lnTo>
                  <a:pt x="1210873" y="1210873"/>
                </a:lnTo>
                <a:lnTo>
                  <a:pt x="0" y="1210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6564000" y="9055563"/>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09</a:t>
            </a:r>
          </a:p>
        </p:txBody>
      </p:sp>
      <p:sp>
        <p:nvSpPr>
          <p:cNvPr name="AutoShape 12" id="12"/>
          <p:cNvSpPr/>
          <p:nvPr/>
        </p:nvSpPr>
        <p:spPr>
          <a:xfrm>
            <a:off x="16564000" y="9098680"/>
            <a:ext cx="0" cy="761492"/>
          </a:xfrm>
          <a:prstGeom prst="line">
            <a:avLst/>
          </a:prstGeom>
          <a:ln cap="flat" w="95250">
            <a:solidFill>
              <a:srgbClr val="5DA295"/>
            </a:solidFill>
            <a:prstDash val="solid"/>
            <a:headEnd type="none" len="sm" w="sm"/>
            <a:tailEnd type="none" len="sm" w="sm"/>
          </a:ln>
        </p:spPr>
      </p:sp>
      <p:sp>
        <p:nvSpPr>
          <p:cNvPr name="Freeform 13" id="13"/>
          <p:cNvSpPr/>
          <p:nvPr/>
        </p:nvSpPr>
        <p:spPr>
          <a:xfrm flipH="false" flipV="false" rot="0">
            <a:off x="533873" y="567841"/>
            <a:ext cx="651700" cy="838200"/>
          </a:xfrm>
          <a:custGeom>
            <a:avLst/>
            <a:gdLst/>
            <a:ahLst/>
            <a:cxnLst/>
            <a:rect r="r" b="b" t="t" l="l"/>
            <a:pathLst>
              <a:path h="838200" w="651700">
                <a:moveTo>
                  <a:pt x="0" y="0"/>
                </a:moveTo>
                <a:lnTo>
                  <a:pt x="651700" y="0"/>
                </a:lnTo>
                <a:lnTo>
                  <a:pt x="651700" y="838200"/>
                </a:lnTo>
                <a:lnTo>
                  <a:pt x="0" y="838200"/>
                </a:lnTo>
                <a:lnTo>
                  <a:pt x="0" y="0"/>
                </a:lnTo>
                <a:close/>
              </a:path>
            </a:pathLst>
          </a:custGeom>
          <a:blipFill>
            <a:blip r:embed="rId8"/>
            <a:stretch>
              <a:fillRect l="0" t="0" r="0" b="0"/>
            </a:stretch>
          </a:blipFill>
        </p:spPr>
      </p:sp>
      <p:grpSp>
        <p:nvGrpSpPr>
          <p:cNvPr name="Group 14" id="14"/>
          <p:cNvGrpSpPr/>
          <p:nvPr/>
        </p:nvGrpSpPr>
        <p:grpSpPr>
          <a:xfrm rot="0">
            <a:off x="533873" y="2401268"/>
            <a:ext cx="17156978" cy="6163598"/>
            <a:chOff x="0" y="0"/>
            <a:chExt cx="4518710" cy="1623334"/>
          </a:xfrm>
        </p:grpSpPr>
        <p:sp>
          <p:nvSpPr>
            <p:cNvPr name="Freeform 15" id="15"/>
            <p:cNvSpPr/>
            <p:nvPr/>
          </p:nvSpPr>
          <p:spPr>
            <a:xfrm flipH="false" flipV="false" rot="0">
              <a:off x="0" y="0"/>
              <a:ext cx="4518710" cy="1623334"/>
            </a:xfrm>
            <a:custGeom>
              <a:avLst/>
              <a:gdLst/>
              <a:ahLst/>
              <a:cxnLst/>
              <a:rect r="r" b="b" t="t" l="l"/>
              <a:pathLst>
                <a:path h="1623334" w="4518710">
                  <a:moveTo>
                    <a:pt x="0" y="0"/>
                  </a:moveTo>
                  <a:lnTo>
                    <a:pt x="4518710" y="0"/>
                  </a:lnTo>
                  <a:lnTo>
                    <a:pt x="4518710" y="1623334"/>
                  </a:lnTo>
                  <a:lnTo>
                    <a:pt x="0" y="1623334"/>
                  </a:lnTo>
                  <a:close/>
                </a:path>
              </a:pathLst>
            </a:custGeom>
            <a:solidFill>
              <a:srgbClr val="FFFFFF"/>
            </a:solidFill>
          </p:spPr>
        </p:sp>
        <p:sp>
          <p:nvSpPr>
            <p:cNvPr name="TextBox 16" id="16"/>
            <p:cNvSpPr txBox="true"/>
            <p:nvPr/>
          </p:nvSpPr>
          <p:spPr>
            <a:xfrm>
              <a:off x="0" y="-38100"/>
              <a:ext cx="4518710" cy="1661434"/>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859723" y="2740835"/>
            <a:ext cx="7903253" cy="5484464"/>
          </a:xfrm>
          <a:custGeom>
            <a:avLst/>
            <a:gdLst/>
            <a:ahLst/>
            <a:cxnLst/>
            <a:rect r="r" b="b" t="t" l="l"/>
            <a:pathLst>
              <a:path h="5484464" w="7903253">
                <a:moveTo>
                  <a:pt x="0" y="0"/>
                </a:moveTo>
                <a:lnTo>
                  <a:pt x="7903254" y="0"/>
                </a:lnTo>
                <a:lnTo>
                  <a:pt x="7903254" y="5484464"/>
                </a:lnTo>
                <a:lnTo>
                  <a:pt x="0" y="5484464"/>
                </a:lnTo>
                <a:lnTo>
                  <a:pt x="0" y="0"/>
                </a:lnTo>
                <a:close/>
              </a:path>
            </a:pathLst>
          </a:custGeom>
          <a:blipFill>
            <a:blip r:embed="rId9"/>
            <a:stretch>
              <a:fillRect l="0" t="0" r="0" b="0"/>
            </a:stretch>
          </a:blipFill>
        </p:spPr>
      </p:sp>
      <p:sp>
        <p:nvSpPr>
          <p:cNvPr name="Freeform 18" id="18"/>
          <p:cNvSpPr/>
          <p:nvPr/>
        </p:nvSpPr>
        <p:spPr>
          <a:xfrm flipH="false" flipV="false" rot="0">
            <a:off x="9904136" y="2652319"/>
            <a:ext cx="6510186" cy="3774814"/>
          </a:xfrm>
          <a:custGeom>
            <a:avLst/>
            <a:gdLst/>
            <a:ahLst/>
            <a:cxnLst/>
            <a:rect r="r" b="b" t="t" l="l"/>
            <a:pathLst>
              <a:path h="3774814" w="6510186">
                <a:moveTo>
                  <a:pt x="0" y="0"/>
                </a:moveTo>
                <a:lnTo>
                  <a:pt x="6510186" y="0"/>
                </a:lnTo>
                <a:lnTo>
                  <a:pt x="6510186" y="3774814"/>
                </a:lnTo>
                <a:lnTo>
                  <a:pt x="0" y="3774814"/>
                </a:lnTo>
                <a:lnTo>
                  <a:pt x="0" y="0"/>
                </a:lnTo>
                <a:close/>
              </a:path>
            </a:pathLst>
          </a:custGeom>
          <a:blipFill>
            <a:blip r:embed="rId10"/>
            <a:stretch>
              <a:fillRect l="0" t="0" r="0" b="0"/>
            </a:stretch>
          </a:blipFill>
        </p:spPr>
      </p:sp>
      <p:sp>
        <p:nvSpPr>
          <p:cNvPr name="TextBox 19" id="19"/>
          <p:cNvSpPr txBox="true"/>
          <p:nvPr/>
        </p:nvSpPr>
        <p:spPr>
          <a:xfrm rot="0">
            <a:off x="10722979" y="9184151"/>
            <a:ext cx="5459628" cy="5238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PENELIT</a:t>
            </a:r>
            <a:r>
              <a:rPr lang="en-US" b="true" sz="3000" spc="300">
                <a:solidFill>
                  <a:srgbClr val="000000"/>
                </a:solidFill>
                <a:latin typeface="Glacial Indifference Bold"/>
                <a:ea typeface="Glacial Indifference Bold"/>
                <a:cs typeface="Glacial Indifference Bold"/>
                <a:sym typeface="Glacial Indifference Bold"/>
              </a:rPr>
              <a:t>IAN SKRIPSI</a:t>
            </a:r>
          </a:p>
        </p:txBody>
      </p:sp>
      <p:sp>
        <p:nvSpPr>
          <p:cNvPr name="TextBox 20" id="20"/>
          <p:cNvSpPr txBox="true"/>
          <p:nvPr/>
        </p:nvSpPr>
        <p:spPr>
          <a:xfrm rot="0">
            <a:off x="1445845" y="663091"/>
            <a:ext cx="9633490" cy="628650"/>
          </a:xfrm>
          <a:prstGeom prst="rect">
            <a:avLst/>
          </a:prstGeom>
        </p:spPr>
        <p:txBody>
          <a:bodyPr anchor="t" rtlCol="false" tIns="0" lIns="0" bIns="0" rIns="0">
            <a:spAutoFit/>
          </a:bodyPr>
          <a:lstStyle/>
          <a:p>
            <a:pPr algn="l">
              <a:lnSpc>
                <a:spcPts val="2400"/>
              </a:lnSpc>
            </a:pPr>
            <a:r>
              <a:rPr lang="en-US" sz="2000" spc="100">
                <a:solidFill>
                  <a:srgbClr val="000000"/>
                </a:solidFill>
                <a:latin typeface="Glacial Indifference"/>
                <a:ea typeface="Glacial Indifference"/>
                <a:cs typeface="Glacial Indifference"/>
                <a:sym typeface="Glacial Indifference"/>
              </a:rPr>
              <a:t>UNIVERSITAS ISLAM</a:t>
            </a:r>
          </a:p>
          <a:p>
            <a:pPr algn="l">
              <a:lnSpc>
                <a:spcPts val="2400"/>
              </a:lnSpc>
            </a:pPr>
            <a:r>
              <a:rPr lang="en-US" sz="2000" spc="100">
                <a:solidFill>
                  <a:srgbClr val="000000"/>
                </a:solidFill>
                <a:latin typeface="Glacial Indifference"/>
                <a:ea typeface="Glacial Indifference"/>
                <a:cs typeface="Glacial Indifference"/>
                <a:sym typeface="Glacial Indifference"/>
              </a:rPr>
              <a:t>RADEN RAHMAT MALANG</a:t>
            </a:r>
          </a:p>
        </p:txBody>
      </p:sp>
      <p:sp>
        <p:nvSpPr>
          <p:cNvPr name="TextBox 21" id="21"/>
          <p:cNvSpPr txBox="true"/>
          <p:nvPr/>
        </p:nvSpPr>
        <p:spPr>
          <a:xfrm rot="0">
            <a:off x="4085113" y="1507414"/>
            <a:ext cx="12097494" cy="678180"/>
          </a:xfrm>
          <a:prstGeom prst="rect">
            <a:avLst/>
          </a:prstGeom>
        </p:spPr>
        <p:txBody>
          <a:bodyPr anchor="t" rtlCol="false" tIns="0" lIns="0" bIns="0" rIns="0">
            <a:spAutoFit/>
          </a:bodyPr>
          <a:lstStyle/>
          <a:p>
            <a:pPr algn="l">
              <a:lnSpc>
                <a:spcPts val="5309"/>
              </a:lnSpc>
            </a:pPr>
            <a:r>
              <a:rPr lang="en-US" sz="4500" b="true">
                <a:solidFill>
                  <a:srgbClr val="000000"/>
                </a:solidFill>
                <a:latin typeface="Glacial Indifference Bold"/>
                <a:ea typeface="Glacial Indifference Bold"/>
                <a:cs typeface="Glacial Indifference Bold"/>
                <a:sym typeface="Glacial Indifference Bold"/>
              </a:rPr>
              <a:t>CONFUSION MATRIX - NBC + FASTTEXT</a:t>
            </a:r>
          </a:p>
        </p:txBody>
      </p:sp>
      <p:sp>
        <p:nvSpPr>
          <p:cNvPr name="TextBox 22" id="22"/>
          <p:cNvSpPr txBox="true"/>
          <p:nvPr/>
        </p:nvSpPr>
        <p:spPr>
          <a:xfrm rot="0">
            <a:off x="8799288" y="6552709"/>
            <a:ext cx="8719882" cy="1672590"/>
          </a:xfrm>
          <a:prstGeom prst="rect">
            <a:avLst/>
          </a:prstGeom>
        </p:spPr>
        <p:txBody>
          <a:bodyPr anchor="t" rtlCol="false" tIns="0" lIns="0" bIns="0" rIns="0">
            <a:spAutoFit/>
          </a:bodyPr>
          <a:lstStyle/>
          <a:p>
            <a:pPr algn="ctr">
              <a:lnSpc>
                <a:spcPts val="3359"/>
              </a:lnSpc>
            </a:pPr>
            <a:r>
              <a:rPr lang="en-US" sz="2400">
                <a:solidFill>
                  <a:srgbClr val="000000"/>
                </a:solidFill>
                <a:latin typeface="Glacial Indifference"/>
                <a:ea typeface="Glacial Indifference"/>
                <a:cs typeface="Glacial Indifference"/>
                <a:sym typeface="Glacial Indifference"/>
              </a:rPr>
              <a:t>berdasarkan hasil confusion matrix, menunjukkan bahwa model dapat mengklasifikasikan kelas negatif, netral dan positif dengan baik. NBC dengan FastText menunjukkan performa yang sedikit unggul dibandingkan algoritma yang lain.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FDDD2"/>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FFFFFF"/>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182607" y="758341"/>
            <a:ext cx="3675104" cy="3675104"/>
          </a:xfrm>
          <a:custGeom>
            <a:avLst/>
            <a:gdLst/>
            <a:ahLst/>
            <a:cxnLst/>
            <a:rect r="r" b="b" t="t" l="l"/>
            <a:pathLst>
              <a:path h="3675104" w="3675104">
                <a:moveTo>
                  <a:pt x="0" y="0"/>
                </a:moveTo>
                <a:lnTo>
                  <a:pt x="3675104" y="0"/>
                </a:lnTo>
                <a:lnTo>
                  <a:pt x="3675104" y="3675104"/>
                </a:lnTo>
                <a:lnTo>
                  <a:pt x="0" y="36751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695631" y="8016035"/>
            <a:ext cx="3905319" cy="4114800"/>
          </a:xfrm>
          <a:custGeom>
            <a:avLst/>
            <a:gdLst/>
            <a:ahLst/>
            <a:cxnLst/>
            <a:rect r="r" b="b" t="t" l="l"/>
            <a:pathLst>
              <a:path h="4114800" w="3905319">
                <a:moveTo>
                  <a:pt x="0" y="0"/>
                </a:moveTo>
                <a:lnTo>
                  <a:pt x="3905319" y="0"/>
                </a:lnTo>
                <a:lnTo>
                  <a:pt x="390531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0" y="10073435"/>
            <a:ext cx="18288000" cy="213565"/>
            <a:chOff x="0" y="0"/>
            <a:chExt cx="4816593" cy="56248"/>
          </a:xfrm>
        </p:grpSpPr>
        <p:sp>
          <p:nvSpPr>
            <p:cNvPr name="Freeform 8" id="8"/>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9" id="9"/>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2484758" y="6805162"/>
            <a:ext cx="1210872" cy="1210872"/>
          </a:xfrm>
          <a:custGeom>
            <a:avLst/>
            <a:gdLst/>
            <a:ahLst/>
            <a:cxnLst/>
            <a:rect r="r" b="b" t="t" l="l"/>
            <a:pathLst>
              <a:path h="1210872" w="1210872">
                <a:moveTo>
                  <a:pt x="0" y="0"/>
                </a:moveTo>
                <a:lnTo>
                  <a:pt x="1210873" y="0"/>
                </a:lnTo>
                <a:lnTo>
                  <a:pt x="1210873" y="1210873"/>
                </a:lnTo>
                <a:lnTo>
                  <a:pt x="0" y="1210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16564000" y="9055563"/>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10</a:t>
            </a:r>
          </a:p>
        </p:txBody>
      </p:sp>
      <p:sp>
        <p:nvSpPr>
          <p:cNvPr name="AutoShape 12" id="12"/>
          <p:cNvSpPr/>
          <p:nvPr/>
        </p:nvSpPr>
        <p:spPr>
          <a:xfrm>
            <a:off x="16564000" y="9098680"/>
            <a:ext cx="0" cy="761492"/>
          </a:xfrm>
          <a:prstGeom prst="line">
            <a:avLst/>
          </a:prstGeom>
          <a:ln cap="flat" w="95250">
            <a:solidFill>
              <a:srgbClr val="5DA295"/>
            </a:solidFill>
            <a:prstDash val="solid"/>
            <a:headEnd type="none" len="sm" w="sm"/>
            <a:tailEnd type="none" len="sm" w="sm"/>
          </a:ln>
        </p:spPr>
      </p:sp>
      <p:sp>
        <p:nvSpPr>
          <p:cNvPr name="Freeform 13" id="13"/>
          <p:cNvSpPr/>
          <p:nvPr/>
        </p:nvSpPr>
        <p:spPr>
          <a:xfrm flipH="false" flipV="false" rot="0">
            <a:off x="533873" y="567841"/>
            <a:ext cx="651700" cy="838200"/>
          </a:xfrm>
          <a:custGeom>
            <a:avLst/>
            <a:gdLst/>
            <a:ahLst/>
            <a:cxnLst/>
            <a:rect r="r" b="b" t="t" l="l"/>
            <a:pathLst>
              <a:path h="838200" w="651700">
                <a:moveTo>
                  <a:pt x="0" y="0"/>
                </a:moveTo>
                <a:lnTo>
                  <a:pt x="651700" y="0"/>
                </a:lnTo>
                <a:lnTo>
                  <a:pt x="651700" y="838200"/>
                </a:lnTo>
                <a:lnTo>
                  <a:pt x="0" y="838200"/>
                </a:lnTo>
                <a:lnTo>
                  <a:pt x="0" y="0"/>
                </a:lnTo>
                <a:close/>
              </a:path>
            </a:pathLst>
          </a:custGeom>
          <a:blipFill>
            <a:blip r:embed="rId8"/>
            <a:stretch>
              <a:fillRect l="0" t="0" r="0" b="0"/>
            </a:stretch>
          </a:blipFill>
        </p:spPr>
      </p:sp>
      <p:grpSp>
        <p:nvGrpSpPr>
          <p:cNvPr name="Group 14" id="14"/>
          <p:cNvGrpSpPr/>
          <p:nvPr/>
        </p:nvGrpSpPr>
        <p:grpSpPr>
          <a:xfrm rot="0">
            <a:off x="533873" y="2401268"/>
            <a:ext cx="17156978" cy="6163598"/>
            <a:chOff x="0" y="0"/>
            <a:chExt cx="4518710" cy="1623334"/>
          </a:xfrm>
        </p:grpSpPr>
        <p:sp>
          <p:nvSpPr>
            <p:cNvPr name="Freeform 15" id="15"/>
            <p:cNvSpPr/>
            <p:nvPr/>
          </p:nvSpPr>
          <p:spPr>
            <a:xfrm flipH="false" flipV="false" rot="0">
              <a:off x="0" y="0"/>
              <a:ext cx="4518710" cy="1623334"/>
            </a:xfrm>
            <a:custGeom>
              <a:avLst/>
              <a:gdLst/>
              <a:ahLst/>
              <a:cxnLst/>
              <a:rect r="r" b="b" t="t" l="l"/>
              <a:pathLst>
                <a:path h="1623334" w="4518710">
                  <a:moveTo>
                    <a:pt x="0" y="0"/>
                  </a:moveTo>
                  <a:lnTo>
                    <a:pt x="4518710" y="0"/>
                  </a:lnTo>
                  <a:lnTo>
                    <a:pt x="4518710" y="1623334"/>
                  </a:lnTo>
                  <a:lnTo>
                    <a:pt x="0" y="1623334"/>
                  </a:lnTo>
                  <a:close/>
                </a:path>
              </a:pathLst>
            </a:custGeom>
            <a:solidFill>
              <a:srgbClr val="FFFFFF"/>
            </a:solidFill>
          </p:spPr>
        </p:sp>
        <p:sp>
          <p:nvSpPr>
            <p:cNvPr name="TextBox 16" id="16"/>
            <p:cNvSpPr txBox="true"/>
            <p:nvPr/>
          </p:nvSpPr>
          <p:spPr>
            <a:xfrm>
              <a:off x="0" y="-38100"/>
              <a:ext cx="4518710" cy="1661434"/>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807196" y="3340952"/>
            <a:ext cx="9586475" cy="4284230"/>
          </a:xfrm>
          <a:custGeom>
            <a:avLst/>
            <a:gdLst/>
            <a:ahLst/>
            <a:cxnLst/>
            <a:rect r="r" b="b" t="t" l="l"/>
            <a:pathLst>
              <a:path h="4284230" w="9586475">
                <a:moveTo>
                  <a:pt x="0" y="0"/>
                </a:moveTo>
                <a:lnTo>
                  <a:pt x="9586475" y="0"/>
                </a:lnTo>
                <a:lnTo>
                  <a:pt x="9586475" y="4284230"/>
                </a:lnTo>
                <a:lnTo>
                  <a:pt x="0" y="4284230"/>
                </a:lnTo>
                <a:lnTo>
                  <a:pt x="0" y="0"/>
                </a:lnTo>
                <a:close/>
              </a:path>
            </a:pathLst>
          </a:custGeom>
          <a:blipFill>
            <a:blip r:embed="rId9"/>
            <a:stretch>
              <a:fillRect l="0" t="-17685" r="-330" b="-8596"/>
            </a:stretch>
          </a:blipFill>
        </p:spPr>
      </p:sp>
      <p:sp>
        <p:nvSpPr>
          <p:cNvPr name="TextBox 18" id="18"/>
          <p:cNvSpPr txBox="true"/>
          <p:nvPr/>
        </p:nvSpPr>
        <p:spPr>
          <a:xfrm rot="0">
            <a:off x="10722979" y="9184151"/>
            <a:ext cx="5459628" cy="5238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PENELIT</a:t>
            </a:r>
            <a:r>
              <a:rPr lang="en-US" b="true" sz="3000" spc="300">
                <a:solidFill>
                  <a:srgbClr val="000000"/>
                </a:solidFill>
                <a:latin typeface="Glacial Indifference Bold"/>
                <a:ea typeface="Glacial Indifference Bold"/>
                <a:cs typeface="Glacial Indifference Bold"/>
                <a:sym typeface="Glacial Indifference Bold"/>
              </a:rPr>
              <a:t>IAN SKRIPSI</a:t>
            </a:r>
          </a:p>
        </p:txBody>
      </p:sp>
      <p:sp>
        <p:nvSpPr>
          <p:cNvPr name="TextBox 19" id="19"/>
          <p:cNvSpPr txBox="true"/>
          <p:nvPr/>
        </p:nvSpPr>
        <p:spPr>
          <a:xfrm rot="0">
            <a:off x="1445845" y="663091"/>
            <a:ext cx="9633490" cy="628650"/>
          </a:xfrm>
          <a:prstGeom prst="rect">
            <a:avLst/>
          </a:prstGeom>
        </p:spPr>
        <p:txBody>
          <a:bodyPr anchor="t" rtlCol="false" tIns="0" lIns="0" bIns="0" rIns="0">
            <a:spAutoFit/>
          </a:bodyPr>
          <a:lstStyle/>
          <a:p>
            <a:pPr algn="l">
              <a:lnSpc>
                <a:spcPts val="2400"/>
              </a:lnSpc>
            </a:pPr>
            <a:r>
              <a:rPr lang="en-US" sz="2000" spc="100">
                <a:solidFill>
                  <a:srgbClr val="000000"/>
                </a:solidFill>
                <a:latin typeface="Glacial Indifference"/>
                <a:ea typeface="Glacial Indifference"/>
                <a:cs typeface="Glacial Indifference"/>
                <a:sym typeface="Glacial Indifference"/>
              </a:rPr>
              <a:t>UNIVERSITAS ISLAM</a:t>
            </a:r>
          </a:p>
          <a:p>
            <a:pPr algn="l">
              <a:lnSpc>
                <a:spcPts val="2400"/>
              </a:lnSpc>
            </a:pPr>
            <a:r>
              <a:rPr lang="en-US" sz="2000" spc="100">
                <a:solidFill>
                  <a:srgbClr val="000000"/>
                </a:solidFill>
                <a:latin typeface="Glacial Indifference"/>
                <a:ea typeface="Glacial Indifference"/>
                <a:cs typeface="Glacial Indifference"/>
                <a:sym typeface="Glacial Indifference"/>
              </a:rPr>
              <a:t>RADEN RAHMAT MALANG</a:t>
            </a:r>
          </a:p>
        </p:txBody>
      </p:sp>
      <p:sp>
        <p:nvSpPr>
          <p:cNvPr name="TextBox 20" id="20"/>
          <p:cNvSpPr txBox="true"/>
          <p:nvPr/>
        </p:nvSpPr>
        <p:spPr>
          <a:xfrm rot="0">
            <a:off x="5654637" y="1507414"/>
            <a:ext cx="6978725" cy="678180"/>
          </a:xfrm>
          <a:prstGeom prst="rect">
            <a:avLst/>
          </a:prstGeom>
        </p:spPr>
        <p:txBody>
          <a:bodyPr anchor="t" rtlCol="false" tIns="0" lIns="0" bIns="0" rIns="0">
            <a:spAutoFit/>
          </a:bodyPr>
          <a:lstStyle/>
          <a:p>
            <a:pPr algn="l">
              <a:lnSpc>
                <a:spcPts val="5309"/>
              </a:lnSpc>
            </a:pPr>
            <a:r>
              <a:rPr lang="en-US" sz="4500" b="true">
                <a:solidFill>
                  <a:srgbClr val="000000"/>
                </a:solidFill>
                <a:latin typeface="Glacial Indifference Bold"/>
                <a:ea typeface="Glacial Indifference Bold"/>
                <a:cs typeface="Glacial Indifference Bold"/>
                <a:sym typeface="Glacial Indifference Bold"/>
              </a:rPr>
              <a:t>TAMPILAN DASHBOARD</a:t>
            </a:r>
          </a:p>
        </p:txBody>
      </p:sp>
      <p:sp>
        <p:nvSpPr>
          <p:cNvPr name="TextBox 21" id="21"/>
          <p:cNvSpPr txBox="true"/>
          <p:nvPr/>
        </p:nvSpPr>
        <p:spPr>
          <a:xfrm rot="0">
            <a:off x="11239990" y="4082005"/>
            <a:ext cx="4942616" cy="532415"/>
          </a:xfrm>
          <a:prstGeom prst="rect">
            <a:avLst/>
          </a:prstGeom>
        </p:spPr>
        <p:txBody>
          <a:bodyPr anchor="t" rtlCol="false" tIns="0" lIns="0" bIns="0" rIns="0">
            <a:spAutoFit/>
          </a:bodyPr>
          <a:lstStyle/>
          <a:p>
            <a:pPr algn="ctr">
              <a:lnSpc>
                <a:spcPts val="4369"/>
              </a:lnSpc>
            </a:pPr>
            <a:r>
              <a:rPr lang="en-US" b="true" sz="3121" u="sng">
                <a:solidFill>
                  <a:srgbClr val="000000"/>
                </a:solidFill>
                <a:latin typeface="Canva Sans Bold"/>
                <a:ea typeface="Canva Sans Bold"/>
                <a:cs typeface="Canva Sans Bold"/>
                <a:sym typeface="Canva Sans Bold"/>
                <a:hlinkClick r:id="rId10" tooltip="https://lookerstudio.google.com/u/0/reporting/1447add9-7a59-4a3b-a3d9-7534bb9ce906"/>
              </a:rPr>
              <a:t>Link Menuju Dashboard</a:t>
            </a:r>
          </a:p>
        </p:txBody>
      </p:sp>
      <p:sp>
        <p:nvSpPr>
          <p:cNvPr name="TextBox 22" id="22"/>
          <p:cNvSpPr txBox="true"/>
          <p:nvPr/>
        </p:nvSpPr>
        <p:spPr>
          <a:xfrm rot="0">
            <a:off x="10393671" y="4919220"/>
            <a:ext cx="7297180" cy="905301"/>
          </a:xfrm>
          <a:prstGeom prst="rect">
            <a:avLst/>
          </a:prstGeom>
        </p:spPr>
        <p:txBody>
          <a:bodyPr anchor="t" rtlCol="false" tIns="0" lIns="0" bIns="0" rIns="0">
            <a:spAutoFit/>
          </a:bodyPr>
          <a:lstStyle/>
          <a:p>
            <a:pPr algn="l" marL="563120" indent="-281560" lvl="1">
              <a:lnSpc>
                <a:spcPts val="3651"/>
              </a:lnSpc>
              <a:buFont typeface="Arial"/>
              <a:buChar char="•"/>
            </a:pPr>
            <a:r>
              <a:rPr lang="en-US" sz="2608">
                <a:solidFill>
                  <a:srgbClr val="000000"/>
                </a:solidFill>
                <a:latin typeface="Glacial Indifference"/>
                <a:ea typeface="Glacial Indifference"/>
                <a:cs typeface="Glacial Indifference"/>
                <a:sym typeface="Glacial Indifference"/>
              </a:rPr>
              <a:t>Halaman 1 - Analisis Opini Pengunjung</a:t>
            </a:r>
          </a:p>
          <a:p>
            <a:pPr algn="l" marL="563120" indent="-281560" lvl="1">
              <a:lnSpc>
                <a:spcPts val="3651"/>
              </a:lnSpc>
              <a:buFont typeface="Arial"/>
              <a:buChar char="•"/>
            </a:pPr>
            <a:r>
              <a:rPr lang="en-US" sz="2608">
                <a:solidFill>
                  <a:srgbClr val="000000"/>
                </a:solidFill>
                <a:latin typeface="Glacial Indifference"/>
                <a:ea typeface="Glacial Indifference"/>
                <a:cs typeface="Glacial Indifference"/>
                <a:sym typeface="Glacial Indifference"/>
              </a:rPr>
              <a:t>Halaman 2 - Perbandingan Model Klasifikasi</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11</a:t>
            </a:r>
          </a:p>
        </p:txBody>
      </p:sp>
      <p:sp>
        <p:nvSpPr>
          <p:cNvPr name="AutoShape 9" id="9"/>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Freeform 10" id="10"/>
          <p:cNvSpPr/>
          <p:nvPr/>
        </p:nvSpPr>
        <p:spPr>
          <a:xfrm flipH="false" flipV="false" rot="0">
            <a:off x="14869273" y="-2098748"/>
            <a:ext cx="3705427" cy="3905589"/>
          </a:xfrm>
          <a:custGeom>
            <a:avLst/>
            <a:gdLst/>
            <a:ahLst/>
            <a:cxnLst/>
            <a:rect r="r" b="b" t="t" l="l"/>
            <a:pathLst>
              <a:path h="3905589" w="3705427">
                <a:moveTo>
                  <a:pt x="0" y="0"/>
                </a:moveTo>
                <a:lnTo>
                  <a:pt x="3705427" y="0"/>
                </a:lnTo>
                <a:lnTo>
                  <a:pt x="3705427" y="3905589"/>
                </a:lnTo>
                <a:lnTo>
                  <a:pt x="0" y="39055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5302870" y="1279101"/>
            <a:ext cx="1073337" cy="1073337"/>
          </a:xfrm>
          <a:custGeom>
            <a:avLst/>
            <a:gdLst/>
            <a:ahLst/>
            <a:cxnLst/>
            <a:rect r="r" b="b" t="t" l="l"/>
            <a:pathLst>
              <a:path h="1073337" w="1073337">
                <a:moveTo>
                  <a:pt x="0" y="0"/>
                </a:moveTo>
                <a:lnTo>
                  <a:pt x="1073336" y="0"/>
                </a:lnTo>
                <a:lnTo>
                  <a:pt x="1073336" y="1073337"/>
                </a:lnTo>
                <a:lnTo>
                  <a:pt x="0" y="10733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147931" y="2273854"/>
            <a:ext cx="456551" cy="456551"/>
          </a:xfrm>
          <a:custGeom>
            <a:avLst/>
            <a:gdLst/>
            <a:ahLst/>
            <a:cxnLst/>
            <a:rect r="r" b="b" t="t" l="l"/>
            <a:pathLst>
              <a:path h="456551" w="456551">
                <a:moveTo>
                  <a:pt x="0" y="0"/>
                </a:moveTo>
                <a:lnTo>
                  <a:pt x="456551" y="0"/>
                </a:lnTo>
                <a:lnTo>
                  <a:pt x="456551" y="456551"/>
                </a:lnTo>
                <a:lnTo>
                  <a:pt x="0" y="4565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316385" y="8599103"/>
            <a:ext cx="659197" cy="659197"/>
          </a:xfrm>
          <a:custGeom>
            <a:avLst/>
            <a:gdLst/>
            <a:ahLst/>
            <a:cxnLst/>
            <a:rect r="r" b="b" t="t" l="l"/>
            <a:pathLst>
              <a:path h="659197" w="659197">
                <a:moveTo>
                  <a:pt x="0" y="0"/>
                </a:moveTo>
                <a:lnTo>
                  <a:pt x="659197" y="0"/>
                </a:lnTo>
                <a:lnTo>
                  <a:pt x="659197" y="659197"/>
                </a:lnTo>
                <a:lnTo>
                  <a:pt x="0" y="6591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10747356" y="8963025"/>
            <a:ext cx="5435251" cy="5238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PENELIT</a:t>
            </a:r>
            <a:r>
              <a:rPr lang="en-US" b="true" sz="3000" spc="300">
                <a:solidFill>
                  <a:srgbClr val="000000"/>
                </a:solidFill>
                <a:latin typeface="Glacial Indifference Bold"/>
                <a:ea typeface="Glacial Indifference Bold"/>
                <a:cs typeface="Glacial Indifference Bold"/>
                <a:sym typeface="Glacial Indifference Bold"/>
              </a:rPr>
              <a:t>IAN SKRIPSI</a:t>
            </a:r>
          </a:p>
        </p:txBody>
      </p:sp>
      <p:sp>
        <p:nvSpPr>
          <p:cNvPr name="Freeform 15" id="15"/>
          <p:cNvSpPr/>
          <p:nvPr/>
        </p:nvSpPr>
        <p:spPr>
          <a:xfrm flipH="false" flipV="false" rot="0">
            <a:off x="1116246" y="9309506"/>
            <a:ext cx="659197" cy="659197"/>
          </a:xfrm>
          <a:custGeom>
            <a:avLst/>
            <a:gdLst/>
            <a:ahLst/>
            <a:cxnLst/>
            <a:rect r="r" b="b" t="t" l="l"/>
            <a:pathLst>
              <a:path h="659197" w="659197">
                <a:moveTo>
                  <a:pt x="0" y="0"/>
                </a:moveTo>
                <a:lnTo>
                  <a:pt x="659197" y="0"/>
                </a:lnTo>
                <a:lnTo>
                  <a:pt x="659197" y="659197"/>
                </a:lnTo>
                <a:lnTo>
                  <a:pt x="0" y="65919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1445845" y="663091"/>
            <a:ext cx="9633490" cy="628650"/>
          </a:xfrm>
          <a:prstGeom prst="rect">
            <a:avLst/>
          </a:prstGeom>
        </p:spPr>
        <p:txBody>
          <a:bodyPr anchor="t" rtlCol="false" tIns="0" lIns="0" bIns="0" rIns="0">
            <a:spAutoFit/>
          </a:bodyPr>
          <a:lstStyle/>
          <a:p>
            <a:pPr algn="l">
              <a:lnSpc>
                <a:spcPts val="2400"/>
              </a:lnSpc>
            </a:pPr>
            <a:r>
              <a:rPr lang="en-US" sz="2000" spc="100">
                <a:solidFill>
                  <a:srgbClr val="000000"/>
                </a:solidFill>
                <a:latin typeface="Glacial Indifference"/>
                <a:ea typeface="Glacial Indifference"/>
                <a:cs typeface="Glacial Indifference"/>
                <a:sym typeface="Glacial Indifference"/>
              </a:rPr>
              <a:t>UNIVERSITAS ISLAM</a:t>
            </a:r>
          </a:p>
          <a:p>
            <a:pPr algn="l">
              <a:lnSpc>
                <a:spcPts val="2400"/>
              </a:lnSpc>
            </a:pPr>
            <a:r>
              <a:rPr lang="en-US" sz="2000" spc="100">
                <a:solidFill>
                  <a:srgbClr val="000000"/>
                </a:solidFill>
                <a:latin typeface="Glacial Indifference"/>
                <a:ea typeface="Glacial Indifference"/>
                <a:cs typeface="Glacial Indifference"/>
                <a:sym typeface="Glacial Indifference"/>
              </a:rPr>
              <a:t>RADEN RAHMAT MALANG</a:t>
            </a:r>
          </a:p>
        </p:txBody>
      </p:sp>
      <p:sp>
        <p:nvSpPr>
          <p:cNvPr name="Freeform 17" id="17"/>
          <p:cNvSpPr/>
          <p:nvPr/>
        </p:nvSpPr>
        <p:spPr>
          <a:xfrm flipH="false" flipV="false" rot="0">
            <a:off x="533873" y="567841"/>
            <a:ext cx="651700" cy="838200"/>
          </a:xfrm>
          <a:custGeom>
            <a:avLst/>
            <a:gdLst/>
            <a:ahLst/>
            <a:cxnLst/>
            <a:rect r="r" b="b" t="t" l="l"/>
            <a:pathLst>
              <a:path h="838200" w="651700">
                <a:moveTo>
                  <a:pt x="0" y="0"/>
                </a:moveTo>
                <a:lnTo>
                  <a:pt x="651700" y="0"/>
                </a:lnTo>
                <a:lnTo>
                  <a:pt x="651700" y="838200"/>
                </a:lnTo>
                <a:lnTo>
                  <a:pt x="0" y="838200"/>
                </a:lnTo>
                <a:lnTo>
                  <a:pt x="0" y="0"/>
                </a:lnTo>
                <a:close/>
              </a:path>
            </a:pathLst>
          </a:custGeom>
          <a:blipFill>
            <a:blip r:embed="rId12"/>
            <a:stretch>
              <a:fillRect l="0" t="0" r="0" b="0"/>
            </a:stretch>
          </a:blipFill>
        </p:spPr>
      </p:sp>
      <p:sp>
        <p:nvSpPr>
          <p:cNvPr name="AutoShape 18" id="18"/>
          <p:cNvSpPr/>
          <p:nvPr/>
        </p:nvSpPr>
        <p:spPr>
          <a:xfrm>
            <a:off x="3645076" y="8340407"/>
            <a:ext cx="10994187" cy="9651"/>
          </a:xfrm>
          <a:prstGeom prst="line">
            <a:avLst/>
          </a:prstGeom>
          <a:ln cap="flat" w="38100">
            <a:solidFill>
              <a:srgbClr val="5DA295"/>
            </a:solidFill>
            <a:prstDash val="solid"/>
            <a:headEnd type="none" len="sm" w="sm"/>
            <a:tailEnd type="none" len="sm" w="sm"/>
          </a:ln>
        </p:spPr>
      </p:sp>
      <p:sp>
        <p:nvSpPr>
          <p:cNvPr name="AutoShape 19" id="19"/>
          <p:cNvSpPr/>
          <p:nvPr/>
        </p:nvSpPr>
        <p:spPr>
          <a:xfrm flipV="true">
            <a:off x="3638683" y="3072407"/>
            <a:ext cx="11000580" cy="0"/>
          </a:xfrm>
          <a:prstGeom prst="line">
            <a:avLst/>
          </a:prstGeom>
          <a:ln cap="flat" w="38100">
            <a:solidFill>
              <a:srgbClr val="5DA295"/>
            </a:solidFill>
            <a:prstDash val="solid"/>
            <a:headEnd type="none" len="sm" w="sm"/>
            <a:tailEnd type="none" len="sm" w="sm"/>
          </a:ln>
        </p:spPr>
      </p:sp>
      <p:sp>
        <p:nvSpPr>
          <p:cNvPr name="AutoShape 20" id="20"/>
          <p:cNvSpPr/>
          <p:nvPr/>
        </p:nvSpPr>
        <p:spPr>
          <a:xfrm flipV="true">
            <a:off x="3648737" y="3053226"/>
            <a:ext cx="2731" cy="5306222"/>
          </a:xfrm>
          <a:prstGeom prst="line">
            <a:avLst/>
          </a:prstGeom>
          <a:ln cap="flat" w="38100">
            <a:solidFill>
              <a:srgbClr val="5DA295"/>
            </a:solidFill>
            <a:prstDash val="solid"/>
            <a:headEnd type="none" len="sm" w="sm"/>
            <a:tailEnd type="none" len="sm" w="sm"/>
          </a:ln>
        </p:spPr>
      </p:sp>
      <p:sp>
        <p:nvSpPr>
          <p:cNvPr name="AutoShape 21" id="21"/>
          <p:cNvSpPr/>
          <p:nvPr/>
        </p:nvSpPr>
        <p:spPr>
          <a:xfrm flipH="true" flipV="true">
            <a:off x="8998009" y="3062616"/>
            <a:ext cx="0" cy="5287443"/>
          </a:xfrm>
          <a:prstGeom prst="line">
            <a:avLst/>
          </a:prstGeom>
          <a:ln cap="flat" w="38100">
            <a:solidFill>
              <a:srgbClr val="5DA295"/>
            </a:solidFill>
            <a:prstDash val="solid"/>
            <a:headEnd type="none" len="sm" w="sm"/>
            <a:tailEnd type="none" len="sm" w="sm"/>
          </a:ln>
        </p:spPr>
      </p:sp>
      <p:grpSp>
        <p:nvGrpSpPr>
          <p:cNvPr name="Group 22" id="22"/>
          <p:cNvGrpSpPr/>
          <p:nvPr/>
        </p:nvGrpSpPr>
        <p:grpSpPr>
          <a:xfrm rot="0">
            <a:off x="4418105" y="3062616"/>
            <a:ext cx="760179" cy="722740"/>
            <a:chOff x="0" y="0"/>
            <a:chExt cx="529987" cy="503884"/>
          </a:xfrm>
        </p:grpSpPr>
        <p:sp>
          <p:nvSpPr>
            <p:cNvPr name="Freeform 23" id="23"/>
            <p:cNvSpPr/>
            <p:nvPr/>
          </p:nvSpPr>
          <p:spPr>
            <a:xfrm flipH="false" flipV="false" rot="0">
              <a:off x="0" y="0"/>
              <a:ext cx="529987" cy="503884"/>
            </a:xfrm>
            <a:custGeom>
              <a:avLst/>
              <a:gdLst/>
              <a:ahLst/>
              <a:cxnLst/>
              <a:rect r="r" b="b" t="t" l="l"/>
              <a:pathLst>
                <a:path h="503884" w="529987">
                  <a:moveTo>
                    <a:pt x="529987" y="0"/>
                  </a:moveTo>
                  <a:lnTo>
                    <a:pt x="529987" y="389584"/>
                  </a:lnTo>
                  <a:lnTo>
                    <a:pt x="264993" y="503884"/>
                  </a:lnTo>
                  <a:lnTo>
                    <a:pt x="0" y="389584"/>
                  </a:lnTo>
                  <a:lnTo>
                    <a:pt x="0" y="0"/>
                  </a:lnTo>
                  <a:lnTo>
                    <a:pt x="529987" y="0"/>
                  </a:lnTo>
                  <a:close/>
                </a:path>
              </a:pathLst>
            </a:custGeom>
            <a:solidFill>
              <a:srgbClr val="5DA295"/>
            </a:solidFill>
          </p:spPr>
        </p:sp>
        <p:sp>
          <p:nvSpPr>
            <p:cNvPr name="TextBox 24" id="24"/>
            <p:cNvSpPr txBox="true"/>
            <p:nvPr/>
          </p:nvSpPr>
          <p:spPr>
            <a:xfrm>
              <a:off x="0" y="-38100"/>
              <a:ext cx="529987" cy="427684"/>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4080559" y="3100361"/>
            <a:ext cx="774076" cy="481040"/>
          </a:xfrm>
          <a:prstGeom prst="rect">
            <a:avLst/>
          </a:prstGeom>
        </p:spPr>
        <p:txBody>
          <a:bodyPr anchor="t" rtlCol="false" tIns="0" lIns="0" bIns="0" rIns="0">
            <a:spAutoFit/>
          </a:bodyPr>
          <a:lstStyle/>
          <a:p>
            <a:pPr algn="r">
              <a:lnSpc>
                <a:spcPts val="3829"/>
              </a:lnSpc>
            </a:pPr>
            <a:r>
              <a:rPr lang="en-US" sz="2735" b="true">
                <a:solidFill>
                  <a:srgbClr val="FFFFFF"/>
                </a:solidFill>
                <a:latin typeface="Glacial Indifference Bold"/>
                <a:ea typeface="Glacial Indifference Bold"/>
                <a:cs typeface="Glacial Indifference Bold"/>
                <a:sym typeface="Glacial Indifference Bold"/>
              </a:rPr>
              <a:t>1</a:t>
            </a:r>
          </a:p>
        </p:txBody>
      </p:sp>
      <p:grpSp>
        <p:nvGrpSpPr>
          <p:cNvPr name="Group 26" id="26"/>
          <p:cNvGrpSpPr/>
          <p:nvPr/>
        </p:nvGrpSpPr>
        <p:grpSpPr>
          <a:xfrm rot="0">
            <a:off x="9857198" y="3072407"/>
            <a:ext cx="794904" cy="755755"/>
            <a:chOff x="0" y="0"/>
            <a:chExt cx="529987" cy="503884"/>
          </a:xfrm>
        </p:grpSpPr>
        <p:sp>
          <p:nvSpPr>
            <p:cNvPr name="Freeform 27" id="27"/>
            <p:cNvSpPr/>
            <p:nvPr/>
          </p:nvSpPr>
          <p:spPr>
            <a:xfrm flipH="false" flipV="false" rot="0">
              <a:off x="0" y="0"/>
              <a:ext cx="529987" cy="503884"/>
            </a:xfrm>
            <a:custGeom>
              <a:avLst/>
              <a:gdLst/>
              <a:ahLst/>
              <a:cxnLst/>
              <a:rect r="r" b="b" t="t" l="l"/>
              <a:pathLst>
                <a:path h="503884" w="529987">
                  <a:moveTo>
                    <a:pt x="529987" y="0"/>
                  </a:moveTo>
                  <a:lnTo>
                    <a:pt x="529987" y="389584"/>
                  </a:lnTo>
                  <a:lnTo>
                    <a:pt x="264993" y="503884"/>
                  </a:lnTo>
                  <a:lnTo>
                    <a:pt x="0" y="389584"/>
                  </a:lnTo>
                  <a:lnTo>
                    <a:pt x="0" y="0"/>
                  </a:lnTo>
                  <a:lnTo>
                    <a:pt x="529987" y="0"/>
                  </a:lnTo>
                  <a:close/>
                </a:path>
              </a:pathLst>
            </a:custGeom>
            <a:solidFill>
              <a:srgbClr val="5DA295"/>
            </a:solidFill>
          </p:spPr>
        </p:sp>
        <p:sp>
          <p:nvSpPr>
            <p:cNvPr name="TextBox 28" id="28"/>
            <p:cNvSpPr txBox="true"/>
            <p:nvPr/>
          </p:nvSpPr>
          <p:spPr>
            <a:xfrm>
              <a:off x="0" y="-38100"/>
              <a:ext cx="529987" cy="427684"/>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9567135" y="3116446"/>
            <a:ext cx="809435" cy="490443"/>
          </a:xfrm>
          <a:prstGeom prst="rect">
            <a:avLst/>
          </a:prstGeom>
        </p:spPr>
        <p:txBody>
          <a:bodyPr anchor="t" rtlCol="false" tIns="0" lIns="0" bIns="0" rIns="0">
            <a:spAutoFit/>
          </a:bodyPr>
          <a:lstStyle/>
          <a:p>
            <a:pPr algn="r">
              <a:lnSpc>
                <a:spcPts val="4004"/>
              </a:lnSpc>
            </a:pPr>
            <a:r>
              <a:rPr lang="en-US" sz="2860" b="true">
                <a:solidFill>
                  <a:srgbClr val="FFFFFF"/>
                </a:solidFill>
                <a:latin typeface="Glacial Indifference Bold"/>
                <a:ea typeface="Glacial Indifference Bold"/>
                <a:cs typeface="Glacial Indifference Bold"/>
                <a:sym typeface="Glacial Indifference Bold"/>
              </a:rPr>
              <a:t>2</a:t>
            </a:r>
          </a:p>
        </p:txBody>
      </p:sp>
      <p:sp>
        <p:nvSpPr>
          <p:cNvPr name="AutoShape 30" id="30"/>
          <p:cNvSpPr/>
          <p:nvPr/>
        </p:nvSpPr>
        <p:spPr>
          <a:xfrm flipV="true">
            <a:off x="14639263" y="3062616"/>
            <a:ext cx="0" cy="5287443"/>
          </a:xfrm>
          <a:prstGeom prst="line">
            <a:avLst/>
          </a:prstGeom>
          <a:ln cap="flat" w="38100">
            <a:solidFill>
              <a:srgbClr val="5DA295"/>
            </a:solidFill>
            <a:prstDash val="solid"/>
            <a:headEnd type="none" len="sm" w="sm"/>
            <a:tailEnd type="none" len="sm" w="sm"/>
          </a:ln>
        </p:spPr>
      </p:sp>
      <p:sp>
        <p:nvSpPr>
          <p:cNvPr name="TextBox 31" id="31"/>
          <p:cNvSpPr txBox="true"/>
          <p:nvPr/>
        </p:nvSpPr>
        <p:spPr>
          <a:xfrm rot="0">
            <a:off x="12600188" y="3174634"/>
            <a:ext cx="809435" cy="490443"/>
          </a:xfrm>
          <a:prstGeom prst="rect">
            <a:avLst/>
          </a:prstGeom>
        </p:spPr>
        <p:txBody>
          <a:bodyPr anchor="t" rtlCol="false" tIns="0" lIns="0" bIns="0" rIns="0">
            <a:spAutoFit/>
          </a:bodyPr>
          <a:lstStyle/>
          <a:p>
            <a:pPr algn="r">
              <a:lnSpc>
                <a:spcPts val="4004"/>
              </a:lnSpc>
            </a:pPr>
            <a:r>
              <a:rPr lang="en-US" sz="2860" b="true">
                <a:solidFill>
                  <a:srgbClr val="FFFFFF"/>
                </a:solidFill>
                <a:latin typeface="Glacial Indifference Bold"/>
                <a:ea typeface="Glacial Indifference Bold"/>
                <a:cs typeface="Glacial Indifference Bold"/>
                <a:sym typeface="Glacial Indifference Bold"/>
              </a:rPr>
              <a:t>3</a:t>
            </a:r>
          </a:p>
        </p:txBody>
      </p:sp>
      <p:sp>
        <p:nvSpPr>
          <p:cNvPr name="TextBox 32" id="32"/>
          <p:cNvSpPr txBox="true"/>
          <p:nvPr/>
        </p:nvSpPr>
        <p:spPr>
          <a:xfrm rot="0">
            <a:off x="3936301" y="4290181"/>
            <a:ext cx="4776876" cy="3348990"/>
          </a:xfrm>
          <a:prstGeom prst="rect">
            <a:avLst/>
          </a:prstGeom>
        </p:spPr>
        <p:txBody>
          <a:bodyPr anchor="t" rtlCol="false" tIns="0" lIns="0" bIns="0" rIns="0">
            <a:spAutoFit/>
          </a:bodyPr>
          <a:lstStyle/>
          <a:p>
            <a:pPr algn="ctr">
              <a:lnSpc>
                <a:spcPts val="3359"/>
              </a:lnSpc>
            </a:pPr>
            <a:r>
              <a:rPr lang="en-US" sz="2400">
                <a:solidFill>
                  <a:srgbClr val="000000"/>
                </a:solidFill>
                <a:latin typeface="Glacial Indifference"/>
                <a:ea typeface="Glacial Indifference"/>
                <a:cs typeface="Glacial Indifference"/>
                <a:sym typeface="Glacial Indifference"/>
              </a:rPr>
              <a:t>Hasil terbaik diperoleh dari model Naive Bayes dengan FastText tanpa SMOTE, dengan akurasi tertinggi 83,70%. FastText lebih unggul dibanding TF-IDF, sementara SMOTE tidak selalu meningkatkan performa model dengan sentimen dominan positif.</a:t>
            </a:r>
          </a:p>
        </p:txBody>
      </p:sp>
      <p:sp>
        <p:nvSpPr>
          <p:cNvPr name="TextBox 33" id="33"/>
          <p:cNvSpPr txBox="true"/>
          <p:nvPr/>
        </p:nvSpPr>
        <p:spPr>
          <a:xfrm rot="0">
            <a:off x="4097459" y="1625116"/>
            <a:ext cx="4615718" cy="1047750"/>
          </a:xfrm>
          <a:prstGeom prst="rect">
            <a:avLst/>
          </a:prstGeom>
        </p:spPr>
        <p:txBody>
          <a:bodyPr anchor="t" rtlCol="false" tIns="0" lIns="0" bIns="0" rIns="0">
            <a:spAutoFit/>
          </a:bodyPr>
          <a:lstStyle/>
          <a:p>
            <a:pPr algn="ctr">
              <a:lnSpc>
                <a:spcPts val="8400"/>
              </a:lnSpc>
            </a:pPr>
            <a:r>
              <a:rPr lang="en-US" sz="6000" b="true">
                <a:solidFill>
                  <a:srgbClr val="000000"/>
                </a:solidFill>
                <a:latin typeface="Glacial Indifference Bold"/>
                <a:ea typeface="Glacial Indifference Bold"/>
                <a:cs typeface="Glacial Indifference Bold"/>
                <a:sym typeface="Glacial Indifference Bold"/>
              </a:rPr>
              <a:t>Kesimpulan</a:t>
            </a:r>
          </a:p>
        </p:txBody>
      </p:sp>
      <p:sp>
        <p:nvSpPr>
          <p:cNvPr name="TextBox 34" id="34"/>
          <p:cNvSpPr txBox="true"/>
          <p:nvPr/>
        </p:nvSpPr>
        <p:spPr>
          <a:xfrm rot="0">
            <a:off x="9517769" y="1703700"/>
            <a:ext cx="4615718" cy="1047750"/>
          </a:xfrm>
          <a:prstGeom prst="rect">
            <a:avLst/>
          </a:prstGeom>
        </p:spPr>
        <p:txBody>
          <a:bodyPr anchor="t" rtlCol="false" tIns="0" lIns="0" bIns="0" rIns="0">
            <a:spAutoFit/>
          </a:bodyPr>
          <a:lstStyle/>
          <a:p>
            <a:pPr algn="ctr">
              <a:lnSpc>
                <a:spcPts val="8400"/>
              </a:lnSpc>
            </a:pPr>
            <a:r>
              <a:rPr lang="en-US" sz="6000" b="true">
                <a:solidFill>
                  <a:srgbClr val="000000"/>
                </a:solidFill>
                <a:latin typeface="Glacial Indifference Bold"/>
                <a:ea typeface="Glacial Indifference Bold"/>
                <a:cs typeface="Glacial Indifference Bold"/>
                <a:sym typeface="Glacial Indifference Bold"/>
              </a:rPr>
              <a:t>Saran</a:t>
            </a:r>
          </a:p>
        </p:txBody>
      </p:sp>
      <p:sp>
        <p:nvSpPr>
          <p:cNvPr name="TextBox 35" id="35"/>
          <p:cNvSpPr txBox="true"/>
          <p:nvPr/>
        </p:nvSpPr>
        <p:spPr>
          <a:xfrm rot="0">
            <a:off x="9437191" y="4787061"/>
            <a:ext cx="4776876" cy="2091690"/>
          </a:xfrm>
          <a:prstGeom prst="rect">
            <a:avLst/>
          </a:prstGeom>
        </p:spPr>
        <p:txBody>
          <a:bodyPr anchor="t" rtlCol="false" tIns="0" lIns="0" bIns="0" rIns="0">
            <a:spAutoFit/>
          </a:bodyPr>
          <a:lstStyle/>
          <a:p>
            <a:pPr algn="ctr">
              <a:lnSpc>
                <a:spcPts val="3359"/>
              </a:lnSpc>
            </a:pPr>
            <a:r>
              <a:rPr lang="en-US" sz="2400">
                <a:solidFill>
                  <a:srgbClr val="000000"/>
                </a:solidFill>
                <a:latin typeface="Glacial Indifference"/>
                <a:ea typeface="Glacial Indifference"/>
                <a:cs typeface="Glacial Indifference"/>
                <a:sym typeface="Glacial Indifference"/>
              </a:rPr>
              <a:t>Pengembangan analisis menggunakan metode yang berbeda dan menggunakan labeling secara manual untuk menghindari kesalahan labeling sistem.</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BFDDD2"/>
        </a:solidFill>
      </p:bgPr>
    </p:bg>
    <p:spTree>
      <p:nvGrpSpPr>
        <p:cNvPr id="1" name=""/>
        <p:cNvGrpSpPr/>
        <p:nvPr/>
      </p:nvGrpSpPr>
      <p:grpSpPr>
        <a:xfrm>
          <a:off x="0" y="0"/>
          <a:ext cx="0" cy="0"/>
          <a:chOff x="0" y="0"/>
          <a:chExt cx="0" cy="0"/>
        </a:xfrm>
      </p:grpSpPr>
      <p:grpSp>
        <p:nvGrpSpPr>
          <p:cNvPr name="Group 2" id="2"/>
          <p:cNvGrpSpPr/>
          <p:nvPr/>
        </p:nvGrpSpPr>
        <p:grpSpPr>
          <a:xfrm rot="0">
            <a:off x="1785341" y="1679079"/>
            <a:ext cx="14717318" cy="6928841"/>
            <a:chOff x="0" y="0"/>
            <a:chExt cx="3876166" cy="1824880"/>
          </a:xfrm>
        </p:grpSpPr>
        <p:sp>
          <p:nvSpPr>
            <p:cNvPr name="Freeform 3" id="3"/>
            <p:cNvSpPr/>
            <p:nvPr/>
          </p:nvSpPr>
          <p:spPr>
            <a:xfrm flipH="false" flipV="false" rot="0">
              <a:off x="0" y="0"/>
              <a:ext cx="3876166" cy="1824880"/>
            </a:xfrm>
            <a:custGeom>
              <a:avLst/>
              <a:gdLst/>
              <a:ahLst/>
              <a:cxnLst/>
              <a:rect r="r" b="b" t="t" l="l"/>
              <a:pathLst>
                <a:path h="1824880" w="3876166">
                  <a:moveTo>
                    <a:pt x="0" y="0"/>
                  </a:moveTo>
                  <a:lnTo>
                    <a:pt x="3876166" y="0"/>
                  </a:lnTo>
                  <a:lnTo>
                    <a:pt x="3876166" y="1824880"/>
                  </a:lnTo>
                  <a:lnTo>
                    <a:pt x="0" y="1824880"/>
                  </a:lnTo>
                  <a:close/>
                </a:path>
              </a:pathLst>
            </a:custGeom>
            <a:solidFill>
              <a:srgbClr val="5DA295"/>
            </a:solidFill>
          </p:spPr>
        </p:sp>
        <p:sp>
          <p:nvSpPr>
            <p:cNvPr name="TextBox 4" id="4"/>
            <p:cNvSpPr txBox="true"/>
            <p:nvPr/>
          </p:nvSpPr>
          <p:spPr>
            <a:xfrm>
              <a:off x="0" y="-38100"/>
              <a:ext cx="3876166" cy="18629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061903" y="-1566138"/>
            <a:ext cx="4761674" cy="4761674"/>
          </a:xfrm>
          <a:custGeom>
            <a:avLst/>
            <a:gdLst/>
            <a:ahLst/>
            <a:cxnLst/>
            <a:rect r="r" b="b" t="t" l="l"/>
            <a:pathLst>
              <a:path h="4761674" w="4761674">
                <a:moveTo>
                  <a:pt x="0" y="0"/>
                </a:moveTo>
                <a:lnTo>
                  <a:pt x="4761674" y="0"/>
                </a:lnTo>
                <a:lnTo>
                  <a:pt x="4761674" y="4761675"/>
                </a:lnTo>
                <a:lnTo>
                  <a:pt x="0" y="4761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442740" y="2842069"/>
            <a:ext cx="1413018" cy="1236391"/>
            <a:chOff x="0" y="0"/>
            <a:chExt cx="812800" cy="711200"/>
          </a:xfrm>
        </p:grpSpPr>
        <p:sp>
          <p:nvSpPr>
            <p:cNvPr name="Freeform 7" id="7"/>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FFFFFF"/>
            </a:solidFill>
          </p:spPr>
        </p:sp>
        <p:sp>
          <p:nvSpPr>
            <p:cNvPr name="TextBox 8" id="8"/>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028700" y="1313694"/>
            <a:ext cx="1528376" cy="1528376"/>
          </a:xfrm>
          <a:custGeom>
            <a:avLst/>
            <a:gdLst/>
            <a:ahLst/>
            <a:cxnLst/>
            <a:rect r="r" b="b" t="t" l="l"/>
            <a:pathLst>
              <a:path h="1528376" w="1528376">
                <a:moveTo>
                  <a:pt x="0" y="0"/>
                </a:moveTo>
                <a:lnTo>
                  <a:pt x="1528376" y="0"/>
                </a:lnTo>
                <a:lnTo>
                  <a:pt x="1528376" y="1528375"/>
                </a:lnTo>
                <a:lnTo>
                  <a:pt x="0" y="1528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24221" y="7272116"/>
            <a:ext cx="4777529" cy="4771073"/>
          </a:xfrm>
          <a:custGeom>
            <a:avLst/>
            <a:gdLst/>
            <a:ahLst/>
            <a:cxnLst/>
            <a:rect r="r" b="b" t="t" l="l"/>
            <a:pathLst>
              <a:path h="4771073" w="4777529">
                <a:moveTo>
                  <a:pt x="0" y="0"/>
                </a:moveTo>
                <a:lnTo>
                  <a:pt x="4777529" y="0"/>
                </a:lnTo>
                <a:lnTo>
                  <a:pt x="4777529" y="4771073"/>
                </a:lnTo>
                <a:lnTo>
                  <a:pt x="0" y="47710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2386547" y="3908425"/>
            <a:ext cx="13514906" cy="2222501"/>
          </a:xfrm>
          <a:prstGeom prst="rect">
            <a:avLst/>
          </a:prstGeom>
        </p:spPr>
        <p:txBody>
          <a:bodyPr anchor="t" rtlCol="false" tIns="0" lIns="0" bIns="0" rIns="0">
            <a:spAutoFit/>
          </a:bodyPr>
          <a:lstStyle/>
          <a:p>
            <a:pPr algn="ctr">
              <a:lnSpc>
                <a:spcPts val="18199"/>
              </a:lnSpc>
            </a:pPr>
            <a:r>
              <a:rPr lang="en-US" sz="12999" b="true">
                <a:solidFill>
                  <a:srgbClr val="FFFFFF"/>
                </a:solidFill>
                <a:latin typeface="Glacial Indifference Bold"/>
                <a:ea typeface="Glacial Indifference Bold"/>
                <a:cs typeface="Glacial Indifference Bold"/>
                <a:sym typeface="Glacial Indifference Bold"/>
              </a:rPr>
              <a:t>Terima Kasih</a:t>
            </a:r>
          </a:p>
        </p:txBody>
      </p:sp>
      <p:sp>
        <p:nvSpPr>
          <p:cNvPr name="Freeform 12" id="12"/>
          <p:cNvSpPr/>
          <p:nvPr/>
        </p:nvSpPr>
        <p:spPr>
          <a:xfrm flipH="false" flipV="false" rot="0">
            <a:off x="4317571" y="7272116"/>
            <a:ext cx="1084179" cy="1084179"/>
          </a:xfrm>
          <a:custGeom>
            <a:avLst/>
            <a:gdLst/>
            <a:ahLst/>
            <a:cxnLst/>
            <a:rect r="r" b="b" t="t" l="l"/>
            <a:pathLst>
              <a:path h="1084179" w="1084179">
                <a:moveTo>
                  <a:pt x="0" y="0"/>
                </a:moveTo>
                <a:lnTo>
                  <a:pt x="1084179" y="0"/>
                </a:lnTo>
                <a:lnTo>
                  <a:pt x="1084179" y="1084179"/>
                </a:lnTo>
                <a:lnTo>
                  <a:pt x="0" y="10841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182607" y="466624"/>
            <a:ext cx="3675104" cy="3675104"/>
          </a:xfrm>
          <a:custGeom>
            <a:avLst/>
            <a:gdLst/>
            <a:ahLst/>
            <a:cxnLst/>
            <a:rect r="r" b="b" t="t" l="l"/>
            <a:pathLst>
              <a:path h="3675104" w="3675104">
                <a:moveTo>
                  <a:pt x="0" y="0"/>
                </a:moveTo>
                <a:lnTo>
                  <a:pt x="3675104" y="0"/>
                </a:lnTo>
                <a:lnTo>
                  <a:pt x="3675104" y="3675104"/>
                </a:lnTo>
                <a:lnTo>
                  <a:pt x="0" y="36751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503585" y="8963025"/>
            <a:ext cx="5679022" cy="5238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PENELITIAN </a:t>
            </a:r>
            <a:r>
              <a:rPr lang="en-US" b="true" sz="3000" spc="300">
                <a:solidFill>
                  <a:srgbClr val="000000"/>
                </a:solidFill>
                <a:latin typeface="Glacial Indifference Bold"/>
                <a:ea typeface="Glacial Indifference Bold"/>
                <a:cs typeface="Glacial Indifference Bold"/>
                <a:sym typeface="Glacial Indifference Bold"/>
              </a:rPr>
              <a:t>SKRIPSI</a:t>
            </a:r>
          </a:p>
        </p:txBody>
      </p:sp>
      <p:sp>
        <p:nvSpPr>
          <p:cNvPr name="Freeform 7" id="7"/>
          <p:cNvSpPr/>
          <p:nvPr/>
        </p:nvSpPr>
        <p:spPr>
          <a:xfrm flipH="false" flipV="false" rot="0">
            <a:off x="3695631" y="8016035"/>
            <a:ext cx="3905319" cy="4114800"/>
          </a:xfrm>
          <a:custGeom>
            <a:avLst/>
            <a:gdLst/>
            <a:ahLst/>
            <a:cxnLst/>
            <a:rect r="r" b="b" t="t" l="l"/>
            <a:pathLst>
              <a:path h="4114800" w="3905319">
                <a:moveTo>
                  <a:pt x="0" y="0"/>
                </a:moveTo>
                <a:lnTo>
                  <a:pt x="3905319" y="0"/>
                </a:lnTo>
                <a:lnTo>
                  <a:pt x="390531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0" y="10073435"/>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2484758" y="6805162"/>
            <a:ext cx="1210872" cy="1210872"/>
          </a:xfrm>
          <a:custGeom>
            <a:avLst/>
            <a:gdLst/>
            <a:ahLst/>
            <a:cxnLst/>
            <a:rect r="r" b="b" t="t" l="l"/>
            <a:pathLst>
              <a:path h="1210872" w="1210872">
                <a:moveTo>
                  <a:pt x="0" y="0"/>
                </a:moveTo>
                <a:lnTo>
                  <a:pt x="1210873" y="0"/>
                </a:lnTo>
                <a:lnTo>
                  <a:pt x="1210873" y="1210873"/>
                </a:lnTo>
                <a:lnTo>
                  <a:pt x="0" y="1210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615375" y="1958491"/>
            <a:ext cx="4949639" cy="2103755"/>
          </a:xfrm>
          <a:prstGeom prst="rect">
            <a:avLst/>
          </a:prstGeom>
        </p:spPr>
        <p:txBody>
          <a:bodyPr anchor="t" rtlCol="false" tIns="0" lIns="0" bIns="0" rIns="0">
            <a:spAutoFit/>
          </a:bodyPr>
          <a:lstStyle/>
          <a:p>
            <a:pPr algn="l">
              <a:lnSpc>
                <a:spcPts val="8259"/>
              </a:lnSpc>
            </a:pPr>
            <a:r>
              <a:rPr lang="en-US" sz="6999" b="true">
                <a:solidFill>
                  <a:srgbClr val="000000"/>
                </a:solidFill>
                <a:latin typeface="Glacial Indifference Bold"/>
                <a:ea typeface="Glacial Indifference Bold"/>
                <a:cs typeface="Glacial Indifference Bold"/>
                <a:sym typeface="Glacial Indifference Bold"/>
              </a:rPr>
              <a:t>Latar</a:t>
            </a:r>
          </a:p>
          <a:p>
            <a:pPr algn="l">
              <a:lnSpc>
                <a:spcPts val="8259"/>
              </a:lnSpc>
            </a:pPr>
            <a:r>
              <a:rPr lang="en-US" sz="6999" b="true">
                <a:solidFill>
                  <a:srgbClr val="000000"/>
                </a:solidFill>
                <a:latin typeface="Glacial Indifference Bold"/>
                <a:ea typeface="Glacial Indifference Bold"/>
                <a:cs typeface="Glacial Indifference Bold"/>
                <a:sym typeface="Glacial Indifference Bold"/>
              </a:rPr>
              <a:t>Belakang</a:t>
            </a:r>
          </a:p>
        </p:txBody>
      </p:sp>
      <p:sp>
        <p:nvSpPr>
          <p:cNvPr name="TextBox 13" id="13"/>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01</a:t>
            </a:r>
          </a:p>
        </p:txBody>
      </p:sp>
      <p:grpSp>
        <p:nvGrpSpPr>
          <p:cNvPr name="Group 14" id="14"/>
          <p:cNvGrpSpPr/>
          <p:nvPr/>
        </p:nvGrpSpPr>
        <p:grpSpPr>
          <a:xfrm rot="0">
            <a:off x="5182291" y="3802629"/>
            <a:ext cx="13286524" cy="2586493"/>
            <a:chOff x="0" y="0"/>
            <a:chExt cx="17715366" cy="3448657"/>
          </a:xfrm>
        </p:grpSpPr>
        <p:grpSp>
          <p:nvGrpSpPr>
            <p:cNvPr name="Group 15" id="15"/>
            <p:cNvGrpSpPr/>
            <p:nvPr/>
          </p:nvGrpSpPr>
          <p:grpSpPr>
            <a:xfrm rot="0">
              <a:off x="0" y="0"/>
              <a:ext cx="17715366" cy="3448657"/>
              <a:chOff x="0" y="0"/>
              <a:chExt cx="3499332" cy="681216"/>
            </a:xfrm>
          </p:grpSpPr>
          <p:sp>
            <p:nvSpPr>
              <p:cNvPr name="Freeform 16" id="16"/>
              <p:cNvSpPr/>
              <p:nvPr/>
            </p:nvSpPr>
            <p:spPr>
              <a:xfrm flipH="false" flipV="false" rot="0">
                <a:off x="0" y="0"/>
                <a:ext cx="3499331" cy="681216"/>
              </a:xfrm>
              <a:custGeom>
                <a:avLst/>
                <a:gdLst/>
                <a:ahLst/>
                <a:cxnLst/>
                <a:rect r="r" b="b" t="t" l="l"/>
                <a:pathLst>
                  <a:path h="681216" w="3499331">
                    <a:moveTo>
                      <a:pt x="0" y="0"/>
                    </a:moveTo>
                    <a:lnTo>
                      <a:pt x="3499331" y="0"/>
                    </a:lnTo>
                    <a:lnTo>
                      <a:pt x="3499331" y="681216"/>
                    </a:lnTo>
                    <a:lnTo>
                      <a:pt x="0" y="681216"/>
                    </a:lnTo>
                    <a:close/>
                  </a:path>
                </a:pathLst>
              </a:custGeom>
              <a:solidFill>
                <a:srgbClr val="BFDDD2"/>
              </a:solidFill>
            </p:spPr>
          </p:sp>
          <p:sp>
            <p:nvSpPr>
              <p:cNvPr name="TextBox 17" id="17"/>
              <p:cNvSpPr txBox="true"/>
              <p:nvPr/>
            </p:nvSpPr>
            <p:spPr>
              <a:xfrm>
                <a:off x="0" y="-38100"/>
                <a:ext cx="3499332" cy="719316"/>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83325" y="170023"/>
              <a:ext cx="16971720" cy="3068385"/>
            </a:xfrm>
            <a:prstGeom prst="rect">
              <a:avLst/>
            </a:prstGeom>
          </p:spPr>
          <p:txBody>
            <a:bodyPr anchor="t" rtlCol="false" tIns="0" lIns="0" bIns="0" rIns="0">
              <a:spAutoFit/>
            </a:bodyPr>
            <a:lstStyle/>
            <a:p>
              <a:pPr algn="l">
                <a:lnSpc>
                  <a:spcPts val="3680"/>
                </a:lnSpc>
              </a:pPr>
              <a:r>
                <a:rPr lang="en-US" sz="2628">
                  <a:solidFill>
                    <a:srgbClr val="000000"/>
                  </a:solidFill>
                  <a:latin typeface="Glacial Indifference"/>
                  <a:ea typeface="Glacial Indifference"/>
                  <a:cs typeface="Glacial Indifference"/>
                  <a:sym typeface="Glacial Indifference"/>
                </a:rPr>
                <a:t>Namun seiring berjalannya waktu, jumlah ulasan pada Google Maps akan semakin banyak sehingga dibutuhkan teknologi yang dapat memproses dan menganalisis data secara cepat dan akurat (Assiva, 2024). Berdasarkan hasil wawancara kepada pengelola wisata Sumber Sira, wisata tersebut masih belum menggunakan sistem analisis terstruktur berbasis teknologi.</a:t>
              </a:r>
            </a:p>
          </p:txBody>
        </p:sp>
      </p:grpSp>
      <p:sp>
        <p:nvSpPr>
          <p:cNvPr name="AutoShape 19" id="19"/>
          <p:cNvSpPr/>
          <p:nvPr/>
        </p:nvSpPr>
        <p:spPr>
          <a:xfrm>
            <a:off x="16564000" y="8877554"/>
            <a:ext cx="0" cy="761492"/>
          </a:xfrm>
          <a:prstGeom prst="line">
            <a:avLst/>
          </a:prstGeom>
          <a:ln cap="flat" w="95250">
            <a:solidFill>
              <a:srgbClr val="5DA295"/>
            </a:solidFill>
            <a:prstDash val="solid"/>
            <a:headEnd type="none" len="sm" w="sm"/>
            <a:tailEnd type="none" len="sm" w="sm"/>
          </a:ln>
        </p:spPr>
      </p:sp>
      <p:grpSp>
        <p:nvGrpSpPr>
          <p:cNvPr name="Group 20" id="20"/>
          <p:cNvGrpSpPr/>
          <p:nvPr/>
        </p:nvGrpSpPr>
        <p:grpSpPr>
          <a:xfrm rot="0">
            <a:off x="5182291" y="6493896"/>
            <a:ext cx="13286524" cy="1889297"/>
            <a:chOff x="0" y="0"/>
            <a:chExt cx="17715366" cy="2519063"/>
          </a:xfrm>
        </p:grpSpPr>
        <p:grpSp>
          <p:nvGrpSpPr>
            <p:cNvPr name="Group 21" id="21"/>
            <p:cNvGrpSpPr/>
            <p:nvPr/>
          </p:nvGrpSpPr>
          <p:grpSpPr>
            <a:xfrm rot="0">
              <a:off x="0" y="0"/>
              <a:ext cx="17715366" cy="2519063"/>
              <a:chOff x="0" y="0"/>
              <a:chExt cx="3499332" cy="497593"/>
            </a:xfrm>
          </p:grpSpPr>
          <p:sp>
            <p:nvSpPr>
              <p:cNvPr name="Freeform 22" id="22"/>
              <p:cNvSpPr/>
              <p:nvPr/>
            </p:nvSpPr>
            <p:spPr>
              <a:xfrm flipH="false" flipV="false" rot="0">
                <a:off x="0" y="0"/>
                <a:ext cx="3499331" cy="497593"/>
              </a:xfrm>
              <a:custGeom>
                <a:avLst/>
                <a:gdLst/>
                <a:ahLst/>
                <a:cxnLst/>
                <a:rect r="r" b="b" t="t" l="l"/>
                <a:pathLst>
                  <a:path h="497593" w="3499331">
                    <a:moveTo>
                      <a:pt x="0" y="0"/>
                    </a:moveTo>
                    <a:lnTo>
                      <a:pt x="3499331" y="0"/>
                    </a:lnTo>
                    <a:lnTo>
                      <a:pt x="3499331" y="497593"/>
                    </a:lnTo>
                    <a:lnTo>
                      <a:pt x="0" y="497593"/>
                    </a:lnTo>
                    <a:close/>
                  </a:path>
                </a:pathLst>
              </a:custGeom>
              <a:solidFill>
                <a:srgbClr val="BFDDD2"/>
              </a:solidFill>
            </p:spPr>
          </p:sp>
          <p:sp>
            <p:nvSpPr>
              <p:cNvPr name="TextBox 23" id="23"/>
              <p:cNvSpPr txBox="true"/>
              <p:nvPr/>
            </p:nvSpPr>
            <p:spPr>
              <a:xfrm>
                <a:off x="0" y="-38100"/>
                <a:ext cx="3499332" cy="535693"/>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68623" y="6791"/>
              <a:ext cx="16971720" cy="2448331"/>
            </a:xfrm>
            <a:prstGeom prst="rect">
              <a:avLst/>
            </a:prstGeom>
          </p:spPr>
          <p:txBody>
            <a:bodyPr anchor="t" rtlCol="false" tIns="0" lIns="0" bIns="0" rIns="0">
              <a:spAutoFit/>
            </a:bodyPr>
            <a:lstStyle/>
            <a:p>
              <a:pPr algn="l">
                <a:lnSpc>
                  <a:spcPts val="3680"/>
                </a:lnSpc>
              </a:pPr>
              <a:r>
                <a:rPr lang="en-US" sz="2628">
                  <a:solidFill>
                    <a:srgbClr val="000000"/>
                  </a:solidFill>
                  <a:latin typeface="Glacial Indifference"/>
                  <a:ea typeface="Glacial Indifference"/>
                  <a:cs typeface="Glacial Indifference"/>
                  <a:sym typeface="Glacial Indifference"/>
                </a:rPr>
                <a:t>Penelitian terdahulu oleh Khofifah et al (2022) menggunakan algoritma naive bayes dalam menganalisis opini pengunjung terhadap wisata di Kabupaten Karawang. Hasil penelitian menunjukkan nilai akurasi algoritma naive bayes cukup rendah dengan variasi 55%-85%.</a:t>
              </a:r>
            </a:p>
          </p:txBody>
        </p:sp>
      </p:grpSp>
      <p:sp>
        <p:nvSpPr>
          <p:cNvPr name="TextBox 25" id="25"/>
          <p:cNvSpPr txBox="true"/>
          <p:nvPr/>
        </p:nvSpPr>
        <p:spPr>
          <a:xfrm rot="0">
            <a:off x="1445845" y="663091"/>
            <a:ext cx="9633490" cy="628650"/>
          </a:xfrm>
          <a:prstGeom prst="rect">
            <a:avLst/>
          </a:prstGeom>
        </p:spPr>
        <p:txBody>
          <a:bodyPr anchor="t" rtlCol="false" tIns="0" lIns="0" bIns="0" rIns="0">
            <a:spAutoFit/>
          </a:bodyPr>
          <a:lstStyle/>
          <a:p>
            <a:pPr algn="l">
              <a:lnSpc>
                <a:spcPts val="2400"/>
              </a:lnSpc>
            </a:pPr>
            <a:r>
              <a:rPr lang="en-US" sz="2000" spc="100">
                <a:solidFill>
                  <a:srgbClr val="000000"/>
                </a:solidFill>
                <a:latin typeface="Glacial Indifference"/>
                <a:ea typeface="Glacial Indifference"/>
                <a:cs typeface="Glacial Indifference"/>
                <a:sym typeface="Glacial Indifference"/>
              </a:rPr>
              <a:t>UNIVERSITAS ISLAM</a:t>
            </a:r>
          </a:p>
          <a:p>
            <a:pPr algn="l">
              <a:lnSpc>
                <a:spcPts val="2400"/>
              </a:lnSpc>
            </a:pPr>
            <a:r>
              <a:rPr lang="en-US" sz="2000" spc="100">
                <a:solidFill>
                  <a:srgbClr val="000000"/>
                </a:solidFill>
                <a:latin typeface="Glacial Indifference"/>
                <a:ea typeface="Glacial Indifference"/>
                <a:cs typeface="Glacial Indifference"/>
                <a:sym typeface="Glacial Indifference"/>
              </a:rPr>
              <a:t>RADEN RAHMAT MALANG</a:t>
            </a:r>
          </a:p>
        </p:txBody>
      </p:sp>
      <p:sp>
        <p:nvSpPr>
          <p:cNvPr name="Freeform 26" id="26"/>
          <p:cNvSpPr/>
          <p:nvPr/>
        </p:nvSpPr>
        <p:spPr>
          <a:xfrm flipH="false" flipV="false" rot="0">
            <a:off x="533873" y="567841"/>
            <a:ext cx="651700" cy="838200"/>
          </a:xfrm>
          <a:custGeom>
            <a:avLst/>
            <a:gdLst/>
            <a:ahLst/>
            <a:cxnLst/>
            <a:rect r="r" b="b" t="t" l="l"/>
            <a:pathLst>
              <a:path h="838200" w="651700">
                <a:moveTo>
                  <a:pt x="0" y="0"/>
                </a:moveTo>
                <a:lnTo>
                  <a:pt x="651700" y="0"/>
                </a:lnTo>
                <a:lnTo>
                  <a:pt x="651700" y="838200"/>
                </a:lnTo>
                <a:lnTo>
                  <a:pt x="0" y="838200"/>
                </a:lnTo>
                <a:lnTo>
                  <a:pt x="0" y="0"/>
                </a:lnTo>
                <a:close/>
              </a:path>
            </a:pathLst>
          </a:custGeom>
          <a:blipFill>
            <a:blip r:embed="rId8"/>
            <a:stretch>
              <a:fillRect l="0" t="0" r="0" b="0"/>
            </a:stretch>
          </a:blipFill>
        </p:spPr>
      </p:sp>
      <p:grpSp>
        <p:nvGrpSpPr>
          <p:cNvPr name="Group 27" id="27"/>
          <p:cNvGrpSpPr/>
          <p:nvPr/>
        </p:nvGrpSpPr>
        <p:grpSpPr>
          <a:xfrm rot="0">
            <a:off x="5182291" y="1739437"/>
            <a:ext cx="13286524" cy="1960880"/>
            <a:chOff x="0" y="0"/>
            <a:chExt cx="17715366" cy="2614507"/>
          </a:xfrm>
        </p:grpSpPr>
        <p:grpSp>
          <p:nvGrpSpPr>
            <p:cNvPr name="Group 28" id="28"/>
            <p:cNvGrpSpPr/>
            <p:nvPr/>
          </p:nvGrpSpPr>
          <p:grpSpPr>
            <a:xfrm rot="0">
              <a:off x="0" y="0"/>
              <a:ext cx="17715366" cy="2614507"/>
              <a:chOff x="0" y="0"/>
              <a:chExt cx="3499332" cy="516446"/>
            </a:xfrm>
          </p:grpSpPr>
          <p:sp>
            <p:nvSpPr>
              <p:cNvPr name="Freeform 29" id="29"/>
              <p:cNvSpPr/>
              <p:nvPr/>
            </p:nvSpPr>
            <p:spPr>
              <a:xfrm flipH="false" flipV="false" rot="0">
                <a:off x="0" y="0"/>
                <a:ext cx="3499331" cy="516446"/>
              </a:xfrm>
              <a:custGeom>
                <a:avLst/>
                <a:gdLst/>
                <a:ahLst/>
                <a:cxnLst/>
                <a:rect r="r" b="b" t="t" l="l"/>
                <a:pathLst>
                  <a:path h="516446" w="3499331">
                    <a:moveTo>
                      <a:pt x="0" y="0"/>
                    </a:moveTo>
                    <a:lnTo>
                      <a:pt x="3499331" y="0"/>
                    </a:lnTo>
                    <a:lnTo>
                      <a:pt x="3499331" y="516446"/>
                    </a:lnTo>
                    <a:lnTo>
                      <a:pt x="0" y="516446"/>
                    </a:lnTo>
                    <a:close/>
                  </a:path>
                </a:pathLst>
              </a:custGeom>
              <a:solidFill>
                <a:srgbClr val="BFDDD2"/>
              </a:solidFill>
            </p:spPr>
          </p:sp>
          <p:sp>
            <p:nvSpPr>
              <p:cNvPr name="TextBox 30" id="30"/>
              <p:cNvSpPr txBox="true"/>
              <p:nvPr/>
            </p:nvSpPr>
            <p:spPr>
              <a:xfrm>
                <a:off x="0" y="-38100"/>
                <a:ext cx="3499332" cy="554546"/>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168623" y="20825"/>
              <a:ext cx="16971720" cy="2448331"/>
            </a:xfrm>
            <a:prstGeom prst="rect">
              <a:avLst/>
            </a:prstGeom>
          </p:spPr>
          <p:txBody>
            <a:bodyPr anchor="t" rtlCol="false" tIns="0" lIns="0" bIns="0" rIns="0">
              <a:spAutoFit/>
            </a:bodyPr>
            <a:lstStyle/>
            <a:p>
              <a:pPr algn="l">
                <a:lnSpc>
                  <a:spcPts val="3680"/>
                </a:lnSpc>
              </a:pPr>
              <a:r>
                <a:rPr lang="en-US" sz="2628">
                  <a:solidFill>
                    <a:srgbClr val="000000"/>
                  </a:solidFill>
                  <a:latin typeface="Glacial Indifference"/>
                  <a:ea typeface="Glacial Indifference"/>
                  <a:cs typeface="Glacial Indifference"/>
                  <a:sym typeface="Glacial Indifference"/>
                </a:rPr>
                <a:t>Sumber Sira merupakan sumber air mata alami yang berada di Desa Putukrejo, Kecamatan Gondanglegi, Kabupaten Malang. Menurut Prakoso &amp; Hermawan (2023) melalui platform Google Maps sebuah wisata dapat berinteraksi dengan pengunjung, menggunakan fitur ulasan yang tersedia.</a:t>
              </a:r>
            </a:p>
          </p:txBody>
        </p:sp>
      </p:grpSp>
      <p:sp>
        <p:nvSpPr>
          <p:cNvPr name="TextBox 32" id="32"/>
          <p:cNvSpPr txBox="true"/>
          <p:nvPr/>
        </p:nvSpPr>
        <p:spPr>
          <a:xfrm rot="0">
            <a:off x="615375" y="4167063"/>
            <a:ext cx="4949639" cy="532765"/>
          </a:xfrm>
          <a:prstGeom prst="rect">
            <a:avLst/>
          </a:prstGeom>
        </p:spPr>
        <p:txBody>
          <a:bodyPr anchor="t" rtlCol="false" tIns="0" lIns="0" bIns="0" rIns="0">
            <a:spAutoFit/>
          </a:bodyPr>
          <a:lstStyle/>
          <a:p>
            <a:pPr algn="l">
              <a:lnSpc>
                <a:spcPts val="4130"/>
              </a:lnSpc>
            </a:pPr>
            <a:r>
              <a:rPr lang="en-US" sz="3500" b="true">
                <a:solidFill>
                  <a:srgbClr val="000000"/>
                </a:solidFill>
                <a:latin typeface="Glacial Indifference Bold"/>
                <a:ea typeface="Glacial Indifference Bold"/>
                <a:cs typeface="Glacial Indifference Bold"/>
                <a:sym typeface="Glacial Indifference Bold"/>
              </a:rPr>
              <a:t>(Masalah)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182607" y="758341"/>
            <a:ext cx="3675104" cy="3675104"/>
          </a:xfrm>
          <a:custGeom>
            <a:avLst/>
            <a:gdLst/>
            <a:ahLst/>
            <a:cxnLst/>
            <a:rect r="r" b="b" t="t" l="l"/>
            <a:pathLst>
              <a:path h="3675104" w="3675104">
                <a:moveTo>
                  <a:pt x="0" y="0"/>
                </a:moveTo>
                <a:lnTo>
                  <a:pt x="3675104" y="0"/>
                </a:lnTo>
                <a:lnTo>
                  <a:pt x="3675104" y="3675104"/>
                </a:lnTo>
                <a:lnTo>
                  <a:pt x="0" y="36751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722979" y="8963025"/>
            <a:ext cx="5459628" cy="5238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PENELIT</a:t>
            </a:r>
            <a:r>
              <a:rPr lang="en-US" b="true" sz="3000" spc="300">
                <a:solidFill>
                  <a:srgbClr val="000000"/>
                </a:solidFill>
                <a:latin typeface="Glacial Indifference Bold"/>
                <a:ea typeface="Glacial Indifference Bold"/>
                <a:cs typeface="Glacial Indifference Bold"/>
                <a:sym typeface="Glacial Indifference Bold"/>
              </a:rPr>
              <a:t>IAN SKRIPSI</a:t>
            </a:r>
          </a:p>
        </p:txBody>
      </p:sp>
      <p:sp>
        <p:nvSpPr>
          <p:cNvPr name="Freeform 7" id="7"/>
          <p:cNvSpPr/>
          <p:nvPr/>
        </p:nvSpPr>
        <p:spPr>
          <a:xfrm flipH="false" flipV="false" rot="0">
            <a:off x="3695631" y="8016035"/>
            <a:ext cx="3905319" cy="4114800"/>
          </a:xfrm>
          <a:custGeom>
            <a:avLst/>
            <a:gdLst/>
            <a:ahLst/>
            <a:cxnLst/>
            <a:rect r="r" b="b" t="t" l="l"/>
            <a:pathLst>
              <a:path h="4114800" w="3905319">
                <a:moveTo>
                  <a:pt x="0" y="0"/>
                </a:moveTo>
                <a:lnTo>
                  <a:pt x="3905319" y="0"/>
                </a:lnTo>
                <a:lnTo>
                  <a:pt x="390531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0" y="10073435"/>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2484758" y="6805162"/>
            <a:ext cx="1210872" cy="1210872"/>
          </a:xfrm>
          <a:custGeom>
            <a:avLst/>
            <a:gdLst/>
            <a:ahLst/>
            <a:cxnLst/>
            <a:rect r="r" b="b" t="t" l="l"/>
            <a:pathLst>
              <a:path h="1210872" w="1210872">
                <a:moveTo>
                  <a:pt x="0" y="0"/>
                </a:moveTo>
                <a:lnTo>
                  <a:pt x="1210873" y="0"/>
                </a:lnTo>
                <a:lnTo>
                  <a:pt x="1210873" y="1210873"/>
                </a:lnTo>
                <a:lnTo>
                  <a:pt x="0" y="1210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615375" y="4167063"/>
            <a:ext cx="4949639" cy="532765"/>
          </a:xfrm>
          <a:prstGeom prst="rect">
            <a:avLst/>
          </a:prstGeom>
        </p:spPr>
        <p:txBody>
          <a:bodyPr anchor="t" rtlCol="false" tIns="0" lIns="0" bIns="0" rIns="0">
            <a:spAutoFit/>
          </a:bodyPr>
          <a:lstStyle/>
          <a:p>
            <a:pPr algn="l">
              <a:lnSpc>
                <a:spcPts val="4130"/>
              </a:lnSpc>
            </a:pPr>
            <a:r>
              <a:rPr lang="en-US" sz="3500" b="true">
                <a:solidFill>
                  <a:srgbClr val="000000"/>
                </a:solidFill>
                <a:latin typeface="Glacial Indifference Bold"/>
                <a:ea typeface="Glacial Indifference Bold"/>
                <a:cs typeface="Glacial Indifference Bold"/>
                <a:sym typeface="Glacial Indifference Bold"/>
              </a:rPr>
              <a:t>(Solusi)</a:t>
            </a:r>
          </a:p>
        </p:txBody>
      </p:sp>
      <p:sp>
        <p:nvSpPr>
          <p:cNvPr name="TextBox 13" id="13"/>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02</a:t>
            </a:r>
          </a:p>
        </p:txBody>
      </p:sp>
      <p:grpSp>
        <p:nvGrpSpPr>
          <p:cNvPr name="Group 14" id="14"/>
          <p:cNvGrpSpPr/>
          <p:nvPr/>
        </p:nvGrpSpPr>
        <p:grpSpPr>
          <a:xfrm rot="0">
            <a:off x="5001476" y="2695240"/>
            <a:ext cx="13286524" cy="2809345"/>
            <a:chOff x="0" y="0"/>
            <a:chExt cx="17715366" cy="3745794"/>
          </a:xfrm>
        </p:grpSpPr>
        <p:grpSp>
          <p:nvGrpSpPr>
            <p:cNvPr name="Group 15" id="15"/>
            <p:cNvGrpSpPr/>
            <p:nvPr/>
          </p:nvGrpSpPr>
          <p:grpSpPr>
            <a:xfrm rot="0">
              <a:off x="0" y="0"/>
              <a:ext cx="17715366" cy="3286127"/>
              <a:chOff x="0" y="0"/>
              <a:chExt cx="3499332" cy="649111"/>
            </a:xfrm>
          </p:grpSpPr>
          <p:sp>
            <p:nvSpPr>
              <p:cNvPr name="Freeform 16" id="16"/>
              <p:cNvSpPr/>
              <p:nvPr/>
            </p:nvSpPr>
            <p:spPr>
              <a:xfrm flipH="false" flipV="false" rot="0">
                <a:off x="0" y="0"/>
                <a:ext cx="3499331" cy="649111"/>
              </a:xfrm>
              <a:custGeom>
                <a:avLst/>
                <a:gdLst/>
                <a:ahLst/>
                <a:cxnLst/>
                <a:rect r="r" b="b" t="t" l="l"/>
                <a:pathLst>
                  <a:path h="649111" w="3499331">
                    <a:moveTo>
                      <a:pt x="0" y="0"/>
                    </a:moveTo>
                    <a:lnTo>
                      <a:pt x="3499331" y="0"/>
                    </a:lnTo>
                    <a:lnTo>
                      <a:pt x="3499331" y="649111"/>
                    </a:lnTo>
                    <a:lnTo>
                      <a:pt x="0" y="649111"/>
                    </a:lnTo>
                    <a:close/>
                  </a:path>
                </a:pathLst>
              </a:custGeom>
              <a:solidFill>
                <a:srgbClr val="BFDDD2"/>
              </a:solidFill>
            </p:spPr>
          </p:sp>
          <p:sp>
            <p:nvSpPr>
              <p:cNvPr name="TextBox 17" id="17"/>
              <p:cNvSpPr txBox="true"/>
              <p:nvPr/>
            </p:nvSpPr>
            <p:spPr>
              <a:xfrm>
                <a:off x="0" y="-38100"/>
                <a:ext cx="3499332" cy="687211"/>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232123" y="57355"/>
              <a:ext cx="16971720" cy="3688438"/>
            </a:xfrm>
            <a:prstGeom prst="rect">
              <a:avLst/>
            </a:prstGeom>
          </p:spPr>
          <p:txBody>
            <a:bodyPr anchor="t" rtlCol="false" tIns="0" lIns="0" bIns="0" rIns="0">
              <a:spAutoFit/>
            </a:bodyPr>
            <a:lstStyle/>
            <a:p>
              <a:pPr algn="l">
                <a:lnSpc>
                  <a:spcPts val="3680"/>
                </a:lnSpc>
              </a:pPr>
              <a:r>
                <a:rPr lang="en-US" sz="2628">
                  <a:solidFill>
                    <a:srgbClr val="000000"/>
                  </a:solidFill>
                  <a:latin typeface="Glacial Indifference"/>
                  <a:ea typeface="Glacial Indifference"/>
                  <a:cs typeface="Glacial Indifference"/>
                  <a:sym typeface="Glacial Indifference"/>
                </a:rPr>
                <a:t>P</a:t>
              </a:r>
              <a:r>
                <a:rPr lang="en-US" sz="2628">
                  <a:solidFill>
                    <a:srgbClr val="000000"/>
                  </a:solidFill>
                  <a:latin typeface="Glacial Indifference"/>
                  <a:ea typeface="Glacial Indifference"/>
                  <a:cs typeface="Glacial Indifference"/>
                  <a:sym typeface="Glacial Indifference"/>
                </a:rPr>
                <a:t>enelitian ini bertujuan untuk membandingkan performa algoritma Support Vector Machine, K-Nearest Neighbor, dan Naïve Bayes Classifier dalam analisis opini pengunjung terhadap wisata Sumber Sira menggunakan data ulasan pada Google Maps dan menerapkan pola penelitian kerangka kerja Cross-Industry Standard Process for Data Mining (CRISP-DM).</a:t>
              </a:r>
            </a:p>
            <a:p>
              <a:pPr algn="l">
                <a:lnSpc>
                  <a:spcPts val="3680"/>
                </a:lnSpc>
              </a:pPr>
            </a:p>
          </p:txBody>
        </p:sp>
      </p:grpSp>
      <p:sp>
        <p:nvSpPr>
          <p:cNvPr name="AutoShape 19" id="19"/>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TextBox 20" id="20"/>
          <p:cNvSpPr txBox="true"/>
          <p:nvPr/>
        </p:nvSpPr>
        <p:spPr>
          <a:xfrm rot="0">
            <a:off x="1445845" y="663091"/>
            <a:ext cx="9633490" cy="628650"/>
          </a:xfrm>
          <a:prstGeom prst="rect">
            <a:avLst/>
          </a:prstGeom>
        </p:spPr>
        <p:txBody>
          <a:bodyPr anchor="t" rtlCol="false" tIns="0" lIns="0" bIns="0" rIns="0">
            <a:spAutoFit/>
          </a:bodyPr>
          <a:lstStyle/>
          <a:p>
            <a:pPr algn="l">
              <a:lnSpc>
                <a:spcPts val="2400"/>
              </a:lnSpc>
            </a:pPr>
            <a:r>
              <a:rPr lang="en-US" sz="2000" spc="100">
                <a:solidFill>
                  <a:srgbClr val="000000"/>
                </a:solidFill>
                <a:latin typeface="Glacial Indifference"/>
                <a:ea typeface="Glacial Indifference"/>
                <a:cs typeface="Glacial Indifference"/>
                <a:sym typeface="Glacial Indifference"/>
              </a:rPr>
              <a:t>UNIVERSITAS ISLAM</a:t>
            </a:r>
          </a:p>
          <a:p>
            <a:pPr algn="l">
              <a:lnSpc>
                <a:spcPts val="2400"/>
              </a:lnSpc>
            </a:pPr>
            <a:r>
              <a:rPr lang="en-US" sz="2000" spc="100">
                <a:solidFill>
                  <a:srgbClr val="000000"/>
                </a:solidFill>
                <a:latin typeface="Glacial Indifference"/>
                <a:ea typeface="Glacial Indifference"/>
                <a:cs typeface="Glacial Indifference"/>
                <a:sym typeface="Glacial Indifference"/>
              </a:rPr>
              <a:t>RADEN RAHMAT MALANG</a:t>
            </a:r>
          </a:p>
        </p:txBody>
      </p:sp>
      <p:sp>
        <p:nvSpPr>
          <p:cNvPr name="Freeform 21" id="21"/>
          <p:cNvSpPr/>
          <p:nvPr/>
        </p:nvSpPr>
        <p:spPr>
          <a:xfrm flipH="false" flipV="false" rot="0">
            <a:off x="533873" y="567841"/>
            <a:ext cx="651700" cy="838200"/>
          </a:xfrm>
          <a:custGeom>
            <a:avLst/>
            <a:gdLst/>
            <a:ahLst/>
            <a:cxnLst/>
            <a:rect r="r" b="b" t="t" l="l"/>
            <a:pathLst>
              <a:path h="838200" w="651700">
                <a:moveTo>
                  <a:pt x="0" y="0"/>
                </a:moveTo>
                <a:lnTo>
                  <a:pt x="651700" y="0"/>
                </a:lnTo>
                <a:lnTo>
                  <a:pt x="651700" y="838200"/>
                </a:lnTo>
                <a:lnTo>
                  <a:pt x="0" y="838200"/>
                </a:lnTo>
                <a:lnTo>
                  <a:pt x="0" y="0"/>
                </a:lnTo>
                <a:close/>
              </a:path>
            </a:pathLst>
          </a:custGeom>
          <a:blipFill>
            <a:blip r:embed="rId8"/>
            <a:stretch>
              <a:fillRect l="0" t="0" r="0" b="0"/>
            </a:stretch>
          </a:blipFill>
        </p:spPr>
      </p:sp>
      <p:grpSp>
        <p:nvGrpSpPr>
          <p:cNvPr name="Group 22" id="22"/>
          <p:cNvGrpSpPr/>
          <p:nvPr/>
        </p:nvGrpSpPr>
        <p:grpSpPr>
          <a:xfrm rot="0">
            <a:off x="5001476" y="5353528"/>
            <a:ext cx="13286524" cy="1451634"/>
            <a:chOff x="0" y="0"/>
            <a:chExt cx="17715366" cy="1935512"/>
          </a:xfrm>
        </p:grpSpPr>
        <p:grpSp>
          <p:nvGrpSpPr>
            <p:cNvPr name="Group 23" id="23"/>
            <p:cNvGrpSpPr/>
            <p:nvPr/>
          </p:nvGrpSpPr>
          <p:grpSpPr>
            <a:xfrm rot="0">
              <a:off x="0" y="0"/>
              <a:ext cx="17715366" cy="1935512"/>
              <a:chOff x="0" y="0"/>
              <a:chExt cx="3499332" cy="382323"/>
            </a:xfrm>
          </p:grpSpPr>
          <p:sp>
            <p:nvSpPr>
              <p:cNvPr name="Freeform 24" id="24"/>
              <p:cNvSpPr/>
              <p:nvPr/>
            </p:nvSpPr>
            <p:spPr>
              <a:xfrm flipH="false" flipV="false" rot="0">
                <a:off x="0" y="0"/>
                <a:ext cx="3499331" cy="382323"/>
              </a:xfrm>
              <a:custGeom>
                <a:avLst/>
                <a:gdLst/>
                <a:ahLst/>
                <a:cxnLst/>
                <a:rect r="r" b="b" t="t" l="l"/>
                <a:pathLst>
                  <a:path h="382323" w="3499331">
                    <a:moveTo>
                      <a:pt x="0" y="0"/>
                    </a:moveTo>
                    <a:lnTo>
                      <a:pt x="3499331" y="0"/>
                    </a:lnTo>
                    <a:lnTo>
                      <a:pt x="3499331" y="382323"/>
                    </a:lnTo>
                    <a:lnTo>
                      <a:pt x="0" y="382323"/>
                    </a:lnTo>
                    <a:close/>
                  </a:path>
                </a:pathLst>
              </a:custGeom>
              <a:solidFill>
                <a:srgbClr val="BFDDD2"/>
              </a:solidFill>
            </p:spPr>
          </p:sp>
          <p:sp>
            <p:nvSpPr>
              <p:cNvPr name="TextBox 25" id="25"/>
              <p:cNvSpPr txBox="true"/>
              <p:nvPr/>
            </p:nvSpPr>
            <p:spPr>
              <a:xfrm>
                <a:off x="0" y="-38100"/>
                <a:ext cx="3499332" cy="420423"/>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130523" y="-9820"/>
              <a:ext cx="16971720" cy="1828277"/>
            </a:xfrm>
            <a:prstGeom prst="rect">
              <a:avLst/>
            </a:prstGeom>
          </p:spPr>
          <p:txBody>
            <a:bodyPr anchor="t" rtlCol="false" tIns="0" lIns="0" bIns="0" rIns="0">
              <a:spAutoFit/>
            </a:bodyPr>
            <a:lstStyle/>
            <a:p>
              <a:pPr algn="l">
                <a:lnSpc>
                  <a:spcPts val="3680"/>
                </a:lnSpc>
              </a:pPr>
              <a:r>
                <a:rPr lang="en-US" sz="2628">
                  <a:solidFill>
                    <a:srgbClr val="000000"/>
                  </a:solidFill>
                  <a:latin typeface="Glacial Indifference"/>
                  <a:ea typeface="Glacial Indifference"/>
                  <a:cs typeface="Glacial Indifference"/>
                  <a:sym typeface="Glacial Indifference"/>
                </a:rPr>
                <a:t>Hasil penelitian ini diharapkan dapat mengidentifikasi algoritma dengan performa terbaik serta hasil analisisnya menjadi suatu model bagi pengelola wisata dalam  meningkatkan kualitas layanan wisata Sumber Sira.</a:t>
              </a:r>
            </a:p>
          </p:txBody>
        </p:sp>
      </p:grpSp>
      <p:sp>
        <p:nvSpPr>
          <p:cNvPr name="TextBox 27" id="27"/>
          <p:cNvSpPr txBox="true"/>
          <p:nvPr/>
        </p:nvSpPr>
        <p:spPr>
          <a:xfrm rot="0">
            <a:off x="615375" y="1958491"/>
            <a:ext cx="4949639" cy="2103755"/>
          </a:xfrm>
          <a:prstGeom prst="rect">
            <a:avLst/>
          </a:prstGeom>
        </p:spPr>
        <p:txBody>
          <a:bodyPr anchor="t" rtlCol="false" tIns="0" lIns="0" bIns="0" rIns="0">
            <a:spAutoFit/>
          </a:bodyPr>
          <a:lstStyle/>
          <a:p>
            <a:pPr algn="l">
              <a:lnSpc>
                <a:spcPts val="8259"/>
              </a:lnSpc>
            </a:pPr>
            <a:r>
              <a:rPr lang="en-US" sz="6999" b="true">
                <a:solidFill>
                  <a:srgbClr val="000000"/>
                </a:solidFill>
                <a:latin typeface="Glacial Indifference Bold"/>
                <a:ea typeface="Glacial Indifference Bold"/>
                <a:cs typeface="Glacial Indifference Bold"/>
                <a:sym typeface="Glacial Indifference Bold"/>
              </a:rPr>
              <a:t>Latar</a:t>
            </a:r>
          </a:p>
          <a:p>
            <a:pPr algn="l">
              <a:lnSpc>
                <a:spcPts val="8259"/>
              </a:lnSpc>
            </a:pPr>
            <a:r>
              <a:rPr lang="en-US" sz="6999" b="true">
                <a:solidFill>
                  <a:srgbClr val="000000"/>
                </a:solidFill>
                <a:latin typeface="Glacial Indifference Bold"/>
                <a:ea typeface="Glacial Indifference Bold"/>
                <a:cs typeface="Glacial Indifference Bold"/>
                <a:sym typeface="Glacial Indifference Bold"/>
              </a:rPr>
              <a:t>Belakang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2049" y="6833950"/>
            <a:ext cx="5973602" cy="5973602"/>
          </a:xfrm>
          <a:custGeom>
            <a:avLst/>
            <a:gdLst/>
            <a:ahLst/>
            <a:cxnLst/>
            <a:rect r="r" b="b" t="t" l="l"/>
            <a:pathLst>
              <a:path h="5973602" w="5973602">
                <a:moveTo>
                  <a:pt x="0" y="0"/>
                </a:moveTo>
                <a:lnTo>
                  <a:pt x="5973601" y="0"/>
                </a:lnTo>
                <a:lnTo>
                  <a:pt x="5973601" y="5973602"/>
                </a:lnTo>
                <a:lnTo>
                  <a:pt x="0" y="597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10073435"/>
            <a:ext cx="18288000" cy="213565"/>
            <a:chOff x="0" y="0"/>
            <a:chExt cx="4816593" cy="56248"/>
          </a:xfrm>
        </p:grpSpPr>
        <p:sp>
          <p:nvSpPr>
            <p:cNvPr name="Freeform 4" id="4"/>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5" id="5"/>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3260537" y="5281884"/>
            <a:ext cx="848922" cy="848922"/>
          </a:xfrm>
          <a:custGeom>
            <a:avLst/>
            <a:gdLst/>
            <a:ahLst/>
            <a:cxnLst/>
            <a:rect r="r" b="b" t="t" l="l"/>
            <a:pathLst>
              <a:path h="848922" w="848922">
                <a:moveTo>
                  <a:pt x="0" y="0"/>
                </a:moveTo>
                <a:lnTo>
                  <a:pt x="848923" y="0"/>
                </a:lnTo>
                <a:lnTo>
                  <a:pt x="848923" y="848922"/>
                </a:lnTo>
                <a:lnTo>
                  <a:pt x="0" y="8489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03</a:t>
            </a:r>
          </a:p>
        </p:txBody>
      </p:sp>
      <p:sp>
        <p:nvSpPr>
          <p:cNvPr name="AutoShape 11" id="11"/>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Freeform 12" id="12"/>
          <p:cNvSpPr/>
          <p:nvPr/>
        </p:nvSpPr>
        <p:spPr>
          <a:xfrm flipH="false" flipV="false" rot="0">
            <a:off x="16893853" y="567841"/>
            <a:ext cx="1082627" cy="1082627"/>
          </a:xfrm>
          <a:custGeom>
            <a:avLst/>
            <a:gdLst/>
            <a:ahLst/>
            <a:cxnLst/>
            <a:rect r="r" b="b" t="t" l="l"/>
            <a:pathLst>
              <a:path h="1082627" w="1082627">
                <a:moveTo>
                  <a:pt x="0" y="0"/>
                </a:moveTo>
                <a:lnTo>
                  <a:pt x="1082626" y="0"/>
                </a:lnTo>
                <a:lnTo>
                  <a:pt x="1082626" y="1082627"/>
                </a:lnTo>
                <a:lnTo>
                  <a:pt x="0" y="1082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1028700" y="2144984"/>
            <a:ext cx="4101704" cy="2432050"/>
          </a:xfrm>
          <a:prstGeom prst="rect">
            <a:avLst/>
          </a:prstGeom>
        </p:spPr>
        <p:txBody>
          <a:bodyPr anchor="t" rtlCol="false" tIns="0" lIns="0" bIns="0" rIns="0">
            <a:spAutoFit/>
          </a:bodyPr>
          <a:lstStyle/>
          <a:p>
            <a:pPr algn="l">
              <a:lnSpc>
                <a:spcPts val="9799"/>
              </a:lnSpc>
            </a:pPr>
            <a:r>
              <a:rPr lang="en-US" sz="6999" b="true">
                <a:solidFill>
                  <a:srgbClr val="000000"/>
                </a:solidFill>
                <a:latin typeface="Glacial Indifference Bold"/>
                <a:ea typeface="Glacial Indifference Bold"/>
                <a:cs typeface="Glacial Indifference Bold"/>
                <a:sym typeface="Glacial Indifference Bold"/>
              </a:rPr>
              <a:t>Rumusan</a:t>
            </a:r>
          </a:p>
          <a:p>
            <a:pPr algn="l">
              <a:lnSpc>
                <a:spcPts val="9799"/>
              </a:lnSpc>
            </a:pPr>
            <a:r>
              <a:rPr lang="en-US" sz="6999" b="true">
                <a:solidFill>
                  <a:srgbClr val="000000"/>
                </a:solidFill>
                <a:latin typeface="Glacial Indifference Bold"/>
                <a:ea typeface="Glacial Indifference Bold"/>
                <a:cs typeface="Glacial Indifference Bold"/>
                <a:sym typeface="Glacial Indifference Bold"/>
              </a:rPr>
              <a:t>Masalah</a:t>
            </a:r>
          </a:p>
        </p:txBody>
      </p:sp>
      <p:sp>
        <p:nvSpPr>
          <p:cNvPr name="AutoShape 14" id="14"/>
          <p:cNvSpPr/>
          <p:nvPr/>
        </p:nvSpPr>
        <p:spPr>
          <a:xfrm>
            <a:off x="5849982" y="4809799"/>
            <a:ext cx="11329315" cy="0"/>
          </a:xfrm>
          <a:prstGeom prst="line">
            <a:avLst/>
          </a:prstGeom>
          <a:ln cap="flat" w="38100">
            <a:solidFill>
              <a:srgbClr val="5DA295"/>
            </a:solidFill>
            <a:prstDash val="solid"/>
            <a:headEnd type="none" len="sm" w="sm"/>
            <a:tailEnd type="none" len="sm" w="sm"/>
          </a:ln>
        </p:spPr>
      </p:sp>
      <p:sp>
        <p:nvSpPr>
          <p:cNvPr name="AutoShape 15" id="15"/>
          <p:cNvSpPr/>
          <p:nvPr/>
        </p:nvSpPr>
        <p:spPr>
          <a:xfrm>
            <a:off x="5849982" y="6330566"/>
            <a:ext cx="11329315" cy="0"/>
          </a:xfrm>
          <a:prstGeom prst="line">
            <a:avLst/>
          </a:prstGeom>
          <a:ln cap="flat" w="38100">
            <a:solidFill>
              <a:srgbClr val="5DA295"/>
            </a:solidFill>
            <a:prstDash val="solid"/>
            <a:headEnd type="none" len="sm" w="sm"/>
            <a:tailEnd type="none" len="sm" w="sm"/>
          </a:ln>
        </p:spPr>
      </p:sp>
      <p:sp>
        <p:nvSpPr>
          <p:cNvPr name="TextBox 16" id="16"/>
          <p:cNvSpPr txBox="true"/>
          <p:nvPr/>
        </p:nvSpPr>
        <p:spPr>
          <a:xfrm rot="0">
            <a:off x="6958026" y="3391290"/>
            <a:ext cx="10301274" cy="1253490"/>
          </a:xfrm>
          <a:prstGeom prst="rect">
            <a:avLst/>
          </a:prstGeom>
        </p:spPr>
        <p:txBody>
          <a:bodyPr anchor="t" rtlCol="false" tIns="0" lIns="0" bIns="0" rIns="0">
            <a:spAutoFit/>
          </a:bodyPr>
          <a:lstStyle/>
          <a:p>
            <a:pPr algn="l">
              <a:lnSpc>
                <a:spcPts val="3359"/>
              </a:lnSpc>
            </a:pPr>
            <a:r>
              <a:rPr lang="en-US" sz="2400">
                <a:solidFill>
                  <a:srgbClr val="000000"/>
                </a:solidFill>
                <a:latin typeface="Glacial Indifference"/>
                <a:ea typeface="Glacial Indifference"/>
                <a:cs typeface="Glacial Indifference"/>
                <a:sym typeface="Glacial Indifference"/>
              </a:rPr>
              <a:t>Bagaimana perbandingan mekanisme kerja algoritma SVM, KNN, dan</a:t>
            </a:r>
          </a:p>
          <a:p>
            <a:pPr algn="l">
              <a:lnSpc>
                <a:spcPts val="3359"/>
              </a:lnSpc>
            </a:pPr>
            <a:r>
              <a:rPr lang="en-US" sz="2400">
                <a:solidFill>
                  <a:srgbClr val="000000"/>
                </a:solidFill>
                <a:latin typeface="Glacial Indifference"/>
                <a:ea typeface="Glacial Indifference"/>
                <a:cs typeface="Glacial Indifference"/>
                <a:sym typeface="Glacial Indifference"/>
              </a:rPr>
              <a:t>NBC dalam proses analisis opini pengunjung terhadap Wisata Sumber</a:t>
            </a:r>
          </a:p>
          <a:p>
            <a:pPr algn="l">
              <a:lnSpc>
                <a:spcPts val="3359"/>
              </a:lnSpc>
            </a:pPr>
            <a:r>
              <a:rPr lang="en-US" sz="2400">
                <a:solidFill>
                  <a:srgbClr val="000000"/>
                </a:solidFill>
                <a:latin typeface="Glacial Indifference"/>
                <a:ea typeface="Glacial Indifference"/>
                <a:cs typeface="Glacial Indifference"/>
                <a:sym typeface="Glacial Indifference"/>
              </a:rPr>
              <a:t>Sira berdasarkan ulasan di Google Maps?</a:t>
            </a:r>
          </a:p>
        </p:txBody>
      </p:sp>
      <p:sp>
        <p:nvSpPr>
          <p:cNvPr name="TextBox 17" id="17"/>
          <p:cNvSpPr txBox="true"/>
          <p:nvPr/>
        </p:nvSpPr>
        <p:spPr>
          <a:xfrm rot="0">
            <a:off x="5614644" y="3580291"/>
            <a:ext cx="938336" cy="762001"/>
          </a:xfrm>
          <a:prstGeom prst="rect">
            <a:avLst/>
          </a:prstGeom>
        </p:spPr>
        <p:txBody>
          <a:bodyPr anchor="t" rtlCol="false" tIns="0" lIns="0" bIns="0" rIns="0">
            <a:spAutoFit/>
          </a:bodyPr>
          <a:lstStyle/>
          <a:p>
            <a:pPr algn="r">
              <a:lnSpc>
                <a:spcPts val="6299"/>
              </a:lnSpc>
            </a:pPr>
            <a:r>
              <a:rPr lang="en-US" sz="4499" b="true">
                <a:solidFill>
                  <a:srgbClr val="5DA295"/>
                </a:solidFill>
                <a:latin typeface="Glacial Indifference Bold"/>
                <a:ea typeface="Glacial Indifference Bold"/>
                <a:cs typeface="Glacial Indifference Bold"/>
                <a:sym typeface="Glacial Indifference Bold"/>
              </a:rPr>
              <a:t>01.</a:t>
            </a:r>
          </a:p>
        </p:txBody>
      </p:sp>
      <p:sp>
        <p:nvSpPr>
          <p:cNvPr name="TextBox 18" id="18"/>
          <p:cNvSpPr txBox="true"/>
          <p:nvPr/>
        </p:nvSpPr>
        <p:spPr>
          <a:xfrm rot="0">
            <a:off x="5547969" y="5136506"/>
            <a:ext cx="1096746" cy="762001"/>
          </a:xfrm>
          <a:prstGeom prst="rect">
            <a:avLst/>
          </a:prstGeom>
        </p:spPr>
        <p:txBody>
          <a:bodyPr anchor="t" rtlCol="false" tIns="0" lIns="0" bIns="0" rIns="0">
            <a:spAutoFit/>
          </a:bodyPr>
          <a:lstStyle/>
          <a:p>
            <a:pPr algn="r">
              <a:lnSpc>
                <a:spcPts val="6299"/>
              </a:lnSpc>
            </a:pPr>
            <a:r>
              <a:rPr lang="en-US" sz="4499" b="true">
                <a:solidFill>
                  <a:srgbClr val="5DA295"/>
                </a:solidFill>
                <a:latin typeface="Glacial Indifference Bold"/>
                <a:ea typeface="Glacial Indifference Bold"/>
                <a:cs typeface="Glacial Indifference Bold"/>
                <a:sym typeface="Glacial Indifference Bold"/>
              </a:rPr>
              <a:t>02.</a:t>
            </a:r>
          </a:p>
        </p:txBody>
      </p:sp>
      <p:sp>
        <p:nvSpPr>
          <p:cNvPr name="TextBox 19" id="19"/>
          <p:cNvSpPr txBox="true"/>
          <p:nvPr/>
        </p:nvSpPr>
        <p:spPr>
          <a:xfrm rot="0">
            <a:off x="6958026" y="4905049"/>
            <a:ext cx="10301274" cy="1253490"/>
          </a:xfrm>
          <a:prstGeom prst="rect">
            <a:avLst/>
          </a:prstGeom>
        </p:spPr>
        <p:txBody>
          <a:bodyPr anchor="t" rtlCol="false" tIns="0" lIns="0" bIns="0" rIns="0">
            <a:spAutoFit/>
          </a:bodyPr>
          <a:lstStyle/>
          <a:p>
            <a:pPr algn="l">
              <a:lnSpc>
                <a:spcPts val="3359"/>
              </a:lnSpc>
            </a:pPr>
            <a:r>
              <a:rPr lang="en-US" sz="2400">
                <a:solidFill>
                  <a:srgbClr val="000000"/>
                </a:solidFill>
                <a:latin typeface="Glacial Indifference"/>
                <a:ea typeface="Glacial Indifference"/>
                <a:cs typeface="Glacial Indifference"/>
                <a:sym typeface="Glacial Indifference"/>
              </a:rPr>
              <a:t>Algoritma manakah yang menunjukkan tingkat performa tertinggi dalam</a:t>
            </a:r>
          </a:p>
          <a:p>
            <a:pPr algn="l">
              <a:lnSpc>
                <a:spcPts val="3359"/>
              </a:lnSpc>
            </a:pPr>
            <a:r>
              <a:rPr lang="en-US" sz="2400">
                <a:solidFill>
                  <a:srgbClr val="000000"/>
                </a:solidFill>
                <a:latin typeface="Glacial Indifference"/>
                <a:ea typeface="Glacial Indifference"/>
                <a:cs typeface="Glacial Indifference"/>
                <a:sym typeface="Glacial Indifference"/>
              </a:rPr>
              <a:t>proses analisis opini pengunjung terhadap Wisata Sumber Sira</a:t>
            </a:r>
          </a:p>
          <a:p>
            <a:pPr algn="l">
              <a:lnSpc>
                <a:spcPts val="3359"/>
              </a:lnSpc>
            </a:pPr>
            <a:r>
              <a:rPr lang="en-US" sz="2400">
                <a:solidFill>
                  <a:srgbClr val="000000"/>
                </a:solidFill>
                <a:latin typeface="Glacial Indifference"/>
                <a:ea typeface="Glacial Indifference"/>
                <a:cs typeface="Glacial Indifference"/>
                <a:sym typeface="Glacial Indifference"/>
              </a:rPr>
              <a:t>berdasarkan ulasan di Google Maps?</a:t>
            </a:r>
          </a:p>
        </p:txBody>
      </p:sp>
      <p:sp>
        <p:nvSpPr>
          <p:cNvPr name="TextBox 20" id="20"/>
          <p:cNvSpPr txBox="true"/>
          <p:nvPr/>
        </p:nvSpPr>
        <p:spPr>
          <a:xfrm rot="0">
            <a:off x="10235437" y="8963025"/>
            <a:ext cx="5947170" cy="5238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PENELIT</a:t>
            </a:r>
            <a:r>
              <a:rPr lang="en-US" b="true" sz="3000" spc="300">
                <a:solidFill>
                  <a:srgbClr val="000000"/>
                </a:solidFill>
                <a:latin typeface="Glacial Indifference Bold"/>
                <a:ea typeface="Glacial Indifference Bold"/>
                <a:cs typeface="Glacial Indifference Bold"/>
                <a:sym typeface="Glacial Indifference Bold"/>
              </a:rPr>
              <a:t>IAN SKRIPSI</a:t>
            </a:r>
          </a:p>
        </p:txBody>
      </p:sp>
      <p:sp>
        <p:nvSpPr>
          <p:cNvPr name="TextBox 21" id="21"/>
          <p:cNvSpPr txBox="true"/>
          <p:nvPr/>
        </p:nvSpPr>
        <p:spPr>
          <a:xfrm rot="0">
            <a:off x="1445845" y="663091"/>
            <a:ext cx="9633490" cy="628650"/>
          </a:xfrm>
          <a:prstGeom prst="rect">
            <a:avLst/>
          </a:prstGeom>
        </p:spPr>
        <p:txBody>
          <a:bodyPr anchor="t" rtlCol="false" tIns="0" lIns="0" bIns="0" rIns="0">
            <a:spAutoFit/>
          </a:bodyPr>
          <a:lstStyle/>
          <a:p>
            <a:pPr algn="l">
              <a:lnSpc>
                <a:spcPts val="2400"/>
              </a:lnSpc>
            </a:pPr>
            <a:r>
              <a:rPr lang="en-US" sz="2000" spc="100">
                <a:solidFill>
                  <a:srgbClr val="000000"/>
                </a:solidFill>
                <a:latin typeface="Glacial Indifference"/>
                <a:ea typeface="Glacial Indifference"/>
                <a:cs typeface="Glacial Indifference"/>
                <a:sym typeface="Glacial Indifference"/>
              </a:rPr>
              <a:t>UNIVERSITAS ISLAM</a:t>
            </a:r>
          </a:p>
          <a:p>
            <a:pPr algn="l">
              <a:lnSpc>
                <a:spcPts val="2400"/>
              </a:lnSpc>
            </a:pPr>
            <a:r>
              <a:rPr lang="en-US" sz="2000" spc="100">
                <a:solidFill>
                  <a:srgbClr val="000000"/>
                </a:solidFill>
                <a:latin typeface="Glacial Indifference"/>
                <a:ea typeface="Glacial Indifference"/>
                <a:cs typeface="Glacial Indifference"/>
                <a:sym typeface="Glacial Indifference"/>
              </a:rPr>
              <a:t>RADEN RAHMAT MALANG</a:t>
            </a:r>
          </a:p>
        </p:txBody>
      </p:sp>
      <p:sp>
        <p:nvSpPr>
          <p:cNvPr name="Freeform 22" id="22"/>
          <p:cNvSpPr/>
          <p:nvPr/>
        </p:nvSpPr>
        <p:spPr>
          <a:xfrm flipH="false" flipV="false" rot="0">
            <a:off x="533873" y="567841"/>
            <a:ext cx="651700" cy="838200"/>
          </a:xfrm>
          <a:custGeom>
            <a:avLst/>
            <a:gdLst/>
            <a:ahLst/>
            <a:cxnLst/>
            <a:rect r="r" b="b" t="t" l="l"/>
            <a:pathLst>
              <a:path h="838200" w="651700">
                <a:moveTo>
                  <a:pt x="0" y="0"/>
                </a:moveTo>
                <a:lnTo>
                  <a:pt x="651700" y="0"/>
                </a:lnTo>
                <a:lnTo>
                  <a:pt x="651700" y="838200"/>
                </a:lnTo>
                <a:lnTo>
                  <a:pt x="0" y="838200"/>
                </a:lnTo>
                <a:lnTo>
                  <a:pt x="0" y="0"/>
                </a:lnTo>
                <a:close/>
              </a:path>
            </a:pathLst>
          </a:custGeom>
          <a:blipFill>
            <a:blip r:embed="rId8"/>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26659" y="7028511"/>
            <a:ext cx="4921456" cy="3986379"/>
          </a:xfrm>
          <a:custGeom>
            <a:avLst/>
            <a:gdLst/>
            <a:ahLst/>
            <a:cxnLst/>
            <a:rect r="r" b="b" t="t" l="l"/>
            <a:pathLst>
              <a:path h="3986379" w="4921456">
                <a:moveTo>
                  <a:pt x="0" y="0"/>
                </a:moveTo>
                <a:lnTo>
                  <a:pt x="4921455" y="0"/>
                </a:lnTo>
                <a:lnTo>
                  <a:pt x="4921455" y="3986379"/>
                </a:lnTo>
                <a:lnTo>
                  <a:pt x="0" y="39863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10073435"/>
            <a:ext cx="18288000" cy="213565"/>
            <a:chOff x="0" y="0"/>
            <a:chExt cx="4816593" cy="56248"/>
          </a:xfrm>
        </p:grpSpPr>
        <p:sp>
          <p:nvSpPr>
            <p:cNvPr name="Freeform 4" id="4"/>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5" id="5"/>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4364232" y="-2136727"/>
            <a:ext cx="5790136" cy="5790136"/>
          </a:xfrm>
          <a:custGeom>
            <a:avLst/>
            <a:gdLst/>
            <a:ahLst/>
            <a:cxnLst/>
            <a:rect r="r" b="b" t="t" l="l"/>
            <a:pathLst>
              <a:path h="5790136" w="5790136">
                <a:moveTo>
                  <a:pt x="0" y="0"/>
                </a:moveTo>
                <a:lnTo>
                  <a:pt x="5790136" y="0"/>
                </a:lnTo>
                <a:lnTo>
                  <a:pt x="5790136" y="5790136"/>
                </a:lnTo>
                <a:lnTo>
                  <a:pt x="0" y="57901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0" y="0"/>
            <a:ext cx="18288000" cy="213565"/>
            <a:chOff x="0" y="0"/>
            <a:chExt cx="4816593" cy="56248"/>
          </a:xfrm>
        </p:grpSpPr>
        <p:sp>
          <p:nvSpPr>
            <p:cNvPr name="Freeform 8" id="8"/>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9" id="9"/>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04</a:t>
            </a:r>
          </a:p>
        </p:txBody>
      </p:sp>
      <p:sp>
        <p:nvSpPr>
          <p:cNvPr name="AutoShape 11" id="11"/>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TextBox 12" id="12"/>
          <p:cNvSpPr txBox="true"/>
          <p:nvPr/>
        </p:nvSpPr>
        <p:spPr>
          <a:xfrm rot="0">
            <a:off x="4481739" y="1593615"/>
            <a:ext cx="9324521" cy="1120775"/>
          </a:xfrm>
          <a:prstGeom prst="rect">
            <a:avLst/>
          </a:prstGeom>
        </p:spPr>
        <p:txBody>
          <a:bodyPr anchor="t" rtlCol="false" tIns="0" lIns="0" bIns="0" rIns="0">
            <a:spAutoFit/>
          </a:bodyPr>
          <a:lstStyle/>
          <a:p>
            <a:pPr algn="ctr">
              <a:lnSpc>
                <a:spcPts val="9100"/>
              </a:lnSpc>
            </a:pPr>
            <a:r>
              <a:rPr lang="en-US" sz="6500" b="true">
                <a:solidFill>
                  <a:srgbClr val="000000"/>
                </a:solidFill>
                <a:latin typeface="Glacial Indifference Bold"/>
                <a:ea typeface="Glacial Indifference Bold"/>
                <a:cs typeface="Glacial Indifference Bold"/>
                <a:sym typeface="Glacial Indifference Bold"/>
              </a:rPr>
              <a:t>Batasan Masalah</a:t>
            </a:r>
          </a:p>
        </p:txBody>
      </p:sp>
      <p:sp>
        <p:nvSpPr>
          <p:cNvPr name="TextBox 13" id="13"/>
          <p:cNvSpPr txBox="true"/>
          <p:nvPr/>
        </p:nvSpPr>
        <p:spPr>
          <a:xfrm rot="0">
            <a:off x="3034758" y="3180334"/>
            <a:ext cx="6082404" cy="1057275"/>
          </a:xfrm>
          <a:prstGeom prst="rect">
            <a:avLst/>
          </a:prstGeom>
        </p:spPr>
        <p:txBody>
          <a:bodyPr anchor="t" rtlCol="false" tIns="0" lIns="0" bIns="0" rIns="0">
            <a:spAutoFit/>
          </a:bodyPr>
          <a:lstStyle/>
          <a:p>
            <a:pPr algn="l">
              <a:lnSpc>
                <a:spcPts val="4200"/>
              </a:lnSpc>
            </a:pPr>
            <a:r>
              <a:rPr lang="en-US" sz="3000">
                <a:solidFill>
                  <a:srgbClr val="000000"/>
                </a:solidFill>
                <a:latin typeface="Glacial Indifference"/>
                <a:ea typeface="Glacial Indifference"/>
                <a:cs typeface="Glacial Indifference"/>
                <a:sym typeface="Glacial Indifference"/>
              </a:rPr>
              <a:t>Penelitian ini hanya menggunakan data ulasan pada Google Maps</a:t>
            </a:r>
          </a:p>
        </p:txBody>
      </p:sp>
      <p:sp>
        <p:nvSpPr>
          <p:cNvPr name="TextBox 14" id="14"/>
          <p:cNvSpPr txBox="true"/>
          <p:nvPr/>
        </p:nvSpPr>
        <p:spPr>
          <a:xfrm rot="0">
            <a:off x="3034758" y="4581525"/>
            <a:ext cx="6035960" cy="2124075"/>
          </a:xfrm>
          <a:prstGeom prst="rect">
            <a:avLst/>
          </a:prstGeom>
        </p:spPr>
        <p:txBody>
          <a:bodyPr anchor="t" rtlCol="false" tIns="0" lIns="0" bIns="0" rIns="0">
            <a:spAutoFit/>
          </a:bodyPr>
          <a:lstStyle/>
          <a:p>
            <a:pPr algn="l">
              <a:lnSpc>
                <a:spcPts val="4200"/>
              </a:lnSpc>
            </a:pPr>
            <a:r>
              <a:rPr lang="en-US" sz="3000">
                <a:solidFill>
                  <a:srgbClr val="000000"/>
                </a:solidFill>
                <a:latin typeface="Glacial Indifference"/>
                <a:ea typeface="Glacial Indifference"/>
                <a:cs typeface="Glacial Indifference"/>
                <a:sym typeface="Glacial Indifference"/>
              </a:rPr>
              <a:t>Titik lokasi pengambilan data ulasan terletak pada wisata Sumber Sira, Desa Putukrejo, Kecamatan Gondanglegi, Kabupaten Malang</a:t>
            </a:r>
          </a:p>
        </p:txBody>
      </p:sp>
      <p:sp>
        <p:nvSpPr>
          <p:cNvPr name="TextBox 15" id="15"/>
          <p:cNvSpPr txBox="true"/>
          <p:nvPr/>
        </p:nvSpPr>
        <p:spPr>
          <a:xfrm rot="0">
            <a:off x="9841062" y="8963025"/>
            <a:ext cx="6341545" cy="5238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PENELIT</a:t>
            </a:r>
            <a:r>
              <a:rPr lang="en-US" b="true" sz="3000" spc="300">
                <a:solidFill>
                  <a:srgbClr val="000000"/>
                </a:solidFill>
                <a:latin typeface="Glacial Indifference Bold"/>
                <a:ea typeface="Glacial Indifference Bold"/>
                <a:cs typeface="Glacial Indifference Bold"/>
                <a:sym typeface="Glacial Indifference Bold"/>
              </a:rPr>
              <a:t>IAN SKRIPSI</a:t>
            </a:r>
          </a:p>
        </p:txBody>
      </p:sp>
      <p:grpSp>
        <p:nvGrpSpPr>
          <p:cNvPr name="Group 16" id="16"/>
          <p:cNvGrpSpPr/>
          <p:nvPr/>
        </p:nvGrpSpPr>
        <p:grpSpPr>
          <a:xfrm rot="0">
            <a:off x="1566577" y="3164975"/>
            <a:ext cx="1137057" cy="1072634"/>
            <a:chOff x="0" y="0"/>
            <a:chExt cx="1516076" cy="1430178"/>
          </a:xfrm>
        </p:grpSpPr>
        <p:grpSp>
          <p:nvGrpSpPr>
            <p:cNvPr name="Group 17" id="17"/>
            <p:cNvGrpSpPr/>
            <p:nvPr/>
          </p:nvGrpSpPr>
          <p:grpSpPr>
            <a:xfrm rot="0">
              <a:off x="85898" y="0"/>
              <a:ext cx="1430178" cy="143017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A295"/>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0" y="227197"/>
              <a:ext cx="1251115" cy="890058"/>
            </a:xfrm>
            <a:prstGeom prst="rect">
              <a:avLst/>
            </a:prstGeom>
          </p:spPr>
          <p:txBody>
            <a:bodyPr anchor="t" rtlCol="false" tIns="0" lIns="0" bIns="0" rIns="0">
              <a:spAutoFit/>
            </a:bodyPr>
            <a:lstStyle/>
            <a:p>
              <a:pPr algn="r">
                <a:lnSpc>
                  <a:spcPts val="5599"/>
                </a:lnSpc>
              </a:pPr>
              <a:r>
                <a:rPr lang="en-US" sz="3999" b="true">
                  <a:solidFill>
                    <a:srgbClr val="FFFFFF"/>
                  </a:solidFill>
                  <a:latin typeface="Glacial Indifference Bold"/>
                  <a:ea typeface="Glacial Indifference Bold"/>
                  <a:cs typeface="Glacial Indifference Bold"/>
                  <a:sym typeface="Glacial Indifference Bold"/>
                </a:rPr>
                <a:t>01.</a:t>
              </a:r>
            </a:p>
          </p:txBody>
        </p:sp>
      </p:grpSp>
      <p:grpSp>
        <p:nvGrpSpPr>
          <p:cNvPr name="Group 21" id="21"/>
          <p:cNvGrpSpPr/>
          <p:nvPr/>
        </p:nvGrpSpPr>
        <p:grpSpPr>
          <a:xfrm rot="0">
            <a:off x="1617063" y="4613376"/>
            <a:ext cx="1086572" cy="1060248"/>
            <a:chOff x="0" y="0"/>
            <a:chExt cx="1448762" cy="1413664"/>
          </a:xfrm>
        </p:grpSpPr>
        <p:grpSp>
          <p:nvGrpSpPr>
            <p:cNvPr name="Group 22" id="22"/>
            <p:cNvGrpSpPr/>
            <p:nvPr/>
          </p:nvGrpSpPr>
          <p:grpSpPr>
            <a:xfrm rot="0">
              <a:off x="35098" y="0"/>
              <a:ext cx="1413664" cy="1413664"/>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A295"/>
              </a:solidFill>
            </p:spPr>
          </p:sp>
          <p:sp>
            <p:nvSpPr>
              <p:cNvPr name="TextBox 24" id="24"/>
              <p:cNvSpPr txBox="true"/>
              <p:nvPr/>
            </p:nvSpPr>
            <p:spPr>
              <a:xfrm>
                <a:off x="76200" y="38100"/>
                <a:ext cx="660400" cy="698500"/>
              </a:xfrm>
              <a:prstGeom prst="rect">
                <a:avLst/>
              </a:prstGeom>
            </p:spPr>
            <p:txBody>
              <a:bodyPr anchor="ctr" rtlCol="false" tIns="49593" lIns="49593" bIns="49593" rIns="49593"/>
              <a:lstStyle/>
              <a:p>
                <a:pPr algn="ctr">
                  <a:lnSpc>
                    <a:spcPts val="2659"/>
                  </a:lnSpc>
                </a:pPr>
              </a:p>
            </p:txBody>
          </p:sp>
        </p:grpSp>
        <p:sp>
          <p:nvSpPr>
            <p:cNvPr name="TextBox 25" id="25"/>
            <p:cNvSpPr txBox="true"/>
            <p:nvPr/>
          </p:nvSpPr>
          <p:spPr>
            <a:xfrm rot="0">
              <a:off x="0" y="218940"/>
              <a:ext cx="1251115" cy="890058"/>
            </a:xfrm>
            <a:prstGeom prst="rect">
              <a:avLst/>
            </a:prstGeom>
          </p:spPr>
          <p:txBody>
            <a:bodyPr anchor="t" rtlCol="false" tIns="0" lIns="0" bIns="0" rIns="0">
              <a:spAutoFit/>
            </a:bodyPr>
            <a:lstStyle/>
            <a:p>
              <a:pPr algn="r">
                <a:lnSpc>
                  <a:spcPts val="5599"/>
                </a:lnSpc>
              </a:pPr>
              <a:r>
                <a:rPr lang="en-US" sz="3999" b="true">
                  <a:solidFill>
                    <a:srgbClr val="FFFFFF"/>
                  </a:solidFill>
                  <a:latin typeface="Glacial Indifference Bold"/>
                  <a:ea typeface="Glacial Indifference Bold"/>
                  <a:cs typeface="Glacial Indifference Bold"/>
                  <a:sym typeface="Glacial Indifference Bold"/>
                </a:rPr>
                <a:t>02.</a:t>
              </a:r>
            </a:p>
          </p:txBody>
        </p:sp>
      </p:grpSp>
      <p:grpSp>
        <p:nvGrpSpPr>
          <p:cNvPr name="Group 26" id="26"/>
          <p:cNvGrpSpPr/>
          <p:nvPr/>
        </p:nvGrpSpPr>
        <p:grpSpPr>
          <a:xfrm rot="0">
            <a:off x="1631001" y="6886575"/>
            <a:ext cx="6724282" cy="1565017"/>
            <a:chOff x="0" y="0"/>
            <a:chExt cx="8965709" cy="2086689"/>
          </a:xfrm>
        </p:grpSpPr>
        <p:sp>
          <p:nvSpPr>
            <p:cNvPr name="TextBox 27" id="27"/>
            <p:cNvSpPr txBox="true"/>
            <p:nvPr/>
          </p:nvSpPr>
          <p:spPr>
            <a:xfrm rot="0">
              <a:off x="1871676" y="-11986"/>
              <a:ext cx="7094033" cy="2098675"/>
            </a:xfrm>
            <a:prstGeom prst="rect">
              <a:avLst/>
            </a:prstGeom>
          </p:spPr>
          <p:txBody>
            <a:bodyPr anchor="t" rtlCol="false" tIns="0" lIns="0" bIns="0" rIns="0">
              <a:spAutoFit/>
            </a:bodyPr>
            <a:lstStyle/>
            <a:p>
              <a:pPr algn="l">
                <a:lnSpc>
                  <a:spcPts val="4200"/>
                </a:lnSpc>
              </a:pPr>
              <a:r>
                <a:rPr lang="en-US" sz="3000">
                  <a:solidFill>
                    <a:srgbClr val="000000"/>
                  </a:solidFill>
                  <a:latin typeface="Glacial Indifference"/>
                  <a:ea typeface="Glacial Indifference"/>
                  <a:cs typeface="Glacial Indifference"/>
                  <a:sym typeface="Glacial Indifference"/>
                </a:rPr>
                <a:t>Ulasan yang digunakan dari tahun 2020 hingga 08 Februari 2025</a:t>
              </a:r>
            </a:p>
          </p:txBody>
        </p:sp>
        <p:grpSp>
          <p:nvGrpSpPr>
            <p:cNvPr name="Group 28" id="28"/>
            <p:cNvGrpSpPr/>
            <p:nvPr/>
          </p:nvGrpSpPr>
          <p:grpSpPr>
            <a:xfrm rot="0">
              <a:off x="22398" y="0"/>
              <a:ext cx="1430178" cy="1430178"/>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A295"/>
              </a:solidFill>
            </p:spPr>
          </p:sp>
          <p:sp>
            <p:nvSpPr>
              <p:cNvPr name="TextBox 30" id="30"/>
              <p:cNvSpPr txBox="true"/>
              <p:nvPr/>
            </p:nvSpPr>
            <p:spPr>
              <a:xfrm>
                <a:off x="76200" y="38100"/>
                <a:ext cx="660400" cy="698500"/>
              </a:xfrm>
              <a:prstGeom prst="rect">
                <a:avLst/>
              </a:prstGeom>
            </p:spPr>
            <p:txBody>
              <a:bodyPr anchor="ctr" rtlCol="false" tIns="33246" lIns="33246" bIns="33246" rIns="33246"/>
              <a:lstStyle/>
              <a:p>
                <a:pPr algn="ctr">
                  <a:lnSpc>
                    <a:spcPts val="2659"/>
                  </a:lnSpc>
                </a:pPr>
              </a:p>
            </p:txBody>
          </p:sp>
        </p:grpSp>
        <p:sp>
          <p:nvSpPr>
            <p:cNvPr name="TextBox 31" id="31"/>
            <p:cNvSpPr txBox="true"/>
            <p:nvPr/>
          </p:nvSpPr>
          <p:spPr>
            <a:xfrm rot="0">
              <a:off x="0" y="227197"/>
              <a:ext cx="1251115" cy="890058"/>
            </a:xfrm>
            <a:prstGeom prst="rect">
              <a:avLst/>
            </a:prstGeom>
          </p:spPr>
          <p:txBody>
            <a:bodyPr anchor="t" rtlCol="false" tIns="0" lIns="0" bIns="0" rIns="0">
              <a:spAutoFit/>
            </a:bodyPr>
            <a:lstStyle/>
            <a:p>
              <a:pPr algn="r">
                <a:lnSpc>
                  <a:spcPts val="5599"/>
                </a:lnSpc>
              </a:pPr>
              <a:r>
                <a:rPr lang="en-US" sz="3999" b="true">
                  <a:solidFill>
                    <a:srgbClr val="FFFFFF"/>
                  </a:solidFill>
                  <a:latin typeface="Glacial Indifference Bold"/>
                  <a:ea typeface="Glacial Indifference Bold"/>
                  <a:cs typeface="Glacial Indifference Bold"/>
                  <a:sym typeface="Glacial Indifference Bold"/>
                </a:rPr>
                <a:t>03.</a:t>
              </a:r>
            </a:p>
          </p:txBody>
        </p:sp>
      </p:grpSp>
      <p:grpSp>
        <p:nvGrpSpPr>
          <p:cNvPr name="Group 32" id="32"/>
          <p:cNvGrpSpPr/>
          <p:nvPr/>
        </p:nvGrpSpPr>
        <p:grpSpPr>
          <a:xfrm rot="0">
            <a:off x="9841062" y="3304675"/>
            <a:ext cx="6835589" cy="1072634"/>
            <a:chOff x="0" y="0"/>
            <a:chExt cx="9114118" cy="1430178"/>
          </a:xfrm>
        </p:grpSpPr>
        <p:sp>
          <p:nvSpPr>
            <p:cNvPr name="TextBox 33" id="33"/>
            <p:cNvSpPr txBox="true"/>
            <p:nvPr/>
          </p:nvSpPr>
          <p:spPr>
            <a:xfrm rot="0">
              <a:off x="1858976" y="-11986"/>
              <a:ext cx="7255142" cy="1387475"/>
            </a:xfrm>
            <a:prstGeom prst="rect">
              <a:avLst/>
            </a:prstGeom>
          </p:spPr>
          <p:txBody>
            <a:bodyPr anchor="t" rtlCol="false" tIns="0" lIns="0" bIns="0" rIns="0">
              <a:spAutoFit/>
            </a:bodyPr>
            <a:lstStyle/>
            <a:p>
              <a:pPr algn="l">
                <a:lnSpc>
                  <a:spcPts val="4200"/>
                </a:lnSpc>
              </a:pPr>
              <a:r>
                <a:rPr lang="en-US" sz="3000">
                  <a:solidFill>
                    <a:srgbClr val="000000"/>
                  </a:solidFill>
                  <a:latin typeface="Glacial Indifference"/>
                  <a:ea typeface="Glacial Indifference"/>
                  <a:cs typeface="Glacial Indifference"/>
                  <a:sym typeface="Glacial Indifference"/>
                </a:rPr>
                <a:t>Jumlah data ulasan yang diambil ± 2.567</a:t>
              </a:r>
            </a:p>
          </p:txBody>
        </p:sp>
        <p:grpSp>
          <p:nvGrpSpPr>
            <p:cNvPr name="Group 34" id="34"/>
            <p:cNvGrpSpPr/>
            <p:nvPr/>
          </p:nvGrpSpPr>
          <p:grpSpPr>
            <a:xfrm rot="0">
              <a:off x="9698" y="0"/>
              <a:ext cx="1430178" cy="1430178"/>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A295"/>
              </a:solidFill>
            </p:spPr>
          </p:sp>
          <p:sp>
            <p:nvSpPr>
              <p:cNvPr name="TextBox 36" id="36"/>
              <p:cNvSpPr txBox="true"/>
              <p:nvPr/>
            </p:nvSpPr>
            <p:spPr>
              <a:xfrm>
                <a:off x="76200" y="38100"/>
                <a:ext cx="660400" cy="698500"/>
              </a:xfrm>
              <a:prstGeom prst="rect">
                <a:avLst/>
              </a:prstGeom>
            </p:spPr>
            <p:txBody>
              <a:bodyPr anchor="ctr" rtlCol="false" tIns="33246" lIns="33246" bIns="33246" rIns="33246"/>
              <a:lstStyle/>
              <a:p>
                <a:pPr algn="ctr">
                  <a:lnSpc>
                    <a:spcPts val="2659"/>
                  </a:lnSpc>
                </a:pPr>
              </a:p>
            </p:txBody>
          </p:sp>
        </p:grpSp>
        <p:sp>
          <p:nvSpPr>
            <p:cNvPr name="TextBox 37" id="37"/>
            <p:cNvSpPr txBox="true"/>
            <p:nvPr/>
          </p:nvSpPr>
          <p:spPr>
            <a:xfrm rot="0">
              <a:off x="0" y="227197"/>
              <a:ext cx="1251115" cy="890058"/>
            </a:xfrm>
            <a:prstGeom prst="rect">
              <a:avLst/>
            </a:prstGeom>
          </p:spPr>
          <p:txBody>
            <a:bodyPr anchor="t" rtlCol="false" tIns="0" lIns="0" bIns="0" rIns="0">
              <a:spAutoFit/>
            </a:bodyPr>
            <a:lstStyle/>
            <a:p>
              <a:pPr algn="r">
                <a:lnSpc>
                  <a:spcPts val="5599"/>
                </a:lnSpc>
              </a:pPr>
              <a:r>
                <a:rPr lang="en-US" sz="3999" b="true">
                  <a:solidFill>
                    <a:srgbClr val="FFFFFF"/>
                  </a:solidFill>
                  <a:latin typeface="Glacial Indifference Bold"/>
                  <a:ea typeface="Glacial Indifference Bold"/>
                  <a:cs typeface="Glacial Indifference Bold"/>
                  <a:sym typeface="Glacial Indifference Bold"/>
                </a:rPr>
                <a:t>04.</a:t>
              </a:r>
            </a:p>
          </p:txBody>
        </p:sp>
      </p:grpSp>
      <p:grpSp>
        <p:nvGrpSpPr>
          <p:cNvPr name="Group 38" id="38"/>
          <p:cNvGrpSpPr/>
          <p:nvPr/>
        </p:nvGrpSpPr>
        <p:grpSpPr>
          <a:xfrm rot="0">
            <a:off x="9841062" y="4648200"/>
            <a:ext cx="6607249" cy="3124200"/>
            <a:chOff x="0" y="0"/>
            <a:chExt cx="8809665" cy="4165600"/>
          </a:xfrm>
        </p:grpSpPr>
        <p:sp>
          <p:nvSpPr>
            <p:cNvPr name="TextBox 39" id="39"/>
            <p:cNvSpPr txBox="true"/>
            <p:nvPr/>
          </p:nvSpPr>
          <p:spPr>
            <a:xfrm rot="0">
              <a:off x="1764199" y="-66675"/>
              <a:ext cx="7045467" cy="4232275"/>
            </a:xfrm>
            <a:prstGeom prst="rect">
              <a:avLst/>
            </a:prstGeom>
          </p:spPr>
          <p:txBody>
            <a:bodyPr anchor="t" rtlCol="false" tIns="0" lIns="0" bIns="0" rIns="0">
              <a:spAutoFit/>
            </a:bodyPr>
            <a:lstStyle/>
            <a:p>
              <a:pPr algn="l">
                <a:lnSpc>
                  <a:spcPts val="4200"/>
                </a:lnSpc>
              </a:pPr>
              <a:r>
                <a:rPr lang="en-US" sz="3000">
                  <a:solidFill>
                    <a:srgbClr val="000000"/>
                  </a:solidFill>
                  <a:latin typeface="Glacial Indifference"/>
                  <a:ea typeface="Glacial Indifference"/>
                  <a:cs typeface="Glacial Indifference"/>
                  <a:sym typeface="Glacial Indifference"/>
                </a:rPr>
                <a:t>Penelitian ini tidak mencakup deteksi sarkasme dalam opini pengunjung karena keterbatasan model dalam memahami konteks dan pesan implisit</a:t>
              </a:r>
            </a:p>
          </p:txBody>
        </p:sp>
        <p:grpSp>
          <p:nvGrpSpPr>
            <p:cNvPr name="Group 40" id="40"/>
            <p:cNvGrpSpPr/>
            <p:nvPr/>
          </p:nvGrpSpPr>
          <p:grpSpPr>
            <a:xfrm rot="0">
              <a:off x="35098" y="0"/>
              <a:ext cx="1430178" cy="1430178"/>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A295"/>
              </a:solidFill>
            </p:spPr>
          </p:sp>
          <p:sp>
            <p:nvSpPr>
              <p:cNvPr name="TextBox 42" id="42"/>
              <p:cNvSpPr txBox="true"/>
              <p:nvPr/>
            </p:nvSpPr>
            <p:spPr>
              <a:xfrm>
                <a:off x="76200" y="38100"/>
                <a:ext cx="660400" cy="698500"/>
              </a:xfrm>
              <a:prstGeom prst="rect">
                <a:avLst/>
              </a:prstGeom>
            </p:spPr>
            <p:txBody>
              <a:bodyPr anchor="ctr" rtlCol="false" tIns="33246" lIns="33246" bIns="33246" rIns="33246"/>
              <a:lstStyle/>
              <a:p>
                <a:pPr algn="ctr">
                  <a:lnSpc>
                    <a:spcPts val="2659"/>
                  </a:lnSpc>
                </a:pPr>
              </a:p>
            </p:txBody>
          </p:sp>
        </p:grpSp>
        <p:sp>
          <p:nvSpPr>
            <p:cNvPr name="TextBox 43" id="43"/>
            <p:cNvSpPr txBox="true"/>
            <p:nvPr/>
          </p:nvSpPr>
          <p:spPr>
            <a:xfrm rot="0">
              <a:off x="0" y="227197"/>
              <a:ext cx="1251115" cy="890058"/>
            </a:xfrm>
            <a:prstGeom prst="rect">
              <a:avLst/>
            </a:prstGeom>
          </p:spPr>
          <p:txBody>
            <a:bodyPr anchor="t" rtlCol="false" tIns="0" lIns="0" bIns="0" rIns="0">
              <a:spAutoFit/>
            </a:bodyPr>
            <a:lstStyle/>
            <a:p>
              <a:pPr algn="r">
                <a:lnSpc>
                  <a:spcPts val="5599"/>
                </a:lnSpc>
              </a:pPr>
              <a:r>
                <a:rPr lang="en-US" sz="3999" b="true">
                  <a:solidFill>
                    <a:srgbClr val="FFFFFF"/>
                  </a:solidFill>
                  <a:latin typeface="Glacial Indifference Bold"/>
                  <a:ea typeface="Glacial Indifference Bold"/>
                  <a:cs typeface="Glacial Indifference Bold"/>
                  <a:sym typeface="Glacial Indifference Bold"/>
                </a:rPr>
                <a:t>05.</a:t>
              </a:r>
            </a:p>
          </p:txBody>
        </p:sp>
      </p:grpSp>
      <p:sp>
        <p:nvSpPr>
          <p:cNvPr name="TextBox 44" id="44"/>
          <p:cNvSpPr txBox="true"/>
          <p:nvPr/>
        </p:nvSpPr>
        <p:spPr>
          <a:xfrm rot="0">
            <a:off x="1445845" y="663091"/>
            <a:ext cx="9633490" cy="628650"/>
          </a:xfrm>
          <a:prstGeom prst="rect">
            <a:avLst/>
          </a:prstGeom>
        </p:spPr>
        <p:txBody>
          <a:bodyPr anchor="t" rtlCol="false" tIns="0" lIns="0" bIns="0" rIns="0">
            <a:spAutoFit/>
          </a:bodyPr>
          <a:lstStyle/>
          <a:p>
            <a:pPr algn="l">
              <a:lnSpc>
                <a:spcPts val="2400"/>
              </a:lnSpc>
            </a:pPr>
            <a:r>
              <a:rPr lang="en-US" sz="2000" spc="100">
                <a:solidFill>
                  <a:srgbClr val="000000"/>
                </a:solidFill>
                <a:latin typeface="Glacial Indifference"/>
                <a:ea typeface="Glacial Indifference"/>
                <a:cs typeface="Glacial Indifference"/>
                <a:sym typeface="Glacial Indifference"/>
              </a:rPr>
              <a:t>UNIVERSITAS ISLAM</a:t>
            </a:r>
          </a:p>
          <a:p>
            <a:pPr algn="l">
              <a:lnSpc>
                <a:spcPts val="2400"/>
              </a:lnSpc>
            </a:pPr>
            <a:r>
              <a:rPr lang="en-US" sz="2000" spc="100">
                <a:solidFill>
                  <a:srgbClr val="000000"/>
                </a:solidFill>
                <a:latin typeface="Glacial Indifference"/>
                <a:ea typeface="Glacial Indifference"/>
                <a:cs typeface="Glacial Indifference"/>
                <a:sym typeface="Glacial Indifference"/>
              </a:rPr>
              <a:t>RADEN RAHMAT MALANG</a:t>
            </a:r>
          </a:p>
        </p:txBody>
      </p:sp>
      <p:sp>
        <p:nvSpPr>
          <p:cNvPr name="Freeform 45" id="45"/>
          <p:cNvSpPr/>
          <p:nvPr/>
        </p:nvSpPr>
        <p:spPr>
          <a:xfrm flipH="false" flipV="false" rot="0">
            <a:off x="533873" y="567841"/>
            <a:ext cx="651700" cy="838200"/>
          </a:xfrm>
          <a:custGeom>
            <a:avLst/>
            <a:gdLst/>
            <a:ahLst/>
            <a:cxnLst/>
            <a:rect r="r" b="b" t="t" l="l"/>
            <a:pathLst>
              <a:path h="838200" w="651700">
                <a:moveTo>
                  <a:pt x="0" y="0"/>
                </a:moveTo>
                <a:lnTo>
                  <a:pt x="651700" y="0"/>
                </a:lnTo>
                <a:lnTo>
                  <a:pt x="651700" y="838200"/>
                </a:lnTo>
                <a:lnTo>
                  <a:pt x="0" y="838200"/>
                </a:lnTo>
                <a:lnTo>
                  <a:pt x="0" y="0"/>
                </a:lnTo>
                <a:close/>
              </a:path>
            </a:pathLst>
          </a:custGeom>
          <a:blipFill>
            <a:blip r:embed="rId6"/>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182607" y="567841"/>
            <a:ext cx="3675104" cy="3675104"/>
          </a:xfrm>
          <a:custGeom>
            <a:avLst/>
            <a:gdLst/>
            <a:ahLst/>
            <a:cxnLst/>
            <a:rect r="r" b="b" t="t" l="l"/>
            <a:pathLst>
              <a:path h="3675104" w="3675104">
                <a:moveTo>
                  <a:pt x="0" y="0"/>
                </a:moveTo>
                <a:lnTo>
                  <a:pt x="3675104" y="0"/>
                </a:lnTo>
                <a:lnTo>
                  <a:pt x="3675104" y="3675104"/>
                </a:lnTo>
                <a:lnTo>
                  <a:pt x="0" y="36751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747356" y="8963025"/>
            <a:ext cx="5435251" cy="5238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PENELITIAN</a:t>
            </a:r>
            <a:r>
              <a:rPr lang="en-US" b="true" sz="3000" spc="300">
                <a:solidFill>
                  <a:srgbClr val="000000"/>
                </a:solidFill>
                <a:latin typeface="Glacial Indifference Bold"/>
                <a:ea typeface="Glacial Indifference Bold"/>
                <a:cs typeface="Glacial Indifference Bold"/>
                <a:sym typeface="Glacial Indifference Bold"/>
              </a:rPr>
              <a:t> SKRIPSI</a:t>
            </a:r>
          </a:p>
        </p:txBody>
      </p:sp>
      <p:sp>
        <p:nvSpPr>
          <p:cNvPr name="Freeform 7" id="7"/>
          <p:cNvSpPr/>
          <p:nvPr/>
        </p:nvSpPr>
        <p:spPr>
          <a:xfrm flipH="false" flipV="false" rot="0">
            <a:off x="1976270" y="8016035"/>
            <a:ext cx="3905319" cy="4114800"/>
          </a:xfrm>
          <a:custGeom>
            <a:avLst/>
            <a:gdLst/>
            <a:ahLst/>
            <a:cxnLst/>
            <a:rect r="r" b="b" t="t" l="l"/>
            <a:pathLst>
              <a:path h="4114800" w="3905319">
                <a:moveTo>
                  <a:pt x="0" y="0"/>
                </a:moveTo>
                <a:lnTo>
                  <a:pt x="3905320" y="0"/>
                </a:lnTo>
                <a:lnTo>
                  <a:pt x="390532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0" y="10073435"/>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28700" y="7410598"/>
            <a:ext cx="1210872" cy="1210872"/>
          </a:xfrm>
          <a:custGeom>
            <a:avLst/>
            <a:gdLst/>
            <a:ahLst/>
            <a:cxnLst/>
            <a:rect r="r" b="b" t="t" l="l"/>
            <a:pathLst>
              <a:path h="1210872" w="1210872">
                <a:moveTo>
                  <a:pt x="0" y="0"/>
                </a:moveTo>
                <a:lnTo>
                  <a:pt x="1210872" y="0"/>
                </a:lnTo>
                <a:lnTo>
                  <a:pt x="1210872" y="1210873"/>
                </a:lnTo>
                <a:lnTo>
                  <a:pt x="0" y="1210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533873" y="2605418"/>
            <a:ext cx="4059230" cy="1723589"/>
          </a:xfrm>
          <a:prstGeom prst="rect">
            <a:avLst/>
          </a:prstGeom>
        </p:spPr>
        <p:txBody>
          <a:bodyPr anchor="t" rtlCol="false" tIns="0" lIns="0" bIns="0" rIns="0">
            <a:spAutoFit/>
          </a:bodyPr>
          <a:lstStyle/>
          <a:p>
            <a:pPr algn="l">
              <a:lnSpc>
                <a:spcPts val="6774"/>
              </a:lnSpc>
            </a:pPr>
            <a:r>
              <a:rPr lang="en-US" sz="5740" b="true">
                <a:solidFill>
                  <a:srgbClr val="000000"/>
                </a:solidFill>
                <a:latin typeface="Glacial Indifference Bold"/>
                <a:ea typeface="Glacial Indifference Bold"/>
                <a:cs typeface="Glacial Indifference Bold"/>
                <a:sym typeface="Glacial Indifference Bold"/>
              </a:rPr>
              <a:t>Metodologi Penelitian</a:t>
            </a:r>
          </a:p>
        </p:txBody>
      </p:sp>
      <p:sp>
        <p:nvSpPr>
          <p:cNvPr name="TextBox 13" id="13"/>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05</a:t>
            </a:r>
          </a:p>
        </p:txBody>
      </p:sp>
      <p:sp>
        <p:nvSpPr>
          <p:cNvPr name="AutoShape 14" id="14"/>
          <p:cNvSpPr/>
          <p:nvPr/>
        </p:nvSpPr>
        <p:spPr>
          <a:xfrm>
            <a:off x="16564000" y="8877554"/>
            <a:ext cx="0" cy="761492"/>
          </a:xfrm>
          <a:prstGeom prst="line">
            <a:avLst/>
          </a:prstGeom>
          <a:ln cap="flat" w="95250">
            <a:solidFill>
              <a:srgbClr val="5DA295"/>
            </a:solidFill>
            <a:prstDash val="solid"/>
            <a:headEnd type="none" len="sm" w="sm"/>
            <a:tailEnd type="none" len="sm" w="sm"/>
          </a:ln>
        </p:spPr>
      </p:sp>
      <p:sp>
        <p:nvSpPr>
          <p:cNvPr name="TextBox 15" id="15"/>
          <p:cNvSpPr txBox="true"/>
          <p:nvPr/>
        </p:nvSpPr>
        <p:spPr>
          <a:xfrm rot="0">
            <a:off x="1445845" y="663091"/>
            <a:ext cx="9633490" cy="628650"/>
          </a:xfrm>
          <a:prstGeom prst="rect">
            <a:avLst/>
          </a:prstGeom>
        </p:spPr>
        <p:txBody>
          <a:bodyPr anchor="t" rtlCol="false" tIns="0" lIns="0" bIns="0" rIns="0">
            <a:spAutoFit/>
          </a:bodyPr>
          <a:lstStyle/>
          <a:p>
            <a:pPr algn="l">
              <a:lnSpc>
                <a:spcPts val="2400"/>
              </a:lnSpc>
            </a:pPr>
            <a:r>
              <a:rPr lang="en-US" sz="2000" spc="100">
                <a:solidFill>
                  <a:srgbClr val="000000"/>
                </a:solidFill>
                <a:latin typeface="Glacial Indifference"/>
                <a:ea typeface="Glacial Indifference"/>
                <a:cs typeface="Glacial Indifference"/>
                <a:sym typeface="Glacial Indifference"/>
              </a:rPr>
              <a:t>UNIVERSITAS ISLAM</a:t>
            </a:r>
          </a:p>
          <a:p>
            <a:pPr algn="l">
              <a:lnSpc>
                <a:spcPts val="2400"/>
              </a:lnSpc>
            </a:pPr>
            <a:r>
              <a:rPr lang="en-US" sz="2000" spc="100">
                <a:solidFill>
                  <a:srgbClr val="000000"/>
                </a:solidFill>
                <a:latin typeface="Glacial Indifference"/>
                <a:ea typeface="Glacial Indifference"/>
                <a:cs typeface="Glacial Indifference"/>
                <a:sym typeface="Glacial Indifference"/>
              </a:rPr>
              <a:t>RADEN RAHMAT MALANG</a:t>
            </a:r>
          </a:p>
        </p:txBody>
      </p:sp>
      <p:sp>
        <p:nvSpPr>
          <p:cNvPr name="Freeform 16" id="16"/>
          <p:cNvSpPr/>
          <p:nvPr/>
        </p:nvSpPr>
        <p:spPr>
          <a:xfrm flipH="false" flipV="false" rot="0">
            <a:off x="533873" y="567841"/>
            <a:ext cx="651700" cy="838200"/>
          </a:xfrm>
          <a:custGeom>
            <a:avLst/>
            <a:gdLst/>
            <a:ahLst/>
            <a:cxnLst/>
            <a:rect r="r" b="b" t="t" l="l"/>
            <a:pathLst>
              <a:path h="838200" w="651700">
                <a:moveTo>
                  <a:pt x="0" y="0"/>
                </a:moveTo>
                <a:lnTo>
                  <a:pt x="651700" y="0"/>
                </a:lnTo>
                <a:lnTo>
                  <a:pt x="651700" y="838200"/>
                </a:lnTo>
                <a:lnTo>
                  <a:pt x="0" y="838200"/>
                </a:lnTo>
                <a:lnTo>
                  <a:pt x="0" y="0"/>
                </a:lnTo>
                <a:close/>
              </a:path>
            </a:pathLst>
          </a:custGeom>
          <a:blipFill>
            <a:blip r:embed="rId8"/>
            <a:stretch>
              <a:fillRect l="0" t="0" r="0" b="0"/>
            </a:stretch>
          </a:blipFill>
        </p:spPr>
      </p:sp>
      <p:grpSp>
        <p:nvGrpSpPr>
          <p:cNvPr name="Group 17" id="17"/>
          <p:cNvGrpSpPr/>
          <p:nvPr/>
        </p:nvGrpSpPr>
        <p:grpSpPr>
          <a:xfrm rot="0">
            <a:off x="5001476" y="2057778"/>
            <a:ext cx="13286524" cy="2275945"/>
            <a:chOff x="0" y="0"/>
            <a:chExt cx="17715366" cy="3034594"/>
          </a:xfrm>
        </p:grpSpPr>
        <p:grpSp>
          <p:nvGrpSpPr>
            <p:cNvPr name="Group 18" id="18"/>
            <p:cNvGrpSpPr/>
            <p:nvPr/>
          </p:nvGrpSpPr>
          <p:grpSpPr>
            <a:xfrm rot="0">
              <a:off x="0" y="0"/>
              <a:ext cx="17715366" cy="3034594"/>
              <a:chOff x="0" y="0"/>
              <a:chExt cx="3499332" cy="599426"/>
            </a:xfrm>
          </p:grpSpPr>
          <p:sp>
            <p:nvSpPr>
              <p:cNvPr name="Freeform 19" id="19"/>
              <p:cNvSpPr/>
              <p:nvPr/>
            </p:nvSpPr>
            <p:spPr>
              <a:xfrm flipH="false" flipV="false" rot="0">
                <a:off x="0" y="0"/>
                <a:ext cx="3499331" cy="599426"/>
              </a:xfrm>
              <a:custGeom>
                <a:avLst/>
                <a:gdLst/>
                <a:ahLst/>
                <a:cxnLst/>
                <a:rect r="r" b="b" t="t" l="l"/>
                <a:pathLst>
                  <a:path h="599426" w="3499331">
                    <a:moveTo>
                      <a:pt x="0" y="0"/>
                    </a:moveTo>
                    <a:lnTo>
                      <a:pt x="3499331" y="0"/>
                    </a:lnTo>
                    <a:lnTo>
                      <a:pt x="3499331" y="599426"/>
                    </a:lnTo>
                    <a:lnTo>
                      <a:pt x="0" y="599426"/>
                    </a:lnTo>
                    <a:close/>
                  </a:path>
                </a:pathLst>
              </a:custGeom>
              <a:solidFill>
                <a:srgbClr val="BFDDD2"/>
              </a:solidFill>
            </p:spPr>
          </p:sp>
          <p:sp>
            <p:nvSpPr>
              <p:cNvPr name="TextBox 20" id="20"/>
              <p:cNvSpPr txBox="true"/>
              <p:nvPr/>
            </p:nvSpPr>
            <p:spPr>
              <a:xfrm>
                <a:off x="0" y="-38100"/>
                <a:ext cx="3499332" cy="637526"/>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87092" y="22225"/>
              <a:ext cx="17271153" cy="2809875"/>
            </a:xfrm>
            <a:prstGeom prst="rect">
              <a:avLst/>
            </a:prstGeom>
          </p:spPr>
          <p:txBody>
            <a:bodyPr anchor="t" rtlCol="false" tIns="0" lIns="0" bIns="0" rIns="0">
              <a:spAutoFit/>
            </a:bodyPr>
            <a:lstStyle/>
            <a:p>
              <a:pPr algn="ctr">
                <a:lnSpc>
                  <a:spcPts val="4200"/>
                </a:lnSpc>
              </a:pPr>
              <a:r>
                <a:rPr lang="en-US" sz="3000">
                  <a:solidFill>
                    <a:srgbClr val="000000"/>
                  </a:solidFill>
                  <a:latin typeface="Glacial Indifference"/>
                  <a:ea typeface="Glacial Indifference"/>
                  <a:cs typeface="Glacial Indifference"/>
                  <a:sym typeface="Glacial Indifference"/>
                </a:rPr>
                <a:t>Penelitian ini menggunakan kerangka kerja Cross-Industry Standard Process for Data Mining (CRISP-DM) sebagai pendekatan dalam proses analisis data. Metode ini dipilih karena memiliki struktur yang sistematis dan efisien dalam setiap tahapan data mining (Saputra &amp; Hadiwandra, 2024).</a:t>
              </a:r>
            </a:p>
          </p:txBody>
        </p:sp>
      </p:grpSp>
      <p:grpSp>
        <p:nvGrpSpPr>
          <p:cNvPr name="Group 22" id="22"/>
          <p:cNvGrpSpPr/>
          <p:nvPr/>
        </p:nvGrpSpPr>
        <p:grpSpPr>
          <a:xfrm rot="0">
            <a:off x="5991073" y="4900170"/>
            <a:ext cx="11528097" cy="3634551"/>
            <a:chOff x="0" y="0"/>
            <a:chExt cx="15370796" cy="4846068"/>
          </a:xfrm>
        </p:grpSpPr>
        <p:sp>
          <p:nvSpPr>
            <p:cNvPr name="TextBox 23" id="23"/>
            <p:cNvSpPr txBox="true"/>
            <p:nvPr/>
          </p:nvSpPr>
          <p:spPr>
            <a:xfrm rot="0">
              <a:off x="0" y="1708930"/>
              <a:ext cx="2604667" cy="938785"/>
            </a:xfrm>
            <a:prstGeom prst="rect">
              <a:avLst/>
            </a:prstGeom>
          </p:spPr>
          <p:txBody>
            <a:bodyPr anchor="t" rtlCol="false" tIns="0" lIns="0" bIns="0" rIns="0">
              <a:spAutoFit/>
            </a:bodyPr>
            <a:lstStyle/>
            <a:p>
              <a:pPr algn="ctr">
                <a:lnSpc>
                  <a:spcPts val="2864"/>
                </a:lnSpc>
              </a:pPr>
              <a:r>
                <a:rPr lang="en-US" sz="2045" b="true">
                  <a:solidFill>
                    <a:srgbClr val="000000"/>
                  </a:solidFill>
                  <a:latin typeface="Glacial Indifference Bold"/>
                  <a:ea typeface="Glacial Indifference Bold"/>
                  <a:cs typeface="Glacial Indifference Bold"/>
                  <a:sym typeface="Glacial Indifference Bold"/>
                </a:rPr>
                <a:t>Business Understanding</a:t>
              </a:r>
            </a:p>
          </p:txBody>
        </p:sp>
        <p:sp>
          <p:nvSpPr>
            <p:cNvPr name="TextBox 24" id="24"/>
            <p:cNvSpPr txBox="true"/>
            <p:nvPr/>
          </p:nvSpPr>
          <p:spPr>
            <a:xfrm rot="0">
              <a:off x="2482183" y="3907284"/>
              <a:ext cx="2731178" cy="938785"/>
            </a:xfrm>
            <a:prstGeom prst="rect">
              <a:avLst/>
            </a:prstGeom>
          </p:spPr>
          <p:txBody>
            <a:bodyPr anchor="t" rtlCol="false" tIns="0" lIns="0" bIns="0" rIns="0">
              <a:spAutoFit/>
            </a:bodyPr>
            <a:lstStyle/>
            <a:p>
              <a:pPr algn="ctr">
                <a:lnSpc>
                  <a:spcPts val="2864"/>
                </a:lnSpc>
              </a:pPr>
              <a:r>
                <a:rPr lang="en-US" sz="2045" b="true">
                  <a:solidFill>
                    <a:srgbClr val="000000"/>
                  </a:solidFill>
                  <a:latin typeface="Glacial Indifference Bold"/>
                  <a:ea typeface="Glacial Indifference Bold"/>
                  <a:cs typeface="Glacial Indifference Bold"/>
                  <a:sym typeface="Glacial Indifference Bold"/>
                </a:rPr>
                <a:t>Data Understanding</a:t>
              </a:r>
            </a:p>
          </p:txBody>
        </p:sp>
        <p:sp>
          <p:nvSpPr>
            <p:cNvPr name="TextBox 25" id="25"/>
            <p:cNvSpPr txBox="true"/>
            <p:nvPr/>
          </p:nvSpPr>
          <p:spPr>
            <a:xfrm rot="0">
              <a:off x="5101633" y="1743572"/>
              <a:ext cx="2895050" cy="453801"/>
            </a:xfrm>
            <a:prstGeom prst="rect">
              <a:avLst/>
            </a:prstGeom>
          </p:spPr>
          <p:txBody>
            <a:bodyPr anchor="t" rtlCol="false" tIns="0" lIns="0" bIns="0" rIns="0">
              <a:spAutoFit/>
            </a:bodyPr>
            <a:lstStyle/>
            <a:p>
              <a:pPr algn="ctr">
                <a:lnSpc>
                  <a:spcPts val="2864"/>
                </a:lnSpc>
              </a:pPr>
              <a:r>
                <a:rPr lang="en-US" sz="2045" b="true">
                  <a:solidFill>
                    <a:srgbClr val="000000"/>
                  </a:solidFill>
                  <a:latin typeface="Glacial Indifference Bold"/>
                  <a:ea typeface="Glacial Indifference Bold"/>
                  <a:cs typeface="Glacial Indifference Bold"/>
                  <a:sym typeface="Glacial Indifference Bold"/>
                </a:rPr>
                <a:t>Data Preparation</a:t>
              </a:r>
            </a:p>
          </p:txBody>
        </p:sp>
        <p:sp>
          <p:nvSpPr>
            <p:cNvPr name="TextBox 26" id="26"/>
            <p:cNvSpPr txBox="true"/>
            <p:nvPr/>
          </p:nvSpPr>
          <p:spPr>
            <a:xfrm rot="0">
              <a:off x="8074456" y="3907284"/>
              <a:ext cx="2186389" cy="453801"/>
            </a:xfrm>
            <a:prstGeom prst="rect">
              <a:avLst/>
            </a:prstGeom>
          </p:spPr>
          <p:txBody>
            <a:bodyPr anchor="t" rtlCol="false" tIns="0" lIns="0" bIns="0" rIns="0">
              <a:spAutoFit/>
            </a:bodyPr>
            <a:lstStyle/>
            <a:p>
              <a:pPr algn="ctr">
                <a:lnSpc>
                  <a:spcPts val="2864"/>
                </a:lnSpc>
              </a:pPr>
              <a:r>
                <a:rPr lang="en-US" sz="2045" b="true">
                  <a:solidFill>
                    <a:srgbClr val="000000"/>
                  </a:solidFill>
                  <a:latin typeface="Glacial Indifference Bold"/>
                  <a:ea typeface="Glacial Indifference Bold"/>
                  <a:cs typeface="Glacial Indifference Bold"/>
                  <a:sym typeface="Glacial Indifference Bold"/>
                </a:rPr>
                <a:t>Modeling</a:t>
              </a:r>
            </a:p>
          </p:txBody>
        </p:sp>
        <p:sp>
          <p:nvSpPr>
            <p:cNvPr name="TextBox 27" id="27"/>
            <p:cNvSpPr txBox="true"/>
            <p:nvPr/>
          </p:nvSpPr>
          <p:spPr>
            <a:xfrm rot="0">
              <a:off x="10135702" y="1793509"/>
              <a:ext cx="2925510" cy="453801"/>
            </a:xfrm>
            <a:prstGeom prst="rect">
              <a:avLst/>
            </a:prstGeom>
          </p:spPr>
          <p:txBody>
            <a:bodyPr anchor="t" rtlCol="false" tIns="0" lIns="0" bIns="0" rIns="0">
              <a:spAutoFit/>
            </a:bodyPr>
            <a:lstStyle/>
            <a:p>
              <a:pPr algn="ctr">
                <a:lnSpc>
                  <a:spcPts val="2864"/>
                </a:lnSpc>
              </a:pPr>
              <a:r>
                <a:rPr lang="en-US" sz="2045" b="true">
                  <a:solidFill>
                    <a:srgbClr val="000000"/>
                  </a:solidFill>
                  <a:latin typeface="Glacial Indifference Bold"/>
                  <a:ea typeface="Glacial Indifference Bold"/>
                  <a:cs typeface="Glacial Indifference Bold"/>
                  <a:sym typeface="Glacial Indifference Bold"/>
                </a:rPr>
                <a:t>Evaluation</a:t>
              </a:r>
            </a:p>
          </p:txBody>
        </p:sp>
        <p:sp>
          <p:nvSpPr>
            <p:cNvPr name="TextBox 28" id="28"/>
            <p:cNvSpPr txBox="true"/>
            <p:nvPr/>
          </p:nvSpPr>
          <p:spPr>
            <a:xfrm rot="0">
              <a:off x="12445285" y="3941925"/>
              <a:ext cx="2925510" cy="453801"/>
            </a:xfrm>
            <a:prstGeom prst="rect">
              <a:avLst/>
            </a:prstGeom>
          </p:spPr>
          <p:txBody>
            <a:bodyPr anchor="t" rtlCol="false" tIns="0" lIns="0" bIns="0" rIns="0">
              <a:spAutoFit/>
            </a:bodyPr>
            <a:lstStyle/>
            <a:p>
              <a:pPr algn="ctr">
                <a:lnSpc>
                  <a:spcPts val="2864"/>
                </a:lnSpc>
              </a:pPr>
              <a:r>
                <a:rPr lang="en-US" sz="2045" b="true">
                  <a:solidFill>
                    <a:srgbClr val="000000"/>
                  </a:solidFill>
                  <a:latin typeface="Glacial Indifference Bold"/>
                  <a:ea typeface="Glacial Indifference Bold"/>
                  <a:cs typeface="Glacial Indifference Bold"/>
                  <a:sym typeface="Glacial Indifference Bold"/>
                </a:rPr>
                <a:t>Deployment</a:t>
              </a:r>
            </a:p>
          </p:txBody>
        </p:sp>
        <p:grpSp>
          <p:nvGrpSpPr>
            <p:cNvPr name="Group 29" id="29"/>
            <p:cNvGrpSpPr/>
            <p:nvPr/>
          </p:nvGrpSpPr>
          <p:grpSpPr>
            <a:xfrm rot="0">
              <a:off x="560900" y="0"/>
              <a:ext cx="1490223" cy="1490223"/>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A295"/>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3102660" y="2247310"/>
              <a:ext cx="1490223" cy="1490223"/>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FDDD2"/>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5" id="35"/>
            <p:cNvGrpSpPr/>
            <p:nvPr/>
          </p:nvGrpSpPr>
          <p:grpSpPr>
            <a:xfrm rot="0">
              <a:off x="5804046" y="0"/>
              <a:ext cx="1490223" cy="1490223"/>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solidFill>
            </p:spPr>
          </p:sp>
          <p:sp>
            <p:nvSpPr>
              <p:cNvPr name="TextBox 37" id="3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8" id="38"/>
            <p:cNvGrpSpPr/>
            <p:nvPr/>
          </p:nvGrpSpPr>
          <p:grpSpPr>
            <a:xfrm rot="0">
              <a:off x="8422539" y="2197373"/>
              <a:ext cx="1490223" cy="1490223"/>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A295"/>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1" id="41"/>
            <p:cNvGrpSpPr/>
            <p:nvPr/>
          </p:nvGrpSpPr>
          <p:grpSpPr>
            <a:xfrm rot="0">
              <a:off x="10853346" y="49271"/>
              <a:ext cx="1490223" cy="1490223"/>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FDDD2"/>
              </a:solidFill>
            </p:spPr>
          </p:sp>
          <p:sp>
            <p:nvSpPr>
              <p:cNvPr name="TextBox 43" id="4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13162929" y="2247310"/>
              <a:ext cx="1490223" cy="1490223"/>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D9D9"/>
              </a:solidFill>
            </p:spPr>
          </p:sp>
          <p:sp>
            <p:nvSpPr>
              <p:cNvPr name="TextBox 46" id="4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47" id="47"/>
            <p:cNvSpPr txBox="true"/>
            <p:nvPr/>
          </p:nvSpPr>
          <p:spPr>
            <a:xfrm rot="0">
              <a:off x="756420" y="380516"/>
              <a:ext cx="853165" cy="672041"/>
            </a:xfrm>
            <a:prstGeom prst="rect">
              <a:avLst/>
            </a:prstGeom>
          </p:spPr>
          <p:txBody>
            <a:bodyPr anchor="t" rtlCol="false" tIns="0" lIns="0" bIns="0" rIns="0">
              <a:spAutoFit/>
            </a:bodyPr>
            <a:lstStyle/>
            <a:p>
              <a:pPr algn="r">
                <a:lnSpc>
                  <a:spcPts val="4296"/>
                </a:lnSpc>
              </a:pPr>
              <a:r>
                <a:rPr lang="en-US" sz="3068" b="true">
                  <a:solidFill>
                    <a:srgbClr val="FFFFFF"/>
                  </a:solidFill>
                  <a:latin typeface="Glacial Indifference Bold"/>
                  <a:ea typeface="Glacial Indifference Bold"/>
                  <a:cs typeface="Glacial Indifference Bold"/>
                  <a:sym typeface="Glacial Indifference Bold"/>
                </a:rPr>
                <a:t>01.</a:t>
              </a:r>
            </a:p>
          </p:txBody>
        </p:sp>
        <p:sp>
          <p:nvSpPr>
            <p:cNvPr name="TextBox 48" id="48"/>
            <p:cNvSpPr txBox="true"/>
            <p:nvPr/>
          </p:nvSpPr>
          <p:spPr>
            <a:xfrm rot="0">
              <a:off x="3403868" y="2627826"/>
              <a:ext cx="853165" cy="672041"/>
            </a:xfrm>
            <a:prstGeom prst="rect">
              <a:avLst/>
            </a:prstGeom>
          </p:spPr>
          <p:txBody>
            <a:bodyPr anchor="t" rtlCol="false" tIns="0" lIns="0" bIns="0" rIns="0">
              <a:spAutoFit/>
            </a:bodyPr>
            <a:lstStyle/>
            <a:p>
              <a:pPr algn="r">
                <a:lnSpc>
                  <a:spcPts val="4296"/>
                </a:lnSpc>
              </a:pPr>
              <a:r>
                <a:rPr lang="en-US" sz="3068" b="true">
                  <a:solidFill>
                    <a:srgbClr val="000000"/>
                  </a:solidFill>
                  <a:latin typeface="Glacial Indifference Bold"/>
                  <a:ea typeface="Glacial Indifference Bold"/>
                  <a:cs typeface="Glacial Indifference Bold"/>
                  <a:sym typeface="Glacial Indifference Bold"/>
                </a:rPr>
                <a:t>02.</a:t>
              </a:r>
            </a:p>
          </p:txBody>
        </p:sp>
        <p:sp>
          <p:nvSpPr>
            <p:cNvPr name="TextBox 49" id="49"/>
            <p:cNvSpPr txBox="true"/>
            <p:nvPr/>
          </p:nvSpPr>
          <p:spPr>
            <a:xfrm rot="0">
              <a:off x="6112256" y="380516"/>
              <a:ext cx="853165" cy="672041"/>
            </a:xfrm>
            <a:prstGeom prst="rect">
              <a:avLst/>
            </a:prstGeom>
          </p:spPr>
          <p:txBody>
            <a:bodyPr anchor="t" rtlCol="false" tIns="0" lIns="0" bIns="0" rIns="0">
              <a:spAutoFit/>
            </a:bodyPr>
            <a:lstStyle/>
            <a:p>
              <a:pPr algn="r">
                <a:lnSpc>
                  <a:spcPts val="4296"/>
                </a:lnSpc>
              </a:pPr>
              <a:r>
                <a:rPr lang="en-US" sz="3068" b="true">
                  <a:solidFill>
                    <a:srgbClr val="000000"/>
                  </a:solidFill>
                  <a:latin typeface="Glacial Indifference Bold"/>
                  <a:ea typeface="Glacial Indifference Bold"/>
                  <a:cs typeface="Glacial Indifference Bold"/>
                  <a:sym typeface="Glacial Indifference Bold"/>
                </a:rPr>
                <a:t>03.</a:t>
              </a:r>
            </a:p>
          </p:txBody>
        </p:sp>
        <p:sp>
          <p:nvSpPr>
            <p:cNvPr name="TextBox 50" id="50"/>
            <p:cNvSpPr txBox="true"/>
            <p:nvPr/>
          </p:nvSpPr>
          <p:spPr>
            <a:xfrm rot="0">
              <a:off x="8732408" y="2590565"/>
              <a:ext cx="853165" cy="672041"/>
            </a:xfrm>
            <a:prstGeom prst="rect">
              <a:avLst/>
            </a:prstGeom>
          </p:spPr>
          <p:txBody>
            <a:bodyPr anchor="t" rtlCol="false" tIns="0" lIns="0" bIns="0" rIns="0">
              <a:spAutoFit/>
            </a:bodyPr>
            <a:lstStyle/>
            <a:p>
              <a:pPr algn="r">
                <a:lnSpc>
                  <a:spcPts val="4296"/>
                </a:lnSpc>
              </a:pPr>
              <a:r>
                <a:rPr lang="en-US" sz="3068" b="true">
                  <a:solidFill>
                    <a:srgbClr val="FFFFFF"/>
                  </a:solidFill>
                  <a:latin typeface="Glacial Indifference Bold"/>
                  <a:ea typeface="Glacial Indifference Bold"/>
                  <a:cs typeface="Glacial Indifference Bold"/>
                  <a:sym typeface="Glacial Indifference Bold"/>
                </a:rPr>
                <a:t>04.</a:t>
              </a:r>
            </a:p>
          </p:txBody>
        </p:sp>
        <p:sp>
          <p:nvSpPr>
            <p:cNvPr name="TextBox 51" id="51"/>
            <p:cNvSpPr txBox="true"/>
            <p:nvPr/>
          </p:nvSpPr>
          <p:spPr>
            <a:xfrm rot="0">
              <a:off x="11141736" y="438448"/>
              <a:ext cx="853165" cy="672041"/>
            </a:xfrm>
            <a:prstGeom prst="rect">
              <a:avLst/>
            </a:prstGeom>
          </p:spPr>
          <p:txBody>
            <a:bodyPr anchor="t" rtlCol="false" tIns="0" lIns="0" bIns="0" rIns="0">
              <a:spAutoFit/>
            </a:bodyPr>
            <a:lstStyle/>
            <a:p>
              <a:pPr algn="r">
                <a:lnSpc>
                  <a:spcPts val="4296"/>
                </a:lnSpc>
              </a:pPr>
              <a:r>
                <a:rPr lang="en-US" sz="3068" b="true">
                  <a:solidFill>
                    <a:srgbClr val="000000"/>
                  </a:solidFill>
                  <a:latin typeface="Glacial Indifference Bold"/>
                  <a:ea typeface="Glacial Indifference Bold"/>
                  <a:cs typeface="Glacial Indifference Bold"/>
                  <a:sym typeface="Glacial Indifference Bold"/>
                </a:rPr>
                <a:t>05.</a:t>
              </a:r>
            </a:p>
          </p:txBody>
        </p:sp>
        <p:sp>
          <p:nvSpPr>
            <p:cNvPr name="TextBox 52" id="52"/>
            <p:cNvSpPr txBox="true"/>
            <p:nvPr/>
          </p:nvSpPr>
          <p:spPr>
            <a:xfrm rot="0">
              <a:off x="13472798" y="2636486"/>
              <a:ext cx="853165" cy="672041"/>
            </a:xfrm>
            <a:prstGeom prst="rect">
              <a:avLst/>
            </a:prstGeom>
          </p:spPr>
          <p:txBody>
            <a:bodyPr anchor="t" rtlCol="false" tIns="0" lIns="0" bIns="0" rIns="0">
              <a:spAutoFit/>
            </a:bodyPr>
            <a:lstStyle/>
            <a:p>
              <a:pPr algn="r">
                <a:lnSpc>
                  <a:spcPts val="4296"/>
                </a:lnSpc>
              </a:pPr>
              <a:r>
                <a:rPr lang="en-US" sz="3068" b="true">
                  <a:solidFill>
                    <a:srgbClr val="000000"/>
                  </a:solidFill>
                  <a:latin typeface="Glacial Indifference Bold"/>
                  <a:ea typeface="Glacial Indifference Bold"/>
                  <a:cs typeface="Glacial Indifference Bold"/>
                  <a:sym typeface="Glacial Indifference Bold"/>
                </a:rPr>
                <a:t>06.</a:t>
              </a:r>
            </a:p>
          </p:txBody>
        </p:sp>
        <p:sp>
          <p:nvSpPr>
            <p:cNvPr name="AutoShape 53" id="53"/>
            <p:cNvSpPr/>
            <p:nvPr/>
          </p:nvSpPr>
          <p:spPr>
            <a:xfrm>
              <a:off x="2051123" y="745112"/>
              <a:ext cx="1796649" cy="1502198"/>
            </a:xfrm>
            <a:prstGeom prst="line">
              <a:avLst/>
            </a:prstGeom>
            <a:ln cap="flat" w="34642">
              <a:solidFill>
                <a:srgbClr val="5DA295"/>
              </a:solidFill>
              <a:prstDash val="sysDot"/>
              <a:headEnd type="none" len="sm" w="sm"/>
              <a:tailEnd type="triangle" len="med" w="lg"/>
            </a:ln>
          </p:spPr>
        </p:sp>
        <p:sp>
          <p:nvSpPr>
            <p:cNvPr name="AutoShape 54" id="54"/>
            <p:cNvSpPr/>
            <p:nvPr/>
          </p:nvSpPr>
          <p:spPr>
            <a:xfrm flipV="true">
              <a:off x="3847772" y="745112"/>
              <a:ext cx="1956275" cy="1502198"/>
            </a:xfrm>
            <a:prstGeom prst="line">
              <a:avLst/>
            </a:prstGeom>
            <a:ln cap="flat" w="34642">
              <a:solidFill>
                <a:srgbClr val="5DA295"/>
              </a:solidFill>
              <a:prstDash val="sysDot"/>
              <a:headEnd type="none" len="sm" w="sm"/>
              <a:tailEnd type="triangle" len="med" w="lg"/>
            </a:ln>
          </p:spPr>
        </p:sp>
        <p:sp>
          <p:nvSpPr>
            <p:cNvPr name="AutoShape 55" id="55"/>
            <p:cNvSpPr/>
            <p:nvPr/>
          </p:nvSpPr>
          <p:spPr>
            <a:xfrm>
              <a:off x="7294269" y="745112"/>
              <a:ext cx="1873381" cy="1452261"/>
            </a:xfrm>
            <a:prstGeom prst="line">
              <a:avLst/>
            </a:prstGeom>
            <a:ln cap="flat" w="34642">
              <a:solidFill>
                <a:srgbClr val="5DA295"/>
              </a:solidFill>
              <a:prstDash val="sysDot"/>
              <a:headEnd type="none" len="sm" w="sm"/>
              <a:tailEnd type="triangle" len="med" w="lg"/>
            </a:ln>
          </p:spPr>
        </p:sp>
        <p:sp>
          <p:nvSpPr>
            <p:cNvPr name="AutoShape 56" id="56"/>
            <p:cNvSpPr/>
            <p:nvPr/>
          </p:nvSpPr>
          <p:spPr>
            <a:xfrm flipV="true">
              <a:off x="9167650" y="794383"/>
              <a:ext cx="1685695" cy="1402990"/>
            </a:xfrm>
            <a:prstGeom prst="line">
              <a:avLst/>
            </a:prstGeom>
            <a:ln cap="flat" w="34642">
              <a:solidFill>
                <a:srgbClr val="5DA295"/>
              </a:solidFill>
              <a:prstDash val="sysDot"/>
              <a:headEnd type="none" len="sm" w="sm"/>
              <a:tailEnd type="triangle" len="med" w="lg"/>
            </a:ln>
          </p:spPr>
        </p:sp>
        <p:sp>
          <p:nvSpPr>
            <p:cNvPr name="AutoShape 57" id="57"/>
            <p:cNvSpPr/>
            <p:nvPr/>
          </p:nvSpPr>
          <p:spPr>
            <a:xfrm>
              <a:off x="12343569" y="794383"/>
              <a:ext cx="1564472" cy="1452927"/>
            </a:xfrm>
            <a:prstGeom prst="line">
              <a:avLst/>
            </a:prstGeom>
            <a:ln cap="flat" w="34642">
              <a:solidFill>
                <a:srgbClr val="5DA295"/>
              </a:solidFill>
              <a:prstDash val="sysDot"/>
              <a:headEnd type="none" len="sm" w="sm"/>
              <a:tailEnd type="triangle" len="med" w="lg"/>
            </a:ln>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5DA295"/>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9093656"/>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06</a:t>
            </a:r>
          </a:p>
        </p:txBody>
      </p:sp>
      <p:sp>
        <p:nvSpPr>
          <p:cNvPr name="AutoShape 10" id="10"/>
          <p:cNvSpPr/>
          <p:nvPr/>
        </p:nvSpPr>
        <p:spPr>
          <a:xfrm>
            <a:off x="16564000" y="9136773"/>
            <a:ext cx="0" cy="761492"/>
          </a:xfrm>
          <a:prstGeom prst="line">
            <a:avLst/>
          </a:prstGeom>
          <a:ln cap="flat" w="95250">
            <a:solidFill>
              <a:srgbClr val="BFDDD2"/>
            </a:solidFill>
            <a:prstDash val="solid"/>
            <a:headEnd type="none" len="sm" w="sm"/>
            <a:tailEnd type="none" len="sm" w="sm"/>
          </a:ln>
        </p:spPr>
      </p:sp>
      <p:sp>
        <p:nvSpPr>
          <p:cNvPr name="Freeform 11" id="11"/>
          <p:cNvSpPr/>
          <p:nvPr/>
        </p:nvSpPr>
        <p:spPr>
          <a:xfrm flipH="false" flipV="false" rot="0">
            <a:off x="16564000" y="398334"/>
            <a:ext cx="3192772" cy="3192772"/>
          </a:xfrm>
          <a:custGeom>
            <a:avLst/>
            <a:gdLst/>
            <a:ahLst/>
            <a:cxnLst/>
            <a:rect r="r" b="b" t="t" l="l"/>
            <a:pathLst>
              <a:path h="3192772" w="3192772">
                <a:moveTo>
                  <a:pt x="0" y="0"/>
                </a:moveTo>
                <a:lnTo>
                  <a:pt x="3192771" y="0"/>
                </a:lnTo>
                <a:lnTo>
                  <a:pt x="3192771" y="3192772"/>
                </a:lnTo>
                <a:lnTo>
                  <a:pt x="0" y="31927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sp>
        <p:nvSpPr>
          <p:cNvPr name="Freeform 13" id="13"/>
          <p:cNvSpPr/>
          <p:nvPr/>
        </p:nvSpPr>
        <p:spPr>
          <a:xfrm flipH="false" flipV="false" rot="0">
            <a:off x="533873" y="567841"/>
            <a:ext cx="651700" cy="838200"/>
          </a:xfrm>
          <a:custGeom>
            <a:avLst/>
            <a:gdLst/>
            <a:ahLst/>
            <a:cxnLst/>
            <a:rect r="r" b="b" t="t" l="l"/>
            <a:pathLst>
              <a:path h="838200" w="651700">
                <a:moveTo>
                  <a:pt x="0" y="0"/>
                </a:moveTo>
                <a:lnTo>
                  <a:pt x="651700" y="0"/>
                </a:lnTo>
                <a:lnTo>
                  <a:pt x="651700" y="838200"/>
                </a:lnTo>
                <a:lnTo>
                  <a:pt x="0" y="838200"/>
                </a:lnTo>
                <a:lnTo>
                  <a:pt x="0" y="0"/>
                </a:lnTo>
                <a:close/>
              </a:path>
            </a:pathLst>
          </a:custGeom>
          <a:blipFill>
            <a:blip r:embed="rId8"/>
            <a:stretch>
              <a:fillRect l="0" t="0" r="0" b="0"/>
            </a:stretch>
          </a:blipFill>
        </p:spPr>
      </p:sp>
      <p:grpSp>
        <p:nvGrpSpPr>
          <p:cNvPr name="Group 14" id="14"/>
          <p:cNvGrpSpPr/>
          <p:nvPr/>
        </p:nvGrpSpPr>
        <p:grpSpPr>
          <a:xfrm rot="0">
            <a:off x="363384" y="3775874"/>
            <a:ext cx="17561231" cy="4891727"/>
            <a:chOff x="0" y="0"/>
            <a:chExt cx="23414975" cy="6522303"/>
          </a:xfrm>
        </p:grpSpPr>
        <p:sp>
          <p:nvSpPr>
            <p:cNvPr name="Freeform 15" id="15"/>
            <p:cNvSpPr/>
            <p:nvPr/>
          </p:nvSpPr>
          <p:spPr>
            <a:xfrm flipH="false" flipV="false" rot="0">
              <a:off x="0" y="0"/>
              <a:ext cx="11595206" cy="6522303"/>
            </a:xfrm>
            <a:custGeom>
              <a:avLst/>
              <a:gdLst/>
              <a:ahLst/>
              <a:cxnLst/>
              <a:rect r="r" b="b" t="t" l="l"/>
              <a:pathLst>
                <a:path h="6522303" w="11595206">
                  <a:moveTo>
                    <a:pt x="0" y="0"/>
                  </a:moveTo>
                  <a:lnTo>
                    <a:pt x="11595206" y="0"/>
                  </a:lnTo>
                  <a:lnTo>
                    <a:pt x="11595206" y="6522303"/>
                  </a:lnTo>
                  <a:lnTo>
                    <a:pt x="0" y="6522303"/>
                  </a:lnTo>
                  <a:lnTo>
                    <a:pt x="0" y="0"/>
                  </a:lnTo>
                  <a:close/>
                </a:path>
              </a:pathLst>
            </a:custGeom>
            <a:blipFill>
              <a:blip r:embed="rId9"/>
              <a:stretch>
                <a:fillRect l="0" t="0" r="0" b="0"/>
              </a:stretch>
            </a:blipFill>
          </p:spPr>
        </p:sp>
        <p:sp>
          <p:nvSpPr>
            <p:cNvPr name="Freeform 16" id="16"/>
            <p:cNvSpPr/>
            <p:nvPr/>
          </p:nvSpPr>
          <p:spPr>
            <a:xfrm flipH="false" flipV="false" rot="0">
              <a:off x="11819769" y="0"/>
              <a:ext cx="11595206" cy="6522303"/>
            </a:xfrm>
            <a:custGeom>
              <a:avLst/>
              <a:gdLst/>
              <a:ahLst/>
              <a:cxnLst/>
              <a:rect r="r" b="b" t="t" l="l"/>
              <a:pathLst>
                <a:path h="6522303" w="11595206">
                  <a:moveTo>
                    <a:pt x="0" y="0"/>
                  </a:moveTo>
                  <a:lnTo>
                    <a:pt x="11595206" y="0"/>
                  </a:lnTo>
                  <a:lnTo>
                    <a:pt x="11595206" y="6522303"/>
                  </a:lnTo>
                  <a:lnTo>
                    <a:pt x="0" y="6522303"/>
                  </a:lnTo>
                  <a:lnTo>
                    <a:pt x="0" y="0"/>
                  </a:lnTo>
                  <a:close/>
                </a:path>
              </a:pathLst>
            </a:custGeom>
            <a:blipFill>
              <a:blip r:embed="rId10"/>
              <a:stretch>
                <a:fillRect l="0" t="0" r="0" b="0"/>
              </a:stretch>
            </a:blipFill>
          </p:spPr>
        </p:sp>
      </p:grpSp>
      <p:sp>
        <p:nvSpPr>
          <p:cNvPr name="TextBox 17" id="17"/>
          <p:cNvSpPr txBox="true"/>
          <p:nvPr/>
        </p:nvSpPr>
        <p:spPr>
          <a:xfrm rot="0">
            <a:off x="4480657" y="1404170"/>
            <a:ext cx="9231436" cy="1047750"/>
          </a:xfrm>
          <a:prstGeom prst="rect">
            <a:avLst/>
          </a:prstGeom>
        </p:spPr>
        <p:txBody>
          <a:bodyPr anchor="t" rtlCol="false" tIns="0" lIns="0" bIns="0" rIns="0">
            <a:spAutoFit/>
          </a:bodyPr>
          <a:lstStyle/>
          <a:p>
            <a:pPr algn="ctr">
              <a:lnSpc>
                <a:spcPts val="8400"/>
              </a:lnSpc>
            </a:pPr>
            <a:r>
              <a:rPr lang="en-US" sz="6000" b="true">
                <a:solidFill>
                  <a:srgbClr val="000000"/>
                </a:solidFill>
                <a:latin typeface="Glacial Indifference Bold"/>
                <a:ea typeface="Glacial Indifference Bold"/>
                <a:cs typeface="Glacial Indifference Bold"/>
                <a:sym typeface="Glacial Indifference Bold"/>
              </a:rPr>
              <a:t>Scraping Data</a:t>
            </a:r>
          </a:p>
        </p:txBody>
      </p:sp>
      <p:sp>
        <p:nvSpPr>
          <p:cNvPr name="TextBox 18" id="18"/>
          <p:cNvSpPr txBox="true"/>
          <p:nvPr/>
        </p:nvSpPr>
        <p:spPr>
          <a:xfrm rot="0">
            <a:off x="10625471" y="9222244"/>
            <a:ext cx="5557136" cy="5238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PENELIT</a:t>
            </a:r>
            <a:r>
              <a:rPr lang="en-US" b="true" sz="3000" spc="300">
                <a:solidFill>
                  <a:srgbClr val="000000"/>
                </a:solidFill>
                <a:latin typeface="Glacial Indifference Bold"/>
                <a:ea typeface="Glacial Indifference Bold"/>
                <a:cs typeface="Glacial Indifference Bold"/>
                <a:sym typeface="Glacial Indifference Bold"/>
              </a:rPr>
              <a:t>IAN SKRIPSI</a:t>
            </a:r>
          </a:p>
        </p:txBody>
      </p:sp>
      <p:sp>
        <p:nvSpPr>
          <p:cNvPr name="TextBox 19" id="19"/>
          <p:cNvSpPr txBox="true"/>
          <p:nvPr/>
        </p:nvSpPr>
        <p:spPr>
          <a:xfrm rot="0">
            <a:off x="1445845" y="663091"/>
            <a:ext cx="9633490" cy="628650"/>
          </a:xfrm>
          <a:prstGeom prst="rect">
            <a:avLst/>
          </a:prstGeom>
        </p:spPr>
        <p:txBody>
          <a:bodyPr anchor="t" rtlCol="false" tIns="0" lIns="0" bIns="0" rIns="0">
            <a:spAutoFit/>
          </a:bodyPr>
          <a:lstStyle/>
          <a:p>
            <a:pPr algn="l">
              <a:lnSpc>
                <a:spcPts val="2400"/>
              </a:lnSpc>
            </a:pPr>
            <a:r>
              <a:rPr lang="en-US" sz="2000" spc="100">
                <a:solidFill>
                  <a:srgbClr val="000000"/>
                </a:solidFill>
                <a:latin typeface="Glacial Indifference"/>
                <a:ea typeface="Glacial Indifference"/>
                <a:cs typeface="Glacial Indifference"/>
                <a:sym typeface="Glacial Indifference"/>
              </a:rPr>
              <a:t>UNIVERSITAS ISLAM</a:t>
            </a:r>
          </a:p>
          <a:p>
            <a:pPr algn="l">
              <a:lnSpc>
                <a:spcPts val="2400"/>
              </a:lnSpc>
            </a:pPr>
            <a:r>
              <a:rPr lang="en-US" sz="2000" spc="100">
                <a:solidFill>
                  <a:srgbClr val="000000"/>
                </a:solidFill>
                <a:latin typeface="Glacial Indifference"/>
                <a:ea typeface="Glacial Indifference"/>
                <a:cs typeface="Glacial Indifference"/>
                <a:sym typeface="Glacial Indifference"/>
              </a:rPr>
              <a:t>RADEN RAHMAT MALANG</a:t>
            </a:r>
          </a:p>
        </p:txBody>
      </p:sp>
      <p:grpSp>
        <p:nvGrpSpPr>
          <p:cNvPr name="Group 20" id="20"/>
          <p:cNvGrpSpPr/>
          <p:nvPr/>
        </p:nvGrpSpPr>
        <p:grpSpPr>
          <a:xfrm rot="0">
            <a:off x="-8051446" y="2882641"/>
            <a:ext cx="17056338" cy="606144"/>
            <a:chOff x="0" y="0"/>
            <a:chExt cx="5459442" cy="194016"/>
          </a:xfrm>
        </p:grpSpPr>
        <p:sp>
          <p:nvSpPr>
            <p:cNvPr name="Freeform 21" id="21"/>
            <p:cNvSpPr/>
            <p:nvPr/>
          </p:nvSpPr>
          <p:spPr>
            <a:xfrm flipH="false" flipV="false" rot="0">
              <a:off x="0" y="0"/>
              <a:ext cx="5459442" cy="194016"/>
            </a:xfrm>
            <a:custGeom>
              <a:avLst/>
              <a:gdLst/>
              <a:ahLst/>
              <a:cxnLst/>
              <a:rect r="r" b="b" t="t" l="l"/>
              <a:pathLst>
                <a:path h="194016" w="5459442">
                  <a:moveTo>
                    <a:pt x="45390" y="0"/>
                  </a:moveTo>
                  <a:lnTo>
                    <a:pt x="5414052" y="0"/>
                  </a:lnTo>
                  <a:cubicBezTo>
                    <a:pt x="5439120" y="0"/>
                    <a:pt x="5459442" y="20322"/>
                    <a:pt x="5459442" y="45390"/>
                  </a:cubicBezTo>
                  <a:lnTo>
                    <a:pt x="5459442" y="148626"/>
                  </a:lnTo>
                  <a:cubicBezTo>
                    <a:pt x="5459442" y="173694"/>
                    <a:pt x="5439120" y="194016"/>
                    <a:pt x="5414052" y="194016"/>
                  </a:cubicBezTo>
                  <a:lnTo>
                    <a:pt x="45390" y="194016"/>
                  </a:lnTo>
                  <a:cubicBezTo>
                    <a:pt x="20322" y="194016"/>
                    <a:pt x="0" y="173694"/>
                    <a:pt x="0" y="148626"/>
                  </a:cubicBezTo>
                  <a:lnTo>
                    <a:pt x="0" y="45390"/>
                  </a:lnTo>
                  <a:cubicBezTo>
                    <a:pt x="0" y="20322"/>
                    <a:pt x="20322" y="0"/>
                    <a:pt x="45390" y="0"/>
                  </a:cubicBezTo>
                  <a:close/>
                </a:path>
              </a:pathLst>
            </a:custGeom>
            <a:solidFill>
              <a:srgbClr val="BFDDD2"/>
            </a:solidFill>
          </p:spPr>
        </p:sp>
        <p:sp>
          <p:nvSpPr>
            <p:cNvPr name="TextBox 22" id="22"/>
            <p:cNvSpPr txBox="true"/>
            <p:nvPr/>
          </p:nvSpPr>
          <p:spPr>
            <a:xfrm>
              <a:off x="0" y="-38100"/>
              <a:ext cx="5459442" cy="232116"/>
            </a:xfrm>
            <a:prstGeom prst="rect">
              <a:avLst/>
            </a:prstGeom>
          </p:spPr>
          <p:txBody>
            <a:bodyPr anchor="ctr" rtlCol="false" tIns="41800" lIns="41800" bIns="41800" rIns="41800"/>
            <a:lstStyle/>
            <a:p>
              <a:pPr algn="ctr">
                <a:lnSpc>
                  <a:spcPts val="2659"/>
                </a:lnSpc>
              </a:pPr>
            </a:p>
          </p:txBody>
        </p:sp>
      </p:grpSp>
      <p:sp>
        <p:nvSpPr>
          <p:cNvPr name="TextBox 23" id="23"/>
          <p:cNvSpPr txBox="true"/>
          <p:nvPr/>
        </p:nvSpPr>
        <p:spPr>
          <a:xfrm rot="0">
            <a:off x="126915" y="2926476"/>
            <a:ext cx="8707485" cy="423824"/>
          </a:xfrm>
          <a:prstGeom prst="rect">
            <a:avLst/>
          </a:prstGeom>
        </p:spPr>
        <p:txBody>
          <a:bodyPr anchor="t" rtlCol="false" tIns="0" lIns="0" bIns="0" rIns="0">
            <a:spAutoFit/>
          </a:bodyPr>
          <a:lstStyle/>
          <a:p>
            <a:pPr algn="ctr">
              <a:lnSpc>
                <a:spcPts val="3455"/>
              </a:lnSpc>
            </a:pPr>
            <a:r>
              <a:rPr lang="en-US" sz="2468" b="true">
                <a:solidFill>
                  <a:srgbClr val="000000"/>
                </a:solidFill>
                <a:latin typeface="Glacial Indifference Bold"/>
                <a:ea typeface="Glacial Indifference Bold"/>
                <a:cs typeface="Glacial Indifference Bold"/>
                <a:sym typeface="Glacial Indifference Bold"/>
              </a:rPr>
              <a:t>1) Proses Web Scraping Menggunakan Instant Data Scraper</a:t>
            </a:r>
          </a:p>
        </p:txBody>
      </p:sp>
      <p:grpSp>
        <p:nvGrpSpPr>
          <p:cNvPr name="Group 24" id="24"/>
          <p:cNvGrpSpPr/>
          <p:nvPr/>
        </p:nvGrpSpPr>
        <p:grpSpPr>
          <a:xfrm rot="0">
            <a:off x="11460498" y="2882641"/>
            <a:ext cx="13399774" cy="606144"/>
            <a:chOff x="0" y="0"/>
            <a:chExt cx="17866366" cy="808192"/>
          </a:xfrm>
        </p:grpSpPr>
        <p:grpSp>
          <p:nvGrpSpPr>
            <p:cNvPr name="Group 25" id="25"/>
            <p:cNvGrpSpPr/>
            <p:nvPr/>
          </p:nvGrpSpPr>
          <p:grpSpPr>
            <a:xfrm rot="0">
              <a:off x="0" y="0"/>
              <a:ext cx="17866366" cy="808192"/>
              <a:chOff x="0" y="0"/>
              <a:chExt cx="4289039" cy="194016"/>
            </a:xfrm>
          </p:grpSpPr>
          <p:sp>
            <p:nvSpPr>
              <p:cNvPr name="Freeform 26" id="26"/>
              <p:cNvSpPr/>
              <p:nvPr/>
            </p:nvSpPr>
            <p:spPr>
              <a:xfrm flipH="false" flipV="false" rot="0">
                <a:off x="0" y="0"/>
                <a:ext cx="4289039" cy="194016"/>
              </a:xfrm>
              <a:custGeom>
                <a:avLst/>
                <a:gdLst/>
                <a:ahLst/>
                <a:cxnLst/>
                <a:rect r="r" b="b" t="t" l="l"/>
                <a:pathLst>
                  <a:path h="194016" w="4289039">
                    <a:moveTo>
                      <a:pt x="57776" y="0"/>
                    </a:moveTo>
                    <a:lnTo>
                      <a:pt x="4231262" y="0"/>
                    </a:lnTo>
                    <a:cubicBezTo>
                      <a:pt x="4263171" y="0"/>
                      <a:pt x="4289039" y="25867"/>
                      <a:pt x="4289039" y="57776"/>
                    </a:cubicBezTo>
                    <a:lnTo>
                      <a:pt x="4289039" y="136240"/>
                    </a:lnTo>
                    <a:cubicBezTo>
                      <a:pt x="4289039" y="168149"/>
                      <a:pt x="4263171" y="194016"/>
                      <a:pt x="4231262" y="194016"/>
                    </a:cubicBezTo>
                    <a:lnTo>
                      <a:pt x="57776" y="194016"/>
                    </a:lnTo>
                    <a:cubicBezTo>
                      <a:pt x="25867" y="194016"/>
                      <a:pt x="0" y="168149"/>
                      <a:pt x="0" y="136240"/>
                    </a:cubicBezTo>
                    <a:lnTo>
                      <a:pt x="0" y="57776"/>
                    </a:lnTo>
                    <a:cubicBezTo>
                      <a:pt x="0" y="25867"/>
                      <a:pt x="25867" y="0"/>
                      <a:pt x="57776" y="0"/>
                    </a:cubicBezTo>
                    <a:close/>
                  </a:path>
                </a:pathLst>
              </a:custGeom>
              <a:solidFill>
                <a:srgbClr val="BFDDD2"/>
              </a:solidFill>
            </p:spPr>
          </p:sp>
          <p:sp>
            <p:nvSpPr>
              <p:cNvPr name="TextBox 27" id="27"/>
              <p:cNvSpPr txBox="true"/>
              <p:nvPr/>
            </p:nvSpPr>
            <p:spPr>
              <a:xfrm>
                <a:off x="0" y="-38100"/>
                <a:ext cx="4289039" cy="232116"/>
              </a:xfrm>
              <a:prstGeom prst="rect">
                <a:avLst/>
              </a:prstGeom>
            </p:spPr>
            <p:txBody>
              <a:bodyPr anchor="ctr" rtlCol="false" tIns="41800" lIns="41800" bIns="41800" rIns="41800"/>
              <a:lstStyle/>
              <a:p>
                <a:pPr algn="ctr">
                  <a:lnSpc>
                    <a:spcPts val="2659"/>
                  </a:lnSpc>
                </a:pPr>
              </a:p>
            </p:txBody>
          </p:sp>
        </p:grpSp>
        <p:sp>
          <p:nvSpPr>
            <p:cNvPr name="TextBox 28" id="28"/>
            <p:cNvSpPr txBox="true"/>
            <p:nvPr/>
          </p:nvSpPr>
          <p:spPr>
            <a:xfrm rot="0">
              <a:off x="86422" y="103742"/>
              <a:ext cx="9121014" cy="549223"/>
            </a:xfrm>
            <a:prstGeom prst="rect">
              <a:avLst/>
            </a:prstGeom>
          </p:spPr>
          <p:txBody>
            <a:bodyPr anchor="t" rtlCol="false" tIns="0" lIns="0" bIns="0" rIns="0">
              <a:spAutoFit/>
            </a:bodyPr>
            <a:lstStyle/>
            <a:p>
              <a:pPr algn="ctr">
                <a:lnSpc>
                  <a:spcPts val="3455"/>
                </a:lnSpc>
              </a:pPr>
              <a:r>
                <a:rPr lang="en-US" sz="2468" b="true">
                  <a:solidFill>
                    <a:srgbClr val="000000"/>
                  </a:solidFill>
                  <a:latin typeface="Glacial Indifference Bold"/>
                  <a:ea typeface="Glacial Indifference Bold"/>
                  <a:cs typeface="Glacial Indifference Bold"/>
                  <a:sym typeface="Glacial Indifference Bold"/>
                </a:rPr>
                <a:t>2) Jumlah Data Ulasan yang Diperoleh 2.567</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FFFFFF"/>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853373" y="9272333"/>
            <a:ext cx="665798"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07</a:t>
            </a:r>
          </a:p>
        </p:txBody>
      </p:sp>
      <p:sp>
        <p:nvSpPr>
          <p:cNvPr name="AutoShape 9" id="9"/>
          <p:cNvSpPr/>
          <p:nvPr/>
        </p:nvSpPr>
        <p:spPr>
          <a:xfrm>
            <a:off x="16564000" y="9315450"/>
            <a:ext cx="0" cy="761492"/>
          </a:xfrm>
          <a:prstGeom prst="line">
            <a:avLst/>
          </a:prstGeom>
          <a:ln cap="flat" w="95250">
            <a:solidFill>
              <a:srgbClr val="BFDDD2"/>
            </a:solidFill>
            <a:prstDash val="solid"/>
            <a:headEnd type="none" len="sm" w="sm"/>
            <a:tailEnd type="none" len="sm" w="sm"/>
          </a:ln>
        </p:spPr>
      </p:sp>
      <p:sp>
        <p:nvSpPr>
          <p:cNvPr name="Freeform 10" id="10"/>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533873" y="567841"/>
            <a:ext cx="651700" cy="838200"/>
          </a:xfrm>
          <a:custGeom>
            <a:avLst/>
            <a:gdLst/>
            <a:ahLst/>
            <a:cxnLst/>
            <a:rect r="r" b="b" t="t" l="l"/>
            <a:pathLst>
              <a:path h="838200" w="651700">
                <a:moveTo>
                  <a:pt x="0" y="0"/>
                </a:moveTo>
                <a:lnTo>
                  <a:pt x="651700" y="0"/>
                </a:lnTo>
                <a:lnTo>
                  <a:pt x="651700" y="838200"/>
                </a:lnTo>
                <a:lnTo>
                  <a:pt x="0" y="838200"/>
                </a:lnTo>
                <a:lnTo>
                  <a:pt x="0" y="0"/>
                </a:lnTo>
                <a:close/>
              </a:path>
            </a:pathLst>
          </a:custGeom>
          <a:blipFill>
            <a:blip r:embed="rId4"/>
            <a:stretch>
              <a:fillRect l="0" t="0" r="0" b="0"/>
            </a:stretch>
          </a:blipFill>
        </p:spPr>
      </p:sp>
      <p:graphicFrame>
        <p:nvGraphicFramePr>
          <p:cNvPr name="Table 12" id="12"/>
          <p:cNvGraphicFramePr>
            <a:graphicFrameLocks noGrp="true"/>
          </p:cNvGraphicFramePr>
          <p:nvPr/>
        </p:nvGraphicFramePr>
        <p:xfrm>
          <a:off x="1185573" y="3764488"/>
          <a:ext cx="7315200" cy="4857750"/>
        </p:xfrm>
        <a:graphic>
          <a:graphicData uri="http://schemas.openxmlformats.org/drawingml/2006/table">
            <a:tbl>
              <a:tblPr/>
              <a:tblGrid>
                <a:gridCol w="2438400"/>
                <a:gridCol w="2438400"/>
                <a:gridCol w="2438400"/>
              </a:tblGrid>
              <a:tr h="1027232">
                <a:tc>
                  <a:txBody>
                    <a:bodyPr anchor="t" rtlCol="false"/>
                    <a:lstStyle/>
                    <a:p>
                      <a:pPr algn="ctr">
                        <a:lnSpc>
                          <a:spcPts val="3919"/>
                        </a:lnSpc>
                        <a:defRPr/>
                      </a:pPr>
                      <a:r>
                        <a:rPr lang="en-US" b="true" sz="2799">
                          <a:solidFill>
                            <a:srgbClr val="000000"/>
                          </a:solidFill>
                          <a:latin typeface="Canva Sans Bold"/>
                          <a:ea typeface="Canva Sans Bold"/>
                          <a:cs typeface="Canva Sans Bold"/>
                          <a:sym typeface="Canva Sans Bold"/>
                        </a:rPr>
                        <a:t>BEFORE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BFDDD2"/>
                    </a:solidFill>
                  </a:tcPr>
                </a:tc>
                <a:tc>
                  <a:txBody>
                    <a:bodyPr anchor="t" rtlCol="false"/>
                    <a:lstStyle/>
                    <a:p>
                      <a:pPr algn="ctr">
                        <a:lnSpc>
                          <a:spcPts val="3919"/>
                        </a:lnSpc>
                        <a:defRPr/>
                      </a:pPr>
                      <a:r>
                        <a:rPr lang="en-US" b="true" sz="2799">
                          <a:solidFill>
                            <a:srgbClr val="000000"/>
                          </a:solidFill>
                          <a:latin typeface="Canva Sans Bold"/>
                          <a:ea typeface="Canva Sans Bold"/>
                          <a:cs typeface="Canva Sans Bold"/>
                          <a:sym typeface="Canva Sans Bold"/>
                        </a:rPr>
                        <a:t>AFTER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BFDDD2"/>
                    </a:solidFill>
                  </a:tcPr>
                </a:tc>
                <a:tc>
                  <a:txBody>
                    <a:bodyPr anchor="t" rtlCol="false"/>
                    <a:lstStyle/>
                    <a:p>
                      <a:pPr algn="ctr">
                        <a:lnSpc>
                          <a:spcPts val="3919"/>
                        </a:lnSpc>
                        <a:defRPr/>
                      </a:pPr>
                      <a:r>
                        <a:rPr lang="en-US" b="true" sz="2799">
                          <a:solidFill>
                            <a:srgbClr val="000000"/>
                          </a:solidFill>
                          <a:latin typeface="Canva Sans Bold"/>
                          <a:ea typeface="Canva Sans Bold"/>
                          <a:cs typeface="Canva Sans Bold"/>
                          <a:sym typeface="Canva Sans Bold"/>
                        </a:rPr>
                        <a:t>LABELING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BFDDD2"/>
                    </a:solidFill>
                  </a:tcPr>
                </a:tc>
              </a:tr>
              <a:tr h="3830518">
                <a:tc>
                  <a:txBody>
                    <a:bodyPr anchor="t" rtlCol="false"/>
                    <a:lstStyle/>
                    <a:p>
                      <a:pPr algn="ctr">
                        <a:lnSpc>
                          <a:spcPts val="2659"/>
                        </a:lnSpc>
                        <a:defRPr/>
                      </a:pPr>
                      <a:r>
                        <a:rPr lang="en-US" sz="1899">
                          <a:solidFill>
                            <a:srgbClr val="000000"/>
                          </a:solidFill>
                          <a:latin typeface="Canva Sans"/>
                          <a:ea typeface="Canva Sans"/>
                          <a:cs typeface="Canva Sans"/>
                          <a:sym typeface="Canva Sans"/>
                        </a:rPr>
                        <a:t>“Airnya bening, ada ikan kecil2. Rute mengikuti google gak bikin bingung kok. Mantaap👍🏻 Ada kolam anak juga. Harga tiket masuk murah good job 👍🏻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air bening ada ikan kecil rute mengikuti google tidak bikin bingung mantap ada kolam anak juga harga tiket masuk murah good job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Canva Sans"/>
                          <a:ea typeface="Canva Sans"/>
                          <a:cs typeface="Canva Sans"/>
                          <a:sym typeface="Canva Sans"/>
                        </a:rPr>
                        <a:t>Positif</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3" id="13"/>
          <p:cNvSpPr txBox="true"/>
          <p:nvPr/>
        </p:nvSpPr>
        <p:spPr>
          <a:xfrm rot="0">
            <a:off x="3943232" y="1837452"/>
            <a:ext cx="10401537" cy="1047750"/>
          </a:xfrm>
          <a:prstGeom prst="rect">
            <a:avLst/>
          </a:prstGeom>
        </p:spPr>
        <p:txBody>
          <a:bodyPr anchor="t" rtlCol="false" tIns="0" lIns="0" bIns="0" rIns="0">
            <a:spAutoFit/>
          </a:bodyPr>
          <a:lstStyle/>
          <a:p>
            <a:pPr algn="ctr">
              <a:lnSpc>
                <a:spcPts val="8400"/>
              </a:lnSpc>
            </a:pPr>
            <a:r>
              <a:rPr lang="en-US" sz="6000" b="true">
                <a:solidFill>
                  <a:srgbClr val="000000"/>
                </a:solidFill>
                <a:latin typeface="Glacial Indifference Bold"/>
                <a:ea typeface="Glacial Indifference Bold"/>
                <a:cs typeface="Glacial Indifference Bold"/>
                <a:sym typeface="Glacial Indifference Bold"/>
              </a:rPr>
              <a:t>Contoh Tahap Preprocessing</a:t>
            </a:r>
          </a:p>
        </p:txBody>
      </p:sp>
      <p:sp>
        <p:nvSpPr>
          <p:cNvPr name="TextBox 14" id="14"/>
          <p:cNvSpPr txBox="true"/>
          <p:nvPr/>
        </p:nvSpPr>
        <p:spPr>
          <a:xfrm rot="0">
            <a:off x="10771733" y="9400921"/>
            <a:ext cx="5410874" cy="5238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PENELITIAN</a:t>
            </a:r>
            <a:r>
              <a:rPr lang="en-US" b="true" sz="3000" spc="300">
                <a:solidFill>
                  <a:srgbClr val="000000"/>
                </a:solidFill>
                <a:latin typeface="Glacial Indifference Bold"/>
                <a:ea typeface="Glacial Indifference Bold"/>
                <a:cs typeface="Glacial Indifference Bold"/>
                <a:sym typeface="Glacial Indifference Bold"/>
              </a:rPr>
              <a:t> SKRIPSI</a:t>
            </a:r>
          </a:p>
        </p:txBody>
      </p:sp>
      <p:sp>
        <p:nvSpPr>
          <p:cNvPr name="TextBox 15" id="15"/>
          <p:cNvSpPr txBox="true"/>
          <p:nvPr/>
        </p:nvSpPr>
        <p:spPr>
          <a:xfrm rot="0">
            <a:off x="1445845" y="663091"/>
            <a:ext cx="9633490" cy="628650"/>
          </a:xfrm>
          <a:prstGeom prst="rect">
            <a:avLst/>
          </a:prstGeom>
        </p:spPr>
        <p:txBody>
          <a:bodyPr anchor="t" rtlCol="false" tIns="0" lIns="0" bIns="0" rIns="0">
            <a:spAutoFit/>
          </a:bodyPr>
          <a:lstStyle/>
          <a:p>
            <a:pPr algn="l">
              <a:lnSpc>
                <a:spcPts val="2400"/>
              </a:lnSpc>
            </a:pPr>
            <a:r>
              <a:rPr lang="en-US" sz="2000" spc="100">
                <a:solidFill>
                  <a:srgbClr val="000000"/>
                </a:solidFill>
                <a:latin typeface="Glacial Indifference"/>
                <a:ea typeface="Glacial Indifference"/>
                <a:cs typeface="Glacial Indifference"/>
                <a:sym typeface="Glacial Indifference"/>
              </a:rPr>
              <a:t>UNIVERSITAS ISLAM</a:t>
            </a:r>
          </a:p>
          <a:p>
            <a:pPr algn="l">
              <a:lnSpc>
                <a:spcPts val="2400"/>
              </a:lnSpc>
            </a:pPr>
            <a:r>
              <a:rPr lang="en-US" sz="2000" spc="100">
                <a:solidFill>
                  <a:srgbClr val="000000"/>
                </a:solidFill>
                <a:latin typeface="Glacial Indifference"/>
                <a:ea typeface="Glacial Indifference"/>
                <a:cs typeface="Glacial Indifference"/>
                <a:sym typeface="Glacial Indifference"/>
              </a:rPr>
              <a:t>RADEN RAHMAT MALANG</a:t>
            </a:r>
          </a:p>
        </p:txBody>
      </p:sp>
      <p:grpSp>
        <p:nvGrpSpPr>
          <p:cNvPr name="Group 16" id="16"/>
          <p:cNvGrpSpPr/>
          <p:nvPr/>
        </p:nvGrpSpPr>
        <p:grpSpPr>
          <a:xfrm rot="0">
            <a:off x="9398595" y="3764488"/>
            <a:ext cx="7625632" cy="3607956"/>
            <a:chOff x="0" y="0"/>
            <a:chExt cx="10167510" cy="4810608"/>
          </a:xfrm>
        </p:grpSpPr>
        <p:grpSp>
          <p:nvGrpSpPr>
            <p:cNvPr name="Group 17" id="17"/>
            <p:cNvGrpSpPr/>
            <p:nvPr/>
          </p:nvGrpSpPr>
          <p:grpSpPr>
            <a:xfrm rot="0">
              <a:off x="0" y="0"/>
              <a:ext cx="10167510" cy="4810608"/>
              <a:chOff x="0" y="0"/>
              <a:chExt cx="2008397" cy="950244"/>
            </a:xfrm>
          </p:grpSpPr>
          <p:sp>
            <p:nvSpPr>
              <p:cNvPr name="Freeform 18" id="18"/>
              <p:cNvSpPr/>
              <p:nvPr/>
            </p:nvSpPr>
            <p:spPr>
              <a:xfrm flipH="false" flipV="false" rot="0">
                <a:off x="0" y="0"/>
                <a:ext cx="2008397" cy="950244"/>
              </a:xfrm>
              <a:custGeom>
                <a:avLst/>
                <a:gdLst/>
                <a:ahLst/>
                <a:cxnLst/>
                <a:rect r="r" b="b" t="t" l="l"/>
                <a:pathLst>
                  <a:path h="950244" w="2008397">
                    <a:moveTo>
                      <a:pt x="0" y="0"/>
                    </a:moveTo>
                    <a:lnTo>
                      <a:pt x="2008397" y="0"/>
                    </a:lnTo>
                    <a:lnTo>
                      <a:pt x="2008397" y="950244"/>
                    </a:lnTo>
                    <a:lnTo>
                      <a:pt x="0" y="950244"/>
                    </a:lnTo>
                    <a:close/>
                  </a:path>
                </a:pathLst>
              </a:custGeom>
              <a:solidFill>
                <a:srgbClr val="BFDDD2"/>
              </a:solidFill>
            </p:spPr>
          </p:sp>
          <p:sp>
            <p:nvSpPr>
              <p:cNvPr name="TextBox 19" id="19"/>
              <p:cNvSpPr txBox="true"/>
              <p:nvPr/>
            </p:nvSpPr>
            <p:spPr>
              <a:xfrm>
                <a:off x="0" y="-38100"/>
                <a:ext cx="2008397" cy="988344"/>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986464" y="333858"/>
              <a:ext cx="8006830" cy="3887470"/>
            </a:xfrm>
            <a:prstGeom prst="rect">
              <a:avLst/>
            </a:prstGeom>
          </p:spPr>
          <p:txBody>
            <a:bodyPr anchor="t" rtlCol="false" tIns="0" lIns="0" bIns="0" rIns="0">
              <a:spAutoFit/>
            </a:bodyPr>
            <a:lstStyle/>
            <a:p>
              <a:pPr algn="ctr">
                <a:lnSpc>
                  <a:spcPts val="3359"/>
                </a:lnSpc>
              </a:pPr>
              <a:r>
                <a:rPr lang="en-US" sz="2400">
                  <a:solidFill>
                    <a:srgbClr val="000000"/>
                  </a:solidFill>
                  <a:latin typeface="Glacial Indifference"/>
                  <a:ea typeface="Glacial Indifference"/>
                  <a:cs typeface="Glacial Indifference"/>
                  <a:sym typeface="Glacial Indifference"/>
                </a:rPr>
                <a:t>Hasil pembersihan data menghasilkan perubahan jumlah data ulasan yang semula lebih banyak menjadi 1.348 data ulasan setelah melalui proses pembersihan (cleaning, case folding, dan normalization). Proses labeling dilakukan secara otomatis menggunakan metode lexicon yaitu VADER.</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FDDD2"/>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FFFFFF"/>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182607" y="758341"/>
            <a:ext cx="3675104" cy="3675104"/>
          </a:xfrm>
          <a:custGeom>
            <a:avLst/>
            <a:gdLst/>
            <a:ahLst/>
            <a:cxnLst/>
            <a:rect r="r" b="b" t="t" l="l"/>
            <a:pathLst>
              <a:path h="3675104" w="3675104">
                <a:moveTo>
                  <a:pt x="0" y="0"/>
                </a:moveTo>
                <a:lnTo>
                  <a:pt x="3675104" y="0"/>
                </a:lnTo>
                <a:lnTo>
                  <a:pt x="3675104" y="3675104"/>
                </a:lnTo>
                <a:lnTo>
                  <a:pt x="0" y="36751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722979" y="9184151"/>
            <a:ext cx="5459628" cy="5238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PENELIT</a:t>
            </a:r>
            <a:r>
              <a:rPr lang="en-US" b="true" sz="3000" spc="300">
                <a:solidFill>
                  <a:srgbClr val="000000"/>
                </a:solidFill>
                <a:latin typeface="Glacial Indifference Bold"/>
                <a:ea typeface="Glacial Indifference Bold"/>
                <a:cs typeface="Glacial Indifference Bold"/>
                <a:sym typeface="Glacial Indifference Bold"/>
              </a:rPr>
              <a:t>IAN SKRIPSI</a:t>
            </a:r>
          </a:p>
        </p:txBody>
      </p:sp>
      <p:sp>
        <p:nvSpPr>
          <p:cNvPr name="Freeform 7" id="7"/>
          <p:cNvSpPr/>
          <p:nvPr/>
        </p:nvSpPr>
        <p:spPr>
          <a:xfrm flipH="false" flipV="false" rot="0">
            <a:off x="3695631" y="8016035"/>
            <a:ext cx="3905319" cy="4114800"/>
          </a:xfrm>
          <a:custGeom>
            <a:avLst/>
            <a:gdLst/>
            <a:ahLst/>
            <a:cxnLst/>
            <a:rect r="r" b="b" t="t" l="l"/>
            <a:pathLst>
              <a:path h="4114800" w="3905319">
                <a:moveTo>
                  <a:pt x="0" y="0"/>
                </a:moveTo>
                <a:lnTo>
                  <a:pt x="3905319" y="0"/>
                </a:lnTo>
                <a:lnTo>
                  <a:pt x="390531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0" y="10073435"/>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2484758" y="6805162"/>
            <a:ext cx="1210872" cy="1210872"/>
          </a:xfrm>
          <a:custGeom>
            <a:avLst/>
            <a:gdLst/>
            <a:ahLst/>
            <a:cxnLst/>
            <a:rect r="r" b="b" t="t" l="l"/>
            <a:pathLst>
              <a:path h="1210872" w="1210872">
                <a:moveTo>
                  <a:pt x="0" y="0"/>
                </a:moveTo>
                <a:lnTo>
                  <a:pt x="1210873" y="0"/>
                </a:lnTo>
                <a:lnTo>
                  <a:pt x="1210873" y="1210873"/>
                </a:lnTo>
                <a:lnTo>
                  <a:pt x="0" y="1210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16564000" y="9055563"/>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08</a:t>
            </a:r>
          </a:p>
        </p:txBody>
      </p:sp>
      <p:sp>
        <p:nvSpPr>
          <p:cNvPr name="AutoShape 13" id="13"/>
          <p:cNvSpPr/>
          <p:nvPr/>
        </p:nvSpPr>
        <p:spPr>
          <a:xfrm>
            <a:off x="16564000" y="9098680"/>
            <a:ext cx="0" cy="761492"/>
          </a:xfrm>
          <a:prstGeom prst="line">
            <a:avLst/>
          </a:prstGeom>
          <a:ln cap="flat" w="95250">
            <a:solidFill>
              <a:srgbClr val="5DA295"/>
            </a:solidFill>
            <a:prstDash val="solid"/>
            <a:headEnd type="none" len="sm" w="sm"/>
            <a:tailEnd type="none" len="sm" w="sm"/>
          </a:ln>
        </p:spPr>
      </p:sp>
      <p:sp>
        <p:nvSpPr>
          <p:cNvPr name="TextBox 14" id="14"/>
          <p:cNvSpPr txBox="true"/>
          <p:nvPr/>
        </p:nvSpPr>
        <p:spPr>
          <a:xfrm rot="0">
            <a:off x="1445845" y="663091"/>
            <a:ext cx="9633490" cy="628650"/>
          </a:xfrm>
          <a:prstGeom prst="rect">
            <a:avLst/>
          </a:prstGeom>
        </p:spPr>
        <p:txBody>
          <a:bodyPr anchor="t" rtlCol="false" tIns="0" lIns="0" bIns="0" rIns="0">
            <a:spAutoFit/>
          </a:bodyPr>
          <a:lstStyle/>
          <a:p>
            <a:pPr algn="l">
              <a:lnSpc>
                <a:spcPts val="2400"/>
              </a:lnSpc>
            </a:pPr>
            <a:r>
              <a:rPr lang="en-US" sz="2000" spc="100">
                <a:solidFill>
                  <a:srgbClr val="000000"/>
                </a:solidFill>
                <a:latin typeface="Glacial Indifference"/>
                <a:ea typeface="Glacial Indifference"/>
                <a:cs typeface="Glacial Indifference"/>
                <a:sym typeface="Glacial Indifference"/>
              </a:rPr>
              <a:t>UNIVERSITAS ISLAM</a:t>
            </a:r>
          </a:p>
          <a:p>
            <a:pPr algn="l">
              <a:lnSpc>
                <a:spcPts val="2400"/>
              </a:lnSpc>
            </a:pPr>
            <a:r>
              <a:rPr lang="en-US" sz="2000" spc="100">
                <a:solidFill>
                  <a:srgbClr val="000000"/>
                </a:solidFill>
                <a:latin typeface="Glacial Indifference"/>
                <a:ea typeface="Glacial Indifference"/>
                <a:cs typeface="Glacial Indifference"/>
                <a:sym typeface="Glacial Indifference"/>
              </a:rPr>
              <a:t>RADEN RAHMAT MALANG</a:t>
            </a:r>
          </a:p>
        </p:txBody>
      </p:sp>
      <p:sp>
        <p:nvSpPr>
          <p:cNvPr name="Freeform 15" id="15"/>
          <p:cNvSpPr/>
          <p:nvPr/>
        </p:nvSpPr>
        <p:spPr>
          <a:xfrm flipH="false" flipV="false" rot="0">
            <a:off x="533873" y="567841"/>
            <a:ext cx="651700" cy="838200"/>
          </a:xfrm>
          <a:custGeom>
            <a:avLst/>
            <a:gdLst/>
            <a:ahLst/>
            <a:cxnLst/>
            <a:rect r="r" b="b" t="t" l="l"/>
            <a:pathLst>
              <a:path h="838200" w="651700">
                <a:moveTo>
                  <a:pt x="0" y="0"/>
                </a:moveTo>
                <a:lnTo>
                  <a:pt x="651700" y="0"/>
                </a:lnTo>
                <a:lnTo>
                  <a:pt x="651700" y="838200"/>
                </a:lnTo>
                <a:lnTo>
                  <a:pt x="0" y="838200"/>
                </a:lnTo>
                <a:lnTo>
                  <a:pt x="0" y="0"/>
                </a:lnTo>
                <a:close/>
              </a:path>
            </a:pathLst>
          </a:custGeom>
          <a:blipFill>
            <a:blip r:embed="rId8"/>
            <a:stretch>
              <a:fillRect l="0" t="0" r="0" b="0"/>
            </a:stretch>
          </a:blipFill>
        </p:spPr>
      </p:sp>
      <p:sp>
        <p:nvSpPr>
          <p:cNvPr name="TextBox 16" id="16"/>
          <p:cNvSpPr txBox="true"/>
          <p:nvPr/>
        </p:nvSpPr>
        <p:spPr>
          <a:xfrm rot="0">
            <a:off x="859723" y="2099637"/>
            <a:ext cx="3600504" cy="2678430"/>
          </a:xfrm>
          <a:prstGeom prst="rect">
            <a:avLst/>
          </a:prstGeom>
        </p:spPr>
        <p:txBody>
          <a:bodyPr anchor="t" rtlCol="false" tIns="0" lIns="0" bIns="0" rIns="0">
            <a:spAutoFit/>
          </a:bodyPr>
          <a:lstStyle/>
          <a:p>
            <a:pPr algn="l">
              <a:lnSpc>
                <a:spcPts val="5309"/>
              </a:lnSpc>
            </a:pPr>
            <a:r>
              <a:rPr lang="en-US" sz="4500" b="true">
                <a:solidFill>
                  <a:srgbClr val="000000"/>
                </a:solidFill>
                <a:latin typeface="Glacial Indifference Bold"/>
                <a:ea typeface="Glacial Indifference Bold"/>
                <a:cs typeface="Glacial Indifference Bold"/>
                <a:sym typeface="Glacial Indifference Bold"/>
              </a:rPr>
              <a:t>EVALUASI KINERJA MODEL KLASIFIKASI</a:t>
            </a:r>
          </a:p>
        </p:txBody>
      </p:sp>
      <p:grpSp>
        <p:nvGrpSpPr>
          <p:cNvPr name="Group 17" id="17"/>
          <p:cNvGrpSpPr/>
          <p:nvPr/>
        </p:nvGrpSpPr>
        <p:grpSpPr>
          <a:xfrm rot="0">
            <a:off x="5001476" y="1758466"/>
            <a:ext cx="13286524" cy="7083039"/>
            <a:chOff x="0" y="0"/>
            <a:chExt cx="3499332" cy="1865492"/>
          </a:xfrm>
        </p:grpSpPr>
        <p:sp>
          <p:nvSpPr>
            <p:cNvPr name="Freeform 18" id="18"/>
            <p:cNvSpPr/>
            <p:nvPr/>
          </p:nvSpPr>
          <p:spPr>
            <a:xfrm flipH="false" flipV="false" rot="0">
              <a:off x="0" y="0"/>
              <a:ext cx="3499331" cy="1865492"/>
            </a:xfrm>
            <a:custGeom>
              <a:avLst/>
              <a:gdLst/>
              <a:ahLst/>
              <a:cxnLst/>
              <a:rect r="r" b="b" t="t" l="l"/>
              <a:pathLst>
                <a:path h="1865492" w="3499331">
                  <a:moveTo>
                    <a:pt x="0" y="0"/>
                  </a:moveTo>
                  <a:lnTo>
                    <a:pt x="3499331" y="0"/>
                  </a:lnTo>
                  <a:lnTo>
                    <a:pt x="3499331" y="1865492"/>
                  </a:lnTo>
                  <a:lnTo>
                    <a:pt x="0" y="1865492"/>
                  </a:lnTo>
                  <a:close/>
                </a:path>
              </a:pathLst>
            </a:custGeom>
            <a:solidFill>
              <a:srgbClr val="FFFFFF"/>
            </a:solidFill>
          </p:spPr>
        </p:sp>
        <p:sp>
          <p:nvSpPr>
            <p:cNvPr name="TextBox 19" id="19"/>
            <p:cNvSpPr txBox="true"/>
            <p:nvPr/>
          </p:nvSpPr>
          <p:spPr>
            <a:xfrm>
              <a:off x="0" y="-38100"/>
              <a:ext cx="3499332" cy="1903592"/>
            </a:xfrm>
            <a:prstGeom prst="rect">
              <a:avLst/>
            </a:prstGeom>
          </p:spPr>
          <p:txBody>
            <a:bodyPr anchor="ctr" rtlCol="false" tIns="50800" lIns="50800" bIns="50800" rIns="50800"/>
            <a:lstStyle/>
            <a:p>
              <a:pPr algn="ctr">
                <a:lnSpc>
                  <a:spcPts val="2659"/>
                </a:lnSpc>
              </a:pPr>
            </a:p>
          </p:txBody>
        </p:sp>
      </p:grpSp>
      <p:graphicFrame>
        <p:nvGraphicFramePr>
          <p:cNvPr name="Object 20" id="20"/>
          <p:cNvGraphicFramePr/>
          <p:nvPr/>
        </p:nvGraphicFramePr>
        <p:xfrm>
          <a:off x="5248300" y="2099637"/>
          <a:ext cx="11315700" cy="4610100"/>
        </p:xfrm>
        <a:graphic>
          <a:graphicData uri="http://schemas.openxmlformats.org/presentationml/2006/ole">
            <p:oleObj imgW="13576300" imgH="6870700" r:id="rId10" progId="Excel.Sheet.12" name="Worksheet">
              <p:embed/>
              <p:pic>
                <p:nvPicPr>
                  <p:cNvPr name="" id="0"/>
                  <p:cNvPicPr/>
                  <p:nvPr/>
                </p:nvPicPr>
                <p:blipFill>
                  <a:blip r:embed="rId9"/>
                  <a:stretch>
                    <a:fillRect/>
                  </a:stretch>
                </p:blipFill>
                <p:spPr>
                  <a:xfrm>
                    <a:off x="1270000" y="1270000"/>
                    <a:ext cx="1270000" cy="1270000"/>
                  </a:xfrm>
                  <a:prstGeom prst="rect"/>
                </p:spPr>
              </p:pic>
            </p:oleObj>
          </a:graphicData>
        </a:graphic>
      </p:graphicFrame>
      <p:sp>
        <p:nvSpPr>
          <p:cNvPr name="TextBox 21" id="21"/>
          <p:cNvSpPr txBox="true"/>
          <p:nvPr/>
        </p:nvSpPr>
        <p:spPr>
          <a:xfrm rot="0">
            <a:off x="13452793" y="3366557"/>
            <a:ext cx="4615066" cy="3506260"/>
          </a:xfrm>
          <a:prstGeom prst="rect">
            <a:avLst/>
          </a:prstGeom>
        </p:spPr>
        <p:txBody>
          <a:bodyPr anchor="t" rtlCol="false" tIns="0" lIns="0" bIns="0" rIns="0">
            <a:spAutoFit/>
          </a:bodyPr>
          <a:lstStyle/>
          <a:p>
            <a:pPr algn="ctr">
              <a:lnSpc>
                <a:spcPts val="3091"/>
              </a:lnSpc>
            </a:pPr>
            <a:r>
              <a:rPr lang="en-US" sz="2208">
                <a:solidFill>
                  <a:srgbClr val="000000"/>
                </a:solidFill>
                <a:latin typeface="Glacial Indifference"/>
                <a:ea typeface="Glacial Indifference"/>
                <a:cs typeface="Glacial Indifference"/>
                <a:sym typeface="Glacial Indifference"/>
              </a:rPr>
              <a:t>Berdasarkan hasil evaluasi kinerja model, NBC + FastText menjadi algoritma dengan kinerja terbaik dalam menganalisis data ulasan wisata Sumber Sira di Google Maps. NBC memiliki nilai Akurasi, Macro Avg &amp; Weighted Avg lebih unggul dibandingkan dengan model klasifikasi lainnya.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DAGzmZNHARM</dc:identifier>
  <dcterms:modified xsi:type="dcterms:W3CDTF">2011-08-01T06:04:30Z</dcterms:modified>
  <cp:revision>1</cp:revision>
  <dc:title>PPT for GitHub - PENELITIAN SKRIPSI (DAVINA AULIA)</dc:title>
</cp:coreProperties>
</file>