
<file path=[Content_Types].xml><?xml version="1.0" encoding="utf-8"?>
<Types xmlns="http://schemas.openxmlformats.org/package/2006/content-types">
  <Default Extension="png" ContentType="image/png"/>
  <Default Extension="xlsm" ContentType="application/vnd.ms-excel.sheet.macroEnabled.12"/>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8" r:id="rId2"/>
    <p:sldId id="275" r:id="rId3"/>
    <p:sldId id="312" r:id="rId4"/>
    <p:sldId id="291" r:id="rId5"/>
    <p:sldId id="313" r:id="rId6"/>
    <p:sldId id="286" r:id="rId7"/>
    <p:sldId id="314" r:id="rId8"/>
    <p:sldId id="296" r:id="rId9"/>
    <p:sldId id="315" r:id="rId10"/>
    <p:sldId id="316" r:id="rId11"/>
    <p:sldId id="289" r:id="rId12"/>
    <p:sldId id="298" r:id="rId13"/>
    <p:sldId id="299" r:id="rId14"/>
    <p:sldId id="317" r:id="rId15"/>
    <p:sldId id="318" r:id="rId16"/>
    <p:sldId id="319" r:id="rId17"/>
    <p:sldId id="320" r:id="rId18"/>
    <p:sldId id="300" r:id="rId19"/>
    <p:sldId id="321" r:id="rId20"/>
    <p:sldId id="302" r:id="rId21"/>
    <p:sldId id="279" r:id="rId22"/>
    <p:sldId id="32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74057" autoAdjust="0"/>
  </p:normalViewPr>
  <p:slideViewPr>
    <p:cSldViewPr snapToGrid="0">
      <p:cViewPr varScale="1">
        <p:scale>
          <a:sx n="63" d="100"/>
          <a:sy n="63" d="100"/>
        </p:scale>
        <p:origin x="1512" y="6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8491C-8E73-45CC-B647-8E17FD2AE74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O"/>
        </a:p>
      </dgm:t>
    </dgm:pt>
    <dgm:pt modelId="{9C678368-3A15-4F31-A227-53853C616E08}">
      <dgm:prSet phldrT="[Texto]"/>
      <dgm:spPr/>
      <dgm:t>
        <a:bodyPr/>
        <a:lstStyle/>
        <a:p>
          <a:r>
            <a:rPr lang="en-US" dirty="0"/>
            <a:t>Mas </a:t>
          </a:r>
          <a:r>
            <a:rPr lang="en-US" dirty="0" err="1"/>
            <a:t>datos</a:t>
          </a:r>
          <a:r>
            <a:rPr lang="en-US" dirty="0"/>
            <a:t> == Mas precision </a:t>
          </a:r>
          <a:endParaRPr lang="es-CO" dirty="0"/>
        </a:p>
      </dgm:t>
    </dgm:pt>
    <dgm:pt modelId="{3E98CA68-3C5E-46EA-903B-6758F6176CE9}" type="parTrans" cxnId="{9B3DBCE2-91DA-41AA-9CB4-8134E59D5D38}">
      <dgm:prSet/>
      <dgm:spPr/>
      <dgm:t>
        <a:bodyPr/>
        <a:lstStyle/>
        <a:p>
          <a:endParaRPr lang="es-CO"/>
        </a:p>
      </dgm:t>
    </dgm:pt>
    <dgm:pt modelId="{C1AD8D43-EDBE-480F-A59C-9999BBA2519F}" type="sibTrans" cxnId="{9B3DBCE2-91DA-41AA-9CB4-8134E59D5D38}">
      <dgm:prSet/>
      <dgm:spPr/>
      <dgm:t>
        <a:bodyPr/>
        <a:lstStyle/>
        <a:p>
          <a:endParaRPr lang="es-CO"/>
        </a:p>
      </dgm:t>
    </dgm:pt>
    <dgm:pt modelId="{82B304CD-D069-438B-BA5B-7F7F297F94DB}">
      <dgm:prSet phldrT="[Texto]"/>
      <dgm:spPr/>
      <dgm:t>
        <a:bodyPr/>
        <a:lstStyle/>
        <a:p>
          <a:r>
            <a:rPr lang="es-MX" dirty="0"/>
            <a:t>Cuantos más datos de entrenamiento se proporcionen, más precisa será su extracción de conocimiento y, por lo tanto, tomará decisiones más precisas.</a:t>
          </a:r>
          <a:endParaRPr lang="es-CO" dirty="0"/>
        </a:p>
      </dgm:t>
    </dgm:pt>
    <dgm:pt modelId="{2BBB9269-6D04-4D2D-B926-6F0FE45255BD}" type="parTrans" cxnId="{8324A910-51D1-4449-8E42-1EF8646EE754}">
      <dgm:prSet/>
      <dgm:spPr/>
      <dgm:t>
        <a:bodyPr/>
        <a:lstStyle/>
        <a:p>
          <a:endParaRPr lang="es-CO"/>
        </a:p>
      </dgm:t>
    </dgm:pt>
    <dgm:pt modelId="{45865D04-DBD5-421D-B569-AB5F0678E7EC}" type="sibTrans" cxnId="{8324A910-51D1-4449-8E42-1EF8646EE754}">
      <dgm:prSet/>
      <dgm:spPr/>
      <dgm:t>
        <a:bodyPr/>
        <a:lstStyle/>
        <a:p>
          <a:endParaRPr lang="es-CO"/>
        </a:p>
      </dgm:t>
    </dgm:pt>
    <dgm:pt modelId="{F2E1530F-FB14-4846-AE6A-27AC190276A8}">
      <dgm:prSet phldrT="[Texto]"/>
      <dgm:spPr/>
      <dgm:t>
        <a:bodyPr/>
        <a:lstStyle/>
        <a:p>
          <a:r>
            <a:rPr lang="en-US" dirty="0"/>
            <a:t>Mas variables == Mas precision </a:t>
          </a:r>
          <a:endParaRPr lang="es-CO" dirty="0"/>
        </a:p>
      </dgm:t>
    </dgm:pt>
    <dgm:pt modelId="{B7B7CBA4-65A2-44D8-A918-4C7CA513BDB1}" type="parTrans" cxnId="{E2EF9278-8EE0-409F-9D69-B2AF607C9FBC}">
      <dgm:prSet/>
      <dgm:spPr/>
      <dgm:t>
        <a:bodyPr/>
        <a:lstStyle/>
        <a:p>
          <a:endParaRPr lang="es-CO"/>
        </a:p>
      </dgm:t>
    </dgm:pt>
    <dgm:pt modelId="{E4321999-F014-4A4F-A79B-BB71D2BB2921}" type="sibTrans" cxnId="{E2EF9278-8EE0-409F-9D69-B2AF607C9FBC}">
      <dgm:prSet/>
      <dgm:spPr/>
      <dgm:t>
        <a:bodyPr/>
        <a:lstStyle/>
        <a:p>
          <a:endParaRPr lang="es-CO"/>
        </a:p>
      </dgm:t>
    </dgm:pt>
    <dgm:pt modelId="{F76F07D4-A325-409F-96A6-EA8532D00498}">
      <dgm:prSet phldrT="[Texto]"/>
      <dgm:spPr/>
      <dgm:t>
        <a:bodyPr/>
        <a:lstStyle/>
        <a:p>
          <a:r>
            <a:rPr lang="es-MX" dirty="0"/>
            <a:t>Cuantas más variables pueda elegir el árbol, mayor será la probabilidad de precisión del árbol de decisión.</a:t>
          </a:r>
          <a:endParaRPr lang="es-CO" dirty="0"/>
        </a:p>
      </dgm:t>
    </dgm:pt>
    <dgm:pt modelId="{D4C5180A-68EF-410E-B17D-87F364381BF4}" type="parTrans" cxnId="{22F9A72F-5789-4394-ADFF-9DC295693BC8}">
      <dgm:prSet/>
      <dgm:spPr/>
      <dgm:t>
        <a:bodyPr/>
        <a:lstStyle/>
        <a:p>
          <a:endParaRPr lang="es-CO"/>
        </a:p>
      </dgm:t>
    </dgm:pt>
    <dgm:pt modelId="{DA67ED61-F5BB-4447-9F3C-5E9C2236C986}" type="sibTrans" cxnId="{22F9A72F-5789-4394-ADFF-9DC295693BC8}">
      <dgm:prSet/>
      <dgm:spPr/>
      <dgm:t>
        <a:bodyPr/>
        <a:lstStyle/>
        <a:p>
          <a:endParaRPr lang="es-CO"/>
        </a:p>
      </dgm:t>
    </dgm:pt>
    <dgm:pt modelId="{5634D7AC-70D2-4EB9-96CC-11314A36514E}">
      <dgm:prSet phldrT="[Texto]"/>
      <dgm:spPr/>
      <dgm:t>
        <a:bodyPr/>
        <a:lstStyle/>
        <a:p>
          <a:r>
            <a:rPr lang="en-US" dirty="0"/>
            <a:t>El arbol debe ser </a:t>
          </a:r>
          <a:r>
            <a:rPr lang="en-US" dirty="0" err="1"/>
            <a:t>moderado</a:t>
          </a:r>
          <a:endParaRPr lang="es-CO" dirty="0"/>
        </a:p>
      </dgm:t>
    </dgm:pt>
    <dgm:pt modelId="{52A87F52-1E3A-4E79-BAA9-8BD0FF250011}" type="parTrans" cxnId="{CC44955D-69F3-4E0F-85BF-6234EB197BB9}">
      <dgm:prSet/>
      <dgm:spPr/>
      <dgm:t>
        <a:bodyPr/>
        <a:lstStyle/>
        <a:p>
          <a:endParaRPr lang="es-CO"/>
        </a:p>
      </dgm:t>
    </dgm:pt>
    <dgm:pt modelId="{0CA1DE4C-F457-4DE3-A59C-05E7756CC5D0}" type="sibTrans" cxnId="{CC44955D-69F3-4E0F-85BF-6234EB197BB9}">
      <dgm:prSet/>
      <dgm:spPr/>
      <dgm:t>
        <a:bodyPr/>
        <a:lstStyle/>
        <a:p>
          <a:endParaRPr lang="es-CO"/>
        </a:p>
      </dgm:t>
    </dgm:pt>
    <dgm:pt modelId="{4B78480C-C2AB-4696-8261-A26A1DFD0E1A}">
      <dgm:prSet phldrT="[Texto]"/>
      <dgm:spPr/>
      <dgm:t>
        <a:bodyPr/>
        <a:lstStyle/>
        <a:p>
          <a:r>
            <a:rPr lang="es-MX" dirty="0"/>
            <a:t>Un buen árbol de decisiones también debe ser frugal para que se requiera la menor cantidad de preguntas y, por lo tanto, la menor cantidad de esfuerzo para llegar a la decisión correcta.</a:t>
          </a:r>
          <a:endParaRPr lang="es-CO" dirty="0"/>
        </a:p>
      </dgm:t>
    </dgm:pt>
    <dgm:pt modelId="{704AF56E-1271-44CE-9676-86D51830AFF0}" type="parTrans" cxnId="{FECA48E9-82D9-439A-A5A4-86CB7114E9B5}">
      <dgm:prSet/>
      <dgm:spPr/>
      <dgm:t>
        <a:bodyPr/>
        <a:lstStyle/>
        <a:p>
          <a:endParaRPr lang="es-CO"/>
        </a:p>
      </dgm:t>
    </dgm:pt>
    <dgm:pt modelId="{94AE271E-84F7-4598-AA56-4D2B1F2F1B3E}" type="sibTrans" cxnId="{FECA48E9-82D9-439A-A5A4-86CB7114E9B5}">
      <dgm:prSet/>
      <dgm:spPr/>
      <dgm:t>
        <a:bodyPr/>
        <a:lstStyle/>
        <a:p>
          <a:endParaRPr lang="es-CO"/>
        </a:p>
      </dgm:t>
    </dgm:pt>
    <dgm:pt modelId="{FC76419F-5D81-49A9-8258-DFD37A257997}" type="pres">
      <dgm:prSet presAssocID="{2F18491C-8E73-45CC-B647-8E17FD2AE748}" presName="Name0" presStyleCnt="0">
        <dgm:presLayoutVars>
          <dgm:dir/>
          <dgm:animLvl val="lvl"/>
          <dgm:resizeHandles val="exact"/>
        </dgm:presLayoutVars>
      </dgm:prSet>
      <dgm:spPr/>
    </dgm:pt>
    <dgm:pt modelId="{0FE9F608-2CB7-407F-B723-DD1875A3C80C}" type="pres">
      <dgm:prSet presAssocID="{9C678368-3A15-4F31-A227-53853C616E08}" presName="composite" presStyleCnt="0"/>
      <dgm:spPr/>
    </dgm:pt>
    <dgm:pt modelId="{812B2642-8E53-4587-B07A-07FE32BB6EC1}" type="pres">
      <dgm:prSet presAssocID="{9C678368-3A15-4F31-A227-53853C616E08}" presName="parTx" presStyleLbl="alignNode1" presStyleIdx="0" presStyleCnt="3">
        <dgm:presLayoutVars>
          <dgm:chMax val="0"/>
          <dgm:chPref val="0"/>
          <dgm:bulletEnabled val="1"/>
        </dgm:presLayoutVars>
      </dgm:prSet>
      <dgm:spPr/>
    </dgm:pt>
    <dgm:pt modelId="{42F4E55F-4797-4729-9F58-089D21190DF6}" type="pres">
      <dgm:prSet presAssocID="{9C678368-3A15-4F31-A227-53853C616E08}" presName="desTx" presStyleLbl="alignAccFollowNode1" presStyleIdx="0" presStyleCnt="3">
        <dgm:presLayoutVars>
          <dgm:bulletEnabled val="1"/>
        </dgm:presLayoutVars>
      </dgm:prSet>
      <dgm:spPr/>
    </dgm:pt>
    <dgm:pt modelId="{DB6D8E7C-9F7C-449D-A318-5D0C3C9F21E4}" type="pres">
      <dgm:prSet presAssocID="{C1AD8D43-EDBE-480F-A59C-9999BBA2519F}" presName="space" presStyleCnt="0"/>
      <dgm:spPr/>
    </dgm:pt>
    <dgm:pt modelId="{C7EAA033-D7E9-48FE-9D7B-57745BA9D816}" type="pres">
      <dgm:prSet presAssocID="{F2E1530F-FB14-4846-AE6A-27AC190276A8}" presName="composite" presStyleCnt="0"/>
      <dgm:spPr/>
    </dgm:pt>
    <dgm:pt modelId="{C097ABD4-93CB-4841-94D8-B15A7DD54D5F}" type="pres">
      <dgm:prSet presAssocID="{F2E1530F-FB14-4846-AE6A-27AC190276A8}" presName="parTx" presStyleLbl="alignNode1" presStyleIdx="1" presStyleCnt="3">
        <dgm:presLayoutVars>
          <dgm:chMax val="0"/>
          <dgm:chPref val="0"/>
          <dgm:bulletEnabled val="1"/>
        </dgm:presLayoutVars>
      </dgm:prSet>
      <dgm:spPr/>
    </dgm:pt>
    <dgm:pt modelId="{1062D326-07A0-459A-A4E0-537B682DBBD7}" type="pres">
      <dgm:prSet presAssocID="{F2E1530F-FB14-4846-AE6A-27AC190276A8}" presName="desTx" presStyleLbl="alignAccFollowNode1" presStyleIdx="1" presStyleCnt="3">
        <dgm:presLayoutVars>
          <dgm:bulletEnabled val="1"/>
        </dgm:presLayoutVars>
      </dgm:prSet>
      <dgm:spPr/>
    </dgm:pt>
    <dgm:pt modelId="{522FFE0E-D495-40B2-A3A7-7EB8430D0D04}" type="pres">
      <dgm:prSet presAssocID="{E4321999-F014-4A4F-A79B-BB71D2BB2921}" presName="space" presStyleCnt="0"/>
      <dgm:spPr/>
    </dgm:pt>
    <dgm:pt modelId="{A0AF896C-B2FB-4393-98FF-F3A673ED736C}" type="pres">
      <dgm:prSet presAssocID="{5634D7AC-70D2-4EB9-96CC-11314A36514E}" presName="composite" presStyleCnt="0"/>
      <dgm:spPr/>
    </dgm:pt>
    <dgm:pt modelId="{4E107EF7-A955-4461-9341-E34C503B94C0}" type="pres">
      <dgm:prSet presAssocID="{5634D7AC-70D2-4EB9-96CC-11314A36514E}" presName="parTx" presStyleLbl="alignNode1" presStyleIdx="2" presStyleCnt="3">
        <dgm:presLayoutVars>
          <dgm:chMax val="0"/>
          <dgm:chPref val="0"/>
          <dgm:bulletEnabled val="1"/>
        </dgm:presLayoutVars>
      </dgm:prSet>
      <dgm:spPr/>
    </dgm:pt>
    <dgm:pt modelId="{9A44EA4C-169E-4111-9250-76F0453ED399}" type="pres">
      <dgm:prSet presAssocID="{5634D7AC-70D2-4EB9-96CC-11314A36514E}" presName="desTx" presStyleLbl="alignAccFollowNode1" presStyleIdx="2" presStyleCnt="3">
        <dgm:presLayoutVars>
          <dgm:bulletEnabled val="1"/>
        </dgm:presLayoutVars>
      </dgm:prSet>
      <dgm:spPr/>
    </dgm:pt>
  </dgm:ptLst>
  <dgm:cxnLst>
    <dgm:cxn modelId="{8324A910-51D1-4449-8E42-1EF8646EE754}" srcId="{9C678368-3A15-4F31-A227-53853C616E08}" destId="{82B304CD-D069-438B-BA5B-7F7F297F94DB}" srcOrd="0" destOrd="0" parTransId="{2BBB9269-6D04-4D2D-B926-6F0FE45255BD}" sibTransId="{45865D04-DBD5-421D-B569-AB5F0678E7EC}"/>
    <dgm:cxn modelId="{F5535725-A4A0-4700-B72D-039CFC8C2D5E}" type="presOf" srcId="{82B304CD-D069-438B-BA5B-7F7F297F94DB}" destId="{42F4E55F-4797-4729-9F58-089D21190DF6}" srcOrd="0" destOrd="0" presId="urn:microsoft.com/office/officeart/2005/8/layout/hList1"/>
    <dgm:cxn modelId="{D0CA3F2E-FDBB-4111-BACF-E4C74650E60A}" type="presOf" srcId="{F76F07D4-A325-409F-96A6-EA8532D00498}" destId="{1062D326-07A0-459A-A4E0-537B682DBBD7}" srcOrd="0" destOrd="0" presId="urn:microsoft.com/office/officeart/2005/8/layout/hList1"/>
    <dgm:cxn modelId="{22F9A72F-5789-4394-ADFF-9DC295693BC8}" srcId="{F2E1530F-FB14-4846-AE6A-27AC190276A8}" destId="{F76F07D4-A325-409F-96A6-EA8532D00498}" srcOrd="0" destOrd="0" parTransId="{D4C5180A-68EF-410E-B17D-87F364381BF4}" sibTransId="{DA67ED61-F5BB-4447-9F3C-5E9C2236C986}"/>
    <dgm:cxn modelId="{1F7FB632-4C9D-444B-A207-28AA0742BD56}" type="presOf" srcId="{F2E1530F-FB14-4846-AE6A-27AC190276A8}" destId="{C097ABD4-93CB-4841-94D8-B15A7DD54D5F}" srcOrd="0" destOrd="0" presId="urn:microsoft.com/office/officeart/2005/8/layout/hList1"/>
    <dgm:cxn modelId="{CC44955D-69F3-4E0F-85BF-6234EB197BB9}" srcId="{2F18491C-8E73-45CC-B647-8E17FD2AE748}" destId="{5634D7AC-70D2-4EB9-96CC-11314A36514E}" srcOrd="2" destOrd="0" parTransId="{52A87F52-1E3A-4E79-BAA9-8BD0FF250011}" sibTransId="{0CA1DE4C-F457-4DE3-A59C-05E7756CC5D0}"/>
    <dgm:cxn modelId="{D77CE96B-894E-443C-904F-50AE6807B171}" type="presOf" srcId="{9C678368-3A15-4F31-A227-53853C616E08}" destId="{812B2642-8E53-4587-B07A-07FE32BB6EC1}" srcOrd="0" destOrd="0" presId="urn:microsoft.com/office/officeart/2005/8/layout/hList1"/>
    <dgm:cxn modelId="{E2EF9278-8EE0-409F-9D69-B2AF607C9FBC}" srcId="{2F18491C-8E73-45CC-B647-8E17FD2AE748}" destId="{F2E1530F-FB14-4846-AE6A-27AC190276A8}" srcOrd="1" destOrd="0" parTransId="{B7B7CBA4-65A2-44D8-A918-4C7CA513BDB1}" sibTransId="{E4321999-F014-4A4F-A79B-BB71D2BB2921}"/>
    <dgm:cxn modelId="{4AC52D9D-3238-4EB1-8DB6-3A1A068B676F}" type="presOf" srcId="{2F18491C-8E73-45CC-B647-8E17FD2AE748}" destId="{FC76419F-5D81-49A9-8258-DFD37A257997}" srcOrd="0" destOrd="0" presId="urn:microsoft.com/office/officeart/2005/8/layout/hList1"/>
    <dgm:cxn modelId="{F24C47AC-9E48-42EB-BF7F-E7F17DD6D565}" type="presOf" srcId="{4B78480C-C2AB-4696-8261-A26A1DFD0E1A}" destId="{9A44EA4C-169E-4111-9250-76F0453ED399}" srcOrd="0" destOrd="0" presId="urn:microsoft.com/office/officeart/2005/8/layout/hList1"/>
    <dgm:cxn modelId="{9B3DBCE2-91DA-41AA-9CB4-8134E59D5D38}" srcId="{2F18491C-8E73-45CC-B647-8E17FD2AE748}" destId="{9C678368-3A15-4F31-A227-53853C616E08}" srcOrd="0" destOrd="0" parTransId="{3E98CA68-3C5E-46EA-903B-6758F6176CE9}" sibTransId="{C1AD8D43-EDBE-480F-A59C-9999BBA2519F}"/>
    <dgm:cxn modelId="{AF4885E5-04E5-4B26-9299-696260EC1E01}" type="presOf" srcId="{5634D7AC-70D2-4EB9-96CC-11314A36514E}" destId="{4E107EF7-A955-4461-9341-E34C503B94C0}" srcOrd="0" destOrd="0" presId="urn:microsoft.com/office/officeart/2005/8/layout/hList1"/>
    <dgm:cxn modelId="{FECA48E9-82D9-439A-A5A4-86CB7114E9B5}" srcId="{5634D7AC-70D2-4EB9-96CC-11314A36514E}" destId="{4B78480C-C2AB-4696-8261-A26A1DFD0E1A}" srcOrd="0" destOrd="0" parTransId="{704AF56E-1271-44CE-9676-86D51830AFF0}" sibTransId="{94AE271E-84F7-4598-AA56-4D2B1F2F1B3E}"/>
    <dgm:cxn modelId="{0F2B35F5-9A18-4FDA-B0CE-78F79D431BB8}" type="presParOf" srcId="{FC76419F-5D81-49A9-8258-DFD37A257997}" destId="{0FE9F608-2CB7-407F-B723-DD1875A3C80C}" srcOrd="0" destOrd="0" presId="urn:microsoft.com/office/officeart/2005/8/layout/hList1"/>
    <dgm:cxn modelId="{8DC22F39-7EB8-4EFE-8887-22BCE55D2081}" type="presParOf" srcId="{0FE9F608-2CB7-407F-B723-DD1875A3C80C}" destId="{812B2642-8E53-4587-B07A-07FE32BB6EC1}" srcOrd="0" destOrd="0" presId="urn:microsoft.com/office/officeart/2005/8/layout/hList1"/>
    <dgm:cxn modelId="{61797AE6-2A83-4568-B7E8-F69552748E86}" type="presParOf" srcId="{0FE9F608-2CB7-407F-B723-DD1875A3C80C}" destId="{42F4E55F-4797-4729-9F58-089D21190DF6}" srcOrd="1" destOrd="0" presId="urn:microsoft.com/office/officeart/2005/8/layout/hList1"/>
    <dgm:cxn modelId="{9DF5BD7A-31E8-40AF-8532-E274415695C1}" type="presParOf" srcId="{FC76419F-5D81-49A9-8258-DFD37A257997}" destId="{DB6D8E7C-9F7C-449D-A318-5D0C3C9F21E4}" srcOrd="1" destOrd="0" presId="urn:microsoft.com/office/officeart/2005/8/layout/hList1"/>
    <dgm:cxn modelId="{7B6C701F-CC11-4C3F-86F2-E2B525190336}" type="presParOf" srcId="{FC76419F-5D81-49A9-8258-DFD37A257997}" destId="{C7EAA033-D7E9-48FE-9D7B-57745BA9D816}" srcOrd="2" destOrd="0" presId="urn:microsoft.com/office/officeart/2005/8/layout/hList1"/>
    <dgm:cxn modelId="{F7C6E6C4-0C9D-4442-9D77-6C75077B0F0E}" type="presParOf" srcId="{C7EAA033-D7E9-48FE-9D7B-57745BA9D816}" destId="{C097ABD4-93CB-4841-94D8-B15A7DD54D5F}" srcOrd="0" destOrd="0" presId="urn:microsoft.com/office/officeart/2005/8/layout/hList1"/>
    <dgm:cxn modelId="{193A6A47-A143-40EA-82A2-33681F39E6BA}" type="presParOf" srcId="{C7EAA033-D7E9-48FE-9D7B-57745BA9D816}" destId="{1062D326-07A0-459A-A4E0-537B682DBBD7}" srcOrd="1" destOrd="0" presId="urn:microsoft.com/office/officeart/2005/8/layout/hList1"/>
    <dgm:cxn modelId="{0BB9E58C-AC8C-4674-86A1-557077204142}" type="presParOf" srcId="{FC76419F-5D81-49A9-8258-DFD37A257997}" destId="{522FFE0E-D495-40B2-A3A7-7EB8430D0D04}" srcOrd="3" destOrd="0" presId="urn:microsoft.com/office/officeart/2005/8/layout/hList1"/>
    <dgm:cxn modelId="{520021CD-6FF7-43A8-BD3D-47F46419FAB3}" type="presParOf" srcId="{FC76419F-5D81-49A9-8258-DFD37A257997}" destId="{A0AF896C-B2FB-4393-98FF-F3A673ED736C}" srcOrd="4" destOrd="0" presId="urn:microsoft.com/office/officeart/2005/8/layout/hList1"/>
    <dgm:cxn modelId="{C03052BE-BC61-4CFF-81BB-9223AFADFD8A}" type="presParOf" srcId="{A0AF896C-B2FB-4393-98FF-F3A673ED736C}" destId="{4E107EF7-A955-4461-9341-E34C503B94C0}" srcOrd="0" destOrd="0" presId="urn:microsoft.com/office/officeart/2005/8/layout/hList1"/>
    <dgm:cxn modelId="{86C949B1-A9FC-4650-A187-C3CCF8C81327}" type="presParOf" srcId="{A0AF896C-B2FB-4393-98FF-F3A673ED736C}" destId="{9A44EA4C-169E-4111-9250-76F0453ED399}"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99E56C-1C40-498E-9488-54B6C80D416D}" type="doc">
      <dgm:prSet loTypeId="urn:microsoft.com/office/officeart/2005/8/layout/balance1" loCatId="relationship" qsTypeId="urn:microsoft.com/office/officeart/2005/8/quickstyle/simple1" qsCatId="simple" csTypeId="urn:microsoft.com/office/officeart/2005/8/colors/colorful1" csCatId="colorful" phldr="1"/>
      <dgm:spPr/>
      <dgm:t>
        <a:bodyPr/>
        <a:lstStyle/>
        <a:p>
          <a:endParaRPr lang="es-CO"/>
        </a:p>
      </dgm:t>
    </dgm:pt>
    <dgm:pt modelId="{446F8CAB-F60D-4612-A042-9FED25F80A4E}">
      <dgm:prSet phldrT="[Texto]"/>
      <dgm:spPr/>
      <dgm:t>
        <a:bodyPr/>
        <a:lstStyle/>
        <a:p>
          <a:r>
            <a:rPr lang="en-US" dirty="0" err="1"/>
            <a:t>Nodo</a:t>
          </a:r>
          <a:r>
            <a:rPr lang="en-US" dirty="0"/>
            <a:t> </a:t>
          </a:r>
          <a:r>
            <a:rPr lang="en-US" dirty="0" err="1"/>
            <a:t>raiz</a:t>
          </a:r>
          <a:r>
            <a:rPr lang="en-US" dirty="0"/>
            <a:t> </a:t>
          </a:r>
          <a:endParaRPr lang="es-CO" dirty="0"/>
        </a:p>
      </dgm:t>
    </dgm:pt>
    <dgm:pt modelId="{1548DEEB-9DED-4102-8633-201D7172C6BD}" type="parTrans" cxnId="{72E4935D-8CCD-4B77-9C06-BE6FA9D660B8}">
      <dgm:prSet/>
      <dgm:spPr/>
      <dgm:t>
        <a:bodyPr/>
        <a:lstStyle/>
        <a:p>
          <a:endParaRPr lang="es-CO"/>
        </a:p>
      </dgm:t>
    </dgm:pt>
    <dgm:pt modelId="{69BB2FF5-D9B3-4D6B-B115-90EC897FF68B}" type="sibTrans" cxnId="{72E4935D-8CCD-4B77-9C06-BE6FA9D660B8}">
      <dgm:prSet/>
      <dgm:spPr/>
      <dgm:t>
        <a:bodyPr/>
        <a:lstStyle/>
        <a:p>
          <a:endParaRPr lang="es-CO"/>
        </a:p>
      </dgm:t>
    </dgm:pt>
    <dgm:pt modelId="{F08603C5-987F-401A-A5EF-A8CF8403EE4E}">
      <dgm:prSet phldrT="[Texto]"/>
      <dgm:spPr/>
      <dgm:t>
        <a:bodyPr/>
        <a:lstStyle/>
        <a:p>
          <a:r>
            <a:rPr lang="es-MX" dirty="0"/>
            <a:t>¿cuál es la temperatura?</a:t>
          </a:r>
          <a:endParaRPr lang="es-CO" dirty="0"/>
        </a:p>
      </dgm:t>
    </dgm:pt>
    <dgm:pt modelId="{2409D717-8584-4A73-97A5-FDFDD3873FCB}" type="parTrans" cxnId="{89901565-1B7B-47A2-8BDB-5C7B860CB7CA}">
      <dgm:prSet/>
      <dgm:spPr/>
      <dgm:t>
        <a:bodyPr/>
        <a:lstStyle/>
        <a:p>
          <a:endParaRPr lang="es-CO"/>
        </a:p>
      </dgm:t>
    </dgm:pt>
    <dgm:pt modelId="{4450EE0B-5AB7-4108-9AE6-CF7DFD341E85}" type="sibTrans" cxnId="{89901565-1B7B-47A2-8BDB-5C7B860CB7CA}">
      <dgm:prSet/>
      <dgm:spPr/>
      <dgm:t>
        <a:bodyPr/>
        <a:lstStyle/>
        <a:p>
          <a:endParaRPr lang="es-CO"/>
        </a:p>
      </dgm:t>
    </dgm:pt>
    <dgm:pt modelId="{4D5F465D-2659-4540-8F92-3691B66E81E6}">
      <dgm:prSet phldrT="[Texto]"/>
      <dgm:spPr/>
      <dgm:t>
        <a:bodyPr/>
        <a:lstStyle/>
        <a:p>
          <a:r>
            <a:rPr lang="es-MX" dirty="0"/>
            <a:t>¿cuál es el panorama?</a:t>
          </a:r>
          <a:endParaRPr lang="es-CO" dirty="0"/>
        </a:p>
      </dgm:t>
    </dgm:pt>
    <dgm:pt modelId="{CEAF3DF7-35CE-4CEC-A1B7-4E64E4A4C502}" type="parTrans" cxnId="{CA5C11BD-BD25-483B-B1C4-39A94CC37663}">
      <dgm:prSet/>
      <dgm:spPr/>
      <dgm:t>
        <a:bodyPr/>
        <a:lstStyle/>
        <a:p>
          <a:endParaRPr lang="es-CO"/>
        </a:p>
      </dgm:t>
    </dgm:pt>
    <dgm:pt modelId="{6460408C-39B3-40A7-BECE-5EE8818C0E67}" type="sibTrans" cxnId="{CA5C11BD-BD25-483B-B1C4-39A94CC37663}">
      <dgm:prSet/>
      <dgm:spPr/>
      <dgm:t>
        <a:bodyPr/>
        <a:lstStyle/>
        <a:p>
          <a:endParaRPr lang="es-CO"/>
        </a:p>
      </dgm:t>
    </dgm:pt>
    <dgm:pt modelId="{33A1CCE7-B0FB-461A-B721-E8A483983F47}">
      <dgm:prSet phldrT="[Texto]"/>
      <dgm:spPr/>
      <dgm:t>
        <a:bodyPr/>
        <a:lstStyle/>
        <a:p>
          <a:r>
            <a:rPr lang="en-US" dirty="0" err="1"/>
            <a:t>Criterios</a:t>
          </a:r>
          <a:endParaRPr lang="es-CO" dirty="0"/>
        </a:p>
      </dgm:t>
    </dgm:pt>
    <dgm:pt modelId="{C28FC14C-56FD-4D68-AF20-CDC6DCD60FFC}" type="parTrans" cxnId="{BD1220DA-7430-4E0E-8105-BD2F02D9697C}">
      <dgm:prSet/>
      <dgm:spPr/>
      <dgm:t>
        <a:bodyPr/>
        <a:lstStyle/>
        <a:p>
          <a:endParaRPr lang="es-CO"/>
        </a:p>
      </dgm:t>
    </dgm:pt>
    <dgm:pt modelId="{B6C2312A-794E-4C42-A436-9E953E5E7B72}" type="sibTrans" cxnId="{BD1220DA-7430-4E0E-8105-BD2F02D9697C}">
      <dgm:prSet/>
      <dgm:spPr/>
      <dgm:t>
        <a:bodyPr/>
        <a:lstStyle/>
        <a:p>
          <a:endParaRPr lang="es-CO"/>
        </a:p>
      </dgm:t>
    </dgm:pt>
    <dgm:pt modelId="{B6243D33-B167-454D-9321-3B8CDBFD6048}">
      <dgm:prSet phldrT="[Texto]"/>
      <dgm:spPr/>
      <dgm:t>
        <a:bodyPr/>
        <a:lstStyle/>
        <a:p>
          <a:r>
            <a:rPr lang="es-MX" dirty="0"/>
            <a:t>Si pudiera hacer solo una pregunta, ¿cuál haría? </a:t>
          </a:r>
          <a:endParaRPr lang="es-CO" dirty="0"/>
        </a:p>
      </dgm:t>
    </dgm:pt>
    <dgm:pt modelId="{D26BAE64-1066-4974-B20D-2337EEF4C541}" type="parTrans" cxnId="{D1B0409B-B6EC-457A-87C9-9633B848901D}">
      <dgm:prSet/>
      <dgm:spPr/>
      <dgm:t>
        <a:bodyPr/>
        <a:lstStyle/>
        <a:p>
          <a:endParaRPr lang="es-CO"/>
        </a:p>
      </dgm:t>
    </dgm:pt>
    <dgm:pt modelId="{08CF7A97-99D3-4E2C-8C94-A13B71D0F5B3}" type="sibTrans" cxnId="{D1B0409B-B6EC-457A-87C9-9633B848901D}">
      <dgm:prSet/>
      <dgm:spPr/>
      <dgm:t>
        <a:bodyPr/>
        <a:lstStyle/>
        <a:p>
          <a:endParaRPr lang="es-CO"/>
        </a:p>
      </dgm:t>
    </dgm:pt>
    <dgm:pt modelId="{BDD25C8F-38F8-461C-A0FF-06ADB28A2452}">
      <dgm:prSet phldrT="[Texto]"/>
      <dgm:spPr/>
      <dgm:t>
        <a:bodyPr/>
        <a:lstStyle/>
        <a:p>
          <a:r>
            <a:rPr lang="es-MX" dirty="0"/>
            <a:t>¿qué pregunta nos proporcionará el árbol de decisión final más corto? </a:t>
          </a:r>
          <a:endParaRPr lang="es-CO" dirty="0"/>
        </a:p>
      </dgm:t>
    </dgm:pt>
    <dgm:pt modelId="{CF1092A5-56AA-4EB7-9B92-5D74D4D11FEA}" type="parTrans" cxnId="{7C03D43E-2741-46D2-AB18-ABFC2F9F6B5D}">
      <dgm:prSet/>
      <dgm:spPr/>
      <dgm:t>
        <a:bodyPr/>
        <a:lstStyle/>
        <a:p>
          <a:endParaRPr lang="es-CO"/>
        </a:p>
      </dgm:t>
    </dgm:pt>
    <dgm:pt modelId="{67705522-C362-4BD4-8AB9-886E3E0DF1E5}" type="sibTrans" cxnId="{7C03D43E-2741-46D2-AB18-ABFC2F9F6B5D}">
      <dgm:prSet/>
      <dgm:spPr/>
      <dgm:t>
        <a:bodyPr/>
        <a:lstStyle/>
        <a:p>
          <a:endParaRPr lang="es-CO"/>
        </a:p>
      </dgm:t>
    </dgm:pt>
    <dgm:pt modelId="{EC21583D-D49F-4C57-978B-61C48AFA0A5F}">
      <dgm:prSet phldrT="[Texto]"/>
      <dgm:spPr/>
      <dgm:t>
        <a:bodyPr/>
        <a:lstStyle/>
        <a:p>
          <a:r>
            <a:rPr lang="es-MX" dirty="0"/>
            <a:t>¿cuál de estas preguntas da más información sobre la situación? </a:t>
          </a:r>
          <a:endParaRPr lang="es-CO" dirty="0"/>
        </a:p>
      </dgm:t>
    </dgm:pt>
    <dgm:pt modelId="{12C677E9-B6EC-410B-BF24-61E2B762EA9F}" type="parTrans" cxnId="{25C84D5F-228D-4006-961C-54951E076D6C}">
      <dgm:prSet/>
      <dgm:spPr/>
      <dgm:t>
        <a:bodyPr/>
        <a:lstStyle/>
        <a:p>
          <a:endParaRPr lang="es-CO"/>
        </a:p>
      </dgm:t>
    </dgm:pt>
    <dgm:pt modelId="{129A25F2-E5BC-4C6D-9919-C2A2F014C90A}" type="sibTrans" cxnId="{25C84D5F-228D-4006-961C-54951E076D6C}">
      <dgm:prSet/>
      <dgm:spPr/>
      <dgm:t>
        <a:bodyPr/>
        <a:lstStyle/>
        <a:p>
          <a:endParaRPr lang="es-CO"/>
        </a:p>
      </dgm:t>
    </dgm:pt>
    <dgm:pt modelId="{0283162D-8906-4EE7-9222-1208C9490425}">
      <dgm:prSet phldrT="[Texto]"/>
      <dgm:spPr/>
      <dgm:t>
        <a:bodyPr/>
        <a:lstStyle/>
        <a:p>
          <a:r>
            <a:rPr lang="es-MX" dirty="0"/>
            <a:t>¿cuál es la humedad?</a:t>
          </a:r>
          <a:endParaRPr lang="es-CO" dirty="0"/>
        </a:p>
      </dgm:t>
    </dgm:pt>
    <dgm:pt modelId="{C26A00FF-5655-4F38-9FC8-B4E9C2C45C55}" type="parTrans" cxnId="{DC77E21F-93DA-4ABD-AE4F-CD5FA87AF1F8}">
      <dgm:prSet/>
      <dgm:spPr/>
      <dgm:t>
        <a:bodyPr/>
        <a:lstStyle/>
        <a:p>
          <a:endParaRPr lang="es-CO"/>
        </a:p>
      </dgm:t>
    </dgm:pt>
    <dgm:pt modelId="{04274E04-2BC0-4070-A56C-13F592A8E43B}" type="sibTrans" cxnId="{DC77E21F-93DA-4ABD-AE4F-CD5FA87AF1F8}">
      <dgm:prSet/>
      <dgm:spPr/>
      <dgm:t>
        <a:bodyPr/>
        <a:lstStyle/>
        <a:p>
          <a:endParaRPr lang="es-CO"/>
        </a:p>
      </dgm:t>
    </dgm:pt>
    <dgm:pt modelId="{E00B4B6A-A451-4BB4-8AAF-E930A297F4DD}">
      <dgm:prSet phldrT="[Texto]"/>
      <dgm:spPr/>
      <dgm:t>
        <a:bodyPr/>
        <a:lstStyle/>
        <a:p>
          <a:r>
            <a:rPr lang="es-MX" dirty="0"/>
            <a:t>¿cuál es la velocidad  del viento?</a:t>
          </a:r>
          <a:endParaRPr lang="es-CO" dirty="0"/>
        </a:p>
      </dgm:t>
    </dgm:pt>
    <dgm:pt modelId="{2B31FBA7-7211-4186-88E8-75AF53C8E8A7}" type="parTrans" cxnId="{27324C41-3E88-41F2-983C-3BFD6B085A74}">
      <dgm:prSet/>
      <dgm:spPr/>
      <dgm:t>
        <a:bodyPr/>
        <a:lstStyle/>
        <a:p>
          <a:endParaRPr lang="es-CO"/>
        </a:p>
      </dgm:t>
    </dgm:pt>
    <dgm:pt modelId="{CBAD82C8-D890-4415-BFAD-6B072C7CBECA}" type="sibTrans" cxnId="{27324C41-3E88-41F2-983C-3BFD6B085A74}">
      <dgm:prSet/>
      <dgm:spPr/>
      <dgm:t>
        <a:bodyPr/>
        <a:lstStyle/>
        <a:p>
          <a:endParaRPr lang="es-CO"/>
        </a:p>
      </dgm:t>
    </dgm:pt>
    <dgm:pt modelId="{AB999E0D-5D0B-4F74-AD35-9CFA582ED93F}" type="pres">
      <dgm:prSet presAssocID="{DF99E56C-1C40-498E-9488-54B6C80D416D}" presName="outerComposite" presStyleCnt="0">
        <dgm:presLayoutVars>
          <dgm:chMax val="2"/>
          <dgm:animLvl val="lvl"/>
          <dgm:resizeHandles val="exact"/>
        </dgm:presLayoutVars>
      </dgm:prSet>
      <dgm:spPr/>
    </dgm:pt>
    <dgm:pt modelId="{8D9D9470-3F7B-45EB-B71A-1B8093A08751}" type="pres">
      <dgm:prSet presAssocID="{DF99E56C-1C40-498E-9488-54B6C80D416D}" presName="dummyMaxCanvas" presStyleCnt="0"/>
      <dgm:spPr/>
    </dgm:pt>
    <dgm:pt modelId="{778B73E1-C32B-4567-8391-C725DBF10C48}" type="pres">
      <dgm:prSet presAssocID="{DF99E56C-1C40-498E-9488-54B6C80D416D}" presName="parentComposite" presStyleCnt="0"/>
      <dgm:spPr/>
    </dgm:pt>
    <dgm:pt modelId="{D8BA2E87-2890-48DF-BBBE-6ABC634F5689}" type="pres">
      <dgm:prSet presAssocID="{DF99E56C-1C40-498E-9488-54B6C80D416D}" presName="parent1" presStyleLbl="alignAccFollowNode1" presStyleIdx="0" presStyleCnt="4">
        <dgm:presLayoutVars>
          <dgm:chMax val="4"/>
        </dgm:presLayoutVars>
      </dgm:prSet>
      <dgm:spPr/>
    </dgm:pt>
    <dgm:pt modelId="{2DB22D50-41BA-41A0-82CA-98A950710944}" type="pres">
      <dgm:prSet presAssocID="{DF99E56C-1C40-498E-9488-54B6C80D416D}" presName="parent2" presStyleLbl="alignAccFollowNode1" presStyleIdx="1" presStyleCnt="4">
        <dgm:presLayoutVars>
          <dgm:chMax val="4"/>
        </dgm:presLayoutVars>
      </dgm:prSet>
      <dgm:spPr/>
    </dgm:pt>
    <dgm:pt modelId="{7A9FADAC-1C6C-49D7-84B7-ACB23A2769B3}" type="pres">
      <dgm:prSet presAssocID="{DF99E56C-1C40-498E-9488-54B6C80D416D}" presName="childrenComposite" presStyleCnt="0"/>
      <dgm:spPr/>
    </dgm:pt>
    <dgm:pt modelId="{1B44CEBB-979A-400F-AA2A-5DF699D977DD}" type="pres">
      <dgm:prSet presAssocID="{DF99E56C-1C40-498E-9488-54B6C80D416D}" presName="dummyMaxCanvas_ChildArea" presStyleCnt="0"/>
      <dgm:spPr/>
    </dgm:pt>
    <dgm:pt modelId="{6DA1630A-F767-4B2C-99F9-ACD71315188D}" type="pres">
      <dgm:prSet presAssocID="{DF99E56C-1C40-498E-9488-54B6C80D416D}" presName="fulcrum" presStyleLbl="alignAccFollowNode1" presStyleIdx="2" presStyleCnt="4"/>
      <dgm:spPr/>
    </dgm:pt>
    <dgm:pt modelId="{C1753BA8-F922-41EF-8DAE-74EE61538EEA}" type="pres">
      <dgm:prSet presAssocID="{DF99E56C-1C40-498E-9488-54B6C80D416D}" presName="balance_43" presStyleLbl="alignAccFollowNode1" presStyleIdx="3" presStyleCnt="4">
        <dgm:presLayoutVars>
          <dgm:bulletEnabled val="1"/>
        </dgm:presLayoutVars>
      </dgm:prSet>
      <dgm:spPr/>
    </dgm:pt>
    <dgm:pt modelId="{22236D05-64B2-4E94-BA38-1A352E402039}" type="pres">
      <dgm:prSet presAssocID="{DF99E56C-1C40-498E-9488-54B6C80D416D}" presName="left_43_1" presStyleLbl="node1" presStyleIdx="0" presStyleCnt="7">
        <dgm:presLayoutVars>
          <dgm:bulletEnabled val="1"/>
        </dgm:presLayoutVars>
      </dgm:prSet>
      <dgm:spPr/>
    </dgm:pt>
    <dgm:pt modelId="{A938DC86-F45A-44AE-B508-01FB5E6FF1BE}" type="pres">
      <dgm:prSet presAssocID="{DF99E56C-1C40-498E-9488-54B6C80D416D}" presName="left_43_2" presStyleLbl="node1" presStyleIdx="1" presStyleCnt="7">
        <dgm:presLayoutVars>
          <dgm:bulletEnabled val="1"/>
        </dgm:presLayoutVars>
      </dgm:prSet>
      <dgm:spPr/>
    </dgm:pt>
    <dgm:pt modelId="{EFBD4AFE-D684-45AE-A7DA-956FB0755B2E}" type="pres">
      <dgm:prSet presAssocID="{DF99E56C-1C40-498E-9488-54B6C80D416D}" presName="left_43_3" presStyleLbl="node1" presStyleIdx="2" presStyleCnt="7">
        <dgm:presLayoutVars>
          <dgm:bulletEnabled val="1"/>
        </dgm:presLayoutVars>
      </dgm:prSet>
      <dgm:spPr/>
    </dgm:pt>
    <dgm:pt modelId="{59EB5D80-5498-480C-B989-E1FB3FE8183C}" type="pres">
      <dgm:prSet presAssocID="{DF99E56C-1C40-498E-9488-54B6C80D416D}" presName="left_43_4" presStyleLbl="node1" presStyleIdx="3" presStyleCnt="7">
        <dgm:presLayoutVars>
          <dgm:bulletEnabled val="1"/>
        </dgm:presLayoutVars>
      </dgm:prSet>
      <dgm:spPr/>
    </dgm:pt>
    <dgm:pt modelId="{73FE4251-337B-435C-85AF-F6325199AED9}" type="pres">
      <dgm:prSet presAssocID="{DF99E56C-1C40-498E-9488-54B6C80D416D}" presName="right_43_1" presStyleLbl="node1" presStyleIdx="4" presStyleCnt="7">
        <dgm:presLayoutVars>
          <dgm:bulletEnabled val="1"/>
        </dgm:presLayoutVars>
      </dgm:prSet>
      <dgm:spPr/>
    </dgm:pt>
    <dgm:pt modelId="{9A8CF2C3-E5FB-4D8E-BC3F-BBFC1B1FEA09}" type="pres">
      <dgm:prSet presAssocID="{DF99E56C-1C40-498E-9488-54B6C80D416D}" presName="right_43_2" presStyleLbl="node1" presStyleIdx="5" presStyleCnt="7">
        <dgm:presLayoutVars>
          <dgm:bulletEnabled val="1"/>
        </dgm:presLayoutVars>
      </dgm:prSet>
      <dgm:spPr/>
    </dgm:pt>
    <dgm:pt modelId="{00A9C8F6-FF87-4249-B754-627BA11BD3A5}" type="pres">
      <dgm:prSet presAssocID="{DF99E56C-1C40-498E-9488-54B6C80D416D}" presName="right_43_3" presStyleLbl="node1" presStyleIdx="6" presStyleCnt="7">
        <dgm:presLayoutVars>
          <dgm:bulletEnabled val="1"/>
        </dgm:presLayoutVars>
      </dgm:prSet>
      <dgm:spPr/>
    </dgm:pt>
  </dgm:ptLst>
  <dgm:cxnLst>
    <dgm:cxn modelId="{D965691D-E269-467D-AAED-DDE4405D7771}" type="presOf" srcId="{446F8CAB-F60D-4612-A042-9FED25F80A4E}" destId="{D8BA2E87-2890-48DF-BBBE-6ABC634F5689}" srcOrd="0" destOrd="0" presId="urn:microsoft.com/office/officeart/2005/8/layout/balance1"/>
    <dgm:cxn modelId="{DC77E21F-93DA-4ABD-AE4F-CD5FA87AF1F8}" srcId="{446F8CAB-F60D-4612-A042-9FED25F80A4E}" destId="{0283162D-8906-4EE7-9222-1208C9490425}" srcOrd="2" destOrd="0" parTransId="{C26A00FF-5655-4F38-9FC8-B4E9C2C45C55}" sibTransId="{04274E04-2BC0-4070-A56C-13F592A8E43B}"/>
    <dgm:cxn modelId="{9F138225-BD53-4932-964B-2DE1B933C35B}" type="presOf" srcId="{B6243D33-B167-454D-9321-3B8CDBFD6048}" destId="{73FE4251-337B-435C-85AF-F6325199AED9}" srcOrd="0" destOrd="0" presId="urn:microsoft.com/office/officeart/2005/8/layout/balance1"/>
    <dgm:cxn modelId="{7C47F23A-B39D-40BC-AE89-25949CB08A3D}" type="presOf" srcId="{DF99E56C-1C40-498E-9488-54B6C80D416D}" destId="{AB999E0D-5D0B-4F74-AD35-9CFA582ED93F}" srcOrd="0" destOrd="0" presId="urn:microsoft.com/office/officeart/2005/8/layout/balance1"/>
    <dgm:cxn modelId="{7C03D43E-2741-46D2-AB18-ABFC2F9F6B5D}" srcId="{33A1CCE7-B0FB-461A-B721-E8A483983F47}" destId="{BDD25C8F-38F8-461C-A0FF-06ADB28A2452}" srcOrd="1" destOrd="0" parTransId="{CF1092A5-56AA-4EB7-9B92-5D74D4D11FEA}" sibTransId="{67705522-C362-4BD4-8AB9-886E3E0DF1E5}"/>
    <dgm:cxn modelId="{72E4935D-8CCD-4B77-9C06-BE6FA9D660B8}" srcId="{DF99E56C-1C40-498E-9488-54B6C80D416D}" destId="{446F8CAB-F60D-4612-A042-9FED25F80A4E}" srcOrd="0" destOrd="0" parTransId="{1548DEEB-9DED-4102-8633-201D7172C6BD}" sibTransId="{69BB2FF5-D9B3-4D6B-B115-90EC897FF68B}"/>
    <dgm:cxn modelId="{25C84D5F-228D-4006-961C-54951E076D6C}" srcId="{33A1CCE7-B0FB-461A-B721-E8A483983F47}" destId="{EC21583D-D49F-4C57-978B-61C48AFA0A5F}" srcOrd="2" destOrd="0" parTransId="{12C677E9-B6EC-410B-BF24-61E2B762EA9F}" sibTransId="{129A25F2-E5BC-4C6D-9919-C2A2F014C90A}"/>
    <dgm:cxn modelId="{27324C41-3E88-41F2-983C-3BFD6B085A74}" srcId="{446F8CAB-F60D-4612-A042-9FED25F80A4E}" destId="{E00B4B6A-A451-4BB4-8AAF-E930A297F4DD}" srcOrd="3" destOrd="0" parTransId="{2B31FBA7-7211-4186-88E8-75AF53C8E8A7}" sibTransId="{CBAD82C8-D890-4415-BFAD-6B072C7CBECA}"/>
    <dgm:cxn modelId="{FED7EF42-0ABB-4366-88C9-639BF08E4737}" type="presOf" srcId="{EC21583D-D49F-4C57-978B-61C48AFA0A5F}" destId="{00A9C8F6-FF87-4249-B754-627BA11BD3A5}" srcOrd="0" destOrd="0" presId="urn:microsoft.com/office/officeart/2005/8/layout/balance1"/>
    <dgm:cxn modelId="{89901565-1B7B-47A2-8BDB-5C7B860CB7CA}" srcId="{446F8CAB-F60D-4612-A042-9FED25F80A4E}" destId="{F08603C5-987F-401A-A5EF-A8CF8403EE4E}" srcOrd="0" destOrd="0" parTransId="{2409D717-8584-4A73-97A5-FDFDD3873FCB}" sibTransId="{4450EE0B-5AB7-4108-9AE6-CF7DFD341E85}"/>
    <dgm:cxn modelId="{7EED2D6A-8E25-4E0B-A50B-07A06FE1B617}" type="presOf" srcId="{BDD25C8F-38F8-461C-A0FF-06ADB28A2452}" destId="{9A8CF2C3-E5FB-4D8E-BC3F-BBFC1B1FEA09}" srcOrd="0" destOrd="0" presId="urn:microsoft.com/office/officeart/2005/8/layout/balance1"/>
    <dgm:cxn modelId="{6E768953-68C8-4176-9A7E-68808A067DC6}" type="presOf" srcId="{E00B4B6A-A451-4BB4-8AAF-E930A297F4DD}" destId="{59EB5D80-5498-480C-B989-E1FB3FE8183C}" srcOrd="0" destOrd="0" presId="urn:microsoft.com/office/officeart/2005/8/layout/balance1"/>
    <dgm:cxn modelId="{EBEA8E8E-61B8-45E9-8186-5CCF04ED6745}" type="presOf" srcId="{0283162D-8906-4EE7-9222-1208C9490425}" destId="{EFBD4AFE-D684-45AE-A7DA-956FB0755B2E}" srcOrd="0" destOrd="0" presId="urn:microsoft.com/office/officeart/2005/8/layout/balance1"/>
    <dgm:cxn modelId="{F572CA92-FF20-49C5-9BEF-D89C503D5A62}" type="presOf" srcId="{33A1CCE7-B0FB-461A-B721-E8A483983F47}" destId="{2DB22D50-41BA-41A0-82CA-98A950710944}" srcOrd="0" destOrd="0" presId="urn:microsoft.com/office/officeart/2005/8/layout/balance1"/>
    <dgm:cxn modelId="{D1B0409B-B6EC-457A-87C9-9633B848901D}" srcId="{33A1CCE7-B0FB-461A-B721-E8A483983F47}" destId="{B6243D33-B167-454D-9321-3B8CDBFD6048}" srcOrd="0" destOrd="0" parTransId="{D26BAE64-1066-4974-B20D-2337EEF4C541}" sibTransId="{08CF7A97-99D3-4E2C-8C94-A13B71D0F5B3}"/>
    <dgm:cxn modelId="{CA5C11BD-BD25-483B-B1C4-39A94CC37663}" srcId="{446F8CAB-F60D-4612-A042-9FED25F80A4E}" destId="{4D5F465D-2659-4540-8F92-3691B66E81E6}" srcOrd="1" destOrd="0" parTransId="{CEAF3DF7-35CE-4CEC-A1B7-4E64E4A4C502}" sibTransId="{6460408C-39B3-40A7-BECE-5EE8818C0E67}"/>
    <dgm:cxn modelId="{55CF9BD1-ABC2-461C-B8E0-9B4C0C19B6D9}" type="presOf" srcId="{F08603C5-987F-401A-A5EF-A8CF8403EE4E}" destId="{22236D05-64B2-4E94-BA38-1A352E402039}" srcOrd="0" destOrd="0" presId="urn:microsoft.com/office/officeart/2005/8/layout/balance1"/>
    <dgm:cxn modelId="{BD1220DA-7430-4E0E-8105-BD2F02D9697C}" srcId="{DF99E56C-1C40-498E-9488-54B6C80D416D}" destId="{33A1CCE7-B0FB-461A-B721-E8A483983F47}" srcOrd="1" destOrd="0" parTransId="{C28FC14C-56FD-4D68-AF20-CDC6DCD60FFC}" sibTransId="{B6C2312A-794E-4C42-A436-9E953E5E7B72}"/>
    <dgm:cxn modelId="{91DDD1F4-B3EA-44F0-AD59-59AA9380D623}" type="presOf" srcId="{4D5F465D-2659-4540-8F92-3691B66E81E6}" destId="{A938DC86-F45A-44AE-B508-01FB5E6FF1BE}" srcOrd="0" destOrd="0" presId="urn:microsoft.com/office/officeart/2005/8/layout/balance1"/>
    <dgm:cxn modelId="{088FC347-2817-487A-B917-39DDDDB1F0D9}" type="presParOf" srcId="{AB999E0D-5D0B-4F74-AD35-9CFA582ED93F}" destId="{8D9D9470-3F7B-45EB-B71A-1B8093A08751}" srcOrd="0" destOrd="0" presId="urn:microsoft.com/office/officeart/2005/8/layout/balance1"/>
    <dgm:cxn modelId="{87722B48-A6D3-4F9F-9EDE-C72553482B2F}" type="presParOf" srcId="{AB999E0D-5D0B-4F74-AD35-9CFA582ED93F}" destId="{778B73E1-C32B-4567-8391-C725DBF10C48}" srcOrd="1" destOrd="0" presId="urn:microsoft.com/office/officeart/2005/8/layout/balance1"/>
    <dgm:cxn modelId="{3BF67D7B-2595-4E37-8C52-C8779D7BB3E8}" type="presParOf" srcId="{778B73E1-C32B-4567-8391-C725DBF10C48}" destId="{D8BA2E87-2890-48DF-BBBE-6ABC634F5689}" srcOrd="0" destOrd="0" presId="urn:microsoft.com/office/officeart/2005/8/layout/balance1"/>
    <dgm:cxn modelId="{335F383B-7EA3-4A23-8E99-61054A356EF3}" type="presParOf" srcId="{778B73E1-C32B-4567-8391-C725DBF10C48}" destId="{2DB22D50-41BA-41A0-82CA-98A950710944}" srcOrd="1" destOrd="0" presId="urn:microsoft.com/office/officeart/2005/8/layout/balance1"/>
    <dgm:cxn modelId="{832755A0-62E5-4FA4-8804-07CA06E70BF9}" type="presParOf" srcId="{AB999E0D-5D0B-4F74-AD35-9CFA582ED93F}" destId="{7A9FADAC-1C6C-49D7-84B7-ACB23A2769B3}" srcOrd="2" destOrd="0" presId="urn:microsoft.com/office/officeart/2005/8/layout/balance1"/>
    <dgm:cxn modelId="{8221802E-6E96-4354-A70E-F101661CA0DA}" type="presParOf" srcId="{7A9FADAC-1C6C-49D7-84B7-ACB23A2769B3}" destId="{1B44CEBB-979A-400F-AA2A-5DF699D977DD}" srcOrd="0" destOrd="0" presId="urn:microsoft.com/office/officeart/2005/8/layout/balance1"/>
    <dgm:cxn modelId="{8685B09C-2E39-4840-8420-9812DB53B758}" type="presParOf" srcId="{7A9FADAC-1C6C-49D7-84B7-ACB23A2769B3}" destId="{6DA1630A-F767-4B2C-99F9-ACD71315188D}" srcOrd="1" destOrd="0" presId="urn:microsoft.com/office/officeart/2005/8/layout/balance1"/>
    <dgm:cxn modelId="{360B961E-C579-4CAC-9D96-E821985B0B39}" type="presParOf" srcId="{7A9FADAC-1C6C-49D7-84B7-ACB23A2769B3}" destId="{C1753BA8-F922-41EF-8DAE-74EE61538EEA}" srcOrd="2" destOrd="0" presId="urn:microsoft.com/office/officeart/2005/8/layout/balance1"/>
    <dgm:cxn modelId="{FB0B532E-5E04-4256-8C24-1214F998EC1F}" type="presParOf" srcId="{7A9FADAC-1C6C-49D7-84B7-ACB23A2769B3}" destId="{22236D05-64B2-4E94-BA38-1A352E402039}" srcOrd="3" destOrd="0" presId="urn:microsoft.com/office/officeart/2005/8/layout/balance1"/>
    <dgm:cxn modelId="{33CB261D-1955-4545-B0A1-874E9AA14ECF}" type="presParOf" srcId="{7A9FADAC-1C6C-49D7-84B7-ACB23A2769B3}" destId="{A938DC86-F45A-44AE-B508-01FB5E6FF1BE}" srcOrd="4" destOrd="0" presId="urn:microsoft.com/office/officeart/2005/8/layout/balance1"/>
    <dgm:cxn modelId="{96845812-6F1C-4557-AD81-A9387A3C7E8C}" type="presParOf" srcId="{7A9FADAC-1C6C-49D7-84B7-ACB23A2769B3}" destId="{EFBD4AFE-D684-45AE-A7DA-956FB0755B2E}" srcOrd="5" destOrd="0" presId="urn:microsoft.com/office/officeart/2005/8/layout/balance1"/>
    <dgm:cxn modelId="{7FD4D631-431C-4AF6-87AE-D1AE4244EE60}" type="presParOf" srcId="{7A9FADAC-1C6C-49D7-84B7-ACB23A2769B3}" destId="{59EB5D80-5498-480C-B989-E1FB3FE8183C}" srcOrd="6" destOrd="0" presId="urn:microsoft.com/office/officeart/2005/8/layout/balance1"/>
    <dgm:cxn modelId="{02D96180-C355-4092-8E30-87C9B0E8E0A7}" type="presParOf" srcId="{7A9FADAC-1C6C-49D7-84B7-ACB23A2769B3}" destId="{73FE4251-337B-435C-85AF-F6325199AED9}" srcOrd="7" destOrd="0" presId="urn:microsoft.com/office/officeart/2005/8/layout/balance1"/>
    <dgm:cxn modelId="{4FF2D197-7CDB-4BD2-8B58-56E1FD21F187}" type="presParOf" srcId="{7A9FADAC-1C6C-49D7-84B7-ACB23A2769B3}" destId="{9A8CF2C3-E5FB-4D8E-BC3F-BBFC1B1FEA09}" srcOrd="8" destOrd="0" presId="urn:microsoft.com/office/officeart/2005/8/layout/balance1"/>
    <dgm:cxn modelId="{D6F2CFBF-F221-4E1A-BCBA-777FBE14559E}" type="presParOf" srcId="{7A9FADAC-1C6C-49D7-84B7-ACB23A2769B3}" destId="{00A9C8F6-FF87-4249-B754-627BA11BD3A5}" srcOrd="9" destOrd="0" presId="urn:microsoft.com/office/officeart/2005/8/layout/balanc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B2642-8E53-4587-B07A-07FE32BB6EC1}">
      <dsp:nvSpPr>
        <dsp:cNvPr id="0" name=""/>
        <dsp:cNvSpPr/>
      </dsp:nvSpPr>
      <dsp:spPr>
        <a:xfrm>
          <a:off x="2079" y="90301"/>
          <a:ext cx="2027100" cy="6554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Mas </a:t>
          </a:r>
          <a:r>
            <a:rPr lang="en-US" sz="1800" kern="1200" dirty="0" err="1"/>
            <a:t>datos</a:t>
          </a:r>
          <a:r>
            <a:rPr lang="en-US" sz="1800" kern="1200" dirty="0"/>
            <a:t> == Mas precision </a:t>
          </a:r>
          <a:endParaRPr lang="es-CO" sz="1800" kern="1200" dirty="0"/>
        </a:p>
      </dsp:txBody>
      <dsp:txXfrm>
        <a:off x="2079" y="90301"/>
        <a:ext cx="2027100" cy="655481"/>
      </dsp:txXfrm>
    </dsp:sp>
    <dsp:sp modelId="{42F4E55F-4797-4729-9F58-089D21190DF6}">
      <dsp:nvSpPr>
        <dsp:cNvPr id="0" name=""/>
        <dsp:cNvSpPr/>
      </dsp:nvSpPr>
      <dsp:spPr>
        <a:xfrm>
          <a:off x="2079" y="745782"/>
          <a:ext cx="2027100" cy="35791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MX" sz="1800" kern="1200" dirty="0"/>
            <a:t>Cuantos más datos de entrenamiento se proporcionen, más precisa será su extracción de conocimiento y, por lo tanto, tomará decisiones más precisas.</a:t>
          </a:r>
          <a:endParaRPr lang="es-CO" sz="1800" kern="1200" dirty="0"/>
        </a:p>
      </dsp:txBody>
      <dsp:txXfrm>
        <a:off x="2079" y="745782"/>
        <a:ext cx="2027100" cy="3579136"/>
      </dsp:txXfrm>
    </dsp:sp>
    <dsp:sp modelId="{C097ABD4-93CB-4841-94D8-B15A7DD54D5F}">
      <dsp:nvSpPr>
        <dsp:cNvPr id="0" name=""/>
        <dsp:cNvSpPr/>
      </dsp:nvSpPr>
      <dsp:spPr>
        <a:xfrm>
          <a:off x="2312973" y="90301"/>
          <a:ext cx="2027100" cy="6554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Mas variables == Mas precision </a:t>
          </a:r>
          <a:endParaRPr lang="es-CO" sz="1800" kern="1200" dirty="0"/>
        </a:p>
      </dsp:txBody>
      <dsp:txXfrm>
        <a:off x="2312973" y="90301"/>
        <a:ext cx="2027100" cy="655481"/>
      </dsp:txXfrm>
    </dsp:sp>
    <dsp:sp modelId="{1062D326-07A0-459A-A4E0-537B682DBBD7}">
      <dsp:nvSpPr>
        <dsp:cNvPr id="0" name=""/>
        <dsp:cNvSpPr/>
      </dsp:nvSpPr>
      <dsp:spPr>
        <a:xfrm>
          <a:off x="2312973" y="745782"/>
          <a:ext cx="2027100" cy="35791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MX" sz="1800" kern="1200" dirty="0"/>
            <a:t>Cuantas más variables pueda elegir el árbol, mayor será la probabilidad de precisión del árbol de decisión.</a:t>
          </a:r>
          <a:endParaRPr lang="es-CO" sz="1800" kern="1200" dirty="0"/>
        </a:p>
      </dsp:txBody>
      <dsp:txXfrm>
        <a:off x="2312973" y="745782"/>
        <a:ext cx="2027100" cy="3579136"/>
      </dsp:txXfrm>
    </dsp:sp>
    <dsp:sp modelId="{4E107EF7-A955-4461-9341-E34C503B94C0}">
      <dsp:nvSpPr>
        <dsp:cNvPr id="0" name=""/>
        <dsp:cNvSpPr/>
      </dsp:nvSpPr>
      <dsp:spPr>
        <a:xfrm>
          <a:off x="4623868" y="90301"/>
          <a:ext cx="2027100" cy="6554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El arbol debe ser </a:t>
          </a:r>
          <a:r>
            <a:rPr lang="en-US" sz="1800" kern="1200" dirty="0" err="1"/>
            <a:t>moderado</a:t>
          </a:r>
          <a:endParaRPr lang="es-CO" sz="1800" kern="1200" dirty="0"/>
        </a:p>
      </dsp:txBody>
      <dsp:txXfrm>
        <a:off x="4623868" y="90301"/>
        <a:ext cx="2027100" cy="655481"/>
      </dsp:txXfrm>
    </dsp:sp>
    <dsp:sp modelId="{9A44EA4C-169E-4111-9250-76F0453ED399}">
      <dsp:nvSpPr>
        <dsp:cNvPr id="0" name=""/>
        <dsp:cNvSpPr/>
      </dsp:nvSpPr>
      <dsp:spPr>
        <a:xfrm>
          <a:off x="4623868" y="745782"/>
          <a:ext cx="2027100" cy="35791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MX" sz="1800" kern="1200" dirty="0"/>
            <a:t>Un buen árbol de decisiones también debe ser frugal para que se requiera la menor cantidad de preguntas y, por lo tanto, la menor cantidad de esfuerzo para llegar a la decisión correcta.</a:t>
          </a:r>
          <a:endParaRPr lang="es-CO" sz="1800" kern="1200" dirty="0"/>
        </a:p>
      </dsp:txBody>
      <dsp:txXfrm>
        <a:off x="4623868" y="745782"/>
        <a:ext cx="2027100" cy="3579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A2E87-2890-48DF-BBBE-6ABC634F5689}">
      <dsp:nvSpPr>
        <dsp:cNvPr id="0" name=""/>
        <dsp:cNvSpPr/>
      </dsp:nvSpPr>
      <dsp:spPr>
        <a:xfrm>
          <a:off x="1544479" y="0"/>
          <a:ext cx="1918588" cy="1065882"/>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err="1"/>
            <a:t>Nodo</a:t>
          </a:r>
          <a:r>
            <a:rPr lang="en-US" sz="3200" kern="1200" dirty="0"/>
            <a:t> </a:t>
          </a:r>
          <a:r>
            <a:rPr lang="en-US" sz="3200" kern="1200" dirty="0" err="1"/>
            <a:t>raiz</a:t>
          </a:r>
          <a:r>
            <a:rPr lang="en-US" sz="3200" kern="1200" dirty="0"/>
            <a:t> </a:t>
          </a:r>
          <a:endParaRPr lang="es-CO" sz="3200" kern="1200" dirty="0"/>
        </a:p>
      </dsp:txBody>
      <dsp:txXfrm>
        <a:off x="1575698" y="31219"/>
        <a:ext cx="1856150" cy="1003444"/>
      </dsp:txXfrm>
    </dsp:sp>
    <dsp:sp modelId="{2DB22D50-41BA-41A0-82CA-98A950710944}">
      <dsp:nvSpPr>
        <dsp:cNvPr id="0" name=""/>
        <dsp:cNvSpPr/>
      </dsp:nvSpPr>
      <dsp:spPr>
        <a:xfrm>
          <a:off x="4315773" y="0"/>
          <a:ext cx="1918588" cy="1065882"/>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err="1"/>
            <a:t>Criterios</a:t>
          </a:r>
          <a:endParaRPr lang="es-CO" sz="3200" kern="1200" dirty="0"/>
        </a:p>
      </dsp:txBody>
      <dsp:txXfrm>
        <a:off x="4346992" y="31219"/>
        <a:ext cx="1856150" cy="1003444"/>
      </dsp:txXfrm>
    </dsp:sp>
    <dsp:sp modelId="{6DA1630A-F767-4B2C-99F9-ACD71315188D}">
      <dsp:nvSpPr>
        <dsp:cNvPr id="0" name=""/>
        <dsp:cNvSpPr/>
      </dsp:nvSpPr>
      <dsp:spPr>
        <a:xfrm>
          <a:off x="3489714" y="4530000"/>
          <a:ext cx="799411" cy="799411"/>
        </a:xfrm>
        <a:prstGeom prst="triangle">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753BA8-F922-41EF-8DAE-74EE61538EEA}">
      <dsp:nvSpPr>
        <dsp:cNvPr id="0" name=""/>
        <dsp:cNvSpPr/>
      </dsp:nvSpPr>
      <dsp:spPr>
        <a:xfrm rot="21360000">
          <a:off x="1490452" y="4187443"/>
          <a:ext cx="4797935" cy="33550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236D05-64B2-4E94-BA38-1A352E402039}">
      <dsp:nvSpPr>
        <dsp:cNvPr id="0" name=""/>
        <dsp:cNvSpPr/>
      </dsp:nvSpPr>
      <dsp:spPr>
        <a:xfrm rot="21360000">
          <a:off x="1498476" y="3583019"/>
          <a:ext cx="1904005" cy="6575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¿cuál es la temperatura?</a:t>
          </a:r>
          <a:endParaRPr lang="es-CO" sz="1100" kern="1200" dirty="0"/>
        </a:p>
      </dsp:txBody>
      <dsp:txXfrm>
        <a:off x="1530574" y="3615117"/>
        <a:ext cx="1839809" cy="593341"/>
      </dsp:txXfrm>
    </dsp:sp>
    <dsp:sp modelId="{A938DC86-F45A-44AE-B508-01FB5E6FF1BE}">
      <dsp:nvSpPr>
        <dsp:cNvPr id="0" name=""/>
        <dsp:cNvSpPr/>
      </dsp:nvSpPr>
      <dsp:spPr>
        <a:xfrm rot="21360000">
          <a:off x="1445182" y="2879537"/>
          <a:ext cx="1904005" cy="65753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¿cuál es el panorama?</a:t>
          </a:r>
          <a:endParaRPr lang="es-CO" sz="1100" kern="1200" dirty="0"/>
        </a:p>
      </dsp:txBody>
      <dsp:txXfrm>
        <a:off x="1477280" y="2911635"/>
        <a:ext cx="1839809" cy="593341"/>
      </dsp:txXfrm>
    </dsp:sp>
    <dsp:sp modelId="{EFBD4AFE-D684-45AE-A7DA-956FB0755B2E}">
      <dsp:nvSpPr>
        <dsp:cNvPr id="0" name=""/>
        <dsp:cNvSpPr/>
      </dsp:nvSpPr>
      <dsp:spPr>
        <a:xfrm rot="21360000">
          <a:off x="1391888" y="2176054"/>
          <a:ext cx="1904005" cy="65753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¿cuál es la humedad?</a:t>
          </a:r>
          <a:endParaRPr lang="es-CO" sz="1100" kern="1200" dirty="0"/>
        </a:p>
      </dsp:txBody>
      <dsp:txXfrm>
        <a:off x="1423986" y="2208152"/>
        <a:ext cx="1839809" cy="593341"/>
      </dsp:txXfrm>
    </dsp:sp>
    <dsp:sp modelId="{59EB5D80-5498-480C-B989-E1FB3FE8183C}">
      <dsp:nvSpPr>
        <dsp:cNvPr id="0" name=""/>
        <dsp:cNvSpPr/>
      </dsp:nvSpPr>
      <dsp:spPr>
        <a:xfrm rot="21360000">
          <a:off x="1338593" y="1472572"/>
          <a:ext cx="1904005" cy="6575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¿cuál es la velocidad  del viento?</a:t>
          </a:r>
          <a:endParaRPr lang="es-CO" sz="1100" kern="1200" dirty="0"/>
        </a:p>
      </dsp:txBody>
      <dsp:txXfrm>
        <a:off x="1370691" y="1504670"/>
        <a:ext cx="1839809" cy="593341"/>
      </dsp:txXfrm>
    </dsp:sp>
    <dsp:sp modelId="{73FE4251-337B-435C-85AF-F6325199AED9}">
      <dsp:nvSpPr>
        <dsp:cNvPr id="0" name=""/>
        <dsp:cNvSpPr/>
      </dsp:nvSpPr>
      <dsp:spPr>
        <a:xfrm rot="21360000">
          <a:off x="4269770" y="3391160"/>
          <a:ext cx="1904005" cy="65753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Si pudiera hacer solo una pregunta, ¿cuál haría? </a:t>
          </a:r>
          <a:endParaRPr lang="es-CO" sz="1100" kern="1200" dirty="0"/>
        </a:p>
      </dsp:txBody>
      <dsp:txXfrm>
        <a:off x="4301868" y="3423258"/>
        <a:ext cx="1839809" cy="593341"/>
      </dsp:txXfrm>
    </dsp:sp>
    <dsp:sp modelId="{9A8CF2C3-E5FB-4D8E-BC3F-BBFC1B1FEA09}">
      <dsp:nvSpPr>
        <dsp:cNvPr id="0" name=""/>
        <dsp:cNvSpPr/>
      </dsp:nvSpPr>
      <dsp:spPr>
        <a:xfrm rot="21360000">
          <a:off x="4216476" y="2687678"/>
          <a:ext cx="1904005" cy="6575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¿qué pregunta nos proporcionará el árbol de decisión final más corto? </a:t>
          </a:r>
          <a:endParaRPr lang="es-CO" sz="1100" kern="1200" dirty="0"/>
        </a:p>
      </dsp:txBody>
      <dsp:txXfrm>
        <a:off x="4248574" y="2719776"/>
        <a:ext cx="1839809" cy="593341"/>
      </dsp:txXfrm>
    </dsp:sp>
    <dsp:sp modelId="{00A9C8F6-FF87-4249-B754-627BA11BD3A5}">
      <dsp:nvSpPr>
        <dsp:cNvPr id="0" name=""/>
        <dsp:cNvSpPr/>
      </dsp:nvSpPr>
      <dsp:spPr>
        <a:xfrm rot="21360000">
          <a:off x="4163182" y="1984195"/>
          <a:ext cx="1904005" cy="65753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kern="1200" dirty="0"/>
            <a:t>¿cuál de estas preguntas da más información sobre la situación? </a:t>
          </a:r>
          <a:endParaRPr lang="es-CO" sz="1100" kern="1200" dirty="0"/>
        </a:p>
      </dsp:txBody>
      <dsp:txXfrm>
        <a:off x="4195280" y="2016293"/>
        <a:ext cx="1839809" cy="59334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0677F-EF22-42D4-B015-45DE4B2016E0}" type="datetimeFigureOut">
              <a:rPr lang="en-US" smtClean="0"/>
              <a:t>10/3/2022</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850B4-1658-4248-BC54-58BFA377D089}" type="slidenum">
              <a:rPr lang="en-US" smtClean="0"/>
              <a:t>‹Nº›</a:t>
            </a:fld>
            <a:endParaRPr lang="en-US"/>
          </a:p>
        </p:txBody>
      </p:sp>
    </p:spTree>
    <p:extLst>
      <p:ext uri="{BB962C8B-B14F-4D97-AF65-F5344CB8AC3E}">
        <p14:creationId xmlns:p14="http://schemas.microsoft.com/office/powerpoint/2010/main" val="198818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2</a:t>
            </a:fld>
            <a:endParaRPr lang="en-US"/>
          </a:p>
        </p:txBody>
      </p:sp>
    </p:spTree>
    <p:extLst>
      <p:ext uri="{BB962C8B-B14F-4D97-AF65-F5344CB8AC3E}">
        <p14:creationId xmlns:p14="http://schemas.microsoft.com/office/powerpoint/2010/main" val="940053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11</a:t>
            </a:fld>
            <a:endParaRPr lang="en-US"/>
          </a:p>
        </p:txBody>
      </p:sp>
    </p:spTree>
    <p:extLst>
      <p:ext uri="{BB962C8B-B14F-4D97-AF65-F5344CB8AC3E}">
        <p14:creationId xmlns:p14="http://schemas.microsoft.com/office/powerpoint/2010/main" val="3839810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MX" dirty="0"/>
              <a:t>Determinación del nodo raíz del árbol: en este ejemplo, hay cuatro opciones basadas en las cuatro variables. Uno podría comenzar haciéndose una de las siguientes preguntas: ¿cuál es el panorama, cuál es la temperatura, cuál es la humedad y cuál es la velocidad del viento? Se debe utilizar un criterio para evaluar estas opciones. </a:t>
            </a:r>
          </a:p>
          <a:p>
            <a:endParaRPr lang="es-MX" dirty="0"/>
          </a:p>
          <a:p>
            <a:r>
              <a:rPr lang="es-MX" dirty="0"/>
              <a:t>El criterio clave sería: </a:t>
            </a:r>
          </a:p>
          <a:p>
            <a:r>
              <a:rPr lang="es-MX" dirty="0"/>
              <a:t>	¿cuál de estas preguntas da más información sobre la situación? </a:t>
            </a:r>
          </a:p>
          <a:p>
            <a:r>
              <a:rPr lang="es-MX" dirty="0"/>
              <a:t>	Otra forma de verlo sería el criterio de la frugalidad. Es decir, </a:t>
            </a:r>
          </a:p>
          <a:p>
            <a:r>
              <a:rPr lang="es-MX" dirty="0"/>
              <a:t>	¿qué pregunta nos proporcionará el árbol de decisión final más corto? </a:t>
            </a:r>
          </a:p>
          <a:p>
            <a:r>
              <a:rPr lang="es-MX" dirty="0"/>
              <a:t>	Otra forma de ver esto es que si a uno se le permite hacer una y solo una pregunta, ¿cuál haría? </a:t>
            </a:r>
          </a:p>
          <a:p>
            <a:r>
              <a:rPr lang="es-MX" dirty="0"/>
              <a:t>	En este caso, la pregunta más importante debe ser la que, por sí sola, ayude a tomar las decisiones más acertadas con el menor número de 	errores. Las cuatro preguntas ahora se pueden comparar sistemáticamente, para ver qué variable por sí sola ayudará a tomar las decisiones 	más correctas. Se debe calcular sistemáticamente la corrección de las decisiones basadas en cada pregunta. </a:t>
            </a:r>
          </a:p>
          <a:p>
            <a:r>
              <a:rPr lang="es-MX" dirty="0"/>
              <a:t>	Luego se puede seleccionar la pregunta con las predicciones más correctas o la menor cantidad de errores.</a:t>
            </a:r>
            <a:endParaRPr lang="es-ES"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12</a:t>
            </a:fld>
            <a:endParaRPr lang="en-US"/>
          </a:p>
        </p:txBody>
      </p:sp>
    </p:spTree>
    <p:extLst>
      <p:ext uri="{BB962C8B-B14F-4D97-AF65-F5344CB8AC3E}">
        <p14:creationId xmlns:p14="http://schemas.microsoft.com/office/powerpoint/2010/main" val="700510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13</a:t>
            </a:fld>
            <a:endParaRPr lang="en-US"/>
          </a:p>
        </p:txBody>
      </p:sp>
    </p:spTree>
    <p:extLst>
      <p:ext uri="{BB962C8B-B14F-4D97-AF65-F5344CB8AC3E}">
        <p14:creationId xmlns:p14="http://schemas.microsoft.com/office/powerpoint/2010/main" val="750330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14</a:t>
            </a:fld>
            <a:endParaRPr lang="en-US"/>
          </a:p>
        </p:txBody>
      </p:sp>
    </p:spTree>
    <p:extLst>
      <p:ext uri="{BB962C8B-B14F-4D97-AF65-F5344CB8AC3E}">
        <p14:creationId xmlns:p14="http://schemas.microsoft.com/office/powerpoint/2010/main" val="221629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15</a:t>
            </a:fld>
            <a:endParaRPr lang="en-US"/>
          </a:p>
        </p:txBody>
      </p:sp>
    </p:spTree>
    <p:extLst>
      <p:ext uri="{BB962C8B-B14F-4D97-AF65-F5344CB8AC3E}">
        <p14:creationId xmlns:p14="http://schemas.microsoft.com/office/powerpoint/2010/main" val="7843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16</a:t>
            </a:fld>
            <a:endParaRPr lang="en-US"/>
          </a:p>
        </p:txBody>
      </p:sp>
    </p:spTree>
    <p:extLst>
      <p:ext uri="{BB962C8B-B14F-4D97-AF65-F5344CB8AC3E}">
        <p14:creationId xmlns:p14="http://schemas.microsoft.com/office/powerpoint/2010/main" val="557643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17</a:t>
            </a:fld>
            <a:endParaRPr lang="en-US"/>
          </a:p>
        </p:txBody>
      </p:sp>
    </p:spTree>
    <p:extLst>
      <p:ext uri="{BB962C8B-B14F-4D97-AF65-F5344CB8AC3E}">
        <p14:creationId xmlns:p14="http://schemas.microsoft.com/office/powerpoint/2010/main" val="2857693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MX" dirty="0"/>
              <a:t>Los datos del nodo raíz (los datos completos) se dividirán en tres segmentos, uno para cada uno de los valores de Outlook. </a:t>
            </a:r>
          </a:p>
          <a:p>
            <a:r>
              <a:rPr lang="es-MX" dirty="0"/>
              <a:t>La rama soleada heredará los datos de las instancias que tenían soleado como valor de perspectiva. </a:t>
            </a:r>
          </a:p>
          <a:p>
            <a:r>
              <a:rPr lang="es-MX" dirty="0"/>
              <a:t>Estos se utilizarán para la construcción adicional de ese subárbol. </a:t>
            </a:r>
          </a:p>
          <a:p>
            <a:r>
              <a:rPr lang="es-MX" dirty="0"/>
              <a:t>De manera similar, la rama </a:t>
            </a:r>
            <a:r>
              <a:rPr lang="es-MX" dirty="0" err="1"/>
              <a:t>rainy</a:t>
            </a:r>
            <a:r>
              <a:rPr lang="es-MX" dirty="0"/>
              <a:t> heredará los datos de las instancias que tenían </a:t>
            </a:r>
            <a:r>
              <a:rPr lang="es-MX" dirty="0" err="1"/>
              <a:t>rainy</a:t>
            </a:r>
            <a:r>
              <a:rPr lang="es-MX" dirty="0"/>
              <a:t> como valor de panorama. </a:t>
            </a:r>
          </a:p>
          <a:p>
            <a:r>
              <a:rPr lang="es-MX" dirty="0"/>
              <a:t>Estos se utilizarán para la construcción adicional de ese subárbol. </a:t>
            </a:r>
          </a:p>
          <a:p>
            <a:r>
              <a:rPr lang="es-MX" dirty="0"/>
              <a:t>La rama nublada heredará los datos de las instancias que tenían la perspectiva nublada. Sin embargo, no habrá necesidad de construir más en esa rama. Hay una decisión clara, sí, para todos los casos en que el valor de la perspectiva está nublado</a:t>
            </a:r>
            <a:endParaRPr lang="es-ES"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18</a:t>
            </a:fld>
            <a:endParaRPr lang="en-US"/>
          </a:p>
        </p:txBody>
      </p:sp>
    </p:spTree>
    <p:extLst>
      <p:ext uri="{BB962C8B-B14F-4D97-AF65-F5344CB8AC3E}">
        <p14:creationId xmlns:p14="http://schemas.microsoft.com/office/powerpoint/2010/main" val="1221922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MX" dirty="0"/>
              <a:t>Los datos del nodo raíz (los datos completos) se dividirán en tres segmentos, uno para cada uno de los valores de Outlook. </a:t>
            </a:r>
          </a:p>
          <a:p>
            <a:r>
              <a:rPr lang="es-MX" dirty="0"/>
              <a:t>La rama soleada heredará los datos de las instancias que tenían soleado como valor de perspectiva. </a:t>
            </a:r>
          </a:p>
          <a:p>
            <a:r>
              <a:rPr lang="es-MX" dirty="0"/>
              <a:t>Estos se utilizarán para la construcción adicional de ese subárbol. </a:t>
            </a:r>
          </a:p>
          <a:p>
            <a:r>
              <a:rPr lang="es-MX" dirty="0"/>
              <a:t>De manera similar, la rama </a:t>
            </a:r>
            <a:r>
              <a:rPr lang="es-MX" dirty="0" err="1"/>
              <a:t>rainy</a:t>
            </a:r>
            <a:r>
              <a:rPr lang="es-MX" dirty="0"/>
              <a:t> heredará los datos de las instancias que tenían </a:t>
            </a:r>
            <a:r>
              <a:rPr lang="es-MX" dirty="0" err="1"/>
              <a:t>rainy</a:t>
            </a:r>
            <a:r>
              <a:rPr lang="es-MX" dirty="0"/>
              <a:t> como valor de panorama. </a:t>
            </a:r>
          </a:p>
          <a:p>
            <a:r>
              <a:rPr lang="es-MX" dirty="0"/>
              <a:t>Estos se utilizarán para la construcción adicional de ese subárbol. </a:t>
            </a:r>
          </a:p>
          <a:p>
            <a:r>
              <a:rPr lang="es-MX" dirty="0"/>
              <a:t>La rama nublada heredará los datos de las instancias que tenían la perspectiva nublada. Sin embargo, no habrá necesidad de construir más en esa rama. Hay una decisión clara, sí, para todos los casos en que el valor de la perspectiva está nublado</a:t>
            </a:r>
            <a:endParaRPr lang="es-ES"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19</a:t>
            </a:fld>
            <a:endParaRPr lang="en-US"/>
          </a:p>
        </p:txBody>
      </p:sp>
    </p:spTree>
    <p:extLst>
      <p:ext uri="{BB962C8B-B14F-4D97-AF65-F5344CB8AC3E}">
        <p14:creationId xmlns:p14="http://schemas.microsoft.com/office/powerpoint/2010/main" val="3504240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20</a:t>
            </a:fld>
            <a:endParaRPr lang="en-US"/>
          </a:p>
        </p:txBody>
      </p:sp>
    </p:spTree>
    <p:extLst>
      <p:ext uri="{BB962C8B-B14F-4D97-AF65-F5344CB8AC3E}">
        <p14:creationId xmlns:p14="http://schemas.microsoft.com/office/powerpoint/2010/main" val="36240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3</a:t>
            </a:fld>
            <a:endParaRPr lang="en-US"/>
          </a:p>
        </p:txBody>
      </p:sp>
    </p:spTree>
    <p:extLst>
      <p:ext uri="{BB962C8B-B14F-4D97-AF65-F5344CB8AC3E}">
        <p14:creationId xmlns:p14="http://schemas.microsoft.com/office/powerpoint/2010/main" val="3064852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b="0" i="0" u="none" strike="noStrike" kern="1200" dirty="0" err="1">
                <a:solidFill>
                  <a:schemeClr val="tx1"/>
                </a:solidFill>
                <a:effectLst/>
                <a:latin typeface="+mn-lt"/>
                <a:ea typeface="+mn-ea"/>
                <a:cs typeface="+mn-cs"/>
              </a:rPr>
              <a:t>Age;Job;House;Credit;LoanApproved</a:t>
            </a:r>
            <a:r>
              <a:rPr lang="es-CO" dirty="0"/>
              <a:t> </a:t>
            </a:r>
            <a:r>
              <a:rPr lang="es-CO" sz="1200" b="0" i="0" u="none" strike="noStrike" kern="1200" dirty="0" err="1">
                <a:solidFill>
                  <a:schemeClr val="tx1"/>
                </a:solidFill>
                <a:effectLst/>
                <a:latin typeface="+mn-lt"/>
                <a:ea typeface="+mn-ea"/>
                <a:cs typeface="+mn-cs"/>
              </a:rPr>
              <a:t>Young;False;No;Fair;No</a:t>
            </a:r>
            <a:r>
              <a:rPr lang="es-CO" dirty="0"/>
              <a:t> </a:t>
            </a:r>
            <a:r>
              <a:rPr lang="es-CO" sz="1200" b="0" i="0" u="none" strike="noStrike" kern="1200" dirty="0" err="1">
                <a:solidFill>
                  <a:schemeClr val="tx1"/>
                </a:solidFill>
                <a:effectLst/>
                <a:latin typeface="+mn-lt"/>
                <a:ea typeface="+mn-ea"/>
                <a:cs typeface="+mn-cs"/>
              </a:rPr>
              <a:t>Young;False;No;Good;No</a:t>
            </a:r>
            <a:r>
              <a:rPr lang="es-CO" dirty="0"/>
              <a:t> </a:t>
            </a:r>
            <a:r>
              <a:rPr lang="es-CO" sz="1200" b="0" i="0" u="none" strike="noStrike" kern="1200" dirty="0" err="1">
                <a:solidFill>
                  <a:schemeClr val="tx1"/>
                </a:solidFill>
                <a:effectLst/>
                <a:latin typeface="+mn-lt"/>
                <a:ea typeface="+mn-ea"/>
                <a:cs typeface="+mn-cs"/>
              </a:rPr>
              <a:t>Young;True;No;Good;Yes</a:t>
            </a:r>
            <a:r>
              <a:rPr lang="es-CO" dirty="0"/>
              <a:t> </a:t>
            </a:r>
            <a:r>
              <a:rPr lang="es-CO" sz="1200" b="0" i="0" u="none" strike="noStrike" kern="1200" dirty="0" err="1">
                <a:solidFill>
                  <a:schemeClr val="tx1"/>
                </a:solidFill>
                <a:effectLst/>
                <a:latin typeface="+mn-lt"/>
                <a:ea typeface="+mn-ea"/>
                <a:cs typeface="+mn-cs"/>
              </a:rPr>
              <a:t>Young;True;Yes;Fair;Yes</a:t>
            </a:r>
            <a:r>
              <a:rPr lang="es-CO" dirty="0"/>
              <a:t> </a:t>
            </a:r>
            <a:r>
              <a:rPr lang="es-CO" sz="1200" b="0" i="0" u="none" strike="noStrike" kern="1200" dirty="0" err="1">
                <a:solidFill>
                  <a:schemeClr val="tx1"/>
                </a:solidFill>
                <a:effectLst/>
                <a:latin typeface="+mn-lt"/>
                <a:ea typeface="+mn-ea"/>
                <a:cs typeface="+mn-cs"/>
              </a:rPr>
              <a:t>Young;False;No;Fair;No</a:t>
            </a:r>
            <a:r>
              <a:rPr lang="es-CO" dirty="0"/>
              <a:t> </a:t>
            </a:r>
            <a:r>
              <a:rPr lang="es-CO" sz="1200" b="0" i="0" u="none" strike="noStrike" kern="1200" dirty="0" err="1">
                <a:solidFill>
                  <a:schemeClr val="tx1"/>
                </a:solidFill>
                <a:effectLst/>
                <a:latin typeface="+mn-lt"/>
                <a:ea typeface="+mn-ea"/>
                <a:cs typeface="+mn-cs"/>
              </a:rPr>
              <a:t>Middle;False;No;Fair;No</a:t>
            </a:r>
            <a:r>
              <a:rPr lang="es-CO" dirty="0"/>
              <a:t> </a:t>
            </a:r>
            <a:r>
              <a:rPr lang="es-CO" sz="1200" b="0" i="0" u="none" strike="noStrike" kern="1200" dirty="0" err="1">
                <a:solidFill>
                  <a:schemeClr val="tx1"/>
                </a:solidFill>
                <a:effectLst/>
                <a:latin typeface="+mn-lt"/>
                <a:ea typeface="+mn-ea"/>
                <a:cs typeface="+mn-cs"/>
              </a:rPr>
              <a:t>Middle;False;No;Good;No</a:t>
            </a:r>
            <a:r>
              <a:rPr lang="es-CO" dirty="0"/>
              <a:t> </a:t>
            </a:r>
            <a:r>
              <a:rPr lang="es-CO" sz="1200" b="0" i="0" u="none" strike="noStrike" kern="1200" dirty="0" err="1">
                <a:solidFill>
                  <a:schemeClr val="tx1"/>
                </a:solidFill>
                <a:effectLst/>
                <a:latin typeface="+mn-lt"/>
                <a:ea typeface="+mn-ea"/>
                <a:cs typeface="+mn-cs"/>
              </a:rPr>
              <a:t>Middle;True;Yes;Good;Yes</a:t>
            </a:r>
            <a:r>
              <a:rPr lang="es-CO" dirty="0"/>
              <a:t> </a:t>
            </a:r>
            <a:r>
              <a:rPr lang="es-CO" sz="1200" b="0" i="0" u="none" strike="noStrike" kern="1200" dirty="0" err="1">
                <a:solidFill>
                  <a:schemeClr val="tx1"/>
                </a:solidFill>
                <a:effectLst/>
                <a:latin typeface="+mn-lt"/>
                <a:ea typeface="+mn-ea"/>
                <a:cs typeface="+mn-cs"/>
              </a:rPr>
              <a:t>Middle;False;Yes;Excellent;Yes</a:t>
            </a:r>
            <a:r>
              <a:rPr lang="es-CO" dirty="0"/>
              <a:t> </a:t>
            </a:r>
            <a:r>
              <a:rPr lang="es-CO" sz="1200" b="0" i="0" u="none" strike="noStrike" kern="1200" dirty="0" err="1">
                <a:solidFill>
                  <a:schemeClr val="tx1"/>
                </a:solidFill>
                <a:effectLst/>
                <a:latin typeface="+mn-lt"/>
                <a:ea typeface="+mn-ea"/>
                <a:cs typeface="+mn-cs"/>
              </a:rPr>
              <a:t>Middle;False;Yes;Excellent;Yes</a:t>
            </a:r>
            <a:r>
              <a:rPr lang="es-CO" dirty="0"/>
              <a:t> </a:t>
            </a:r>
            <a:r>
              <a:rPr lang="es-CO" sz="1200" b="0" i="0" u="none" strike="noStrike" kern="1200" dirty="0" err="1">
                <a:solidFill>
                  <a:schemeClr val="tx1"/>
                </a:solidFill>
                <a:effectLst/>
                <a:latin typeface="+mn-lt"/>
                <a:ea typeface="+mn-ea"/>
                <a:cs typeface="+mn-cs"/>
              </a:rPr>
              <a:t>Old;False;Yes;Excellent;Yes</a:t>
            </a:r>
            <a:r>
              <a:rPr lang="es-CO" dirty="0"/>
              <a:t> </a:t>
            </a:r>
            <a:r>
              <a:rPr lang="es-CO" sz="1200" b="0" i="0" u="none" strike="noStrike" kern="1200" dirty="0" err="1">
                <a:solidFill>
                  <a:schemeClr val="tx1"/>
                </a:solidFill>
                <a:effectLst/>
                <a:latin typeface="+mn-lt"/>
                <a:ea typeface="+mn-ea"/>
                <a:cs typeface="+mn-cs"/>
              </a:rPr>
              <a:t>Old;False;Yes;Good;Yes</a:t>
            </a:r>
            <a:r>
              <a:rPr lang="es-CO" dirty="0"/>
              <a:t> </a:t>
            </a:r>
            <a:r>
              <a:rPr lang="es-CO" sz="1200" b="0" i="0" u="none" strike="noStrike" kern="1200" dirty="0" err="1">
                <a:solidFill>
                  <a:schemeClr val="tx1"/>
                </a:solidFill>
                <a:effectLst/>
                <a:latin typeface="+mn-lt"/>
                <a:ea typeface="+mn-ea"/>
                <a:cs typeface="+mn-cs"/>
              </a:rPr>
              <a:t>Old;True;No;Good;Yes</a:t>
            </a:r>
            <a:r>
              <a:rPr lang="es-CO" dirty="0"/>
              <a:t> </a:t>
            </a:r>
            <a:r>
              <a:rPr lang="es-CO" sz="1200" b="0" i="0" u="none" strike="noStrike" kern="1200" dirty="0" err="1">
                <a:solidFill>
                  <a:schemeClr val="tx1"/>
                </a:solidFill>
                <a:effectLst/>
                <a:latin typeface="+mn-lt"/>
                <a:ea typeface="+mn-ea"/>
                <a:cs typeface="+mn-cs"/>
              </a:rPr>
              <a:t>Old;True;No;Excellent;Yes</a:t>
            </a:r>
            <a:r>
              <a:rPr lang="es-CO" dirty="0"/>
              <a:t> </a:t>
            </a:r>
            <a:r>
              <a:rPr lang="es-CO" sz="1200" b="0" i="0" u="none" strike="noStrike" kern="1200" dirty="0" err="1">
                <a:solidFill>
                  <a:schemeClr val="tx1"/>
                </a:solidFill>
                <a:effectLst/>
                <a:latin typeface="+mn-lt"/>
                <a:ea typeface="+mn-ea"/>
                <a:cs typeface="+mn-cs"/>
              </a:rPr>
              <a:t>Old;False;No;Fair;No</a:t>
            </a:r>
            <a:r>
              <a:rPr lang="es-CO" dirty="0"/>
              <a:t> </a:t>
            </a:r>
          </a:p>
        </p:txBody>
      </p:sp>
      <p:sp>
        <p:nvSpPr>
          <p:cNvPr id="4" name="Marcador de número de diapositiva 3"/>
          <p:cNvSpPr>
            <a:spLocks noGrp="1"/>
          </p:cNvSpPr>
          <p:nvPr>
            <p:ph type="sldNum" sz="quarter" idx="5"/>
          </p:nvPr>
        </p:nvSpPr>
        <p:spPr/>
        <p:txBody>
          <a:bodyPr/>
          <a:lstStyle/>
          <a:p>
            <a:fld id="{804850B4-1658-4248-BC54-58BFA377D089}" type="slidenum">
              <a:rPr lang="en-US" smtClean="0"/>
              <a:t>21</a:t>
            </a:fld>
            <a:endParaRPr lang="en-US"/>
          </a:p>
        </p:txBody>
      </p:sp>
    </p:spTree>
    <p:extLst>
      <p:ext uri="{BB962C8B-B14F-4D97-AF65-F5344CB8AC3E}">
        <p14:creationId xmlns:p14="http://schemas.microsoft.com/office/powerpoint/2010/main" val="1651731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4</a:t>
            </a:fld>
            <a:endParaRPr lang="en-US"/>
          </a:p>
        </p:txBody>
      </p:sp>
    </p:spTree>
    <p:extLst>
      <p:ext uri="{BB962C8B-B14F-4D97-AF65-F5344CB8AC3E}">
        <p14:creationId xmlns:p14="http://schemas.microsoft.com/office/powerpoint/2010/main" val="202172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5</a:t>
            </a:fld>
            <a:endParaRPr lang="en-US"/>
          </a:p>
        </p:txBody>
      </p:sp>
    </p:spTree>
    <p:extLst>
      <p:ext uri="{BB962C8B-B14F-4D97-AF65-F5344CB8AC3E}">
        <p14:creationId xmlns:p14="http://schemas.microsoft.com/office/powerpoint/2010/main" val="3599343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Así es como los expertos en cualquier campo resuelven problemas. Utilizan árboles de decisión o reglas de decisión. Para cada pregunta que hacen, las respuestas potenciales crean ramas separadas para más preguntas. Para cada rama, el experto sabría cómo proceder. El proceso continúa hasta que se llega al final del árbol, lo que significa que se llega a un nodo hoja.</a:t>
            </a:r>
          </a:p>
          <a:p>
            <a:endParaRPr lang="es-MX" dirty="0"/>
          </a:p>
          <a:p>
            <a:r>
              <a:rPr lang="es-MX" dirty="0"/>
              <a:t>Los expertos humanos aprenden de experiencias pasadas o puntos de datos. De manera similar, una máquina puede ser entrenada para aprender de los puntos de datos pasados y extraer algunos conocimientos o reglas de ellos. Los árboles de decisión utilizan algoritmos de aprendizaje automático para abstraer el conocimiento de los datos. Un árbol de decisiones tendría una precisión predictiva basada en la frecuencia con la que toma decisiones correctas.</a:t>
            </a:r>
            <a:endParaRPr lang="es-CO"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6</a:t>
            </a:fld>
            <a:endParaRPr lang="en-US"/>
          </a:p>
        </p:txBody>
      </p:sp>
    </p:spTree>
    <p:extLst>
      <p:ext uri="{BB962C8B-B14F-4D97-AF65-F5344CB8AC3E}">
        <p14:creationId xmlns:p14="http://schemas.microsoft.com/office/powerpoint/2010/main" val="889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7</a:t>
            </a:fld>
            <a:endParaRPr lang="en-US"/>
          </a:p>
        </p:txBody>
      </p:sp>
    </p:spTree>
    <p:extLst>
      <p:ext uri="{BB962C8B-B14F-4D97-AF65-F5344CB8AC3E}">
        <p14:creationId xmlns:p14="http://schemas.microsoft.com/office/powerpoint/2010/main" val="1241596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Para responder a esa pregunta, uno debe mirar la experiencia pasada y ver qué decisión se tomó en una instancia similar, si existe tal instancia. Se podría buscar en la base de datos de decisiones pasadas para encontrar la respuesta y tratar de llegar a una respuesta. Aquí hay una lista de las decisiones tomadas en 14 instancias de situaciones pasadas de partidos de fútbol. (Cortesía del conjunto de datos: Witten, Frank y Hall, 2010).</a:t>
            </a:r>
            <a:endParaRPr lang="es-CO"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8</a:t>
            </a:fld>
            <a:endParaRPr lang="en-US"/>
          </a:p>
        </p:txBody>
      </p:sp>
    </p:spTree>
    <p:extLst>
      <p:ext uri="{BB962C8B-B14F-4D97-AF65-F5344CB8AC3E}">
        <p14:creationId xmlns:p14="http://schemas.microsoft.com/office/powerpoint/2010/main" val="2650209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Una mejor manera de resolver el problema puede ser abstraer el conocimiento de los datos anteriores en un árbol de decisiones o reglas. Estas reglas se pueden representar en un árbol de decisiones, y luego ese árbol se puede usar para tomar las decisiones. El árbol de decisión puede no necesitar valores para todas las variables.</a:t>
            </a:r>
            <a:endParaRPr lang="es-CO"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9</a:t>
            </a:fld>
            <a:endParaRPr lang="en-US"/>
          </a:p>
        </p:txBody>
      </p:sp>
    </p:spTree>
    <p:extLst>
      <p:ext uri="{BB962C8B-B14F-4D97-AF65-F5344CB8AC3E}">
        <p14:creationId xmlns:p14="http://schemas.microsoft.com/office/powerpoint/2010/main" val="1652677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04850B4-1658-4248-BC54-58BFA377D089}" type="slidenum">
              <a:rPr lang="en-US" smtClean="0"/>
              <a:t>10</a:t>
            </a:fld>
            <a:endParaRPr lang="en-US"/>
          </a:p>
        </p:txBody>
      </p:sp>
    </p:spTree>
    <p:extLst>
      <p:ext uri="{BB962C8B-B14F-4D97-AF65-F5344CB8AC3E}">
        <p14:creationId xmlns:p14="http://schemas.microsoft.com/office/powerpoint/2010/main" val="117515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0224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85388"/>
      </p:ext>
    </p:extLst>
  </p:cSld>
  <p:clrMap bg1="lt1" tx1="dk1" bg2="lt2" tx2="dk2" accent1="accent1" accent2="accent2" accent3="accent3" accent4="accent4" accent5="accent5" accent6="accent6" hlink="hlink" folHlink="folHlink"/>
  <p:sldLayoutIdLst>
    <p:sldLayoutId id="214748366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20.xml"/><Relationship Id="rId7" Type="http://schemas.openxmlformats.org/officeDocument/2006/relationships/package" Target="../embeddings/Microsoft_Excel_Macro-Enabled_Worksheet.xlsm"/><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sp>
        <p:nvSpPr>
          <p:cNvPr id="5" name="CuadroTexto 4">
            <a:extLst>
              <a:ext uri="{FF2B5EF4-FFF2-40B4-BE49-F238E27FC236}">
                <a16:creationId xmlns:a16="http://schemas.microsoft.com/office/drawing/2014/main" id="{4CE6CB4E-DCD5-4595-8F9E-E6DE0C6869A2}"/>
              </a:ext>
            </a:extLst>
          </p:cNvPr>
          <p:cNvSpPr txBox="1"/>
          <p:nvPr/>
        </p:nvSpPr>
        <p:spPr>
          <a:xfrm>
            <a:off x="5147916" y="5587907"/>
            <a:ext cx="3996084" cy="707886"/>
          </a:xfrm>
          <a:prstGeom prst="rect">
            <a:avLst/>
          </a:prstGeom>
          <a:noFill/>
        </p:spPr>
        <p:txBody>
          <a:bodyPr wrap="square" rtlCol="0">
            <a:spAutoFit/>
          </a:bodyPr>
          <a:lstStyle/>
          <a:p>
            <a:r>
              <a:rPr lang="es-ES" sz="2000" b="1" dirty="0">
                <a:solidFill>
                  <a:schemeClr val="accent2"/>
                </a:solidFill>
              </a:rPr>
              <a:t>Semestre 2022 -02</a:t>
            </a:r>
          </a:p>
          <a:p>
            <a:r>
              <a:rPr lang="es-ES" sz="2000" b="1" dirty="0">
                <a:solidFill>
                  <a:schemeClr val="accent2"/>
                </a:solidFill>
              </a:rPr>
              <a:t>Docente: Alejandro Garces Hoyos</a:t>
            </a:r>
          </a:p>
        </p:txBody>
      </p:sp>
      <p:sp>
        <p:nvSpPr>
          <p:cNvPr id="9" name="CuadroTexto 8">
            <a:extLst>
              <a:ext uri="{FF2B5EF4-FFF2-40B4-BE49-F238E27FC236}">
                <a16:creationId xmlns:a16="http://schemas.microsoft.com/office/drawing/2014/main" id="{1EEC2AE4-A8C0-46BA-B0DB-93DA5FB6C9BB}"/>
              </a:ext>
            </a:extLst>
          </p:cNvPr>
          <p:cNvSpPr txBox="1"/>
          <p:nvPr/>
        </p:nvSpPr>
        <p:spPr>
          <a:xfrm>
            <a:off x="1535289" y="2274838"/>
            <a:ext cx="6073422" cy="1569660"/>
          </a:xfrm>
          <a:prstGeom prst="rect">
            <a:avLst/>
          </a:prstGeom>
          <a:noFill/>
        </p:spPr>
        <p:txBody>
          <a:bodyPr wrap="square" rtlCol="0">
            <a:spAutoFit/>
          </a:bodyPr>
          <a:lstStyle/>
          <a:p>
            <a:r>
              <a:rPr lang="es-ES" sz="4800" b="1" dirty="0">
                <a:solidFill>
                  <a:schemeClr val="accent2"/>
                </a:solidFill>
              </a:rPr>
              <a:t>Analítica de datos:</a:t>
            </a:r>
          </a:p>
          <a:p>
            <a:r>
              <a:rPr lang="es-ES" sz="4800" b="1" dirty="0">
                <a:solidFill>
                  <a:schemeClr val="accent2"/>
                </a:solidFill>
              </a:rPr>
              <a:t>Arboles de decisión</a:t>
            </a:r>
          </a:p>
        </p:txBody>
      </p:sp>
    </p:spTree>
    <p:extLst>
      <p:ext uri="{BB962C8B-B14F-4D97-AF65-F5344CB8AC3E}">
        <p14:creationId xmlns:p14="http://schemas.microsoft.com/office/powerpoint/2010/main" val="79964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árbol de decisión: Ejemplo </a:t>
            </a:r>
            <a:endParaRPr lang="es-ES" sz="2500" b="1" dirty="0">
              <a:solidFill>
                <a:schemeClr val="accent2"/>
              </a:solidFill>
            </a:endParaRPr>
          </a:p>
        </p:txBody>
      </p:sp>
      <p:sp>
        <p:nvSpPr>
          <p:cNvPr id="6" name="Rectángulo 5">
            <a:extLst>
              <a:ext uri="{FF2B5EF4-FFF2-40B4-BE49-F238E27FC236}">
                <a16:creationId xmlns:a16="http://schemas.microsoft.com/office/drawing/2014/main" id="{FD36D89C-CCD3-495F-9BD0-5386F658D5CD}"/>
              </a:ext>
            </a:extLst>
          </p:cNvPr>
          <p:cNvSpPr/>
          <p:nvPr/>
        </p:nvSpPr>
        <p:spPr>
          <a:xfrm>
            <a:off x="167152" y="2215858"/>
            <a:ext cx="4762200" cy="2862322"/>
          </a:xfrm>
          <a:prstGeom prst="rect">
            <a:avLst/>
          </a:prstGeom>
        </p:spPr>
        <p:txBody>
          <a:bodyPr wrap="square">
            <a:spAutoFit/>
          </a:bodyPr>
          <a:lstStyle/>
          <a:p>
            <a:pPr marL="342900" indent="-342900">
              <a:buAutoNum type="arabicPeriod"/>
            </a:pPr>
            <a:r>
              <a:rPr lang="en-US" dirty="0">
                <a:highlight>
                  <a:srgbClr val="FFFF00"/>
                </a:highlight>
              </a:rPr>
              <a:t>Que </a:t>
            </a:r>
            <a:r>
              <a:rPr lang="en-US" dirty="0" err="1">
                <a:highlight>
                  <a:srgbClr val="FFFF00"/>
                </a:highlight>
              </a:rPr>
              <a:t>pasa</a:t>
            </a:r>
            <a:r>
              <a:rPr lang="en-US" dirty="0">
                <a:highlight>
                  <a:srgbClr val="FFFF00"/>
                </a:highlight>
              </a:rPr>
              <a:t> </a:t>
            </a:r>
            <a:r>
              <a:rPr lang="en-US" dirty="0" err="1">
                <a:highlight>
                  <a:srgbClr val="FFFF00"/>
                </a:highlight>
              </a:rPr>
              <a:t>si</a:t>
            </a:r>
            <a:r>
              <a:rPr lang="en-US" dirty="0">
                <a:highlight>
                  <a:srgbClr val="FFFF00"/>
                </a:highlight>
              </a:rPr>
              <a:t> el scenario anterior no </a:t>
            </a:r>
            <a:r>
              <a:rPr lang="en-US" dirty="0" err="1">
                <a:highlight>
                  <a:srgbClr val="FFFF00"/>
                </a:highlight>
              </a:rPr>
              <a:t>esta</a:t>
            </a:r>
            <a:r>
              <a:rPr lang="en-US" dirty="0">
                <a:highlight>
                  <a:srgbClr val="FFFF00"/>
                </a:highlight>
              </a:rPr>
              <a:t> </a:t>
            </a:r>
            <a:r>
              <a:rPr lang="en-US" dirty="0" err="1">
                <a:highlight>
                  <a:srgbClr val="FFFF00"/>
                </a:highlight>
              </a:rPr>
              <a:t>en</a:t>
            </a:r>
            <a:r>
              <a:rPr lang="en-US" dirty="0">
                <a:highlight>
                  <a:srgbClr val="FFFF00"/>
                </a:highlight>
              </a:rPr>
              <a:t> la </a:t>
            </a:r>
            <a:r>
              <a:rPr lang="en-US" dirty="0" err="1">
                <a:highlight>
                  <a:srgbClr val="FFFF00"/>
                </a:highlight>
              </a:rPr>
              <a:t>tabla</a:t>
            </a:r>
            <a:r>
              <a:rPr lang="en-US" dirty="0">
                <a:highlight>
                  <a:srgbClr val="FFFF00"/>
                </a:highlight>
              </a:rPr>
              <a:t> </a:t>
            </a:r>
            <a:r>
              <a:rPr lang="en-US" dirty="0" err="1">
                <a:highlight>
                  <a:srgbClr val="FFFF00"/>
                </a:highlight>
              </a:rPr>
              <a:t>historica</a:t>
            </a:r>
            <a:r>
              <a:rPr lang="en-US" dirty="0">
                <a:highlight>
                  <a:srgbClr val="FFFF00"/>
                </a:highlight>
              </a:rPr>
              <a:t> ?</a:t>
            </a:r>
          </a:p>
          <a:p>
            <a:pPr marL="342900" indent="-342900">
              <a:buAutoNum type="arabicPeriod"/>
            </a:pPr>
            <a:endParaRPr lang="en-US" dirty="0">
              <a:highlight>
                <a:srgbClr val="FFFF00"/>
              </a:highlight>
            </a:endParaRPr>
          </a:p>
          <a:p>
            <a:pPr marL="342900" indent="-342900">
              <a:buAutoNum type="arabicPeriod" startAt="2"/>
            </a:pPr>
            <a:r>
              <a:rPr lang="en-US" dirty="0" err="1">
                <a:highlight>
                  <a:srgbClr val="FFFF00"/>
                </a:highlight>
              </a:rPr>
              <a:t>Buscar</a:t>
            </a:r>
            <a:r>
              <a:rPr lang="en-US" dirty="0">
                <a:highlight>
                  <a:srgbClr val="FFFF00"/>
                </a:highlight>
              </a:rPr>
              <a:t> </a:t>
            </a:r>
            <a:r>
              <a:rPr lang="en-US" dirty="0" err="1">
                <a:highlight>
                  <a:srgbClr val="FFFF00"/>
                </a:highlight>
              </a:rPr>
              <a:t>en</a:t>
            </a:r>
            <a:r>
              <a:rPr lang="en-US" dirty="0">
                <a:highlight>
                  <a:srgbClr val="FFFF00"/>
                </a:highlight>
              </a:rPr>
              <a:t> </a:t>
            </a:r>
            <a:r>
              <a:rPr lang="en-US" dirty="0" err="1">
                <a:highlight>
                  <a:srgbClr val="FFFF00"/>
                </a:highlight>
              </a:rPr>
              <a:t>toda</a:t>
            </a:r>
            <a:r>
              <a:rPr lang="en-US" dirty="0">
                <a:highlight>
                  <a:srgbClr val="FFFF00"/>
                </a:highlight>
              </a:rPr>
              <a:t> la base de </a:t>
            </a:r>
            <a:r>
              <a:rPr lang="en-US" dirty="0" err="1">
                <a:highlight>
                  <a:srgbClr val="FFFF00"/>
                </a:highlight>
              </a:rPr>
              <a:t>datos</a:t>
            </a:r>
            <a:r>
              <a:rPr lang="en-US" dirty="0">
                <a:highlight>
                  <a:srgbClr val="FFFF00"/>
                </a:highlight>
              </a:rPr>
              <a:t> </a:t>
            </a:r>
            <a:r>
              <a:rPr lang="en-US" dirty="0" err="1">
                <a:highlight>
                  <a:srgbClr val="FFFF00"/>
                </a:highlight>
              </a:rPr>
              <a:t>puede</a:t>
            </a:r>
            <a:r>
              <a:rPr lang="en-US" dirty="0">
                <a:highlight>
                  <a:srgbClr val="FFFF00"/>
                </a:highlight>
              </a:rPr>
              <a:t> ser </a:t>
            </a:r>
            <a:r>
              <a:rPr lang="en-US" dirty="0" err="1">
                <a:highlight>
                  <a:srgbClr val="FFFF00"/>
                </a:highlight>
              </a:rPr>
              <a:t>muy</a:t>
            </a:r>
            <a:r>
              <a:rPr lang="en-US" dirty="0">
                <a:highlight>
                  <a:srgbClr val="FFFF00"/>
                </a:highlight>
              </a:rPr>
              <a:t> </a:t>
            </a:r>
            <a:r>
              <a:rPr lang="en-US" dirty="0" err="1">
                <a:highlight>
                  <a:srgbClr val="FFFF00"/>
                </a:highlight>
              </a:rPr>
              <a:t>costoso</a:t>
            </a:r>
            <a:r>
              <a:rPr lang="en-US" dirty="0">
                <a:highlight>
                  <a:srgbClr val="FFFF00"/>
                </a:highlight>
              </a:rPr>
              <a:t> </a:t>
            </a:r>
            <a:r>
              <a:rPr lang="en-US" dirty="0" err="1">
                <a:highlight>
                  <a:srgbClr val="FFFF00"/>
                </a:highlight>
              </a:rPr>
              <a:t>teniendo</a:t>
            </a:r>
            <a:r>
              <a:rPr lang="en-US" dirty="0">
                <a:highlight>
                  <a:srgbClr val="FFFF00"/>
                </a:highlight>
              </a:rPr>
              <a:t> </a:t>
            </a:r>
            <a:r>
              <a:rPr lang="en-US" dirty="0" err="1">
                <a:highlight>
                  <a:srgbClr val="FFFF00"/>
                </a:highlight>
              </a:rPr>
              <a:t>en</a:t>
            </a:r>
            <a:r>
              <a:rPr lang="en-US" dirty="0">
                <a:highlight>
                  <a:srgbClr val="FFFF00"/>
                </a:highlight>
              </a:rPr>
              <a:t> </a:t>
            </a:r>
            <a:r>
              <a:rPr lang="en-US" dirty="0" err="1">
                <a:highlight>
                  <a:srgbClr val="FFFF00"/>
                </a:highlight>
              </a:rPr>
              <a:t>cuenta</a:t>
            </a:r>
            <a:r>
              <a:rPr lang="en-US" dirty="0">
                <a:highlight>
                  <a:srgbClr val="FFFF00"/>
                </a:highlight>
              </a:rPr>
              <a:t> el </a:t>
            </a:r>
            <a:r>
              <a:rPr lang="en-US" dirty="0" err="1">
                <a:highlight>
                  <a:srgbClr val="FFFF00"/>
                </a:highlight>
              </a:rPr>
              <a:t>numero</a:t>
            </a:r>
            <a:r>
              <a:rPr lang="en-US" dirty="0">
                <a:highlight>
                  <a:srgbClr val="FFFF00"/>
                </a:highlight>
              </a:rPr>
              <a:t> de variables a </a:t>
            </a:r>
            <a:r>
              <a:rPr lang="en-US" dirty="0" err="1">
                <a:highlight>
                  <a:srgbClr val="FFFF00"/>
                </a:highlight>
              </a:rPr>
              <a:t>buscar</a:t>
            </a:r>
            <a:r>
              <a:rPr lang="en-US" dirty="0">
                <a:highlight>
                  <a:srgbClr val="FFFF00"/>
                </a:highlight>
              </a:rPr>
              <a:t>.</a:t>
            </a:r>
          </a:p>
          <a:p>
            <a:pPr marL="342900" indent="-342900">
              <a:buAutoNum type="arabicPeriod" startAt="2"/>
            </a:pPr>
            <a:endParaRPr lang="en-US" dirty="0">
              <a:highlight>
                <a:srgbClr val="FFFF00"/>
              </a:highlight>
            </a:endParaRPr>
          </a:p>
          <a:p>
            <a:pPr marL="342900" indent="-342900">
              <a:buAutoNum type="arabicPeriod" startAt="2"/>
            </a:pPr>
            <a:r>
              <a:rPr lang="en-US" dirty="0">
                <a:highlight>
                  <a:srgbClr val="FFFF00"/>
                </a:highlight>
              </a:rPr>
              <a:t>Como </a:t>
            </a:r>
            <a:r>
              <a:rPr lang="en-US" dirty="0" err="1">
                <a:highlight>
                  <a:srgbClr val="FFFF00"/>
                </a:highlight>
              </a:rPr>
              <a:t>lidiar</a:t>
            </a:r>
            <a:r>
              <a:rPr lang="en-US" dirty="0">
                <a:highlight>
                  <a:srgbClr val="FFFF00"/>
                </a:highlight>
              </a:rPr>
              <a:t> con variables que no </a:t>
            </a:r>
            <a:r>
              <a:rPr lang="en-US" dirty="0" err="1">
                <a:highlight>
                  <a:srgbClr val="FFFF00"/>
                </a:highlight>
              </a:rPr>
              <a:t>tienen</a:t>
            </a:r>
            <a:r>
              <a:rPr lang="en-US" dirty="0">
                <a:highlight>
                  <a:srgbClr val="FFFF00"/>
                </a:highlight>
              </a:rPr>
              <a:t> information conde se decide </a:t>
            </a:r>
            <a:r>
              <a:rPr lang="en-US" dirty="0" err="1">
                <a:highlight>
                  <a:srgbClr val="FFFF00"/>
                </a:highlight>
              </a:rPr>
              <a:t>buscar</a:t>
            </a:r>
            <a:r>
              <a:rPr lang="en-US" dirty="0">
                <a:highlight>
                  <a:srgbClr val="FFFF00"/>
                </a:highlight>
              </a:rPr>
              <a:t> </a:t>
            </a:r>
            <a:r>
              <a:rPr lang="en-US" dirty="0" err="1">
                <a:highlight>
                  <a:srgbClr val="FFFF00"/>
                </a:highlight>
              </a:rPr>
              <a:t>en</a:t>
            </a:r>
            <a:r>
              <a:rPr lang="en-US" dirty="0">
                <a:highlight>
                  <a:srgbClr val="FFFF00"/>
                </a:highlight>
              </a:rPr>
              <a:t> </a:t>
            </a:r>
            <a:r>
              <a:rPr lang="en-US" dirty="0" err="1">
                <a:highlight>
                  <a:srgbClr val="FFFF00"/>
                </a:highlight>
              </a:rPr>
              <a:t>toda</a:t>
            </a:r>
            <a:r>
              <a:rPr lang="en-US" dirty="0">
                <a:highlight>
                  <a:srgbClr val="FFFF00"/>
                </a:highlight>
              </a:rPr>
              <a:t> la base de </a:t>
            </a:r>
            <a:r>
              <a:rPr lang="en-US" dirty="0" err="1">
                <a:highlight>
                  <a:srgbClr val="FFFF00"/>
                </a:highlight>
              </a:rPr>
              <a:t>datos</a:t>
            </a:r>
            <a:r>
              <a:rPr lang="en-US" dirty="0">
                <a:highlight>
                  <a:srgbClr val="FFFF00"/>
                </a:highlight>
              </a:rPr>
              <a:t> por un scenario </a:t>
            </a:r>
            <a:r>
              <a:rPr lang="en-US" dirty="0" err="1">
                <a:highlight>
                  <a:srgbClr val="FFFF00"/>
                </a:highlight>
              </a:rPr>
              <a:t>previo</a:t>
            </a:r>
            <a:r>
              <a:rPr lang="en-US" dirty="0">
                <a:highlight>
                  <a:srgbClr val="FFFF00"/>
                </a:highlight>
              </a:rPr>
              <a:t> ?</a:t>
            </a:r>
          </a:p>
        </p:txBody>
      </p:sp>
      <p:pic>
        <p:nvPicPr>
          <p:cNvPr id="7" name="Imagen 6">
            <a:extLst>
              <a:ext uri="{FF2B5EF4-FFF2-40B4-BE49-F238E27FC236}">
                <a16:creationId xmlns:a16="http://schemas.microsoft.com/office/drawing/2014/main" id="{0C5436E6-EE51-45BC-BC20-854EAFC629F3}"/>
              </a:ext>
            </a:extLst>
          </p:cNvPr>
          <p:cNvPicPr>
            <a:picLocks noChangeAspect="1"/>
          </p:cNvPicPr>
          <p:nvPr/>
        </p:nvPicPr>
        <p:blipFill>
          <a:blip r:embed="rId5"/>
          <a:stretch>
            <a:fillRect/>
          </a:stretch>
        </p:blipFill>
        <p:spPr>
          <a:xfrm>
            <a:off x="5990538" y="49778"/>
            <a:ext cx="3153462" cy="6599049"/>
          </a:xfrm>
          <a:prstGeom prst="rect">
            <a:avLst/>
          </a:prstGeom>
        </p:spPr>
      </p:pic>
      <p:sp>
        <p:nvSpPr>
          <p:cNvPr id="2" name="Rectángulo 1">
            <a:extLst>
              <a:ext uri="{FF2B5EF4-FFF2-40B4-BE49-F238E27FC236}">
                <a16:creationId xmlns:a16="http://schemas.microsoft.com/office/drawing/2014/main" id="{737CF6E8-9079-41C9-8C91-93688B262A3D}"/>
              </a:ext>
            </a:extLst>
          </p:cNvPr>
          <p:cNvSpPr/>
          <p:nvPr/>
        </p:nvSpPr>
        <p:spPr>
          <a:xfrm>
            <a:off x="707442" y="5651151"/>
            <a:ext cx="5325497" cy="923330"/>
          </a:xfrm>
          <a:prstGeom prst="rect">
            <a:avLst/>
          </a:prstGeom>
          <a:noFill/>
        </p:spPr>
        <p:txBody>
          <a:bodyPr wrap="none" lIns="91440" tIns="45720" rIns="91440" bIns="45720">
            <a:spAutoFit/>
          </a:bodyPr>
          <a:lstStyle/>
          <a:p>
            <a:pPr algn="ctr"/>
            <a:r>
              <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Árbol de decisió</a:t>
            </a:r>
            <a:r>
              <a:rPr lang="es-E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 </a:t>
            </a:r>
            <a:endPar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Flecha: hacia abajo 4">
            <a:extLst>
              <a:ext uri="{FF2B5EF4-FFF2-40B4-BE49-F238E27FC236}">
                <a16:creationId xmlns:a16="http://schemas.microsoft.com/office/drawing/2014/main" id="{2EB77322-6471-4F91-8AE5-E314755A8141}"/>
              </a:ext>
            </a:extLst>
          </p:cNvPr>
          <p:cNvSpPr/>
          <p:nvPr/>
        </p:nvSpPr>
        <p:spPr>
          <a:xfrm>
            <a:off x="2324232" y="5067856"/>
            <a:ext cx="683172" cy="6712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2425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Construcción de un árbol de decisión </a:t>
            </a:r>
            <a:endParaRPr lang="es-ES" sz="2500" b="1" dirty="0">
              <a:solidFill>
                <a:schemeClr val="accent2"/>
              </a:solidFill>
            </a:endParaRPr>
          </a:p>
        </p:txBody>
      </p:sp>
      <p:sp>
        <p:nvSpPr>
          <p:cNvPr id="5" name="Rectángulo 4">
            <a:extLst>
              <a:ext uri="{FF2B5EF4-FFF2-40B4-BE49-F238E27FC236}">
                <a16:creationId xmlns:a16="http://schemas.microsoft.com/office/drawing/2014/main" id="{71BA10CE-330A-474C-BA78-D39349D8D5AB}"/>
              </a:ext>
            </a:extLst>
          </p:cNvPr>
          <p:cNvSpPr/>
          <p:nvPr/>
        </p:nvSpPr>
        <p:spPr>
          <a:xfrm>
            <a:off x="508000" y="1392490"/>
            <a:ext cx="8208853" cy="6186309"/>
          </a:xfrm>
          <a:prstGeom prst="rect">
            <a:avLst/>
          </a:prstGeom>
        </p:spPr>
        <p:txBody>
          <a:bodyPr wrap="square">
            <a:spAutoFit/>
          </a:bodyPr>
          <a:lstStyle/>
          <a:p>
            <a:pPr marL="342900" indent="-342900">
              <a:buFont typeface="Arial" panose="020B0604020202020204" pitchFamily="34" charset="0"/>
              <a:buChar char="•"/>
            </a:pPr>
            <a:r>
              <a:rPr lang="es-MX" sz="2400" dirty="0"/>
              <a:t>¿Cuál debe ser la primera pregunta que se haga al crear el árbol?</a:t>
            </a:r>
          </a:p>
          <a:p>
            <a:pPr marL="342900" indent="-342900">
              <a:buFont typeface="Arial" panose="020B0604020202020204" pitchFamily="34" charset="0"/>
              <a:buChar char="•"/>
            </a:pPr>
            <a:endParaRPr lang="es-MX" sz="2400" dirty="0"/>
          </a:p>
          <a:p>
            <a:pPr marL="342900" indent="-342900">
              <a:buFont typeface="Arial" panose="020B0604020202020204" pitchFamily="34" charset="0"/>
              <a:buChar char="•"/>
            </a:pPr>
            <a:r>
              <a:rPr lang="es-MX" sz="2400" dirty="0"/>
              <a:t>Uno debe hacer la pregunta más importante primero y las preguntas menos importantes después.</a:t>
            </a:r>
          </a:p>
          <a:p>
            <a:pPr marL="342900" indent="-342900">
              <a:buFont typeface="Arial" panose="020B0604020202020204" pitchFamily="34" charset="0"/>
              <a:buChar char="•"/>
            </a:pPr>
            <a:endParaRPr lang="es-MX" sz="2400" dirty="0"/>
          </a:p>
          <a:p>
            <a:pPr marL="800100" lvl="1" indent="-342900">
              <a:buFont typeface="Arial" panose="020B0604020202020204" pitchFamily="34" charset="0"/>
              <a:buChar char="•"/>
            </a:pPr>
            <a:r>
              <a:rPr lang="es-MX" sz="2400" dirty="0"/>
              <a:t>¿Cuál es la pregunta más importante que se debe hacer para resolver el problema?</a:t>
            </a:r>
          </a:p>
          <a:p>
            <a:pPr marL="800100" lvl="1" indent="-342900">
              <a:buFont typeface="Arial" panose="020B0604020202020204" pitchFamily="34" charset="0"/>
              <a:buChar char="•"/>
            </a:pPr>
            <a:r>
              <a:rPr lang="es-MX" sz="2400" dirty="0"/>
              <a:t>¿Cómo se determina la importancia de las preguntas?</a:t>
            </a:r>
          </a:p>
          <a:p>
            <a:pPr marL="800100" lvl="1" indent="-342900">
              <a:buFont typeface="Arial" panose="020B0604020202020204" pitchFamily="34" charset="0"/>
              <a:buChar char="•"/>
            </a:pPr>
            <a:r>
              <a:rPr lang="es-MX" sz="2400" dirty="0"/>
              <a:t>¿Cómo se debe determinar el nodo raíz del árbol?</a:t>
            </a:r>
            <a:endParaRPr lang="es-ES" sz="2400" dirty="0"/>
          </a:p>
          <a:p>
            <a:pPr marL="800100" lvl="1" indent="-342900">
              <a:buFont typeface="Arial" panose="020B0604020202020204" pitchFamily="34" charset="0"/>
              <a:buChar char="•"/>
            </a:pPr>
            <a:endParaRPr lang="es-ES" sz="2400" dirty="0"/>
          </a:p>
          <a:p>
            <a:pPr marL="342900" indent="-342900">
              <a:buFont typeface="Arial" panose="020B0604020202020204" pitchFamily="34" charset="0"/>
              <a:buChar char="•"/>
            </a:pPr>
            <a:endParaRPr lang="es-ES" sz="2400" dirty="0"/>
          </a:p>
          <a:p>
            <a:endParaRPr lang="es-MX" sz="2400" dirty="0"/>
          </a:p>
          <a:p>
            <a:endParaRPr lang="es-MX" sz="2400" dirty="0"/>
          </a:p>
          <a:p>
            <a:endParaRPr lang="es-MX" sz="2400" dirty="0"/>
          </a:p>
          <a:p>
            <a:endParaRPr lang="es-CO" dirty="0"/>
          </a:p>
          <a:p>
            <a:pPr marL="285750" indent="-285750">
              <a:buFont typeface="Arial" panose="020B0604020202020204" pitchFamily="34" charset="0"/>
              <a:buChar char="•"/>
            </a:pPr>
            <a:endParaRPr lang="es-MX" dirty="0">
              <a:solidFill>
                <a:srgbClr val="000000"/>
              </a:solidFill>
              <a:latin typeface="Arial" panose="020B0604020202020204" pitchFamily="34" charset="0"/>
            </a:endParaRPr>
          </a:p>
        </p:txBody>
      </p:sp>
    </p:spTree>
    <p:extLst>
      <p:ext uri="{BB962C8B-B14F-4D97-AF65-F5344CB8AC3E}">
        <p14:creationId xmlns:p14="http://schemas.microsoft.com/office/powerpoint/2010/main" val="2120587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47484" y="736271"/>
            <a:ext cx="8996516" cy="477054"/>
          </a:xfrm>
          <a:prstGeom prst="rect">
            <a:avLst/>
          </a:prstGeom>
          <a:noFill/>
        </p:spPr>
        <p:txBody>
          <a:bodyPr wrap="square" rtlCol="0">
            <a:spAutoFit/>
          </a:bodyPr>
          <a:lstStyle/>
          <a:p>
            <a:r>
              <a:rPr lang="es-MX" sz="2500" b="1" dirty="0">
                <a:solidFill>
                  <a:schemeClr val="accent2"/>
                </a:solidFill>
              </a:rPr>
              <a:t>Construcción de un árbol de decisión </a:t>
            </a:r>
            <a:endParaRPr lang="es-ES" sz="2500" b="1" dirty="0">
              <a:solidFill>
                <a:schemeClr val="accent2"/>
              </a:solidFill>
            </a:endParaRPr>
          </a:p>
        </p:txBody>
      </p:sp>
      <p:graphicFrame>
        <p:nvGraphicFramePr>
          <p:cNvPr id="5" name="Diagrama 4">
            <a:extLst>
              <a:ext uri="{FF2B5EF4-FFF2-40B4-BE49-F238E27FC236}">
                <a16:creationId xmlns:a16="http://schemas.microsoft.com/office/drawing/2014/main" id="{AE3B625C-75C5-4555-8805-B91B99AEFD97}"/>
              </a:ext>
            </a:extLst>
          </p:cNvPr>
          <p:cNvGraphicFramePr/>
          <p:nvPr>
            <p:extLst>
              <p:ext uri="{D42A27DB-BD31-4B8C-83A1-F6EECF244321}">
                <p14:modId xmlns:p14="http://schemas.microsoft.com/office/powerpoint/2010/main" val="3721022405"/>
              </p:ext>
            </p:extLst>
          </p:nvPr>
        </p:nvGraphicFramePr>
        <p:xfrm>
          <a:off x="270455" y="1251693"/>
          <a:ext cx="7778841" cy="53294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6528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Construcción de un árbol de decisión </a:t>
            </a:r>
            <a:endParaRPr lang="es-ES" sz="2500" b="1" dirty="0">
              <a:solidFill>
                <a:schemeClr val="accent2"/>
              </a:solidFill>
            </a:endParaRPr>
          </a:p>
        </p:txBody>
      </p:sp>
      <p:pic>
        <p:nvPicPr>
          <p:cNvPr id="6" name="Imagen 5">
            <a:extLst>
              <a:ext uri="{FF2B5EF4-FFF2-40B4-BE49-F238E27FC236}">
                <a16:creationId xmlns:a16="http://schemas.microsoft.com/office/drawing/2014/main" id="{05C49338-ACD7-4B4C-AC64-390B13D33786}"/>
              </a:ext>
            </a:extLst>
          </p:cNvPr>
          <p:cNvPicPr>
            <a:picLocks noChangeAspect="1"/>
          </p:cNvPicPr>
          <p:nvPr/>
        </p:nvPicPr>
        <p:blipFill>
          <a:blip r:embed="rId5"/>
          <a:stretch>
            <a:fillRect/>
          </a:stretch>
        </p:blipFill>
        <p:spPr>
          <a:xfrm>
            <a:off x="5990538" y="49778"/>
            <a:ext cx="3153462" cy="6599049"/>
          </a:xfrm>
          <a:prstGeom prst="rect">
            <a:avLst/>
          </a:prstGeom>
        </p:spPr>
      </p:pic>
      <p:sp>
        <p:nvSpPr>
          <p:cNvPr id="2" name="Elipse 1">
            <a:extLst>
              <a:ext uri="{FF2B5EF4-FFF2-40B4-BE49-F238E27FC236}">
                <a16:creationId xmlns:a16="http://schemas.microsoft.com/office/drawing/2014/main" id="{BC0F8429-AC5D-44A4-936C-716BC5149054}"/>
              </a:ext>
            </a:extLst>
          </p:cNvPr>
          <p:cNvSpPr/>
          <p:nvPr/>
        </p:nvSpPr>
        <p:spPr>
          <a:xfrm>
            <a:off x="5738418" y="549565"/>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7" name="Imagen 6">
            <a:extLst>
              <a:ext uri="{FF2B5EF4-FFF2-40B4-BE49-F238E27FC236}">
                <a16:creationId xmlns:a16="http://schemas.microsoft.com/office/drawing/2014/main" id="{B78B20F4-85C9-4820-931F-29AE00A0B229}"/>
              </a:ext>
            </a:extLst>
          </p:cNvPr>
          <p:cNvPicPr>
            <a:picLocks noChangeAspect="1"/>
          </p:cNvPicPr>
          <p:nvPr/>
        </p:nvPicPr>
        <p:blipFill>
          <a:blip r:embed="rId6"/>
          <a:stretch>
            <a:fillRect/>
          </a:stretch>
        </p:blipFill>
        <p:spPr>
          <a:xfrm>
            <a:off x="197041" y="2578232"/>
            <a:ext cx="4374959" cy="2120379"/>
          </a:xfrm>
          <a:prstGeom prst="rect">
            <a:avLst/>
          </a:prstGeom>
        </p:spPr>
      </p:pic>
      <p:sp>
        <p:nvSpPr>
          <p:cNvPr id="10" name="Elipse 9">
            <a:extLst>
              <a:ext uri="{FF2B5EF4-FFF2-40B4-BE49-F238E27FC236}">
                <a16:creationId xmlns:a16="http://schemas.microsoft.com/office/drawing/2014/main" id="{7AED60E4-4E6B-4C56-A8D4-BBD6E9920F60}"/>
              </a:ext>
            </a:extLst>
          </p:cNvPr>
          <p:cNvSpPr/>
          <p:nvPr/>
        </p:nvSpPr>
        <p:spPr>
          <a:xfrm>
            <a:off x="5738418" y="964574"/>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Elipse 11">
            <a:extLst>
              <a:ext uri="{FF2B5EF4-FFF2-40B4-BE49-F238E27FC236}">
                <a16:creationId xmlns:a16="http://schemas.microsoft.com/office/drawing/2014/main" id="{82D0E632-2AF0-4F94-A0C8-F85703A8D28B}"/>
              </a:ext>
            </a:extLst>
          </p:cNvPr>
          <p:cNvSpPr/>
          <p:nvPr/>
        </p:nvSpPr>
        <p:spPr>
          <a:xfrm>
            <a:off x="5690293" y="3533386"/>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Elipse 12">
            <a:extLst>
              <a:ext uri="{FF2B5EF4-FFF2-40B4-BE49-F238E27FC236}">
                <a16:creationId xmlns:a16="http://schemas.microsoft.com/office/drawing/2014/main" id="{493E8D11-C63E-4CE2-926C-FAB5887A5200}"/>
              </a:ext>
            </a:extLst>
          </p:cNvPr>
          <p:cNvSpPr/>
          <p:nvPr/>
        </p:nvSpPr>
        <p:spPr>
          <a:xfrm>
            <a:off x="5634147" y="3982563"/>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Elipse 13">
            <a:extLst>
              <a:ext uri="{FF2B5EF4-FFF2-40B4-BE49-F238E27FC236}">
                <a16:creationId xmlns:a16="http://schemas.microsoft.com/office/drawing/2014/main" id="{70076ECA-A410-4406-9F9F-7A9C956618C0}"/>
              </a:ext>
            </a:extLst>
          </p:cNvPr>
          <p:cNvSpPr/>
          <p:nvPr/>
        </p:nvSpPr>
        <p:spPr>
          <a:xfrm>
            <a:off x="5778525" y="4808726"/>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461815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Construcción de un árbol de decisión </a:t>
            </a:r>
            <a:endParaRPr lang="es-ES" sz="2500" b="1" dirty="0">
              <a:solidFill>
                <a:schemeClr val="accent2"/>
              </a:solidFill>
            </a:endParaRPr>
          </a:p>
        </p:txBody>
      </p:sp>
      <p:pic>
        <p:nvPicPr>
          <p:cNvPr id="6" name="Imagen 5">
            <a:extLst>
              <a:ext uri="{FF2B5EF4-FFF2-40B4-BE49-F238E27FC236}">
                <a16:creationId xmlns:a16="http://schemas.microsoft.com/office/drawing/2014/main" id="{05C49338-ACD7-4B4C-AC64-390B13D33786}"/>
              </a:ext>
            </a:extLst>
          </p:cNvPr>
          <p:cNvPicPr>
            <a:picLocks noChangeAspect="1"/>
          </p:cNvPicPr>
          <p:nvPr/>
        </p:nvPicPr>
        <p:blipFill>
          <a:blip r:embed="rId5"/>
          <a:stretch>
            <a:fillRect/>
          </a:stretch>
        </p:blipFill>
        <p:spPr>
          <a:xfrm>
            <a:off x="5990538" y="49778"/>
            <a:ext cx="3153462" cy="6599049"/>
          </a:xfrm>
          <a:prstGeom prst="rect">
            <a:avLst/>
          </a:prstGeom>
        </p:spPr>
      </p:pic>
      <p:sp>
        <p:nvSpPr>
          <p:cNvPr id="2" name="Elipse 1">
            <a:extLst>
              <a:ext uri="{FF2B5EF4-FFF2-40B4-BE49-F238E27FC236}">
                <a16:creationId xmlns:a16="http://schemas.microsoft.com/office/drawing/2014/main" id="{BC0F8429-AC5D-44A4-936C-716BC5149054}"/>
              </a:ext>
            </a:extLst>
          </p:cNvPr>
          <p:cNvSpPr/>
          <p:nvPr/>
        </p:nvSpPr>
        <p:spPr>
          <a:xfrm>
            <a:off x="5738418" y="5290017"/>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Elipse 9">
            <a:extLst>
              <a:ext uri="{FF2B5EF4-FFF2-40B4-BE49-F238E27FC236}">
                <a16:creationId xmlns:a16="http://schemas.microsoft.com/office/drawing/2014/main" id="{7AED60E4-4E6B-4C56-A8D4-BBD6E9920F60}"/>
              </a:ext>
            </a:extLst>
          </p:cNvPr>
          <p:cNvSpPr/>
          <p:nvPr/>
        </p:nvSpPr>
        <p:spPr>
          <a:xfrm>
            <a:off x="5738418" y="1429792"/>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Elipse 11">
            <a:extLst>
              <a:ext uri="{FF2B5EF4-FFF2-40B4-BE49-F238E27FC236}">
                <a16:creationId xmlns:a16="http://schemas.microsoft.com/office/drawing/2014/main" id="{82D0E632-2AF0-4F94-A0C8-F85703A8D28B}"/>
              </a:ext>
            </a:extLst>
          </p:cNvPr>
          <p:cNvSpPr/>
          <p:nvPr/>
        </p:nvSpPr>
        <p:spPr>
          <a:xfrm>
            <a:off x="5690293" y="3092231"/>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Elipse 13">
            <a:extLst>
              <a:ext uri="{FF2B5EF4-FFF2-40B4-BE49-F238E27FC236}">
                <a16:creationId xmlns:a16="http://schemas.microsoft.com/office/drawing/2014/main" id="{70076ECA-A410-4406-9F9F-7A9C956618C0}"/>
              </a:ext>
            </a:extLst>
          </p:cNvPr>
          <p:cNvSpPr/>
          <p:nvPr/>
        </p:nvSpPr>
        <p:spPr>
          <a:xfrm>
            <a:off x="5746441" y="5755204"/>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5" name="Imagen 4">
            <a:extLst>
              <a:ext uri="{FF2B5EF4-FFF2-40B4-BE49-F238E27FC236}">
                <a16:creationId xmlns:a16="http://schemas.microsoft.com/office/drawing/2014/main" id="{F9637F83-97E5-4C85-9C7D-E21D155FEFF2}"/>
              </a:ext>
            </a:extLst>
          </p:cNvPr>
          <p:cNvPicPr>
            <a:picLocks noChangeAspect="1"/>
          </p:cNvPicPr>
          <p:nvPr/>
        </p:nvPicPr>
        <p:blipFill>
          <a:blip r:embed="rId6"/>
          <a:stretch>
            <a:fillRect/>
          </a:stretch>
        </p:blipFill>
        <p:spPr>
          <a:xfrm>
            <a:off x="432521" y="1988704"/>
            <a:ext cx="4525006" cy="3820058"/>
          </a:xfrm>
          <a:prstGeom prst="rect">
            <a:avLst/>
          </a:prstGeom>
        </p:spPr>
      </p:pic>
    </p:spTree>
    <p:extLst>
      <p:ext uri="{BB962C8B-B14F-4D97-AF65-F5344CB8AC3E}">
        <p14:creationId xmlns:p14="http://schemas.microsoft.com/office/powerpoint/2010/main" val="3305726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Construcción de un árbol de decisión </a:t>
            </a:r>
            <a:endParaRPr lang="es-ES" sz="2500" b="1" dirty="0">
              <a:solidFill>
                <a:schemeClr val="accent2"/>
              </a:solidFill>
            </a:endParaRPr>
          </a:p>
        </p:txBody>
      </p:sp>
      <p:pic>
        <p:nvPicPr>
          <p:cNvPr id="6" name="Imagen 5">
            <a:extLst>
              <a:ext uri="{FF2B5EF4-FFF2-40B4-BE49-F238E27FC236}">
                <a16:creationId xmlns:a16="http://schemas.microsoft.com/office/drawing/2014/main" id="{05C49338-ACD7-4B4C-AC64-390B13D33786}"/>
              </a:ext>
            </a:extLst>
          </p:cNvPr>
          <p:cNvPicPr>
            <a:picLocks noChangeAspect="1"/>
          </p:cNvPicPr>
          <p:nvPr/>
        </p:nvPicPr>
        <p:blipFill>
          <a:blip r:embed="rId5"/>
          <a:stretch>
            <a:fillRect/>
          </a:stretch>
        </p:blipFill>
        <p:spPr>
          <a:xfrm>
            <a:off x="5990538" y="49778"/>
            <a:ext cx="3153462" cy="6599049"/>
          </a:xfrm>
          <a:prstGeom prst="rect">
            <a:avLst/>
          </a:prstGeom>
        </p:spPr>
      </p:pic>
      <p:sp>
        <p:nvSpPr>
          <p:cNvPr id="2" name="Elipse 1">
            <a:extLst>
              <a:ext uri="{FF2B5EF4-FFF2-40B4-BE49-F238E27FC236}">
                <a16:creationId xmlns:a16="http://schemas.microsoft.com/office/drawing/2014/main" id="{BC0F8429-AC5D-44A4-936C-716BC5149054}"/>
              </a:ext>
            </a:extLst>
          </p:cNvPr>
          <p:cNvSpPr/>
          <p:nvPr/>
        </p:nvSpPr>
        <p:spPr>
          <a:xfrm>
            <a:off x="5738418" y="4439791"/>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Elipse 9">
            <a:extLst>
              <a:ext uri="{FF2B5EF4-FFF2-40B4-BE49-F238E27FC236}">
                <a16:creationId xmlns:a16="http://schemas.microsoft.com/office/drawing/2014/main" id="{7AED60E4-4E6B-4C56-A8D4-BBD6E9920F60}"/>
              </a:ext>
            </a:extLst>
          </p:cNvPr>
          <p:cNvSpPr/>
          <p:nvPr/>
        </p:nvSpPr>
        <p:spPr>
          <a:xfrm>
            <a:off x="5738418" y="1919073"/>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Elipse 11">
            <a:extLst>
              <a:ext uri="{FF2B5EF4-FFF2-40B4-BE49-F238E27FC236}">
                <a16:creationId xmlns:a16="http://schemas.microsoft.com/office/drawing/2014/main" id="{82D0E632-2AF0-4F94-A0C8-F85703A8D28B}"/>
              </a:ext>
            </a:extLst>
          </p:cNvPr>
          <p:cNvSpPr/>
          <p:nvPr/>
        </p:nvSpPr>
        <p:spPr>
          <a:xfrm>
            <a:off x="5690293" y="2282110"/>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Elipse 13">
            <a:extLst>
              <a:ext uri="{FF2B5EF4-FFF2-40B4-BE49-F238E27FC236}">
                <a16:creationId xmlns:a16="http://schemas.microsoft.com/office/drawing/2014/main" id="{70076ECA-A410-4406-9F9F-7A9C956618C0}"/>
              </a:ext>
            </a:extLst>
          </p:cNvPr>
          <p:cNvSpPr/>
          <p:nvPr/>
        </p:nvSpPr>
        <p:spPr>
          <a:xfrm>
            <a:off x="5746441" y="6236464"/>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7" name="Imagen 6">
            <a:extLst>
              <a:ext uri="{FF2B5EF4-FFF2-40B4-BE49-F238E27FC236}">
                <a16:creationId xmlns:a16="http://schemas.microsoft.com/office/drawing/2014/main" id="{ADEF02DB-9F69-4D58-A83A-8D95A8915503}"/>
              </a:ext>
            </a:extLst>
          </p:cNvPr>
          <p:cNvPicPr>
            <a:picLocks noChangeAspect="1"/>
          </p:cNvPicPr>
          <p:nvPr/>
        </p:nvPicPr>
        <p:blipFill>
          <a:blip r:embed="rId6"/>
          <a:stretch>
            <a:fillRect/>
          </a:stretch>
        </p:blipFill>
        <p:spPr>
          <a:xfrm>
            <a:off x="315744" y="2451186"/>
            <a:ext cx="5106931" cy="2838831"/>
          </a:xfrm>
          <a:prstGeom prst="rect">
            <a:avLst/>
          </a:prstGeom>
        </p:spPr>
      </p:pic>
      <p:sp>
        <p:nvSpPr>
          <p:cNvPr id="8" name="Rectángulo 7">
            <a:extLst>
              <a:ext uri="{FF2B5EF4-FFF2-40B4-BE49-F238E27FC236}">
                <a16:creationId xmlns:a16="http://schemas.microsoft.com/office/drawing/2014/main" id="{D7290E84-5B75-4551-8267-0A1EC15384AA}"/>
              </a:ext>
            </a:extLst>
          </p:cNvPr>
          <p:cNvSpPr/>
          <p:nvPr/>
        </p:nvSpPr>
        <p:spPr>
          <a:xfrm>
            <a:off x="4299284" y="3870601"/>
            <a:ext cx="778042" cy="1006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F6E8CFAF-6A7B-4470-9C4D-F05FDD10B492}"/>
              </a:ext>
            </a:extLst>
          </p:cNvPr>
          <p:cNvSpPr/>
          <p:nvPr/>
        </p:nvSpPr>
        <p:spPr>
          <a:xfrm>
            <a:off x="2606247" y="4664403"/>
            <a:ext cx="1347687" cy="782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79332D4F-B54F-40C1-9815-962407948E5F}"/>
              </a:ext>
            </a:extLst>
          </p:cNvPr>
          <p:cNvSpPr/>
          <p:nvPr/>
        </p:nvSpPr>
        <p:spPr>
          <a:xfrm>
            <a:off x="5746440" y="2779445"/>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854663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Construcción de un árbol de decisión </a:t>
            </a:r>
            <a:endParaRPr lang="es-ES" sz="2500" b="1" dirty="0">
              <a:solidFill>
                <a:schemeClr val="accent2"/>
              </a:solidFill>
            </a:endParaRPr>
          </a:p>
        </p:txBody>
      </p:sp>
      <p:pic>
        <p:nvPicPr>
          <p:cNvPr id="6" name="Imagen 5">
            <a:extLst>
              <a:ext uri="{FF2B5EF4-FFF2-40B4-BE49-F238E27FC236}">
                <a16:creationId xmlns:a16="http://schemas.microsoft.com/office/drawing/2014/main" id="{05C49338-ACD7-4B4C-AC64-390B13D33786}"/>
              </a:ext>
            </a:extLst>
          </p:cNvPr>
          <p:cNvPicPr>
            <a:picLocks noChangeAspect="1"/>
          </p:cNvPicPr>
          <p:nvPr/>
        </p:nvPicPr>
        <p:blipFill>
          <a:blip r:embed="rId5"/>
          <a:stretch>
            <a:fillRect/>
          </a:stretch>
        </p:blipFill>
        <p:spPr>
          <a:xfrm>
            <a:off x="5990538" y="49778"/>
            <a:ext cx="3153462" cy="6599049"/>
          </a:xfrm>
          <a:prstGeom prst="rect">
            <a:avLst/>
          </a:prstGeom>
        </p:spPr>
      </p:pic>
      <p:sp>
        <p:nvSpPr>
          <p:cNvPr id="2" name="Elipse 1">
            <a:extLst>
              <a:ext uri="{FF2B5EF4-FFF2-40B4-BE49-F238E27FC236}">
                <a16:creationId xmlns:a16="http://schemas.microsoft.com/office/drawing/2014/main" id="{BC0F8429-AC5D-44A4-936C-716BC5149054}"/>
              </a:ext>
            </a:extLst>
          </p:cNvPr>
          <p:cNvSpPr/>
          <p:nvPr/>
        </p:nvSpPr>
        <p:spPr>
          <a:xfrm>
            <a:off x="5738418" y="4439791"/>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Elipse 9">
            <a:extLst>
              <a:ext uri="{FF2B5EF4-FFF2-40B4-BE49-F238E27FC236}">
                <a16:creationId xmlns:a16="http://schemas.microsoft.com/office/drawing/2014/main" id="{7AED60E4-4E6B-4C56-A8D4-BBD6E9920F60}"/>
              </a:ext>
            </a:extLst>
          </p:cNvPr>
          <p:cNvSpPr/>
          <p:nvPr/>
        </p:nvSpPr>
        <p:spPr>
          <a:xfrm>
            <a:off x="5738418" y="1919073"/>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Elipse 11">
            <a:extLst>
              <a:ext uri="{FF2B5EF4-FFF2-40B4-BE49-F238E27FC236}">
                <a16:creationId xmlns:a16="http://schemas.microsoft.com/office/drawing/2014/main" id="{82D0E632-2AF0-4F94-A0C8-F85703A8D28B}"/>
              </a:ext>
            </a:extLst>
          </p:cNvPr>
          <p:cNvSpPr/>
          <p:nvPr/>
        </p:nvSpPr>
        <p:spPr>
          <a:xfrm>
            <a:off x="5690293" y="2282110"/>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Elipse 13">
            <a:extLst>
              <a:ext uri="{FF2B5EF4-FFF2-40B4-BE49-F238E27FC236}">
                <a16:creationId xmlns:a16="http://schemas.microsoft.com/office/drawing/2014/main" id="{70076ECA-A410-4406-9F9F-7A9C956618C0}"/>
              </a:ext>
            </a:extLst>
          </p:cNvPr>
          <p:cNvSpPr/>
          <p:nvPr/>
        </p:nvSpPr>
        <p:spPr>
          <a:xfrm>
            <a:off x="5746441" y="6236464"/>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7" name="Imagen 6">
            <a:extLst>
              <a:ext uri="{FF2B5EF4-FFF2-40B4-BE49-F238E27FC236}">
                <a16:creationId xmlns:a16="http://schemas.microsoft.com/office/drawing/2014/main" id="{ADEF02DB-9F69-4D58-A83A-8D95A8915503}"/>
              </a:ext>
            </a:extLst>
          </p:cNvPr>
          <p:cNvPicPr>
            <a:picLocks noChangeAspect="1"/>
          </p:cNvPicPr>
          <p:nvPr/>
        </p:nvPicPr>
        <p:blipFill>
          <a:blip r:embed="rId6"/>
          <a:stretch>
            <a:fillRect/>
          </a:stretch>
        </p:blipFill>
        <p:spPr>
          <a:xfrm>
            <a:off x="323219" y="1531476"/>
            <a:ext cx="5106931" cy="2838831"/>
          </a:xfrm>
          <a:prstGeom prst="rect">
            <a:avLst/>
          </a:prstGeom>
        </p:spPr>
      </p:pic>
      <p:sp>
        <p:nvSpPr>
          <p:cNvPr id="15" name="Elipse 14">
            <a:extLst>
              <a:ext uri="{FF2B5EF4-FFF2-40B4-BE49-F238E27FC236}">
                <a16:creationId xmlns:a16="http://schemas.microsoft.com/office/drawing/2014/main" id="{79332D4F-B54F-40C1-9815-962407948E5F}"/>
              </a:ext>
            </a:extLst>
          </p:cNvPr>
          <p:cNvSpPr/>
          <p:nvPr/>
        </p:nvSpPr>
        <p:spPr>
          <a:xfrm>
            <a:off x="5746440" y="2779445"/>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Rectángulo 4">
            <a:extLst>
              <a:ext uri="{FF2B5EF4-FFF2-40B4-BE49-F238E27FC236}">
                <a16:creationId xmlns:a16="http://schemas.microsoft.com/office/drawing/2014/main" id="{7787F9BF-191E-4F9F-99D9-AB92CF3F702A}"/>
              </a:ext>
            </a:extLst>
          </p:cNvPr>
          <p:cNvSpPr/>
          <p:nvPr/>
        </p:nvSpPr>
        <p:spPr>
          <a:xfrm>
            <a:off x="649705" y="4985884"/>
            <a:ext cx="4572000" cy="1200329"/>
          </a:xfrm>
          <a:prstGeom prst="rect">
            <a:avLst/>
          </a:prstGeom>
        </p:spPr>
        <p:txBody>
          <a:bodyPr>
            <a:spAutoFit/>
          </a:bodyPr>
          <a:lstStyle/>
          <a:p>
            <a:r>
              <a:rPr lang="es-CO" dirty="0">
                <a:highlight>
                  <a:srgbClr val="FFFF00"/>
                </a:highlight>
              </a:rPr>
              <a:t>Sumando errores para todos los valores de Outlook, hay 4 errores de 14. </a:t>
            </a:r>
          </a:p>
          <a:p>
            <a:r>
              <a:rPr lang="es-CO" dirty="0">
                <a:highlight>
                  <a:srgbClr val="FFFF00"/>
                </a:highlight>
              </a:rPr>
              <a:t>En otras palabras, Outlook da 10 decisiones correctas de 14 y 4 incorrectas.</a:t>
            </a:r>
          </a:p>
        </p:txBody>
      </p:sp>
    </p:spTree>
    <p:extLst>
      <p:ext uri="{BB962C8B-B14F-4D97-AF65-F5344CB8AC3E}">
        <p14:creationId xmlns:p14="http://schemas.microsoft.com/office/powerpoint/2010/main" val="106550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Construcción de un árbol de decisión </a:t>
            </a:r>
            <a:endParaRPr lang="es-ES" sz="2500" b="1" dirty="0">
              <a:solidFill>
                <a:schemeClr val="accent2"/>
              </a:solidFill>
            </a:endParaRPr>
          </a:p>
        </p:txBody>
      </p:sp>
      <p:sp>
        <p:nvSpPr>
          <p:cNvPr id="5" name="Rectángulo 4">
            <a:extLst>
              <a:ext uri="{FF2B5EF4-FFF2-40B4-BE49-F238E27FC236}">
                <a16:creationId xmlns:a16="http://schemas.microsoft.com/office/drawing/2014/main" id="{7787F9BF-191E-4F9F-99D9-AB92CF3F702A}"/>
              </a:ext>
            </a:extLst>
          </p:cNvPr>
          <p:cNvSpPr/>
          <p:nvPr/>
        </p:nvSpPr>
        <p:spPr>
          <a:xfrm>
            <a:off x="545431" y="1823376"/>
            <a:ext cx="4884822" cy="4616648"/>
          </a:xfrm>
          <a:prstGeom prst="rect">
            <a:avLst/>
          </a:prstGeom>
        </p:spPr>
        <p:txBody>
          <a:bodyPr wrap="square">
            <a:spAutoFit/>
          </a:bodyPr>
          <a:lstStyle/>
          <a:p>
            <a:r>
              <a:rPr lang="es-MX" dirty="0"/>
              <a:t>La variable que conduce a la menor cantidad de errores (y, por lo tanto, a la mayor cantidad de decisiones correctas) debe elegirse como primer nodo. </a:t>
            </a:r>
          </a:p>
          <a:p>
            <a:endParaRPr lang="es-MX" dirty="0"/>
          </a:p>
          <a:p>
            <a:r>
              <a:rPr lang="es-MX" dirty="0"/>
              <a:t>En este caso, dos variables tienen el menor número de errores. </a:t>
            </a:r>
            <a:r>
              <a:rPr lang="es-MX" dirty="0">
                <a:highlight>
                  <a:srgbClr val="FFFF00"/>
                </a:highlight>
              </a:rPr>
              <a:t>Existe un empate entre la panorama y la humedad, ya que ambos tienen 4 errores de 14 instancias.</a:t>
            </a:r>
            <a:r>
              <a:rPr lang="es-MX" dirty="0"/>
              <a:t> </a:t>
            </a:r>
          </a:p>
          <a:p>
            <a:endParaRPr lang="es-MX" dirty="0"/>
          </a:p>
          <a:p>
            <a:r>
              <a:rPr lang="es-MX" dirty="0"/>
              <a:t>El empate se puede romper utilizando otro criterio, la pureza de los subárboles resultantes.</a:t>
            </a:r>
          </a:p>
          <a:p>
            <a:endParaRPr lang="es-MX" dirty="0"/>
          </a:p>
          <a:p>
            <a:r>
              <a:rPr lang="es-MX" sz="2000" b="1" dirty="0"/>
              <a:t>La primera pregunta que debe </a:t>
            </a:r>
          </a:p>
          <a:p>
            <a:r>
              <a:rPr lang="es-MX" sz="2000" b="1" dirty="0"/>
              <a:t>hacerse para resolver el problema de “Jugar” es "¿Cuál es el valor del panorama?"</a:t>
            </a:r>
            <a:endParaRPr lang="es-CO" sz="2000" b="1" dirty="0">
              <a:highlight>
                <a:srgbClr val="FFFF00"/>
              </a:highlight>
            </a:endParaRPr>
          </a:p>
        </p:txBody>
      </p:sp>
      <p:pic>
        <p:nvPicPr>
          <p:cNvPr id="8" name="Imagen 7">
            <a:extLst>
              <a:ext uri="{FF2B5EF4-FFF2-40B4-BE49-F238E27FC236}">
                <a16:creationId xmlns:a16="http://schemas.microsoft.com/office/drawing/2014/main" id="{E06C3D58-454E-461E-9547-3E906205D9C1}"/>
              </a:ext>
            </a:extLst>
          </p:cNvPr>
          <p:cNvPicPr>
            <a:picLocks noChangeAspect="1"/>
          </p:cNvPicPr>
          <p:nvPr/>
        </p:nvPicPr>
        <p:blipFill>
          <a:blip r:embed="rId5"/>
          <a:stretch>
            <a:fillRect/>
          </a:stretch>
        </p:blipFill>
        <p:spPr>
          <a:xfrm>
            <a:off x="5871410" y="31228"/>
            <a:ext cx="3268133" cy="6858000"/>
          </a:xfrm>
          <a:prstGeom prst="rect">
            <a:avLst/>
          </a:prstGeom>
        </p:spPr>
      </p:pic>
      <p:sp>
        <p:nvSpPr>
          <p:cNvPr id="16" name="Elipse 15">
            <a:extLst>
              <a:ext uri="{FF2B5EF4-FFF2-40B4-BE49-F238E27FC236}">
                <a16:creationId xmlns:a16="http://schemas.microsoft.com/office/drawing/2014/main" id="{57C5E65E-5FF1-4CF6-B6FD-E09765727091}"/>
              </a:ext>
            </a:extLst>
          </p:cNvPr>
          <p:cNvSpPr/>
          <p:nvPr/>
        </p:nvSpPr>
        <p:spPr>
          <a:xfrm>
            <a:off x="5746440" y="1423894"/>
            <a:ext cx="3657702" cy="5378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3" name="Conector: curvado 12">
            <a:extLst>
              <a:ext uri="{FF2B5EF4-FFF2-40B4-BE49-F238E27FC236}">
                <a16:creationId xmlns:a16="http://schemas.microsoft.com/office/drawing/2014/main" id="{BE1E7772-5E2A-4577-B90F-8CE6AC0592EE}"/>
              </a:ext>
            </a:extLst>
          </p:cNvPr>
          <p:cNvCxnSpPr/>
          <p:nvPr/>
        </p:nvCxnSpPr>
        <p:spPr>
          <a:xfrm rot="5400000" flipH="1" flipV="1">
            <a:off x="4003060" y="3027949"/>
            <a:ext cx="2934595" cy="802105"/>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curvado 17">
            <a:extLst>
              <a:ext uri="{FF2B5EF4-FFF2-40B4-BE49-F238E27FC236}">
                <a16:creationId xmlns:a16="http://schemas.microsoft.com/office/drawing/2014/main" id="{E3AAC344-C9FF-4B44-BF3E-00A19BDBC978}"/>
              </a:ext>
            </a:extLst>
          </p:cNvPr>
          <p:cNvCxnSpPr/>
          <p:nvPr/>
        </p:nvCxnSpPr>
        <p:spPr>
          <a:xfrm rot="10800000" flipV="1">
            <a:off x="4026569" y="1961702"/>
            <a:ext cx="3970421" cy="3677097"/>
          </a:xfrm>
          <a:prstGeom prst="curved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7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Construcción de un árbol de decisión: Dividir el árbol: </a:t>
            </a:r>
            <a:endParaRPr lang="es-ES" sz="2500" b="1" dirty="0">
              <a:solidFill>
                <a:schemeClr val="accent2"/>
              </a:solidFill>
            </a:endParaRPr>
          </a:p>
        </p:txBody>
      </p:sp>
      <p:pic>
        <p:nvPicPr>
          <p:cNvPr id="5" name="Imagen 4">
            <a:extLst>
              <a:ext uri="{FF2B5EF4-FFF2-40B4-BE49-F238E27FC236}">
                <a16:creationId xmlns:a16="http://schemas.microsoft.com/office/drawing/2014/main" id="{E30738C0-5B79-4B79-BB6F-11E8B7ED241E}"/>
              </a:ext>
            </a:extLst>
          </p:cNvPr>
          <p:cNvPicPr>
            <a:picLocks noChangeAspect="1"/>
          </p:cNvPicPr>
          <p:nvPr/>
        </p:nvPicPr>
        <p:blipFill>
          <a:blip r:embed="rId5"/>
          <a:stretch>
            <a:fillRect/>
          </a:stretch>
        </p:blipFill>
        <p:spPr>
          <a:xfrm>
            <a:off x="352722" y="2037485"/>
            <a:ext cx="7544853" cy="3219899"/>
          </a:xfrm>
          <a:prstGeom prst="rect">
            <a:avLst/>
          </a:prstGeom>
        </p:spPr>
      </p:pic>
    </p:spTree>
    <p:extLst>
      <p:ext uri="{BB962C8B-B14F-4D97-AF65-F5344CB8AC3E}">
        <p14:creationId xmlns:p14="http://schemas.microsoft.com/office/powerpoint/2010/main" val="919986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Construcción de un árbol de decisión: Dividir el árbol: </a:t>
            </a:r>
            <a:endParaRPr lang="es-ES" sz="2500" b="1" dirty="0">
              <a:solidFill>
                <a:schemeClr val="accent2"/>
              </a:solidFill>
            </a:endParaRPr>
          </a:p>
        </p:txBody>
      </p:sp>
      <p:pic>
        <p:nvPicPr>
          <p:cNvPr id="5" name="Imagen 4">
            <a:extLst>
              <a:ext uri="{FF2B5EF4-FFF2-40B4-BE49-F238E27FC236}">
                <a16:creationId xmlns:a16="http://schemas.microsoft.com/office/drawing/2014/main" id="{E30738C0-5B79-4B79-BB6F-11E8B7ED241E}"/>
              </a:ext>
            </a:extLst>
          </p:cNvPr>
          <p:cNvPicPr>
            <a:picLocks noChangeAspect="1"/>
          </p:cNvPicPr>
          <p:nvPr/>
        </p:nvPicPr>
        <p:blipFill>
          <a:blip r:embed="rId5"/>
          <a:stretch>
            <a:fillRect/>
          </a:stretch>
        </p:blipFill>
        <p:spPr>
          <a:xfrm>
            <a:off x="2034039" y="1441220"/>
            <a:ext cx="3973472" cy="1695749"/>
          </a:xfrm>
          <a:prstGeom prst="rect">
            <a:avLst/>
          </a:prstGeom>
        </p:spPr>
      </p:pic>
      <p:pic>
        <p:nvPicPr>
          <p:cNvPr id="2" name="Imagen 1">
            <a:extLst>
              <a:ext uri="{FF2B5EF4-FFF2-40B4-BE49-F238E27FC236}">
                <a16:creationId xmlns:a16="http://schemas.microsoft.com/office/drawing/2014/main" id="{9F65DAD5-7663-493C-A7D3-C16E527C7046}"/>
              </a:ext>
            </a:extLst>
          </p:cNvPr>
          <p:cNvPicPr>
            <a:picLocks noChangeAspect="1"/>
          </p:cNvPicPr>
          <p:nvPr/>
        </p:nvPicPr>
        <p:blipFill>
          <a:blip r:embed="rId6"/>
          <a:stretch>
            <a:fillRect/>
          </a:stretch>
        </p:blipFill>
        <p:spPr>
          <a:xfrm>
            <a:off x="805209" y="3232676"/>
            <a:ext cx="3215566" cy="2661158"/>
          </a:xfrm>
          <a:prstGeom prst="rect">
            <a:avLst/>
          </a:prstGeom>
        </p:spPr>
      </p:pic>
      <p:pic>
        <p:nvPicPr>
          <p:cNvPr id="6" name="Imagen 5">
            <a:extLst>
              <a:ext uri="{FF2B5EF4-FFF2-40B4-BE49-F238E27FC236}">
                <a16:creationId xmlns:a16="http://schemas.microsoft.com/office/drawing/2014/main" id="{DB56ADD0-DF9A-4A7C-88D0-3A622B6B3C4B}"/>
              </a:ext>
            </a:extLst>
          </p:cNvPr>
          <p:cNvPicPr>
            <a:picLocks noChangeAspect="1"/>
          </p:cNvPicPr>
          <p:nvPr/>
        </p:nvPicPr>
        <p:blipFill>
          <a:blip r:embed="rId7"/>
          <a:stretch>
            <a:fillRect/>
          </a:stretch>
        </p:blipFill>
        <p:spPr>
          <a:xfrm>
            <a:off x="805209" y="5893834"/>
            <a:ext cx="3237496" cy="832834"/>
          </a:xfrm>
          <a:prstGeom prst="rect">
            <a:avLst/>
          </a:prstGeom>
        </p:spPr>
      </p:pic>
      <p:pic>
        <p:nvPicPr>
          <p:cNvPr id="7" name="Imagen 6">
            <a:extLst>
              <a:ext uri="{FF2B5EF4-FFF2-40B4-BE49-F238E27FC236}">
                <a16:creationId xmlns:a16="http://schemas.microsoft.com/office/drawing/2014/main" id="{00103651-3F46-47B0-8C10-A1899A443375}"/>
              </a:ext>
            </a:extLst>
          </p:cNvPr>
          <p:cNvPicPr>
            <a:picLocks noChangeAspect="1"/>
          </p:cNvPicPr>
          <p:nvPr/>
        </p:nvPicPr>
        <p:blipFill>
          <a:blip r:embed="rId8"/>
          <a:stretch>
            <a:fillRect/>
          </a:stretch>
        </p:blipFill>
        <p:spPr>
          <a:xfrm>
            <a:off x="4572000" y="3232676"/>
            <a:ext cx="3442099" cy="3410462"/>
          </a:xfrm>
          <a:prstGeom prst="rect">
            <a:avLst/>
          </a:prstGeom>
        </p:spPr>
      </p:pic>
      <p:sp>
        <p:nvSpPr>
          <p:cNvPr id="8" name="Flecha: doblada hacia arriba 7">
            <a:extLst>
              <a:ext uri="{FF2B5EF4-FFF2-40B4-BE49-F238E27FC236}">
                <a16:creationId xmlns:a16="http://schemas.microsoft.com/office/drawing/2014/main" id="{61678067-134F-409E-9DF9-2E2CE14F484A}"/>
              </a:ext>
            </a:extLst>
          </p:cNvPr>
          <p:cNvSpPr/>
          <p:nvPr/>
        </p:nvSpPr>
        <p:spPr>
          <a:xfrm rot="10800000">
            <a:off x="1242954" y="2725581"/>
            <a:ext cx="1091380" cy="47705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Flecha: curvada hacia la izquierda 11">
            <a:extLst>
              <a:ext uri="{FF2B5EF4-FFF2-40B4-BE49-F238E27FC236}">
                <a16:creationId xmlns:a16="http://schemas.microsoft.com/office/drawing/2014/main" id="{851B105A-FC64-4118-88ED-4F7119DAE19B}"/>
              </a:ext>
            </a:extLst>
          </p:cNvPr>
          <p:cNvSpPr/>
          <p:nvPr/>
        </p:nvSpPr>
        <p:spPr>
          <a:xfrm>
            <a:off x="5887662" y="2785259"/>
            <a:ext cx="363792" cy="70341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Tree>
    <p:extLst>
      <p:ext uri="{BB962C8B-B14F-4D97-AF65-F5344CB8AC3E}">
        <p14:creationId xmlns:p14="http://schemas.microsoft.com/office/powerpoint/2010/main" val="286615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Introducción</a:t>
            </a:r>
            <a:endParaRPr lang="es-ES" sz="2500" b="1" dirty="0">
              <a:solidFill>
                <a:schemeClr val="accent2"/>
              </a:solidFill>
            </a:endParaRPr>
          </a:p>
        </p:txBody>
      </p:sp>
      <p:sp>
        <p:nvSpPr>
          <p:cNvPr id="2" name="Rectángulo 1">
            <a:extLst>
              <a:ext uri="{FF2B5EF4-FFF2-40B4-BE49-F238E27FC236}">
                <a16:creationId xmlns:a16="http://schemas.microsoft.com/office/drawing/2014/main" id="{FD2B429E-7863-43CE-9648-EF1834881F7E}"/>
              </a:ext>
            </a:extLst>
          </p:cNvPr>
          <p:cNvSpPr/>
          <p:nvPr/>
        </p:nvSpPr>
        <p:spPr>
          <a:xfrm>
            <a:off x="349955" y="1700374"/>
            <a:ext cx="7890934" cy="3970318"/>
          </a:xfrm>
          <a:prstGeom prst="rect">
            <a:avLst/>
          </a:prstGeom>
        </p:spPr>
        <p:txBody>
          <a:bodyPr wrap="square">
            <a:spAutoFit/>
          </a:bodyPr>
          <a:lstStyle/>
          <a:p>
            <a:pPr marL="285750" indent="-285750">
              <a:buFont typeface="Arial" panose="020B0604020202020204" pitchFamily="34" charset="0"/>
              <a:buChar char="•"/>
            </a:pPr>
            <a:r>
              <a:rPr lang="es-MX" dirty="0"/>
              <a:t>Los árboles de decisión son una forma sencilla de guiar el camino hacia una decisión.</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Los árboles de decisión son estructuras ramificadas jerárquicamente que ayudan a tomar una decisión basada en hacer ciertas preguntas en una secuencia particular</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Los árboles de decisión son una de las técnicas más utilizadas para la clasificación</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Un buen árbol de decisiones debe ser corto y hacer solo algunas preguntas significativas.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1687279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Construcción de un árbol de decisión</a:t>
            </a:r>
            <a:endParaRPr lang="es-ES" sz="2500" b="1" dirty="0">
              <a:solidFill>
                <a:schemeClr val="accent2"/>
              </a:solidFill>
            </a:endParaRPr>
          </a:p>
        </p:txBody>
      </p:sp>
      <p:pic>
        <p:nvPicPr>
          <p:cNvPr id="2" name="Imagen 1">
            <a:extLst>
              <a:ext uri="{FF2B5EF4-FFF2-40B4-BE49-F238E27FC236}">
                <a16:creationId xmlns:a16="http://schemas.microsoft.com/office/drawing/2014/main" id="{32A7168F-1D05-4559-8BD1-310EC22BD9C3}"/>
              </a:ext>
            </a:extLst>
          </p:cNvPr>
          <p:cNvPicPr>
            <a:picLocks noChangeAspect="1"/>
          </p:cNvPicPr>
          <p:nvPr/>
        </p:nvPicPr>
        <p:blipFill>
          <a:blip r:embed="rId5"/>
          <a:stretch>
            <a:fillRect/>
          </a:stretch>
        </p:blipFill>
        <p:spPr>
          <a:xfrm>
            <a:off x="284259" y="2146349"/>
            <a:ext cx="3366248" cy="1090023"/>
          </a:xfrm>
          <a:prstGeom prst="rect">
            <a:avLst/>
          </a:prstGeom>
        </p:spPr>
      </p:pic>
      <p:sp>
        <p:nvSpPr>
          <p:cNvPr id="6" name="Flecha: hacia abajo 5">
            <a:extLst>
              <a:ext uri="{FF2B5EF4-FFF2-40B4-BE49-F238E27FC236}">
                <a16:creationId xmlns:a16="http://schemas.microsoft.com/office/drawing/2014/main" id="{4D092CFA-86CE-4721-AC9A-F51FB5E54737}"/>
              </a:ext>
            </a:extLst>
          </p:cNvPr>
          <p:cNvSpPr/>
          <p:nvPr/>
        </p:nvSpPr>
        <p:spPr>
          <a:xfrm>
            <a:off x="1498313" y="3211852"/>
            <a:ext cx="668594" cy="912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B8FD9F71-B276-4F10-B372-5E230C66FBCB}"/>
              </a:ext>
            </a:extLst>
          </p:cNvPr>
          <p:cNvPicPr>
            <a:picLocks noChangeAspect="1"/>
          </p:cNvPicPr>
          <p:nvPr/>
        </p:nvPicPr>
        <p:blipFill>
          <a:blip r:embed="rId6"/>
          <a:stretch>
            <a:fillRect/>
          </a:stretch>
        </p:blipFill>
        <p:spPr>
          <a:xfrm>
            <a:off x="138587" y="4231090"/>
            <a:ext cx="3870201" cy="1353473"/>
          </a:xfrm>
          <a:prstGeom prst="rect">
            <a:avLst/>
          </a:prstGeom>
        </p:spPr>
      </p:pic>
      <p:pic>
        <p:nvPicPr>
          <p:cNvPr id="8" name="Imagen 7">
            <a:extLst>
              <a:ext uri="{FF2B5EF4-FFF2-40B4-BE49-F238E27FC236}">
                <a16:creationId xmlns:a16="http://schemas.microsoft.com/office/drawing/2014/main" id="{7FF64C26-ACE5-4FD2-ACEB-FAB06D116C50}"/>
              </a:ext>
            </a:extLst>
          </p:cNvPr>
          <p:cNvPicPr>
            <a:picLocks noChangeAspect="1"/>
          </p:cNvPicPr>
          <p:nvPr/>
        </p:nvPicPr>
        <p:blipFill>
          <a:blip r:embed="rId7"/>
          <a:stretch>
            <a:fillRect/>
          </a:stretch>
        </p:blipFill>
        <p:spPr>
          <a:xfrm>
            <a:off x="4008788" y="2467514"/>
            <a:ext cx="5085472" cy="2305228"/>
          </a:xfrm>
          <a:prstGeom prst="rect">
            <a:avLst/>
          </a:prstGeom>
        </p:spPr>
      </p:pic>
    </p:spTree>
    <p:extLst>
      <p:ext uri="{BB962C8B-B14F-4D97-AF65-F5344CB8AC3E}">
        <p14:creationId xmlns:p14="http://schemas.microsoft.com/office/powerpoint/2010/main" val="3027531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Ejercicio en clase</a:t>
            </a:r>
            <a:endParaRPr lang="es-ES" sz="2500" b="1" dirty="0">
              <a:solidFill>
                <a:schemeClr val="accent2"/>
              </a:solidFill>
            </a:endParaRPr>
          </a:p>
        </p:txBody>
      </p:sp>
      <p:sp>
        <p:nvSpPr>
          <p:cNvPr id="5" name="Rectángulo 4">
            <a:extLst>
              <a:ext uri="{FF2B5EF4-FFF2-40B4-BE49-F238E27FC236}">
                <a16:creationId xmlns:a16="http://schemas.microsoft.com/office/drawing/2014/main" id="{71BA10CE-330A-474C-BA78-D39349D8D5AB}"/>
              </a:ext>
            </a:extLst>
          </p:cNvPr>
          <p:cNvSpPr/>
          <p:nvPr/>
        </p:nvSpPr>
        <p:spPr>
          <a:xfrm>
            <a:off x="226712" y="1392490"/>
            <a:ext cx="8490142" cy="1477328"/>
          </a:xfrm>
          <a:prstGeom prst="rect">
            <a:avLst/>
          </a:prstGeom>
        </p:spPr>
        <p:txBody>
          <a:bodyPr wrap="square">
            <a:spAutoFit/>
          </a:bodyPr>
          <a:lstStyle/>
          <a:p>
            <a:endParaRPr lang="en-US" dirty="0"/>
          </a:p>
          <a:p>
            <a:r>
              <a:rPr lang="en-US" dirty="0" err="1"/>
              <a:t>Construir</a:t>
            </a:r>
            <a:r>
              <a:rPr lang="en-US" dirty="0"/>
              <a:t> un arbol de decision </a:t>
            </a:r>
            <a:r>
              <a:rPr lang="en-US" dirty="0" err="1"/>
              <a:t>en</a:t>
            </a:r>
            <a:r>
              <a:rPr lang="en-US" dirty="0"/>
              <a:t> Python ( No </a:t>
            </a:r>
            <a:r>
              <a:rPr lang="en-US" dirty="0" err="1"/>
              <a:t>utilice</a:t>
            </a:r>
            <a:r>
              <a:rPr lang="en-US" dirty="0"/>
              <a:t> </a:t>
            </a:r>
            <a:r>
              <a:rPr lang="en-US" dirty="0" err="1"/>
              <a:t>librerias</a:t>
            </a:r>
            <a:r>
              <a:rPr lang="en-US" dirty="0"/>
              <a:t> para </a:t>
            </a:r>
            <a:r>
              <a:rPr lang="en-US" dirty="0" err="1"/>
              <a:t>crear</a:t>
            </a:r>
            <a:r>
              <a:rPr lang="en-US" dirty="0"/>
              <a:t> </a:t>
            </a:r>
            <a:r>
              <a:rPr lang="en-US" dirty="0" err="1"/>
              <a:t>arboles</a:t>
            </a:r>
            <a:r>
              <a:rPr lang="en-US" dirty="0"/>
              <a:t> de decision ) </a:t>
            </a:r>
            <a:r>
              <a:rPr lang="en-US" dirty="0" err="1"/>
              <a:t>siguiendo</a:t>
            </a:r>
            <a:r>
              <a:rPr lang="en-US" dirty="0"/>
              <a:t> los </a:t>
            </a:r>
            <a:r>
              <a:rPr lang="en-US" dirty="0" err="1"/>
              <a:t>pasos</a:t>
            </a:r>
            <a:r>
              <a:rPr lang="en-US" dirty="0"/>
              <a:t> </a:t>
            </a:r>
            <a:r>
              <a:rPr lang="en-US" dirty="0" err="1"/>
              <a:t>descritos</a:t>
            </a:r>
            <a:r>
              <a:rPr lang="en-US" dirty="0"/>
              <a:t> </a:t>
            </a:r>
            <a:r>
              <a:rPr lang="en-US" dirty="0" err="1"/>
              <a:t>en</a:t>
            </a:r>
            <a:r>
              <a:rPr lang="en-US" dirty="0"/>
              <a:t> </a:t>
            </a:r>
            <a:r>
              <a:rPr lang="en-US" dirty="0" err="1"/>
              <a:t>estas</a:t>
            </a:r>
            <a:r>
              <a:rPr lang="en-US" dirty="0"/>
              <a:t> </a:t>
            </a:r>
            <a:r>
              <a:rPr lang="en-US" dirty="0" err="1"/>
              <a:t>diapositivas</a:t>
            </a:r>
            <a:r>
              <a:rPr lang="en-US" dirty="0"/>
              <a:t> para </a:t>
            </a:r>
            <a:r>
              <a:rPr lang="en-US" dirty="0" err="1"/>
              <a:t>contestar</a:t>
            </a:r>
            <a:r>
              <a:rPr lang="en-US" dirty="0"/>
              <a:t> la </a:t>
            </a:r>
            <a:r>
              <a:rPr lang="en-US" dirty="0" err="1"/>
              <a:t>siguiente</a:t>
            </a:r>
            <a:r>
              <a:rPr lang="en-US" dirty="0"/>
              <a:t> </a:t>
            </a:r>
            <a:r>
              <a:rPr lang="en-US" dirty="0" err="1"/>
              <a:t>preguta</a:t>
            </a:r>
            <a:r>
              <a:rPr lang="en-US" dirty="0"/>
              <a:t>: Se le debe </a:t>
            </a:r>
            <a:r>
              <a:rPr lang="en-US" dirty="0" err="1"/>
              <a:t>aprobar</a:t>
            </a:r>
            <a:r>
              <a:rPr lang="en-US" dirty="0"/>
              <a:t> el </a:t>
            </a:r>
            <a:r>
              <a:rPr lang="en-US" dirty="0" err="1"/>
              <a:t>credito</a:t>
            </a:r>
            <a:r>
              <a:rPr lang="en-US" dirty="0"/>
              <a:t> a la </a:t>
            </a:r>
            <a:r>
              <a:rPr lang="en-US" dirty="0" err="1"/>
              <a:t>siguente</a:t>
            </a:r>
            <a:r>
              <a:rPr lang="en-US" dirty="0"/>
              <a:t> persona ?</a:t>
            </a:r>
            <a:endParaRPr lang="es-CO" dirty="0"/>
          </a:p>
          <a:p>
            <a:pPr marL="285750" indent="-285750">
              <a:buFont typeface="Arial" panose="020B0604020202020204" pitchFamily="34" charset="0"/>
              <a:buChar char="•"/>
            </a:pPr>
            <a:endParaRPr lang="es-MX" dirty="0">
              <a:solidFill>
                <a:srgbClr val="000000"/>
              </a:solidFill>
              <a:latin typeface="Arial" panose="020B0604020202020204" pitchFamily="34" charset="0"/>
            </a:endParaRPr>
          </a:p>
        </p:txBody>
      </p:sp>
      <p:pic>
        <p:nvPicPr>
          <p:cNvPr id="6" name="Imagen 5">
            <a:extLst>
              <a:ext uri="{FF2B5EF4-FFF2-40B4-BE49-F238E27FC236}">
                <a16:creationId xmlns:a16="http://schemas.microsoft.com/office/drawing/2014/main" id="{696DDCF6-B6BB-4AFA-887B-126E2FAB5D35}"/>
              </a:ext>
            </a:extLst>
          </p:cNvPr>
          <p:cNvPicPr>
            <a:picLocks noChangeAspect="1"/>
          </p:cNvPicPr>
          <p:nvPr/>
        </p:nvPicPr>
        <p:blipFill>
          <a:blip r:embed="rId6"/>
          <a:stretch>
            <a:fillRect/>
          </a:stretch>
        </p:blipFill>
        <p:spPr>
          <a:xfrm>
            <a:off x="4006031" y="3399344"/>
            <a:ext cx="3785419" cy="1696912"/>
          </a:xfrm>
          <a:prstGeom prst="rect">
            <a:avLst/>
          </a:prstGeom>
        </p:spPr>
      </p:pic>
      <p:graphicFrame>
        <p:nvGraphicFramePr>
          <p:cNvPr id="10" name="Objeto 9">
            <a:extLst>
              <a:ext uri="{FF2B5EF4-FFF2-40B4-BE49-F238E27FC236}">
                <a16:creationId xmlns:a16="http://schemas.microsoft.com/office/drawing/2014/main" id="{1EEF1E2C-E4A3-455A-B236-FA7DBE60A52C}"/>
              </a:ext>
            </a:extLst>
          </p:cNvPr>
          <p:cNvGraphicFramePr>
            <a:graphicFrameLocks noChangeAspect="1"/>
          </p:cNvGraphicFramePr>
          <p:nvPr>
            <p:extLst>
              <p:ext uri="{D42A27DB-BD31-4B8C-83A1-F6EECF244321}">
                <p14:modId xmlns:p14="http://schemas.microsoft.com/office/powerpoint/2010/main" val="2445095933"/>
              </p:ext>
            </p:extLst>
          </p:nvPr>
        </p:nvGraphicFramePr>
        <p:xfrm>
          <a:off x="1615440" y="3602420"/>
          <a:ext cx="914400" cy="771525"/>
        </p:xfrm>
        <a:graphic>
          <a:graphicData uri="http://schemas.openxmlformats.org/presentationml/2006/ole">
            <mc:AlternateContent xmlns:mc="http://schemas.openxmlformats.org/markup-compatibility/2006">
              <mc:Choice xmlns:v="urn:schemas-microsoft-com:vml" Requires="v">
                <p:oleObj spid="_x0000_s1026"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1615440" y="360242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99185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Recursos</a:t>
            </a:r>
            <a:endParaRPr lang="es-ES" sz="2500" b="1" dirty="0">
              <a:solidFill>
                <a:schemeClr val="accent2"/>
              </a:solidFill>
            </a:endParaRPr>
          </a:p>
        </p:txBody>
      </p:sp>
      <p:sp>
        <p:nvSpPr>
          <p:cNvPr id="5" name="Rectángulo 4">
            <a:extLst>
              <a:ext uri="{FF2B5EF4-FFF2-40B4-BE49-F238E27FC236}">
                <a16:creationId xmlns:a16="http://schemas.microsoft.com/office/drawing/2014/main" id="{71BA10CE-330A-474C-BA78-D39349D8D5AB}"/>
              </a:ext>
            </a:extLst>
          </p:cNvPr>
          <p:cNvSpPr/>
          <p:nvPr/>
        </p:nvSpPr>
        <p:spPr>
          <a:xfrm>
            <a:off x="226712" y="1392490"/>
            <a:ext cx="8490142" cy="2862322"/>
          </a:xfrm>
          <a:prstGeom prst="rect">
            <a:avLst/>
          </a:prstGeom>
        </p:spPr>
        <p:txBody>
          <a:bodyPr wrap="square">
            <a:spAutoFit/>
          </a:bodyPr>
          <a:lstStyle/>
          <a:p>
            <a:endParaRPr lang="es-CO" dirty="0"/>
          </a:p>
          <a:p>
            <a:r>
              <a:rPr lang="en-US" dirty="0"/>
              <a:t>[1] Maheshwari, A. (2014). Data analytics made accessible. </a:t>
            </a:r>
            <a:r>
              <a:rPr lang="en-US" i="1" dirty="0"/>
              <a:t>Seattle: Amazon Digital Services</a:t>
            </a:r>
            <a:r>
              <a:rPr lang="en-US" dirty="0"/>
              <a:t>.</a:t>
            </a:r>
          </a:p>
          <a:p>
            <a:endParaRPr lang="en-US" dirty="0"/>
          </a:p>
          <a:p>
            <a:r>
              <a:rPr lang="es-CO" dirty="0"/>
              <a:t>[2] </a:t>
            </a:r>
            <a:r>
              <a:rPr lang="en-US" dirty="0"/>
              <a:t>Provost, F., &amp; Fawcett, T. (2013). </a:t>
            </a:r>
            <a:r>
              <a:rPr lang="en-US" i="1" dirty="0"/>
              <a:t>Data Science for Business: What you need to know about data mining and data-analytic thinking</a:t>
            </a:r>
            <a:r>
              <a:rPr lang="en-US" dirty="0"/>
              <a:t>. " O'Reilly Media, Inc.".</a:t>
            </a:r>
          </a:p>
          <a:p>
            <a:endParaRPr lang="en-US" dirty="0"/>
          </a:p>
          <a:p>
            <a:r>
              <a:rPr lang="es-CO" dirty="0"/>
              <a:t>[3] </a:t>
            </a:r>
            <a:r>
              <a:rPr lang="en-US" dirty="0" err="1"/>
              <a:t>Abiteboul</a:t>
            </a:r>
            <a:r>
              <a:rPr lang="en-US" dirty="0"/>
              <a:t>, S., </a:t>
            </a:r>
            <a:r>
              <a:rPr lang="en-US" dirty="0" err="1"/>
              <a:t>Buneman</a:t>
            </a:r>
            <a:r>
              <a:rPr lang="en-US" dirty="0"/>
              <a:t>, P., &amp; Suciu, D. (2000). </a:t>
            </a:r>
            <a:r>
              <a:rPr lang="en-US" i="1" dirty="0"/>
              <a:t>Data on the web: from relations to </a:t>
            </a:r>
            <a:r>
              <a:rPr lang="en-US" i="1" dirty="0" err="1"/>
              <a:t>semistructured</a:t>
            </a:r>
            <a:r>
              <a:rPr lang="en-US" i="1" dirty="0"/>
              <a:t> data and XML</a:t>
            </a:r>
            <a:r>
              <a:rPr lang="en-US" dirty="0"/>
              <a:t>. Morgan Kaufmann.</a:t>
            </a:r>
            <a:endParaRPr lang="es-CO" dirty="0"/>
          </a:p>
          <a:p>
            <a:pPr marL="285750" indent="-285750">
              <a:buFont typeface="Arial" panose="020B0604020202020204" pitchFamily="34" charset="0"/>
              <a:buChar char="•"/>
            </a:pPr>
            <a:endParaRPr lang="es-MX" dirty="0">
              <a:solidFill>
                <a:srgbClr val="000000"/>
              </a:solidFill>
              <a:latin typeface="Arial" panose="020B0604020202020204" pitchFamily="34" charset="0"/>
            </a:endParaRPr>
          </a:p>
        </p:txBody>
      </p:sp>
    </p:spTree>
    <p:extLst>
      <p:ext uri="{BB962C8B-B14F-4D97-AF65-F5344CB8AC3E}">
        <p14:creationId xmlns:p14="http://schemas.microsoft.com/office/powerpoint/2010/main" val="340210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Introducción</a:t>
            </a:r>
            <a:endParaRPr lang="es-ES" sz="2500" b="1" dirty="0">
              <a:solidFill>
                <a:schemeClr val="accent2"/>
              </a:solidFill>
            </a:endParaRPr>
          </a:p>
        </p:txBody>
      </p:sp>
      <p:sp>
        <p:nvSpPr>
          <p:cNvPr id="2" name="Rectángulo 1">
            <a:extLst>
              <a:ext uri="{FF2B5EF4-FFF2-40B4-BE49-F238E27FC236}">
                <a16:creationId xmlns:a16="http://schemas.microsoft.com/office/drawing/2014/main" id="{FD2B429E-7863-43CE-9648-EF1834881F7E}"/>
              </a:ext>
            </a:extLst>
          </p:cNvPr>
          <p:cNvSpPr/>
          <p:nvPr/>
        </p:nvSpPr>
        <p:spPr>
          <a:xfrm>
            <a:off x="349955" y="1700374"/>
            <a:ext cx="7890934" cy="2585323"/>
          </a:xfrm>
          <a:prstGeom prst="rect">
            <a:avLst/>
          </a:prstGeom>
        </p:spPr>
        <p:txBody>
          <a:bodyPr wrap="square">
            <a:spAutoFit/>
          </a:bodyPr>
          <a:lstStyle/>
          <a:p>
            <a:pPr marL="285750" indent="-285750">
              <a:buFont typeface="Arial" panose="020B0604020202020204" pitchFamily="34" charset="0"/>
              <a:buChar char="•"/>
            </a:pPr>
            <a:r>
              <a:rPr lang="es-MX" dirty="0"/>
              <a:t>Son muy eficientes de usar, fáciles de explicar y su precisión de clasificación es competitiva con otros métodos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Los árboles de decisión pueden generar conocimiento a partir de unas pocas instancias de prueba que luego se pueden aplicar a una población amplia</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Los árboles de decisión se utilizan principalmente para responder a decisiones binarias relativamente simples.</a:t>
            </a:r>
          </a:p>
          <a:p>
            <a:pPr marL="285750" indent="-285750">
              <a:buFont typeface="Arial" panose="020B0604020202020204" pitchFamily="34" charset="0"/>
              <a:buChar char="•"/>
            </a:pPr>
            <a:endParaRPr lang="es-CO" dirty="0"/>
          </a:p>
        </p:txBody>
      </p:sp>
    </p:spTree>
    <p:extLst>
      <p:ext uri="{BB962C8B-B14F-4D97-AF65-F5344CB8AC3E}">
        <p14:creationId xmlns:p14="http://schemas.microsoft.com/office/powerpoint/2010/main" val="265750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861774"/>
          </a:xfrm>
          <a:prstGeom prst="rect">
            <a:avLst/>
          </a:prstGeom>
          <a:noFill/>
        </p:spPr>
        <p:txBody>
          <a:bodyPr wrap="square" rtlCol="0">
            <a:spAutoFit/>
          </a:bodyPr>
          <a:lstStyle/>
          <a:p>
            <a:r>
              <a:rPr lang="es-MX" sz="2500" b="1" dirty="0">
                <a:solidFill>
                  <a:schemeClr val="accent2"/>
                </a:solidFill>
              </a:rPr>
              <a:t>Ejemplo: Dibuje como se imagina un árbol de decisión para el siguiente enunciado:</a:t>
            </a:r>
            <a:endParaRPr lang="es-ES" sz="2500" b="1" dirty="0">
              <a:solidFill>
                <a:schemeClr val="accent2"/>
              </a:solidFill>
            </a:endParaRPr>
          </a:p>
        </p:txBody>
      </p:sp>
      <p:sp>
        <p:nvSpPr>
          <p:cNvPr id="2" name="Rectángulo 1">
            <a:extLst>
              <a:ext uri="{FF2B5EF4-FFF2-40B4-BE49-F238E27FC236}">
                <a16:creationId xmlns:a16="http://schemas.microsoft.com/office/drawing/2014/main" id="{FD2B429E-7863-43CE-9648-EF1834881F7E}"/>
              </a:ext>
            </a:extLst>
          </p:cNvPr>
          <p:cNvSpPr/>
          <p:nvPr/>
        </p:nvSpPr>
        <p:spPr>
          <a:xfrm>
            <a:off x="395222" y="2008192"/>
            <a:ext cx="7890934" cy="3139321"/>
          </a:xfrm>
          <a:prstGeom prst="rect">
            <a:avLst/>
          </a:prstGeom>
        </p:spPr>
        <p:txBody>
          <a:bodyPr wrap="square">
            <a:spAutoFit/>
          </a:bodyPr>
          <a:lstStyle/>
          <a:p>
            <a:r>
              <a:rPr lang="es-MX" dirty="0"/>
              <a:t>Se realizó un estudio en UC San Diego sobre datos de pacientes con enfermedades cardíacas. </a:t>
            </a:r>
            <a:r>
              <a:rPr lang="es-MX" b="1" dirty="0">
                <a:highlight>
                  <a:srgbClr val="FFFF00"/>
                </a:highlight>
              </a:rPr>
              <a:t>Los pacientes fueron diagnosticados con un ataque al corazón por dolor en el pecho</a:t>
            </a:r>
            <a:r>
              <a:rPr lang="es-MX" dirty="0"/>
              <a:t>, diagnosticados por electrocardiograma, niveles altos de enzimas en los músculos del corazón, etc. </a:t>
            </a:r>
          </a:p>
          <a:p>
            <a:pPr marL="285750" indent="-285750">
              <a:buFont typeface="Arial" panose="020B0604020202020204" pitchFamily="34" charset="0"/>
              <a:buChar char="•"/>
            </a:pPr>
            <a:endParaRPr lang="es-MX" dirty="0"/>
          </a:p>
          <a:p>
            <a:r>
              <a:rPr lang="es-MX" dirty="0">
                <a:highlight>
                  <a:srgbClr val="FFFF00"/>
                </a:highlight>
              </a:rPr>
              <a:t>El objetivo era predecir cuál de estos pacientes estaba en riesgo de morir de un segundo ataque al corazón en los próximos 30 días</a:t>
            </a:r>
            <a:r>
              <a:rPr lang="es-MX" dirty="0"/>
              <a:t>. . La predicción determinaría el plan de tratamiento, como si mantener al paciente en cuidados intensivos o no. Para cada paciente se recopilaron más de 100 variables, incluidos datos demográficos, historial médico y datos de laboratorio. Usando esos datos y el algoritmo CART, se construyó un árbol de decisión.</a:t>
            </a:r>
            <a:endParaRPr lang="es-CO" dirty="0"/>
          </a:p>
        </p:txBody>
      </p:sp>
    </p:spTree>
    <p:extLst>
      <p:ext uri="{BB962C8B-B14F-4D97-AF65-F5344CB8AC3E}">
        <p14:creationId xmlns:p14="http://schemas.microsoft.com/office/powerpoint/2010/main" val="411035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861774"/>
          </a:xfrm>
          <a:prstGeom prst="rect">
            <a:avLst/>
          </a:prstGeom>
          <a:noFill/>
        </p:spPr>
        <p:txBody>
          <a:bodyPr wrap="square" rtlCol="0">
            <a:spAutoFit/>
          </a:bodyPr>
          <a:lstStyle/>
          <a:p>
            <a:r>
              <a:rPr lang="es-MX" sz="2500" b="1" dirty="0">
                <a:solidFill>
                  <a:schemeClr val="accent2"/>
                </a:solidFill>
              </a:rPr>
              <a:t>Ejemplo: Dibuje como se imagina un árbol de decisión para el siguiente enunciado:</a:t>
            </a:r>
            <a:endParaRPr lang="es-ES" sz="2500" b="1" dirty="0">
              <a:solidFill>
                <a:schemeClr val="accent2"/>
              </a:solidFill>
            </a:endParaRPr>
          </a:p>
        </p:txBody>
      </p:sp>
      <p:sp>
        <p:nvSpPr>
          <p:cNvPr id="2" name="Rectángulo 1">
            <a:extLst>
              <a:ext uri="{FF2B5EF4-FFF2-40B4-BE49-F238E27FC236}">
                <a16:creationId xmlns:a16="http://schemas.microsoft.com/office/drawing/2014/main" id="{FD2B429E-7863-43CE-9648-EF1834881F7E}"/>
              </a:ext>
            </a:extLst>
          </p:cNvPr>
          <p:cNvSpPr/>
          <p:nvPr/>
        </p:nvSpPr>
        <p:spPr>
          <a:xfrm>
            <a:off x="395222" y="2008192"/>
            <a:ext cx="7890934" cy="3693319"/>
          </a:xfrm>
          <a:prstGeom prst="rect">
            <a:avLst/>
          </a:prstGeom>
        </p:spPr>
        <p:txBody>
          <a:bodyPr wrap="square">
            <a:spAutoFit/>
          </a:bodyPr>
          <a:lstStyle/>
          <a:p>
            <a:r>
              <a:rPr lang="es-MX" dirty="0"/>
              <a:t>El árbol de decisión mostró que si la presión arterial era baja (&lt;=90),la posibilidad de otro ataque al corazón era muy alta (70%). </a:t>
            </a:r>
          </a:p>
          <a:p>
            <a:endParaRPr lang="es-MX" dirty="0"/>
          </a:p>
          <a:p>
            <a:r>
              <a:rPr lang="es-MX" dirty="0"/>
              <a:t>Si la PA del paciente estaba bien, la siguiente pregunta era la edad del paciente. Si la edad era baja (&lt;=62), entonces la supervivencia del paciente estaba casi garantizada (98%). </a:t>
            </a:r>
          </a:p>
          <a:p>
            <a:endParaRPr lang="es-MX" dirty="0"/>
          </a:p>
          <a:p>
            <a:r>
              <a:rPr lang="es-MX" dirty="0"/>
              <a:t>Si la edad era mayor, entonces la siguiente pregunta era sobre problemas de sinusitis. Si su sinusitis estaba bien, las posibilidades de supervivencia eran del 89%. De lo contrario, la probabilidad de supervivencia se redujo al 50%. </a:t>
            </a:r>
          </a:p>
          <a:p>
            <a:endParaRPr lang="es-MX" dirty="0"/>
          </a:p>
          <a:p>
            <a:r>
              <a:rPr lang="es-MX" dirty="0"/>
              <a:t>Este árbol de decisión predice correctamente el 86,5% de los casos. </a:t>
            </a:r>
          </a:p>
          <a:p>
            <a:r>
              <a:rPr lang="es-MX" dirty="0"/>
              <a:t>(Fuente: Sistemas </a:t>
            </a:r>
            <a:r>
              <a:rPr lang="es-MX" dirty="0" err="1"/>
              <a:t>Salford</a:t>
            </a:r>
            <a:r>
              <a:rPr lang="es-MX" dirty="0"/>
              <a:t>).</a:t>
            </a:r>
            <a:endParaRPr lang="es-CO" dirty="0"/>
          </a:p>
        </p:txBody>
      </p:sp>
    </p:spTree>
    <p:extLst>
      <p:ext uri="{BB962C8B-B14F-4D97-AF65-F5344CB8AC3E}">
        <p14:creationId xmlns:p14="http://schemas.microsoft.com/office/powerpoint/2010/main" val="171878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Problema del árbol de decisión</a:t>
            </a:r>
            <a:endParaRPr lang="es-ES" sz="2500" b="1" dirty="0">
              <a:solidFill>
                <a:schemeClr val="accent2"/>
              </a:solidFill>
            </a:endParaRPr>
          </a:p>
        </p:txBody>
      </p:sp>
      <p:sp>
        <p:nvSpPr>
          <p:cNvPr id="6" name="Rectángulo 5">
            <a:extLst>
              <a:ext uri="{FF2B5EF4-FFF2-40B4-BE49-F238E27FC236}">
                <a16:creationId xmlns:a16="http://schemas.microsoft.com/office/drawing/2014/main" id="{FD36D89C-CCD3-495F-9BD0-5386F658D5CD}"/>
              </a:ext>
            </a:extLst>
          </p:cNvPr>
          <p:cNvSpPr/>
          <p:nvPr/>
        </p:nvSpPr>
        <p:spPr>
          <a:xfrm>
            <a:off x="346710" y="1849602"/>
            <a:ext cx="8202930" cy="2585323"/>
          </a:xfrm>
          <a:prstGeom prst="rect">
            <a:avLst/>
          </a:prstGeom>
        </p:spPr>
        <p:txBody>
          <a:bodyPr wrap="square">
            <a:spAutoFit/>
          </a:bodyPr>
          <a:lstStyle/>
          <a:p>
            <a:r>
              <a:rPr lang="es-MX" dirty="0"/>
              <a:t>Imagine una conversación entre un médico y un paciente. </a:t>
            </a:r>
          </a:p>
          <a:p>
            <a:endParaRPr lang="es-MX" dirty="0"/>
          </a:p>
          <a:p>
            <a:r>
              <a:rPr lang="es-MX" dirty="0"/>
              <a:t>El médico hace preguntas para determinar la causa de la dolencia. </a:t>
            </a:r>
          </a:p>
          <a:p>
            <a:endParaRPr lang="es-MX" dirty="0"/>
          </a:p>
          <a:p>
            <a:r>
              <a:rPr lang="es-MX" dirty="0"/>
              <a:t>El médico continuaría haciendo preguntas, hasta que pueda llegar a una decisión razonable. </a:t>
            </a:r>
          </a:p>
          <a:p>
            <a:endParaRPr lang="es-MX" dirty="0"/>
          </a:p>
          <a:p>
            <a:r>
              <a:rPr lang="es-MX" dirty="0"/>
              <a:t>Si nada parece plausible, podría recomendar algunas pruebas para generar más datos y opciones.</a:t>
            </a:r>
            <a:endParaRPr lang="es-CO" dirty="0"/>
          </a:p>
        </p:txBody>
      </p:sp>
      <p:sp>
        <p:nvSpPr>
          <p:cNvPr id="2" name="Rectángulo 1">
            <a:extLst>
              <a:ext uri="{FF2B5EF4-FFF2-40B4-BE49-F238E27FC236}">
                <a16:creationId xmlns:a16="http://schemas.microsoft.com/office/drawing/2014/main" id="{A9A6A90C-CCEA-4F98-B6FC-00752B3BCD60}"/>
              </a:ext>
            </a:extLst>
          </p:cNvPr>
          <p:cNvSpPr/>
          <p:nvPr/>
        </p:nvSpPr>
        <p:spPr>
          <a:xfrm>
            <a:off x="1093075" y="4569749"/>
            <a:ext cx="7641021" cy="1569660"/>
          </a:xfrm>
          <a:prstGeom prst="rect">
            <a:avLst/>
          </a:prstGeom>
        </p:spPr>
        <p:txBody>
          <a:bodyPr wrap="square">
            <a:spAutoFit/>
          </a:bodyPr>
          <a:lstStyle/>
          <a:p>
            <a:r>
              <a:rPr lang="es-MX" sz="2400" dirty="0">
                <a:highlight>
                  <a:srgbClr val="FFFF00"/>
                </a:highlight>
              </a:rPr>
              <a:t>Los expertos humanos aprenden de experiencias pasadas o puntos de datos. De manera similar, una máquina puede ser entrenada para aprender de los puntos de datos pasados y extraer algunos conocimientos o reglas de ellos</a:t>
            </a:r>
            <a:endParaRPr lang="es-CO" sz="2400" dirty="0">
              <a:highlight>
                <a:srgbClr val="FFFF00"/>
              </a:highlight>
            </a:endParaRPr>
          </a:p>
        </p:txBody>
      </p:sp>
    </p:spTree>
    <p:extLst>
      <p:ext uri="{BB962C8B-B14F-4D97-AF65-F5344CB8AC3E}">
        <p14:creationId xmlns:p14="http://schemas.microsoft.com/office/powerpoint/2010/main" val="4103421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Problema del árbol de decisión</a:t>
            </a:r>
            <a:endParaRPr lang="es-ES" sz="2500" b="1" dirty="0">
              <a:solidFill>
                <a:schemeClr val="accent2"/>
              </a:solidFill>
            </a:endParaRPr>
          </a:p>
        </p:txBody>
      </p:sp>
      <p:graphicFrame>
        <p:nvGraphicFramePr>
          <p:cNvPr id="8" name="Diagrama 7">
            <a:extLst>
              <a:ext uri="{FF2B5EF4-FFF2-40B4-BE49-F238E27FC236}">
                <a16:creationId xmlns:a16="http://schemas.microsoft.com/office/drawing/2014/main" id="{2013A80A-3FE9-4061-AA83-FCBFD4EB1140}"/>
              </a:ext>
            </a:extLst>
          </p:cNvPr>
          <p:cNvGraphicFramePr/>
          <p:nvPr>
            <p:extLst>
              <p:ext uri="{D42A27DB-BD31-4B8C-83A1-F6EECF244321}">
                <p14:modId xmlns:p14="http://schemas.microsoft.com/office/powerpoint/2010/main" val="2335983723"/>
              </p:ext>
            </p:extLst>
          </p:nvPr>
        </p:nvGraphicFramePr>
        <p:xfrm>
          <a:off x="1245476" y="1542978"/>
          <a:ext cx="6653048" cy="441522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18368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árbol de decisión: Ejemplo </a:t>
            </a:r>
            <a:endParaRPr lang="es-ES" sz="2500" b="1" dirty="0">
              <a:solidFill>
                <a:schemeClr val="accent2"/>
              </a:solidFill>
            </a:endParaRPr>
          </a:p>
        </p:txBody>
      </p:sp>
      <p:sp>
        <p:nvSpPr>
          <p:cNvPr id="6" name="Rectángulo 5">
            <a:extLst>
              <a:ext uri="{FF2B5EF4-FFF2-40B4-BE49-F238E27FC236}">
                <a16:creationId xmlns:a16="http://schemas.microsoft.com/office/drawing/2014/main" id="{FD36D89C-CCD3-495F-9BD0-5386F658D5CD}"/>
              </a:ext>
            </a:extLst>
          </p:cNvPr>
          <p:cNvSpPr/>
          <p:nvPr/>
        </p:nvSpPr>
        <p:spPr>
          <a:xfrm>
            <a:off x="369570" y="1643862"/>
            <a:ext cx="8202930" cy="1200329"/>
          </a:xfrm>
          <a:prstGeom prst="rect">
            <a:avLst/>
          </a:prstGeom>
        </p:spPr>
        <p:txBody>
          <a:bodyPr wrap="square">
            <a:spAutoFit/>
          </a:bodyPr>
          <a:lstStyle/>
          <a:p>
            <a:pPr marL="285750" indent="-285750">
              <a:buFont typeface="Arial" panose="020B0604020202020204" pitchFamily="34" charset="0"/>
              <a:buChar char="•"/>
            </a:pPr>
            <a:r>
              <a:rPr lang="es-MX" dirty="0"/>
              <a:t>Aquí hay un ejercicio para crear un árbol de decisiones que ayude a tomar decisiones sobre la aprobación de un juego al aire libre. El objetivo es predecir la decisión de juego dadas las condiciones atmosféricas. La decisión es: ¿Se debe permitir el juego o no? Aquí está el problema de decisión.</a:t>
            </a:r>
            <a:endParaRPr lang="es-CO" dirty="0">
              <a:highlight>
                <a:srgbClr val="FFFF00"/>
              </a:highlight>
            </a:endParaRPr>
          </a:p>
        </p:txBody>
      </p:sp>
      <p:pic>
        <p:nvPicPr>
          <p:cNvPr id="2" name="Imagen 1">
            <a:extLst>
              <a:ext uri="{FF2B5EF4-FFF2-40B4-BE49-F238E27FC236}">
                <a16:creationId xmlns:a16="http://schemas.microsoft.com/office/drawing/2014/main" id="{61C2D052-686F-4730-9C8E-84CB33EF0CAB}"/>
              </a:ext>
            </a:extLst>
          </p:cNvPr>
          <p:cNvPicPr>
            <a:picLocks noChangeAspect="1"/>
          </p:cNvPicPr>
          <p:nvPr/>
        </p:nvPicPr>
        <p:blipFill>
          <a:blip r:embed="rId5"/>
          <a:stretch>
            <a:fillRect/>
          </a:stretch>
        </p:blipFill>
        <p:spPr>
          <a:xfrm>
            <a:off x="1418870" y="2844191"/>
            <a:ext cx="5087060" cy="1743318"/>
          </a:xfrm>
          <a:prstGeom prst="rect">
            <a:avLst/>
          </a:prstGeom>
        </p:spPr>
      </p:pic>
      <p:sp>
        <p:nvSpPr>
          <p:cNvPr id="5" name="Rectángulo 4">
            <a:extLst>
              <a:ext uri="{FF2B5EF4-FFF2-40B4-BE49-F238E27FC236}">
                <a16:creationId xmlns:a16="http://schemas.microsoft.com/office/drawing/2014/main" id="{7ED952CD-2395-4CD9-809C-24890883474A}"/>
              </a:ext>
            </a:extLst>
          </p:cNvPr>
          <p:cNvSpPr/>
          <p:nvPr/>
        </p:nvSpPr>
        <p:spPr>
          <a:xfrm>
            <a:off x="1518745" y="4904734"/>
            <a:ext cx="5691352" cy="1200329"/>
          </a:xfrm>
          <a:prstGeom prst="rect">
            <a:avLst/>
          </a:prstGeom>
        </p:spPr>
        <p:txBody>
          <a:bodyPr wrap="square">
            <a:spAutoFit/>
          </a:bodyPr>
          <a:lstStyle/>
          <a:p>
            <a:r>
              <a:rPr lang="es-MX" sz="2400" dirty="0">
                <a:highlight>
                  <a:srgbClr val="FFFF00"/>
                </a:highlight>
              </a:rPr>
              <a:t>Para responder a esa pregunta, uno debe mirar la experiencia pasada y ver qué decisión se tomó en una instancia similar</a:t>
            </a:r>
            <a:endParaRPr lang="es-CO" sz="2400" dirty="0">
              <a:highlight>
                <a:srgbClr val="FFFF00"/>
              </a:highlight>
            </a:endParaRPr>
          </a:p>
        </p:txBody>
      </p:sp>
    </p:spTree>
    <p:extLst>
      <p:ext uri="{BB962C8B-B14F-4D97-AF65-F5344CB8AC3E}">
        <p14:creationId xmlns:p14="http://schemas.microsoft.com/office/powerpoint/2010/main" val="27734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57384"/>
            <a:ext cx="9144000" cy="1600616"/>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1251692"/>
          </a:xfrm>
          <a:prstGeom prst="rect">
            <a:avLst/>
          </a:prstGeom>
        </p:spPr>
      </p:pic>
      <p:sp>
        <p:nvSpPr>
          <p:cNvPr id="9" name="CuadroTexto 8">
            <a:extLst>
              <a:ext uri="{FF2B5EF4-FFF2-40B4-BE49-F238E27FC236}">
                <a16:creationId xmlns:a16="http://schemas.microsoft.com/office/drawing/2014/main" id="{6450B7CD-0E5E-44FA-803C-17669E6C20BD}"/>
              </a:ext>
            </a:extLst>
          </p:cNvPr>
          <p:cNvSpPr txBox="1"/>
          <p:nvPr/>
        </p:nvSpPr>
        <p:spPr>
          <a:xfrm>
            <a:off x="167152" y="964166"/>
            <a:ext cx="8996516" cy="477054"/>
          </a:xfrm>
          <a:prstGeom prst="rect">
            <a:avLst/>
          </a:prstGeom>
          <a:noFill/>
        </p:spPr>
        <p:txBody>
          <a:bodyPr wrap="square" rtlCol="0">
            <a:spAutoFit/>
          </a:bodyPr>
          <a:lstStyle/>
          <a:p>
            <a:r>
              <a:rPr lang="es-MX" sz="2500" b="1" dirty="0">
                <a:solidFill>
                  <a:schemeClr val="accent2"/>
                </a:solidFill>
              </a:rPr>
              <a:t>árbol de decisión: Ejemplo </a:t>
            </a:r>
            <a:endParaRPr lang="es-ES" sz="2500" b="1" dirty="0">
              <a:solidFill>
                <a:schemeClr val="accent2"/>
              </a:solidFill>
            </a:endParaRPr>
          </a:p>
        </p:txBody>
      </p:sp>
      <p:sp>
        <p:nvSpPr>
          <p:cNvPr id="6" name="Rectángulo 5">
            <a:extLst>
              <a:ext uri="{FF2B5EF4-FFF2-40B4-BE49-F238E27FC236}">
                <a16:creationId xmlns:a16="http://schemas.microsoft.com/office/drawing/2014/main" id="{FD36D89C-CCD3-495F-9BD0-5386F658D5CD}"/>
              </a:ext>
            </a:extLst>
          </p:cNvPr>
          <p:cNvSpPr/>
          <p:nvPr/>
        </p:nvSpPr>
        <p:spPr>
          <a:xfrm>
            <a:off x="167152" y="2215858"/>
            <a:ext cx="4762200" cy="2862322"/>
          </a:xfrm>
          <a:prstGeom prst="rect">
            <a:avLst/>
          </a:prstGeom>
        </p:spPr>
        <p:txBody>
          <a:bodyPr wrap="square">
            <a:spAutoFit/>
          </a:bodyPr>
          <a:lstStyle/>
          <a:p>
            <a:pPr marL="342900" indent="-342900">
              <a:buAutoNum type="arabicPeriod"/>
            </a:pPr>
            <a:r>
              <a:rPr lang="en-US" dirty="0">
                <a:highlight>
                  <a:srgbClr val="FFFF00"/>
                </a:highlight>
              </a:rPr>
              <a:t>Que </a:t>
            </a:r>
            <a:r>
              <a:rPr lang="en-US" dirty="0" err="1">
                <a:highlight>
                  <a:srgbClr val="FFFF00"/>
                </a:highlight>
              </a:rPr>
              <a:t>pasa</a:t>
            </a:r>
            <a:r>
              <a:rPr lang="en-US" dirty="0">
                <a:highlight>
                  <a:srgbClr val="FFFF00"/>
                </a:highlight>
              </a:rPr>
              <a:t> </a:t>
            </a:r>
            <a:r>
              <a:rPr lang="en-US" dirty="0" err="1">
                <a:highlight>
                  <a:srgbClr val="FFFF00"/>
                </a:highlight>
              </a:rPr>
              <a:t>si</a:t>
            </a:r>
            <a:r>
              <a:rPr lang="en-US" dirty="0">
                <a:highlight>
                  <a:srgbClr val="FFFF00"/>
                </a:highlight>
              </a:rPr>
              <a:t> el scenario anterior no </a:t>
            </a:r>
            <a:r>
              <a:rPr lang="en-US" dirty="0" err="1">
                <a:highlight>
                  <a:srgbClr val="FFFF00"/>
                </a:highlight>
              </a:rPr>
              <a:t>esta</a:t>
            </a:r>
            <a:r>
              <a:rPr lang="en-US" dirty="0">
                <a:highlight>
                  <a:srgbClr val="FFFF00"/>
                </a:highlight>
              </a:rPr>
              <a:t> </a:t>
            </a:r>
            <a:r>
              <a:rPr lang="en-US" dirty="0" err="1">
                <a:highlight>
                  <a:srgbClr val="FFFF00"/>
                </a:highlight>
              </a:rPr>
              <a:t>en</a:t>
            </a:r>
            <a:r>
              <a:rPr lang="en-US" dirty="0">
                <a:highlight>
                  <a:srgbClr val="FFFF00"/>
                </a:highlight>
              </a:rPr>
              <a:t> la </a:t>
            </a:r>
            <a:r>
              <a:rPr lang="en-US" dirty="0" err="1">
                <a:highlight>
                  <a:srgbClr val="FFFF00"/>
                </a:highlight>
              </a:rPr>
              <a:t>tabla</a:t>
            </a:r>
            <a:r>
              <a:rPr lang="en-US" dirty="0">
                <a:highlight>
                  <a:srgbClr val="FFFF00"/>
                </a:highlight>
              </a:rPr>
              <a:t> </a:t>
            </a:r>
            <a:r>
              <a:rPr lang="en-US" dirty="0" err="1">
                <a:highlight>
                  <a:srgbClr val="FFFF00"/>
                </a:highlight>
              </a:rPr>
              <a:t>historica</a:t>
            </a:r>
            <a:r>
              <a:rPr lang="en-US" dirty="0">
                <a:highlight>
                  <a:srgbClr val="FFFF00"/>
                </a:highlight>
              </a:rPr>
              <a:t> ?</a:t>
            </a:r>
          </a:p>
          <a:p>
            <a:pPr marL="342900" indent="-342900">
              <a:buAutoNum type="arabicPeriod"/>
            </a:pPr>
            <a:endParaRPr lang="en-US" dirty="0">
              <a:highlight>
                <a:srgbClr val="FFFF00"/>
              </a:highlight>
            </a:endParaRPr>
          </a:p>
          <a:p>
            <a:pPr marL="342900" indent="-342900">
              <a:buAutoNum type="arabicPeriod" startAt="2"/>
            </a:pPr>
            <a:r>
              <a:rPr lang="en-US" dirty="0" err="1">
                <a:highlight>
                  <a:srgbClr val="FFFF00"/>
                </a:highlight>
              </a:rPr>
              <a:t>Buscar</a:t>
            </a:r>
            <a:r>
              <a:rPr lang="en-US" dirty="0">
                <a:highlight>
                  <a:srgbClr val="FFFF00"/>
                </a:highlight>
              </a:rPr>
              <a:t> </a:t>
            </a:r>
            <a:r>
              <a:rPr lang="en-US" dirty="0" err="1">
                <a:highlight>
                  <a:srgbClr val="FFFF00"/>
                </a:highlight>
              </a:rPr>
              <a:t>en</a:t>
            </a:r>
            <a:r>
              <a:rPr lang="en-US" dirty="0">
                <a:highlight>
                  <a:srgbClr val="FFFF00"/>
                </a:highlight>
              </a:rPr>
              <a:t> </a:t>
            </a:r>
            <a:r>
              <a:rPr lang="en-US" dirty="0" err="1">
                <a:highlight>
                  <a:srgbClr val="FFFF00"/>
                </a:highlight>
              </a:rPr>
              <a:t>toda</a:t>
            </a:r>
            <a:r>
              <a:rPr lang="en-US" dirty="0">
                <a:highlight>
                  <a:srgbClr val="FFFF00"/>
                </a:highlight>
              </a:rPr>
              <a:t> la base de </a:t>
            </a:r>
            <a:r>
              <a:rPr lang="en-US" dirty="0" err="1">
                <a:highlight>
                  <a:srgbClr val="FFFF00"/>
                </a:highlight>
              </a:rPr>
              <a:t>datos</a:t>
            </a:r>
            <a:r>
              <a:rPr lang="en-US" dirty="0">
                <a:highlight>
                  <a:srgbClr val="FFFF00"/>
                </a:highlight>
              </a:rPr>
              <a:t> </a:t>
            </a:r>
            <a:r>
              <a:rPr lang="en-US" dirty="0" err="1">
                <a:highlight>
                  <a:srgbClr val="FFFF00"/>
                </a:highlight>
              </a:rPr>
              <a:t>puede</a:t>
            </a:r>
            <a:r>
              <a:rPr lang="en-US" dirty="0">
                <a:highlight>
                  <a:srgbClr val="FFFF00"/>
                </a:highlight>
              </a:rPr>
              <a:t> ser </a:t>
            </a:r>
            <a:r>
              <a:rPr lang="en-US" dirty="0" err="1">
                <a:highlight>
                  <a:srgbClr val="FFFF00"/>
                </a:highlight>
              </a:rPr>
              <a:t>muy</a:t>
            </a:r>
            <a:r>
              <a:rPr lang="en-US" dirty="0">
                <a:highlight>
                  <a:srgbClr val="FFFF00"/>
                </a:highlight>
              </a:rPr>
              <a:t> </a:t>
            </a:r>
            <a:r>
              <a:rPr lang="en-US" dirty="0" err="1">
                <a:highlight>
                  <a:srgbClr val="FFFF00"/>
                </a:highlight>
              </a:rPr>
              <a:t>costoso</a:t>
            </a:r>
            <a:r>
              <a:rPr lang="en-US" dirty="0">
                <a:highlight>
                  <a:srgbClr val="FFFF00"/>
                </a:highlight>
              </a:rPr>
              <a:t> </a:t>
            </a:r>
            <a:r>
              <a:rPr lang="en-US" dirty="0" err="1">
                <a:highlight>
                  <a:srgbClr val="FFFF00"/>
                </a:highlight>
              </a:rPr>
              <a:t>teniendo</a:t>
            </a:r>
            <a:r>
              <a:rPr lang="en-US" dirty="0">
                <a:highlight>
                  <a:srgbClr val="FFFF00"/>
                </a:highlight>
              </a:rPr>
              <a:t> </a:t>
            </a:r>
            <a:r>
              <a:rPr lang="en-US" dirty="0" err="1">
                <a:highlight>
                  <a:srgbClr val="FFFF00"/>
                </a:highlight>
              </a:rPr>
              <a:t>en</a:t>
            </a:r>
            <a:r>
              <a:rPr lang="en-US" dirty="0">
                <a:highlight>
                  <a:srgbClr val="FFFF00"/>
                </a:highlight>
              </a:rPr>
              <a:t> </a:t>
            </a:r>
            <a:r>
              <a:rPr lang="en-US" dirty="0" err="1">
                <a:highlight>
                  <a:srgbClr val="FFFF00"/>
                </a:highlight>
              </a:rPr>
              <a:t>cuenta</a:t>
            </a:r>
            <a:r>
              <a:rPr lang="en-US" dirty="0">
                <a:highlight>
                  <a:srgbClr val="FFFF00"/>
                </a:highlight>
              </a:rPr>
              <a:t> el </a:t>
            </a:r>
            <a:r>
              <a:rPr lang="en-US" dirty="0" err="1">
                <a:highlight>
                  <a:srgbClr val="FFFF00"/>
                </a:highlight>
              </a:rPr>
              <a:t>numero</a:t>
            </a:r>
            <a:r>
              <a:rPr lang="en-US" dirty="0">
                <a:highlight>
                  <a:srgbClr val="FFFF00"/>
                </a:highlight>
              </a:rPr>
              <a:t> de variables a </a:t>
            </a:r>
            <a:r>
              <a:rPr lang="en-US" dirty="0" err="1">
                <a:highlight>
                  <a:srgbClr val="FFFF00"/>
                </a:highlight>
              </a:rPr>
              <a:t>buscar</a:t>
            </a:r>
            <a:r>
              <a:rPr lang="en-US" dirty="0">
                <a:highlight>
                  <a:srgbClr val="FFFF00"/>
                </a:highlight>
              </a:rPr>
              <a:t>.</a:t>
            </a:r>
          </a:p>
          <a:p>
            <a:pPr marL="342900" indent="-342900">
              <a:buAutoNum type="arabicPeriod" startAt="2"/>
            </a:pPr>
            <a:endParaRPr lang="en-US" dirty="0">
              <a:highlight>
                <a:srgbClr val="FFFF00"/>
              </a:highlight>
            </a:endParaRPr>
          </a:p>
          <a:p>
            <a:pPr marL="342900" indent="-342900">
              <a:buAutoNum type="arabicPeriod" startAt="2"/>
            </a:pPr>
            <a:r>
              <a:rPr lang="en-US" dirty="0">
                <a:highlight>
                  <a:srgbClr val="FFFF00"/>
                </a:highlight>
              </a:rPr>
              <a:t>Como </a:t>
            </a:r>
            <a:r>
              <a:rPr lang="en-US" dirty="0" err="1">
                <a:highlight>
                  <a:srgbClr val="FFFF00"/>
                </a:highlight>
              </a:rPr>
              <a:t>lidiar</a:t>
            </a:r>
            <a:r>
              <a:rPr lang="en-US" dirty="0">
                <a:highlight>
                  <a:srgbClr val="FFFF00"/>
                </a:highlight>
              </a:rPr>
              <a:t> con variables que no </a:t>
            </a:r>
            <a:r>
              <a:rPr lang="en-US" dirty="0" err="1">
                <a:highlight>
                  <a:srgbClr val="FFFF00"/>
                </a:highlight>
              </a:rPr>
              <a:t>tienen</a:t>
            </a:r>
            <a:r>
              <a:rPr lang="en-US" dirty="0">
                <a:highlight>
                  <a:srgbClr val="FFFF00"/>
                </a:highlight>
              </a:rPr>
              <a:t> information conde se decide </a:t>
            </a:r>
            <a:r>
              <a:rPr lang="en-US" dirty="0" err="1">
                <a:highlight>
                  <a:srgbClr val="FFFF00"/>
                </a:highlight>
              </a:rPr>
              <a:t>buscar</a:t>
            </a:r>
            <a:r>
              <a:rPr lang="en-US" dirty="0">
                <a:highlight>
                  <a:srgbClr val="FFFF00"/>
                </a:highlight>
              </a:rPr>
              <a:t> </a:t>
            </a:r>
            <a:r>
              <a:rPr lang="en-US" dirty="0" err="1">
                <a:highlight>
                  <a:srgbClr val="FFFF00"/>
                </a:highlight>
              </a:rPr>
              <a:t>en</a:t>
            </a:r>
            <a:r>
              <a:rPr lang="en-US" dirty="0">
                <a:highlight>
                  <a:srgbClr val="FFFF00"/>
                </a:highlight>
              </a:rPr>
              <a:t> </a:t>
            </a:r>
            <a:r>
              <a:rPr lang="en-US" dirty="0" err="1">
                <a:highlight>
                  <a:srgbClr val="FFFF00"/>
                </a:highlight>
              </a:rPr>
              <a:t>toda</a:t>
            </a:r>
            <a:r>
              <a:rPr lang="en-US" dirty="0">
                <a:highlight>
                  <a:srgbClr val="FFFF00"/>
                </a:highlight>
              </a:rPr>
              <a:t> la base de </a:t>
            </a:r>
            <a:r>
              <a:rPr lang="en-US" dirty="0" err="1">
                <a:highlight>
                  <a:srgbClr val="FFFF00"/>
                </a:highlight>
              </a:rPr>
              <a:t>datos</a:t>
            </a:r>
            <a:r>
              <a:rPr lang="en-US" dirty="0">
                <a:highlight>
                  <a:srgbClr val="FFFF00"/>
                </a:highlight>
              </a:rPr>
              <a:t> por un scenario </a:t>
            </a:r>
            <a:r>
              <a:rPr lang="en-US" dirty="0" err="1">
                <a:highlight>
                  <a:srgbClr val="FFFF00"/>
                </a:highlight>
              </a:rPr>
              <a:t>previo</a:t>
            </a:r>
            <a:r>
              <a:rPr lang="en-US" dirty="0">
                <a:highlight>
                  <a:srgbClr val="FFFF00"/>
                </a:highlight>
              </a:rPr>
              <a:t> ?</a:t>
            </a:r>
          </a:p>
        </p:txBody>
      </p:sp>
      <p:pic>
        <p:nvPicPr>
          <p:cNvPr id="7" name="Imagen 6">
            <a:extLst>
              <a:ext uri="{FF2B5EF4-FFF2-40B4-BE49-F238E27FC236}">
                <a16:creationId xmlns:a16="http://schemas.microsoft.com/office/drawing/2014/main" id="{0C5436E6-EE51-45BC-BC20-854EAFC629F3}"/>
              </a:ext>
            </a:extLst>
          </p:cNvPr>
          <p:cNvPicPr>
            <a:picLocks noChangeAspect="1"/>
          </p:cNvPicPr>
          <p:nvPr/>
        </p:nvPicPr>
        <p:blipFill>
          <a:blip r:embed="rId5"/>
          <a:stretch>
            <a:fillRect/>
          </a:stretch>
        </p:blipFill>
        <p:spPr>
          <a:xfrm>
            <a:off x="5990538" y="49778"/>
            <a:ext cx="3153462" cy="6599049"/>
          </a:xfrm>
          <a:prstGeom prst="rect">
            <a:avLst/>
          </a:prstGeom>
        </p:spPr>
      </p:pic>
    </p:spTree>
    <p:extLst>
      <p:ext uri="{BB962C8B-B14F-4D97-AF65-F5344CB8AC3E}">
        <p14:creationId xmlns:p14="http://schemas.microsoft.com/office/powerpoint/2010/main" val="84307161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5573</TotalTime>
  <Words>2098</Words>
  <Application>Microsoft Office PowerPoint</Application>
  <PresentationFormat>Presentación en pantalla (4:3)</PresentationFormat>
  <Paragraphs>164</Paragraphs>
  <Slides>22</Slides>
  <Notes>20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22</vt:i4>
      </vt:variant>
    </vt:vector>
  </HeadingPairs>
  <TitlesOfParts>
    <vt:vector size="26" baseType="lpstr">
      <vt:lpstr>Arial</vt:lpstr>
      <vt:lpstr>Calibri</vt:lpstr>
      <vt:lpstr>Tema de Office</vt:lpstr>
      <vt:lpstr>Macro-Enabled Worksheet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Alejandro Garces Hoyos</cp:lastModifiedBy>
  <cp:revision>319</cp:revision>
  <dcterms:created xsi:type="dcterms:W3CDTF">2020-02-03T21:07:58Z</dcterms:created>
  <dcterms:modified xsi:type="dcterms:W3CDTF">2022-10-03T15:09:03Z</dcterms:modified>
</cp:coreProperties>
</file>