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5"/>
  </p:notesMasterIdLst>
  <p:handoutMasterIdLst>
    <p:handoutMasterId r:id="rId106"/>
  </p:handoutMasterIdLst>
  <p:sldIdLst>
    <p:sldId id="256" r:id="rId2"/>
    <p:sldId id="288" r:id="rId3"/>
    <p:sldId id="410" r:id="rId4"/>
    <p:sldId id="411" r:id="rId5"/>
    <p:sldId id="452" r:id="rId6"/>
    <p:sldId id="408" r:id="rId7"/>
    <p:sldId id="453" r:id="rId8"/>
    <p:sldId id="458" r:id="rId9"/>
    <p:sldId id="459" r:id="rId10"/>
    <p:sldId id="405" r:id="rId11"/>
    <p:sldId id="407" r:id="rId12"/>
    <p:sldId id="456" r:id="rId13"/>
    <p:sldId id="386" r:id="rId14"/>
    <p:sldId id="387" r:id="rId15"/>
    <p:sldId id="381" r:id="rId16"/>
    <p:sldId id="402" r:id="rId17"/>
    <p:sldId id="406" r:id="rId18"/>
    <p:sldId id="398" r:id="rId19"/>
    <p:sldId id="400" r:id="rId20"/>
    <p:sldId id="311" r:id="rId21"/>
    <p:sldId id="390" r:id="rId22"/>
    <p:sldId id="436" r:id="rId23"/>
    <p:sldId id="437" r:id="rId24"/>
    <p:sldId id="457" r:id="rId25"/>
    <p:sldId id="414" r:id="rId26"/>
    <p:sldId id="454" r:id="rId27"/>
    <p:sldId id="359" r:id="rId28"/>
    <p:sldId id="455" r:id="rId29"/>
    <p:sldId id="285" r:id="rId30"/>
    <p:sldId id="286" r:id="rId31"/>
    <p:sldId id="287" r:id="rId32"/>
    <p:sldId id="289" r:id="rId33"/>
    <p:sldId id="334" r:id="rId34"/>
    <p:sldId id="335" r:id="rId35"/>
    <p:sldId id="440" r:id="rId36"/>
    <p:sldId id="451" r:id="rId37"/>
    <p:sldId id="358" r:id="rId38"/>
    <p:sldId id="351" r:id="rId39"/>
    <p:sldId id="439" r:id="rId40"/>
    <p:sldId id="353" r:id="rId41"/>
    <p:sldId id="355" r:id="rId42"/>
    <p:sldId id="413" r:id="rId43"/>
    <p:sldId id="261" r:id="rId44"/>
    <p:sldId id="257" r:id="rId45"/>
    <p:sldId id="258" r:id="rId46"/>
    <p:sldId id="259" r:id="rId47"/>
    <p:sldId id="270" r:id="rId48"/>
    <p:sldId id="271" r:id="rId49"/>
    <p:sldId id="263" r:id="rId50"/>
    <p:sldId id="460" r:id="rId51"/>
    <p:sldId id="266" r:id="rId52"/>
    <p:sldId id="272" r:id="rId53"/>
    <p:sldId id="340" r:id="rId54"/>
    <p:sldId id="274" r:id="rId55"/>
    <p:sldId id="273" r:id="rId56"/>
    <p:sldId id="279" r:id="rId57"/>
    <p:sldId id="280" r:id="rId58"/>
    <p:sldId id="333" r:id="rId59"/>
    <p:sldId id="277" r:id="rId60"/>
    <p:sldId id="275" r:id="rId61"/>
    <p:sldId id="284" r:id="rId62"/>
    <p:sldId id="403" r:id="rId63"/>
    <p:sldId id="290" r:id="rId64"/>
    <p:sldId id="291" r:id="rId65"/>
    <p:sldId id="293" r:id="rId66"/>
    <p:sldId id="336" r:id="rId67"/>
    <p:sldId id="294" r:id="rId68"/>
    <p:sldId id="443" r:id="rId69"/>
    <p:sldId id="304" r:id="rId70"/>
    <p:sldId id="298" r:id="rId71"/>
    <p:sldId id="444" r:id="rId72"/>
    <p:sldId id="445" r:id="rId73"/>
    <p:sldId id="303" r:id="rId74"/>
    <p:sldId id="305" r:id="rId75"/>
    <p:sldId id="307" r:id="rId76"/>
    <p:sldId id="308" r:id="rId77"/>
    <p:sldId id="310" r:id="rId78"/>
    <p:sldId id="313" r:id="rId79"/>
    <p:sldId id="314" r:id="rId80"/>
    <p:sldId id="446" r:id="rId81"/>
    <p:sldId id="339" r:id="rId82"/>
    <p:sldId id="461" r:id="rId83"/>
    <p:sldId id="462" r:id="rId84"/>
    <p:sldId id="463" r:id="rId85"/>
    <p:sldId id="448" r:id="rId86"/>
    <p:sldId id="449" r:id="rId87"/>
    <p:sldId id="464" r:id="rId88"/>
    <p:sldId id="320" r:id="rId89"/>
    <p:sldId id="329" r:id="rId90"/>
    <p:sldId id="330" r:id="rId91"/>
    <p:sldId id="322" r:id="rId92"/>
    <p:sldId id="415" r:id="rId93"/>
    <p:sldId id="416" r:id="rId94"/>
    <p:sldId id="417" r:id="rId95"/>
    <p:sldId id="420" r:id="rId96"/>
    <p:sldId id="421" r:id="rId97"/>
    <p:sldId id="422" r:id="rId98"/>
    <p:sldId id="418" r:id="rId99"/>
    <p:sldId id="424" r:id="rId100"/>
    <p:sldId id="426" r:id="rId101"/>
    <p:sldId id="427" r:id="rId102"/>
    <p:sldId id="433" r:id="rId103"/>
    <p:sldId id="326" r:id="rId10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E D'AVENA" initials="GD" lastIdx="3" clrIdx="0">
    <p:extLst>
      <p:ext uri="{19B8F6BF-5375-455C-9EA6-DF929625EA0E}">
        <p15:presenceInfo xmlns:p15="http://schemas.microsoft.com/office/powerpoint/2012/main" userId="S::304730@unimore.it::a0d5984c-8efe-45e3-97e0-9f5a2e6cf4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1"/>
    <p:restoredTop sz="96281"/>
  </p:normalViewPr>
  <p:slideViewPr>
    <p:cSldViewPr>
      <p:cViewPr varScale="1">
        <p:scale>
          <a:sx n="105" d="100"/>
          <a:sy n="105" d="100"/>
        </p:scale>
        <p:origin x="352" y="19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ommentAuthors" Target="commentAuthor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5T12:49:18.542" idx="1">
    <p:pos x="480" y="3779"/>
    <p:text/>
    <p:extLst>
      <p:ext uri="{C676402C-5697-4E1C-873F-D02D1690AC5C}">
        <p15:threadingInfo xmlns:p15="http://schemas.microsoft.com/office/powerpoint/2012/main" timeZoneBias="-60"/>
      </p:ext>
    </p:extLst>
  </p:cm>
  <p:cm authorId="1" dt="2023-03-15T12:49:36.779" idx="2">
    <p:pos x="10" y="10"/>
    <p:text/>
    <p:extLst>
      <p:ext uri="{C676402C-5697-4E1C-873F-D02D1690AC5C}">
        <p15:threadingInfo xmlns:p15="http://schemas.microsoft.com/office/powerpoint/2012/main" timeZoneBias="-60"/>
      </p:ext>
    </p:extLst>
  </p:cm>
  <p:cm authorId="1" dt="2023-03-15T12:49:44.801" idx="3">
    <p:pos x="146" y="146"/>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03/16/2023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‹N›</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16/03/2023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‹N›</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4D60BF-EFBC-5743-8A89-CC6906C80278}" type="slidenum">
              <a:rPr lang="en-US" sz="1200">
                <a:latin typeface="Times New Roman" charset="0"/>
              </a:rPr>
              <a:pPr/>
              <a:t>74</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4D60BF-EFBC-5743-8A89-CC6906C80278}" type="slidenum">
              <a:rPr lang="en-US" sz="1200">
                <a:latin typeface="Times New Roman" charset="0"/>
              </a:rPr>
              <a:pPr/>
              <a:t>92</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2652291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E12354B-C32C-3E44-9516-97DB9D490ABA}" type="slidenum">
              <a:rPr lang="en-US" sz="1200">
                <a:latin typeface="Times New Roman" charset="0"/>
              </a:rPr>
              <a:pPr/>
              <a:t>103</a:t>
            </a:fld>
            <a:endParaRPr lang="en-US" sz="1200">
              <a:latin typeface="Times New Roman"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4163344-9839-FC48-A0AE-EC7B457773EE}" type="slidenum">
              <a:rPr lang="en-US" sz="1200">
                <a:latin typeface="Times New Roman" charset="0"/>
              </a:rPr>
              <a:pPr/>
              <a:t>75</a:t>
            </a:fld>
            <a:endParaRPr lang="en-US" sz="12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5551D58-B3EE-A74C-9822-D6573A2AA8E8}" type="slidenum">
              <a:rPr lang="en-US" sz="1200">
                <a:latin typeface="Times New Roman" charset="0"/>
              </a:rPr>
              <a:pPr/>
              <a:t>76</a:t>
            </a:fld>
            <a:endParaRPr lang="en-US" sz="1200">
              <a:latin typeface="Times New Roman"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0583C81-91F6-844A-9790-6807AE7AE3BB}" type="slidenum">
              <a:rPr lang="en-US" sz="1200">
                <a:latin typeface="Times New Roman" charset="0"/>
              </a:rPr>
              <a:pPr/>
              <a:t>77</a:t>
            </a:fld>
            <a:endParaRPr lang="en-US" sz="1200">
              <a:latin typeface="Times New Roman"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032EA7B5-2625-3541-AF32-D9F0FD12477F}" type="slidenum">
              <a:rPr lang="en-US" sz="1200">
                <a:latin typeface="Times New Roman" charset="0"/>
              </a:rPr>
              <a:pPr/>
              <a:t>78</a:t>
            </a:fld>
            <a:endParaRPr lang="en-US" sz="1200">
              <a:latin typeface="Times New Roman"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FD589BE-F165-1840-8D6C-0DDBEAD3B40B}" type="slidenum">
              <a:rPr lang="en-US" sz="1200">
                <a:latin typeface="Times New Roman" charset="0"/>
              </a:rPr>
              <a:pPr/>
              <a:t>79</a:t>
            </a:fld>
            <a:endParaRPr lang="en-US" sz="120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74D60BF-EFBC-5743-8A89-CC6906C80278}" type="slidenum">
              <a:rPr lang="en-US" sz="1200">
                <a:latin typeface="Times New Roman" charset="0"/>
              </a:rPr>
              <a:pPr/>
              <a:t>80</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267831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1AD7DEF-C37B-B748-A244-1EC5FF0C82D3}" type="slidenum">
              <a:rPr lang="en-US" sz="1200">
                <a:latin typeface="Times New Roman" charset="0"/>
              </a:rPr>
              <a:pPr/>
              <a:t>88</a:t>
            </a:fld>
            <a:endParaRPr lang="en-US" sz="120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FFE4B428-3D04-014D-8EEF-AF9131895F93}" type="slidenum">
              <a:rPr lang="en-US" sz="1200">
                <a:latin typeface="Times New Roman" charset="0"/>
              </a:rPr>
              <a:pPr/>
              <a:t>91</a:t>
            </a:fld>
            <a:endParaRPr lang="en-US" sz="1200">
              <a:latin typeface="Times New Roman"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Java Object Oriented</a:t>
            </a:r>
            <a:endParaRPr lang="it-IT" dirty="0"/>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 and destruction</a:t>
            </a:r>
          </a:p>
        </p:txBody>
      </p:sp>
      <p:sp>
        <p:nvSpPr>
          <p:cNvPr id="3" name="Content Placeholder 2"/>
          <p:cNvSpPr>
            <a:spLocks noGrp="1"/>
          </p:cNvSpPr>
          <p:nvPr>
            <p:ph sz="half" idx="1"/>
          </p:nvPr>
        </p:nvSpPr>
        <p:spPr/>
        <p:txBody>
          <a:bodyPr>
            <a:normAutofit/>
          </a:bodyPr>
          <a:lstStyle/>
          <a:p>
            <a:r>
              <a:rPr lang="en-US" sz="1600" dirty="0"/>
              <a:t>The creation of an object is made with the keyword </a:t>
            </a:r>
            <a:r>
              <a:rPr lang="en-US" sz="1600" dirty="0">
                <a:solidFill>
                  <a:schemeClr val="accent6">
                    <a:lumMod val="75000"/>
                  </a:schemeClr>
                </a:solidFill>
              </a:rPr>
              <a:t>new</a:t>
            </a:r>
            <a:r>
              <a:rPr lang="en-US" sz="1600" dirty="0"/>
              <a:t> which creates a new instance of the specified class</a:t>
            </a:r>
          </a:p>
          <a:p>
            <a:r>
              <a:rPr lang="en-US" sz="1600" dirty="0">
                <a:solidFill>
                  <a:schemeClr val="accent6">
                    <a:lumMod val="75000"/>
                  </a:schemeClr>
                </a:solidFill>
              </a:rPr>
              <a:t>new</a:t>
            </a:r>
            <a:r>
              <a:rPr lang="en-US" sz="1600" dirty="0"/>
              <a:t> calls the constructor method of the class and returns a reference to the portion of memory containing the created object (heap)</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Car c1 = new Car(Red, Fiat, False); </a:t>
            </a:r>
          </a:p>
          <a:p>
            <a:pPr marL="0" indent="0">
              <a:buNone/>
            </a:pPr>
            <a:r>
              <a:rPr lang="en-US" sz="1600" dirty="0">
                <a:latin typeface="Consolas" panose="020B0609020204030204" pitchFamily="49" charset="0"/>
                <a:cs typeface="Consolas" panose="020B0609020204030204" pitchFamily="49" charset="0"/>
              </a:rPr>
              <a:t>Car c2 = c1;</a:t>
            </a:r>
          </a:p>
          <a:p>
            <a:pPr marL="0" indent="0">
              <a:buNone/>
            </a:pPr>
            <a:r>
              <a:rPr lang="en-US" sz="1600" dirty="0">
                <a:latin typeface="Consolas" panose="020B0609020204030204" pitchFamily="49" charset="0"/>
                <a:cs typeface="Consolas" panose="020B0609020204030204" pitchFamily="49" charset="0"/>
              </a:rPr>
              <a:t>Car c3 = new Car(White, BMW, True)</a:t>
            </a:r>
          </a:p>
          <a:p>
            <a:endParaRPr lang="en-US" sz="1800" dirty="0"/>
          </a:p>
          <a:p>
            <a:endParaRPr lang="en-US" sz="1600" dirty="0"/>
          </a:p>
        </p:txBody>
      </p:sp>
      <p:sp>
        <p:nvSpPr>
          <p:cNvPr id="6" name="Content Placeholder 5">
            <a:extLst>
              <a:ext uri="{FF2B5EF4-FFF2-40B4-BE49-F238E27FC236}">
                <a16:creationId xmlns:a16="http://schemas.microsoft.com/office/drawing/2014/main" id="{434245CF-67CE-9FE6-610A-2A1B801EC544}"/>
              </a:ext>
            </a:extLst>
          </p:cNvPr>
          <p:cNvSpPr>
            <a:spLocks noGrp="1"/>
          </p:cNvSpPr>
          <p:nvPr>
            <p:ph sz="half" idx="2"/>
          </p:nvPr>
        </p:nvSpPr>
        <p:spPr/>
        <p:txBody>
          <a:bodyPr>
            <a:normAutofit/>
          </a:bodyPr>
          <a:lstStyle/>
          <a:p>
            <a:r>
              <a:rPr lang="en-US" sz="1600" dirty="0">
                <a:solidFill>
                  <a:schemeClr val="accent6">
                    <a:lumMod val="75000"/>
                  </a:schemeClr>
                </a:solidFill>
              </a:rPr>
              <a:t>It is no longer a developer concern</a:t>
            </a:r>
          </a:p>
          <a:p>
            <a:r>
              <a:rPr lang="en-US" sz="1600" dirty="0"/>
              <a:t>Java supports </a:t>
            </a:r>
            <a:r>
              <a:rPr lang="en-US" sz="1600" i="1" dirty="0">
                <a:solidFill>
                  <a:schemeClr val="accent6">
                    <a:lumMod val="75000"/>
                  </a:schemeClr>
                </a:solidFill>
              </a:rPr>
              <a:t>Automatic</a:t>
            </a:r>
            <a:r>
              <a:rPr lang="en-US" sz="1600" dirty="0"/>
              <a:t> </a:t>
            </a:r>
            <a:r>
              <a:rPr lang="en-US" sz="1600" i="1" dirty="0">
                <a:solidFill>
                  <a:schemeClr val="accent6">
                    <a:lumMod val="75000"/>
                  </a:schemeClr>
                </a:solidFill>
              </a:rPr>
              <a:t>Garbage Collection </a:t>
            </a:r>
            <a:r>
              <a:rPr lang="en-US" sz="1600" i="1" dirty="0"/>
              <a:t>(an automatic way for de-allocating unreferenced objects)</a:t>
            </a:r>
          </a:p>
          <a:p>
            <a:endParaRPr lang="en-IT" sz="1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9600" y="4221088"/>
            <a:ext cx="5341265" cy="1786658"/>
          </a:xfrm>
          <a:prstGeom prst="rect">
            <a:avLst/>
          </a:prstGeom>
        </p:spPr>
      </p:pic>
      <p:pic>
        <p:nvPicPr>
          <p:cNvPr id="12" name="Picture 11" descr="Screen Shot 2017-02-09 at 18.28.52.png">
            <a:extLst>
              <a:ext uri="{FF2B5EF4-FFF2-40B4-BE49-F238E27FC236}">
                <a16:creationId xmlns:a16="http://schemas.microsoft.com/office/drawing/2014/main" id="{1897EC35-4996-71E0-0382-44F6F037034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07544" y="2717469"/>
            <a:ext cx="5806827" cy="3672408"/>
          </a:xfrm>
          <a:prstGeom prst="rect">
            <a:avLst/>
          </a:prstGeom>
        </p:spPr>
      </p:pic>
    </p:spTree>
    <p:extLst>
      <p:ext uri="{BB962C8B-B14F-4D97-AF65-F5344CB8AC3E}">
        <p14:creationId xmlns:p14="http://schemas.microsoft.com/office/powerpoint/2010/main" val="13167524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C2A-71FA-024C-9668-CFB480EB0A7B}"/>
              </a:ext>
            </a:extLst>
          </p:cNvPr>
          <p:cNvSpPr>
            <a:spLocks noGrp="1"/>
          </p:cNvSpPr>
          <p:nvPr>
            <p:ph type="title"/>
          </p:nvPr>
        </p:nvSpPr>
        <p:spPr/>
        <p:txBody>
          <a:bodyPr/>
          <a:lstStyle/>
          <a:p>
            <a:r>
              <a:rPr lang="en-IT" dirty="0"/>
              <a:t>UML diagrams</a:t>
            </a:r>
          </a:p>
        </p:txBody>
      </p:sp>
      <p:pic>
        <p:nvPicPr>
          <p:cNvPr id="6" name="Content Placeholder 5">
            <a:extLst>
              <a:ext uri="{FF2B5EF4-FFF2-40B4-BE49-F238E27FC236}">
                <a16:creationId xmlns:a16="http://schemas.microsoft.com/office/drawing/2014/main" id="{E7EFD18F-CAA2-3644-B798-B0A79D6DF26C}"/>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39616" y="1503059"/>
            <a:ext cx="5760640" cy="5224767"/>
          </a:xfrm>
        </p:spPr>
      </p:pic>
      <p:sp>
        <p:nvSpPr>
          <p:cNvPr id="4" name="Slide Number Placeholder 3">
            <a:extLst>
              <a:ext uri="{FF2B5EF4-FFF2-40B4-BE49-F238E27FC236}">
                <a16:creationId xmlns:a16="http://schemas.microsoft.com/office/drawing/2014/main" id="{835F4323-AC11-3848-8D96-7D5A395550A5}"/>
              </a:ext>
            </a:extLst>
          </p:cNvPr>
          <p:cNvSpPr>
            <a:spLocks noGrp="1"/>
          </p:cNvSpPr>
          <p:nvPr>
            <p:ph type="sldNum" sz="quarter" idx="12"/>
          </p:nvPr>
        </p:nvSpPr>
        <p:spPr/>
        <p:txBody>
          <a:bodyPr/>
          <a:lstStyle/>
          <a:p>
            <a:fld id="{D2040F39-7941-49A4-B48D-F201B18B6351}" type="slidenum">
              <a:rPr lang="it-IT" smtClean="0"/>
              <a:pPr/>
              <a:t>100</a:t>
            </a:fld>
            <a:endParaRPr lang="it-IT" dirty="0"/>
          </a:p>
        </p:txBody>
      </p:sp>
    </p:spTree>
    <p:extLst>
      <p:ext uri="{BB962C8B-B14F-4D97-AF65-F5344CB8AC3E}">
        <p14:creationId xmlns:p14="http://schemas.microsoft.com/office/powerpoint/2010/main" val="3695004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00EF-386E-9444-9C33-DACBF903B85F}"/>
              </a:ext>
            </a:extLst>
          </p:cNvPr>
          <p:cNvSpPr>
            <a:spLocks noGrp="1"/>
          </p:cNvSpPr>
          <p:nvPr>
            <p:ph type="title"/>
          </p:nvPr>
        </p:nvSpPr>
        <p:spPr/>
        <p:txBody>
          <a:bodyPr/>
          <a:lstStyle/>
          <a:p>
            <a:r>
              <a:rPr lang="en-IT" dirty="0"/>
              <a:t>Class diagram</a:t>
            </a:r>
          </a:p>
        </p:txBody>
      </p:sp>
      <p:sp>
        <p:nvSpPr>
          <p:cNvPr id="3" name="Content Placeholder 2">
            <a:extLst>
              <a:ext uri="{FF2B5EF4-FFF2-40B4-BE49-F238E27FC236}">
                <a16:creationId xmlns:a16="http://schemas.microsoft.com/office/drawing/2014/main" id="{7D44CE6D-F8FF-3141-A46D-EC63D7C4D25F}"/>
              </a:ext>
            </a:extLst>
          </p:cNvPr>
          <p:cNvSpPr>
            <a:spLocks noGrp="1"/>
          </p:cNvSpPr>
          <p:nvPr>
            <p:ph idx="1"/>
          </p:nvPr>
        </p:nvSpPr>
        <p:spPr/>
        <p:txBody>
          <a:bodyPr>
            <a:normAutofit/>
          </a:bodyPr>
          <a:lstStyle/>
          <a:p>
            <a:r>
              <a:rPr lang="en-GB" dirty="0"/>
              <a:t>A class diagram depicts </a:t>
            </a:r>
            <a:r>
              <a:rPr lang="en-GB" dirty="0">
                <a:solidFill>
                  <a:schemeClr val="accent6">
                    <a:lumMod val="75000"/>
                  </a:schemeClr>
                </a:solidFill>
              </a:rPr>
              <a:t>classes and their interrelationships</a:t>
            </a:r>
          </a:p>
          <a:p>
            <a:r>
              <a:rPr lang="en-GB" dirty="0"/>
              <a:t>Used for describing the </a:t>
            </a:r>
            <a:r>
              <a:rPr lang="en-GB" dirty="0">
                <a:solidFill>
                  <a:schemeClr val="accent6">
                    <a:lumMod val="75000"/>
                  </a:schemeClr>
                </a:solidFill>
              </a:rPr>
              <a:t>internal structure of a software system </a:t>
            </a:r>
          </a:p>
          <a:p>
            <a:r>
              <a:rPr lang="en-GB" dirty="0"/>
              <a:t>Provide a conceptual model of the system in terms of entities and their relationships</a:t>
            </a:r>
          </a:p>
          <a:p>
            <a:r>
              <a:rPr lang="en-GB" dirty="0"/>
              <a:t>Detailed class diagrams are used for developers</a:t>
            </a:r>
          </a:p>
          <a:p>
            <a:endParaRPr lang="en-GB" dirty="0"/>
          </a:p>
          <a:p>
            <a:endParaRPr lang="en-IT" dirty="0"/>
          </a:p>
        </p:txBody>
      </p:sp>
      <p:sp>
        <p:nvSpPr>
          <p:cNvPr id="4" name="Slide Number Placeholder 3">
            <a:extLst>
              <a:ext uri="{FF2B5EF4-FFF2-40B4-BE49-F238E27FC236}">
                <a16:creationId xmlns:a16="http://schemas.microsoft.com/office/drawing/2014/main" id="{35425D42-8FDF-4842-A396-FB6E6FE7A424}"/>
              </a:ext>
            </a:extLst>
          </p:cNvPr>
          <p:cNvSpPr>
            <a:spLocks noGrp="1"/>
          </p:cNvSpPr>
          <p:nvPr>
            <p:ph type="sldNum" sz="quarter" idx="12"/>
          </p:nvPr>
        </p:nvSpPr>
        <p:spPr/>
        <p:txBody>
          <a:bodyPr/>
          <a:lstStyle/>
          <a:p>
            <a:fld id="{D2040F39-7941-49A4-B48D-F201B18B6351}" type="slidenum">
              <a:rPr lang="it-IT" smtClean="0"/>
              <a:pPr/>
              <a:t>101</a:t>
            </a:fld>
            <a:endParaRPr lang="it-IT" dirty="0"/>
          </a:p>
        </p:txBody>
      </p:sp>
    </p:spTree>
    <p:extLst>
      <p:ext uri="{BB962C8B-B14F-4D97-AF65-F5344CB8AC3E}">
        <p14:creationId xmlns:p14="http://schemas.microsoft.com/office/powerpoint/2010/main" val="21169249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C23D-0B1C-3C47-9996-2F25DD88CE6D}"/>
              </a:ext>
            </a:extLst>
          </p:cNvPr>
          <p:cNvSpPr>
            <a:spLocks noGrp="1"/>
          </p:cNvSpPr>
          <p:nvPr>
            <p:ph type="title"/>
          </p:nvPr>
        </p:nvSpPr>
        <p:spPr/>
        <p:txBody>
          <a:bodyPr/>
          <a:lstStyle/>
          <a:p>
            <a:r>
              <a:rPr lang="en-IT" dirty="0"/>
              <a:t>Class diagram</a:t>
            </a:r>
          </a:p>
        </p:txBody>
      </p:sp>
      <p:pic>
        <p:nvPicPr>
          <p:cNvPr id="6" name="Content Placeholder 5">
            <a:extLst>
              <a:ext uri="{FF2B5EF4-FFF2-40B4-BE49-F238E27FC236}">
                <a16:creationId xmlns:a16="http://schemas.microsoft.com/office/drawing/2014/main" id="{CAE7960D-40E8-924F-9A87-CE9E1B9EA4B2}"/>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2698228" y="1205556"/>
            <a:ext cx="5256584" cy="5299955"/>
          </a:xfrm>
        </p:spPr>
      </p:pic>
      <p:sp>
        <p:nvSpPr>
          <p:cNvPr id="4" name="Slide Number Placeholder 3">
            <a:extLst>
              <a:ext uri="{FF2B5EF4-FFF2-40B4-BE49-F238E27FC236}">
                <a16:creationId xmlns:a16="http://schemas.microsoft.com/office/drawing/2014/main" id="{690EA9BC-20AC-DB4F-8A75-AA31FCE4CD20}"/>
              </a:ext>
            </a:extLst>
          </p:cNvPr>
          <p:cNvSpPr>
            <a:spLocks noGrp="1"/>
          </p:cNvSpPr>
          <p:nvPr>
            <p:ph type="sldNum" sz="quarter" idx="12"/>
          </p:nvPr>
        </p:nvSpPr>
        <p:spPr/>
        <p:txBody>
          <a:bodyPr/>
          <a:lstStyle/>
          <a:p>
            <a:fld id="{D2040F39-7941-49A4-B48D-F201B18B6351}" type="slidenum">
              <a:rPr lang="it-IT" smtClean="0"/>
              <a:pPr/>
              <a:t>102</a:t>
            </a:fld>
            <a:endParaRPr lang="it-IT" dirty="0"/>
          </a:p>
        </p:txBody>
      </p:sp>
    </p:spTree>
    <p:extLst>
      <p:ext uri="{BB962C8B-B14F-4D97-AF65-F5344CB8AC3E}">
        <p14:creationId xmlns:p14="http://schemas.microsoft.com/office/powerpoint/2010/main" val="25137664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7621-C9EF-A944-9DA7-DA8CE9E974EB}"/>
              </a:ext>
            </a:extLst>
          </p:cNvPr>
          <p:cNvSpPr>
            <a:spLocks noGrp="1"/>
          </p:cNvSpPr>
          <p:nvPr>
            <p:ph type="title"/>
          </p:nvPr>
        </p:nvSpPr>
        <p:spPr/>
        <p:txBody>
          <a:bodyPr/>
          <a:lstStyle/>
          <a:p>
            <a:r>
              <a:rPr lang="en-IT" dirty="0"/>
              <a:t>Wisdom Pills</a:t>
            </a:r>
          </a:p>
        </p:txBody>
      </p:sp>
      <p:sp>
        <p:nvSpPr>
          <p:cNvPr id="7" name="Content Placeholder 6">
            <a:extLst>
              <a:ext uri="{FF2B5EF4-FFF2-40B4-BE49-F238E27FC236}">
                <a16:creationId xmlns:a16="http://schemas.microsoft.com/office/drawing/2014/main" id="{24AA91A2-E27E-9F4B-B635-697933D7122C}"/>
              </a:ext>
            </a:extLst>
          </p:cNvPr>
          <p:cNvSpPr>
            <a:spLocks noGrp="1"/>
          </p:cNvSpPr>
          <p:nvPr>
            <p:ph idx="1"/>
          </p:nvPr>
        </p:nvSpPr>
        <p:spPr/>
        <p:txBody>
          <a:bodyPr>
            <a:normAutofit/>
          </a:bodyPr>
          <a:lstStyle/>
          <a:p>
            <a:pPr marL="0" indent="0">
              <a:buNone/>
            </a:pPr>
            <a:r>
              <a:rPr lang="en-US" i="1" dirty="0"/>
              <a:t>Complexity has nothing to do with intelligence, simplicity does.</a:t>
            </a:r>
          </a:p>
          <a:p>
            <a:pPr marL="0" indent="0">
              <a:buNone/>
            </a:pPr>
            <a:r>
              <a:rPr lang="en-US" i="1" dirty="0"/>
              <a:t>                                                   — Larry </a:t>
            </a:r>
            <a:r>
              <a:rPr lang="en-US" i="1" dirty="0" err="1"/>
              <a:t>Bossidy</a:t>
            </a:r>
            <a:endParaRPr lang="en-US" i="1" dirty="0"/>
          </a:p>
          <a:p>
            <a:pPr marL="0" indent="0">
              <a:buNone/>
            </a:pPr>
            <a:endParaRPr lang="en-US" i="1" dirty="0"/>
          </a:p>
          <a:p>
            <a:pPr marL="0" indent="0">
              <a:buNone/>
            </a:pPr>
            <a:r>
              <a:rPr lang="en-US" i="1" dirty="0"/>
              <a:t>Perfection is achieved, not when there is nothing more to add, but when there is nothing left to take away.</a:t>
            </a:r>
          </a:p>
          <a:p>
            <a:pPr marL="0" indent="0">
              <a:buNone/>
            </a:pPr>
            <a:r>
              <a:rPr lang="en-US" i="1" dirty="0"/>
              <a:t>                                                 — Antoine de Saint </a:t>
            </a:r>
            <a:r>
              <a:rPr lang="en-US" i="1" dirty="0" err="1"/>
              <a:t>Exupery</a:t>
            </a:r>
            <a:endParaRPr lang="en-US" i="1" dirty="0"/>
          </a:p>
          <a:p>
            <a:pPr marL="0" indent="0">
              <a:buNone/>
            </a:pPr>
            <a:endParaRPr lang="en-US" i="1" dirty="0"/>
          </a:p>
          <a:p>
            <a:pPr marL="0" indent="0">
              <a:buNone/>
            </a:pPr>
            <a:endParaRPr lang="en-IT" dirty="0"/>
          </a:p>
        </p:txBody>
      </p:sp>
      <p:sp>
        <p:nvSpPr>
          <p:cNvPr id="58369" name="Slide Number Placeholder 2"/>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9CF07842-FE8F-024A-80A1-7455D66E18B9}" type="slidenum">
              <a:rPr lang="en-US" sz="1400">
                <a:latin typeface="Arial" charset="0"/>
              </a:rPr>
              <a:pPr/>
              <a:t>103</a:t>
            </a:fld>
            <a:endParaRPr lang="en-US" sz="1400">
              <a:latin typeface="Arial" charset="0"/>
            </a:endParaRPr>
          </a:p>
        </p:txBody>
      </p:sp>
    </p:spTree>
    <p:extLst>
      <p:ext uri="{BB962C8B-B14F-4D97-AF65-F5344CB8AC3E}">
        <p14:creationId xmlns:p14="http://schemas.microsoft.com/office/powerpoint/2010/main" val="55417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chemeClr val="accent6">
                    <a:lumMod val="75000"/>
                  </a:schemeClr>
                </a:solidFill>
              </a:rPr>
              <a:t>==</a:t>
            </a:r>
            <a:r>
              <a:rPr lang="en-US" b="1" dirty="0"/>
              <a:t> </a:t>
            </a:r>
            <a:r>
              <a:rPr lang="en-US" dirty="0"/>
              <a:t>and </a:t>
            </a:r>
            <a:r>
              <a:rPr lang="en-US" b="1" dirty="0">
                <a:solidFill>
                  <a:schemeClr val="accent6">
                    <a:lumMod val="75000"/>
                  </a:schemeClr>
                </a:solidFill>
              </a:rPr>
              <a:t>!=</a:t>
            </a:r>
            <a:r>
              <a:rPr lang="en-US" b="1" dirty="0"/>
              <a:t> </a:t>
            </a:r>
            <a:r>
              <a:rPr lang="en-US" dirty="0"/>
              <a:t>are defined:</a:t>
            </a:r>
          </a:p>
          <a:p>
            <a:pPr lvl="1"/>
            <a:r>
              <a:rPr lang="en-US" dirty="0"/>
              <a:t>The equality condition tells you whether two references point to the same object in memory </a:t>
            </a:r>
          </a:p>
          <a:p>
            <a:pPr lvl="1"/>
            <a:r>
              <a:rPr lang="en-US" dirty="0"/>
              <a:t>The equality condition is evaluated on </a:t>
            </a:r>
            <a:r>
              <a:rPr lang="en-US" dirty="0">
                <a:solidFill>
                  <a:schemeClr val="accent6">
                    <a:lumMod val="75000"/>
                  </a:schemeClr>
                </a:solidFill>
              </a:rPr>
              <a:t>the values of the references </a:t>
            </a:r>
            <a:r>
              <a:rPr lang="en-US" dirty="0"/>
              <a:t>(i.e., addresses in memory)!</a:t>
            </a:r>
          </a:p>
          <a:p>
            <a:r>
              <a:rPr lang="en-US" dirty="0">
                <a:solidFill>
                  <a:schemeClr val="accent6">
                    <a:lumMod val="75000"/>
                  </a:schemeClr>
                </a:solidFill>
              </a:rPr>
              <a:t>References are not pointers. 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342443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Class Design</a:t>
            </a:r>
            <a:endParaRPr lang="it-IT" dirty="0"/>
          </a:p>
        </p:txBody>
      </p:sp>
    </p:spTree>
    <p:extLst>
      <p:ext uri="{BB962C8B-B14F-4D97-AF65-F5344CB8AC3E}">
        <p14:creationId xmlns:p14="http://schemas.microsoft.com/office/powerpoint/2010/main" val="237278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sz="half" idx="1"/>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a:solidFill>
                  <a:srgbClr val="00B050"/>
                </a:solidFill>
                <a:latin typeface="Consolas" panose="020B0609020204030204" pitchFamily="49" charset="0"/>
                <a:cs typeface="Consolas" panose="020B0609020204030204" pitchFamily="49" charset="0"/>
              </a:rPr>
              <a:t>Car</a:t>
            </a:r>
            <a:r>
              <a:rPr lang="it-IT" sz="1200" dirty="0">
                <a:latin typeface="Consolas" panose="020B0609020204030204" pitchFamily="49" charset="0"/>
                <a:cs typeface="Consolas" panose="020B0609020204030204" pitchFamily="49" charset="0"/>
              </a:rPr>
              <a:t> {</a:t>
            </a:r>
          </a:p>
          <a:p>
            <a:pPr marL="0" indent="0">
              <a:buNone/>
            </a:pP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boolean</a:t>
            </a: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isOn</a:t>
            </a:r>
            <a:r>
              <a:rPr lang="it-IT" sz="1200" dirty="0">
                <a:solidFill>
                  <a:srgbClr val="0070C0"/>
                </a:solidFill>
                <a:latin typeface="Consolas" panose="020B0609020204030204" pitchFamily="49" charset="0"/>
                <a:cs typeface="Consolas" panose="020B0609020204030204" pitchFamily="49" charset="0"/>
              </a:rPr>
              <a:t>;</a:t>
            </a:r>
          </a:p>
          <a:p>
            <a:pPr marL="0" indent="0">
              <a:buNone/>
            </a:pP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String</a:t>
            </a:r>
            <a:r>
              <a:rPr lang="it-IT" sz="1200" dirty="0">
                <a:solidFill>
                  <a:srgbClr val="0070C0"/>
                </a:solidFill>
                <a:latin typeface="Consolas" panose="020B0609020204030204" pitchFamily="49" charset="0"/>
                <a:cs typeface="Consolas" panose="020B0609020204030204" pitchFamily="49" charset="0"/>
              </a:rPr>
              <a:t> brand;</a:t>
            </a:r>
          </a:p>
          <a:p>
            <a:pPr marL="0" indent="0">
              <a:buNone/>
            </a:pPr>
            <a:r>
              <a:rPr lang="it-IT" sz="1200" dirty="0">
                <a:solidFill>
                  <a:srgbClr val="0070C0"/>
                </a:solidFill>
                <a:latin typeface="Consolas" panose="020B0609020204030204" pitchFamily="49" charset="0"/>
                <a:cs typeface="Consolas" panose="020B0609020204030204" pitchFamily="49" charset="0"/>
              </a:rPr>
              <a:t>  </a:t>
            </a:r>
            <a:r>
              <a:rPr lang="it-IT" sz="1200" dirty="0" err="1">
                <a:solidFill>
                  <a:srgbClr val="0070C0"/>
                </a:solidFill>
                <a:latin typeface="Consolas" panose="020B0609020204030204" pitchFamily="49" charset="0"/>
                <a:cs typeface="Consolas" panose="020B0609020204030204" pitchFamily="49" charset="0"/>
              </a:rPr>
              <a:t>String</a:t>
            </a:r>
            <a:r>
              <a:rPr lang="it-IT" sz="1200" dirty="0">
                <a:solidFill>
                  <a:srgbClr val="0070C0"/>
                </a:solidFill>
                <a:latin typeface="Consolas" panose="020B0609020204030204" pitchFamily="49" charset="0"/>
                <a:cs typeface="Consolas" panose="020B0609020204030204" pitchFamily="49" charset="0"/>
              </a:rPr>
              <a:t> color;</a:t>
            </a:r>
          </a:p>
          <a:p>
            <a:pPr marL="0" indent="0">
              <a:buNone/>
            </a:pPr>
            <a:r>
              <a:rPr lang="it-IT" sz="1200" dirty="0">
                <a:solidFill>
                  <a:srgbClr val="FF0000"/>
                </a:solidFill>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Constructor</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method</a:t>
            </a:r>
            <a:r>
              <a:rPr lang="it-IT" sz="1200" dirty="0">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public Car(</a:t>
            </a:r>
            <a:r>
              <a:rPr lang="it-IT" sz="1200" dirty="0" err="1">
                <a:solidFill>
                  <a:srgbClr val="FF0000"/>
                </a:solidFill>
                <a:latin typeface="Consolas" panose="020B0609020204030204" pitchFamily="49" charset="0"/>
                <a:cs typeface="Consolas" panose="020B0609020204030204" pitchFamily="49" charset="0"/>
              </a:rPr>
              <a:t>boolean</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String</a:t>
            </a:r>
            <a:r>
              <a:rPr lang="it-IT" sz="1200" dirty="0">
                <a:solidFill>
                  <a:srgbClr val="FF0000"/>
                </a:solidFill>
                <a:latin typeface="Consolas" panose="020B0609020204030204" pitchFamily="49" charset="0"/>
                <a:cs typeface="Consolas" panose="020B0609020204030204" pitchFamily="49" charset="0"/>
              </a:rPr>
              <a:t> brand, </a:t>
            </a:r>
            <a:r>
              <a:rPr lang="it-IT" sz="1200" dirty="0" err="1">
                <a:solidFill>
                  <a:srgbClr val="FF0000"/>
                </a:solidFill>
                <a:latin typeface="Consolas" panose="020B0609020204030204" pitchFamily="49" charset="0"/>
                <a:cs typeface="Consolas" panose="020B0609020204030204" pitchFamily="49" charset="0"/>
              </a:rPr>
              <a:t>String</a:t>
            </a:r>
            <a:r>
              <a:rPr lang="it-IT" sz="1200" dirty="0">
                <a:solidFill>
                  <a:srgbClr val="FF0000"/>
                </a:solidFill>
                <a:latin typeface="Consolas" panose="020B0609020204030204" pitchFamily="49" charset="0"/>
                <a:cs typeface="Consolas" panose="020B0609020204030204" pitchFamily="49" charset="0"/>
              </a:rPr>
              <a:t> color)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this.isOn</a:t>
            </a:r>
            <a:r>
              <a:rPr lang="it-IT" sz="1200" dirty="0">
                <a:solidFill>
                  <a:srgbClr val="FF0000"/>
                </a:solidFill>
                <a:latin typeface="Consolas" panose="020B0609020204030204" pitchFamily="49" charset="0"/>
                <a:cs typeface="Consolas" panose="020B0609020204030204" pitchFamily="49" charset="0"/>
              </a:rPr>
              <a:t> =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this.brand</a:t>
            </a:r>
            <a:r>
              <a:rPr lang="it-IT" sz="1200" dirty="0">
                <a:solidFill>
                  <a:srgbClr val="FF0000"/>
                </a:solidFill>
                <a:latin typeface="Consolas" panose="020B0609020204030204" pitchFamily="49" charset="0"/>
                <a:cs typeface="Consolas" panose="020B0609020204030204" pitchFamily="49" charset="0"/>
              </a:rPr>
              <a:t> = brand;</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this.color</a:t>
            </a:r>
            <a:r>
              <a:rPr lang="it-IT" sz="1200" dirty="0">
                <a:solidFill>
                  <a:srgbClr val="FF0000"/>
                </a:solidFill>
                <a:latin typeface="Consolas" panose="020B0609020204030204" pitchFamily="49" charset="0"/>
                <a:cs typeface="Consolas" panose="020B0609020204030204" pitchFamily="49" charset="0"/>
              </a:rPr>
              <a:t> = color;</a:t>
            </a:r>
          </a:p>
          <a:p>
            <a:pPr marL="0" indent="0">
              <a:buNone/>
            </a:pP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Getters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methods</a:t>
            </a:r>
            <a:r>
              <a:rPr lang="it-IT" sz="1200" dirty="0">
                <a:latin typeface="Consolas" panose="020B0609020204030204" pitchFamily="49" charset="0"/>
                <a:cs typeface="Consolas" panose="020B0609020204030204" pitchFamily="49" charset="0"/>
              </a:rPr>
              <a:t> */</a:t>
            </a:r>
            <a:endParaRPr lang="en-GB" sz="1200" dirty="0">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public String </a:t>
            </a:r>
            <a:r>
              <a:rPr lang="en-GB" sz="1200" dirty="0" err="1">
                <a:solidFill>
                  <a:srgbClr val="FF0000"/>
                </a:solidFill>
                <a:latin typeface="Consolas" panose="020B0609020204030204" pitchFamily="49" charset="0"/>
                <a:cs typeface="Consolas" panose="020B0609020204030204" pitchFamily="49" charset="0"/>
              </a:rPr>
              <a:t>getBrand</a:t>
            </a:r>
            <a:r>
              <a:rPr lang="en-GB" sz="1200" dirty="0">
                <a:solidFill>
                  <a:srgbClr val="FF0000"/>
                </a:solidFill>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return brand;</a:t>
            </a:r>
          </a:p>
          <a:p>
            <a:pPr marL="0" indent="0">
              <a:buNone/>
            </a:pPr>
            <a:r>
              <a:rPr lang="en-GB" sz="1200" dirty="0">
                <a:solidFill>
                  <a:srgbClr val="FF0000"/>
                </a:solidFill>
                <a:latin typeface="Consolas" panose="020B0609020204030204" pitchFamily="49" charset="0"/>
                <a:cs typeface="Consolas" panose="020B0609020204030204" pitchFamily="49" charset="0"/>
              </a:rPr>
              <a:t>  }</a:t>
            </a:r>
          </a:p>
          <a:p>
            <a:pPr marL="0" indent="0">
              <a:buNone/>
            </a:pPr>
            <a:endParaRPr lang="en-GB"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public String </a:t>
            </a:r>
            <a:r>
              <a:rPr lang="en-GB" sz="1200" dirty="0" err="1">
                <a:solidFill>
                  <a:srgbClr val="FF0000"/>
                </a:solidFill>
                <a:latin typeface="Consolas" panose="020B0609020204030204" pitchFamily="49" charset="0"/>
                <a:cs typeface="Consolas" panose="020B0609020204030204" pitchFamily="49" charset="0"/>
              </a:rPr>
              <a:t>getColor</a:t>
            </a:r>
            <a:r>
              <a:rPr lang="en-GB" sz="1200" dirty="0">
                <a:solidFill>
                  <a:srgbClr val="FF0000"/>
                </a:solidFill>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return </a:t>
            </a:r>
            <a:r>
              <a:rPr lang="en-GB" sz="1200" dirty="0" err="1">
                <a:solidFill>
                  <a:srgbClr val="FF0000"/>
                </a:solidFill>
                <a:latin typeface="Consolas" panose="020B0609020204030204" pitchFamily="49" charset="0"/>
                <a:cs typeface="Consolas" panose="020B0609020204030204" pitchFamily="49" charset="0"/>
              </a:rPr>
              <a:t>color</a:t>
            </a:r>
            <a:r>
              <a:rPr lang="en-GB" sz="1200" dirty="0">
                <a:solidFill>
                  <a:srgbClr val="FF0000"/>
                </a:solidFill>
                <a:latin typeface="Consolas" panose="020B0609020204030204" pitchFamily="49" charset="0"/>
                <a:cs typeface="Consolas" panose="020B0609020204030204" pitchFamily="49" charset="0"/>
              </a:rPr>
              <a:t>;</a:t>
            </a: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solidFill>
                <a:srgbClr val="FF0000"/>
              </a:solidFill>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FEBF0386-DE3F-A244-A952-CBF7D55E2F5D}"/>
              </a:ext>
            </a:extLst>
          </p:cNvPr>
          <p:cNvSpPr>
            <a:spLocks noGrp="1"/>
          </p:cNvSpPr>
          <p:nvPr>
            <p:ph sz="half" idx="2"/>
          </p:nvPr>
        </p:nvSpPr>
        <p:spPr/>
        <p:txBody>
          <a:bodyPr>
            <a:noAutofit/>
          </a:bodyPr>
          <a:lstStyle/>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Setter </a:t>
            </a:r>
            <a:r>
              <a:rPr lang="it-IT" sz="1200" dirty="0" err="1">
                <a:latin typeface="Consolas" panose="020B0609020204030204" pitchFamily="49" charset="0"/>
                <a:cs typeface="Consolas" panose="020B0609020204030204" pitchFamily="49" charset="0"/>
              </a:rPr>
              <a:t>methods</a:t>
            </a:r>
            <a:r>
              <a:rPr lang="it-IT" sz="1200" dirty="0">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public void </a:t>
            </a:r>
            <a:r>
              <a:rPr lang="en-GB" sz="1200" dirty="0" err="1">
                <a:solidFill>
                  <a:srgbClr val="FF0000"/>
                </a:solidFill>
                <a:latin typeface="Consolas" panose="020B0609020204030204" pitchFamily="49" charset="0"/>
                <a:cs typeface="Consolas" panose="020B0609020204030204" pitchFamily="49" charset="0"/>
              </a:rPr>
              <a:t>setBrand</a:t>
            </a:r>
            <a:r>
              <a:rPr lang="en-GB" sz="1200" dirty="0">
                <a:solidFill>
                  <a:srgbClr val="FF0000"/>
                </a:solidFill>
                <a:latin typeface="Consolas" panose="020B0609020204030204" pitchFamily="49" charset="0"/>
                <a:cs typeface="Consolas" panose="020B0609020204030204" pitchFamily="49" charset="0"/>
              </a:rPr>
              <a:t>(String brand) {</a:t>
            </a: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en-GB" sz="1200" dirty="0" err="1">
                <a:solidFill>
                  <a:srgbClr val="FF0000"/>
                </a:solidFill>
                <a:latin typeface="Consolas" panose="020B0609020204030204" pitchFamily="49" charset="0"/>
                <a:cs typeface="Consolas" panose="020B0609020204030204" pitchFamily="49" charset="0"/>
              </a:rPr>
              <a:t>this.brand</a:t>
            </a:r>
            <a:r>
              <a:rPr lang="en-GB" sz="1200" dirty="0">
                <a:solidFill>
                  <a:srgbClr val="FF0000"/>
                </a:solidFill>
                <a:latin typeface="Consolas" panose="020B0609020204030204" pitchFamily="49" charset="0"/>
                <a:cs typeface="Consolas" panose="020B0609020204030204" pitchFamily="49" charset="0"/>
              </a:rPr>
              <a:t> = brand;</a:t>
            </a:r>
          </a:p>
          <a:p>
            <a:pPr marL="0" indent="0">
              <a:buNone/>
            </a:pPr>
            <a:r>
              <a:rPr lang="en-GB" sz="1200" dirty="0">
                <a:solidFill>
                  <a:srgbClr val="FF0000"/>
                </a:solidFill>
                <a:latin typeface="Consolas" panose="020B0609020204030204" pitchFamily="49" charset="0"/>
                <a:cs typeface="Consolas" panose="020B0609020204030204" pitchFamily="49" charset="0"/>
              </a:rPr>
              <a:t>  }</a:t>
            </a:r>
          </a:p>
          <a:p>
            <a:pPr marL="0" indent="0">
              <a:buNone/>
            </a:pPr>
            <a:endParaRPr lang="en-GB"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solidFill>
                  <a:srgbClr val="FF0000"/>
                </a:solidFill>
                <a:latin typeface="Consolas" panose="020B0609020204030204" pitchFamily="49" charset="0"/>
                <a:cs typeface="Consolas" panose="020B0609020204030204" pitchFamily="49" charset="0"/>
              </a:rPr>
              <a:t>  public void </a:t>
            </a:r>
            <a:r>
              <a:rPr lang="en-GB" sz="1200" dirty="0" err="1">
                <a:solidFill>
                  <a:srgbClr val="FF0000"/>
                </a:solidFill>
                <a:latin typeface="Consolas" panose="020B0609020204030204" pitchFamily="49" charset="0"/>
                <a:cs typeface="Consolas" panose="020B0609020204030204" pitchFamily="49" charset="0"/>
              </a:rPr>
              <a:t>setColor</a:t>
            </a:r>
            <a:r>
              <a:rPr lang="en-GB" sz="1200" dirty="0">
                <a:solidFill>
                  <a:srgbClr val="FF0000"/>
                </a:solidFill>
                <a:latin typeface="Consolas" panose="020B0609020204030204" pitchFamily="49" charset="0"/>
                <a:cs typeface="Consolas" panose="020B0609020204030204" pitchFamily="49" charset="0"/>
              </a:rPr>
              <a:t>(String </a:t>
            </a:r>
            <a:r>
              <a:rPr lang="en-GB" sz="1200" dirty="0" err="1">
                <a:solidFill>
                  <a:srgbClr val="FF0000"/>
                </a:solidFill>
                <a:latin typeface="Consolas" panose="020B0609020204030204" pitchFamily="49" charset="0"/>
                <a:cs typeface="Consolas" panose="020B0609020204030204" pitchFamily="49" charset="0"/>
              </a:rPr>
              <a:t>color</a:t>
            </a:r>
            <a:r>
              <a:rPr lang="en-GB" sz="1200" dirty="0">
                <a:solidFill>
                  <a:srgbClr val="FF0000"/>
                </a:solidFill>
                <a:latin typeface="Consolas" panose="020B0609020204030204" pitchFamily="49" charset="0"/>
                <a:cs typeface="Consolas" panose="020B0609020204030204" pitchFamily="49" charset="0"/>
              </a:rPr>
              <a:t>) {</a:t>
            </a:r>
          </a:p>
          <a:p>
            <a:pPr marL="0" indent="0">
              <a:buNone/>
            </a:pPr>
            <a:r>
              <a:rPr lang="en-GB" sz="1200" dirty="0">
                <a:solidFill>
                  <a:srgbClr val="FF0000"/>
                </a:solidFill>
                <a:latin typeface="Consolas" panose="020B0609020204030204" pitchFamily="49" charset="0"/>
                <a:cs typeface="Consolas" panose="020B0609020204030204" pitchFamily="49" charset="0"/>
              </a:rPr>
              <a:t>      </a:t>
            </a:r>
            <a:r>
              <a:rPr lang="en-GB" sz="1200" dirty="0" err="1">
                <a:solidFill>
                  <a:srgbClr val="FF0000"/>
                </a:solidFill>
                <a:latin typeface="Consolas" panose="020B0609020204030204" pitchFamily="49" charset="0"/>
                <a:cs typeface="Consolas" panose="020B0609020204030204" pitchFamily="49" charset="0"/>
              </a:rPr>
              <a:t>this.color</a:t>
            </a:r>
            <a:r>
              <a:rPr lang="en-GB" sz="1200" dirty="0">
                <a:solidFill>
                  <a:srgbClr val="FF0000"/>
                </a:solidFill>
                <a:latin typeface="Consolas" panose="020B0609020204030204" pitchFamily="49" charset="0"/>
                <a:cs typeface="Consolas" panose="020B0609020204030204" pitchFamily="49" charset="0"/>
              </a:rPr>
              <a:t> = </a:t>
            </a:r>
            <a:r>
              <a:rPr lang="en-GB" sz="1200" dirty="0" err="1">
                <a:solidFill>
                  <a:srgbClr val="FF0000"/>
                </a:solidFill>
                <a:latin typeface="Consolas" panose="020B0609020204030204" pitchFamily="49" charset="0"/>
                <a:cs typeface="Consolas" panose="020B0609020204030204" pitchFamily="49" charset="0"/>
              </a:rPr>
              <a:t>color</a:t>
            </a:r>
            <a:r>
              <a:rPr lang="en-GB" sz="1200" dirty="0">
                <a:solidFill>
                  <a:srgbClr val="FF0000"/>
                </a:solidFill>
                <a:latin typeface="Consolas" panose="020B0609020204030204" pitchFamily="49" charset="0"/>
                <a:cs typeface="Consolas" panose="020B0609020204030204" pitchFamily="49" charset="0"/>
              </a:rPr>
              <a:t>;</a:t>
            </a:r>
          </a:p>
          <a:p>
            <a:pPr marL="0" indent="0">
              <a:buNone/>
            </a:pPr>
            <a:r>
              <a:rPr lang="en-GB" sz="1200" dirty="0">
                <a:solidFill>
                  <a:srgbClr val="FF0000"/>
                </a:solidFill>
                <a:latin typeface="Consolas" panose="020B0609020204030204" pitchFamily="49" charset="0"/>
                <a:cs typeface="Consolas" panose="020B0609020204030204" pitchFamily="49" charset="0"/>
              </a:rPr>
              <a:t>  } </a:t>
            </a: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solidFill>
                <a:srgbClr val="FF0000"/>
              </a:solidFill>
              <a:latin typeface="Consolas" panose="020B0609020204030204" pitchFamily="49" charset="0"/>
              <a:cs typeface="Consolas" panose="020B0609020204030204" pitchFamily="49" charset="0"/>
            </a:endParaRP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a:latin typeface="Consolas" panose="020B0609020204030204" pitchFamily="49" charset="0"/>
                <a:cs typeface="Consolas" panose="020B0609020204030204" pitchFamily="49" charset="0"/>
              </a:rPr>
              <a:t>/* User </a:t>
            </a:r>
            <a:r>
              <a:rPr lang="it-IT" sz="1200" dirty="0" err="1">
                <a:latin typeface="Consolas" panose="020B0609020204030204" pitchFamily="49" charset="0"/>
                <a:cs typeface="Consolas" panose="020B0609020204030204" pitchFamily="49" charset="0"/>
              </a:rPr>
              <a:t>methods</a:t>
            </a:r>
            <a:r>
              <a:rPr lang="it-IT" sz="1200" dirty="0">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void</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turnOff</a:t>
            </a:r>
            <a:r>
              <a:rPr lang="it-IT" sz="1200" dirty="0">
                <a:solidFill>
                  <a:srgbClr val="FF0000"/>
                </a:solidFill>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 = false;</a:t>
            </a:r>
          </a:p>
          <a:p>
            <a:pPr marL="0" indent="0">
              <a:buNone/>
            </a:pPr>
            <a:r>
              <a:rPr lang="it-IT" sz="1200" dirty="0">
                <a:solidFill>
                  <a:srgbClr val="FF0000"/>
                </a:solidFill>
                <a:latin typeface="Consolas" panose="020B0609020204030204" pitchFamily="49" charset="0"/>
                <a:cs typeface="Consolas" panose="020B0609020204030204" pitchFamily="49" charset="0"/>
              </a:rPr>
              <a:t>  }</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void</a:t>
            </a: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turnOn</a:t>
            </a:r>
            <a:r>
              <a:rPr lang="it-IT" sz="1200" dirty="0">
                <a:solidFill>
                  <a:srgbClr val="FF0000"/>
                </a:solidFill>
                <a:latin typeface="Consolas" panose="020B0609020204030204" pitchFamily="49" charset="0"/>
                <a:cs typeface="Consolas" panose="020B0609020204030204" pitchFamily="49" charset="0"/>
              </a:rPr>
              <a:t>() {</a:t>
            </a:r>
          </a:p>
          <a:p>
            <a:pPr marL="0" indent="0">
              <a:buNone/>
            </a:pPr>
            <a:r>
              <a:rPr lang="it-IT" sz="1200" dirty="0">
                <a:solidFill>
                  <a:srgbClr val="FF0000"/>
                </a:solidFill>
                <a:latin typeface="Consolas" panose="020B0609020204030204" pitchFamily="49" charset="0"/>
                <a:cs typeface="Consolas" panose="020B0609020204030204" pitchFamily="49" charset="0"/>
              </a:rPr>
              <a:t>      </a:t>
            </a:r>
            <a:r>
              <a:rPr lang="it-IT" sz="1200" dirty="0" err="1">
                <a:solidFill>
                  <a:srgbClr val="FF0000"/>
                </a:solidFill>
                <a:latin typeface="Consolas" panose="020B0609020204030204" pitchFamily="49" charset="0"/>
                <a:cs typeface="Consolas" panose="020B0609020204030204" pitchFamily="49" charset="0"/>
              </a:rPr>
              <a:t>isOn</a:t>
            </a:r>
            <a:r>
              <a:rPr lang="it-IT" sz="1200" dirty="0">
                <a:solidFill>
                  <a:srgbClr val="FF0000"/>
                </a:solidFill>
                <a:latin typeface="Consolas" panose="020B0609020204030204" pitchFamily="49" charset="0"/>
                <a:cs typeface="Consolas" panose="020B0609020204030204" pitchFamily="49" charset="0"/>
              </a:rPr>
              <a:t> = false;</a:t>
            </a:r>
          </a:p>
          <a:p>
            <a:pPr marL="0" indent="0">
              <a:buNone/>
            </a:pPr>
            <a:r>
              <a:rPr lang="it-IT" sz="1200" dirty="0">
                <a:solidFill>
                  <a:srgbClr val="FF0000"/>
                </a:solidFill>
                <a:latin typeface="Consolas" panose="020B0609020204030204" pitchFamily="49" charset="0"/>
                <a:cs typeface="Consolas" panose="020B0609020204030204" pitchFamily="49" charset="0"/>
              </a:rPr>
              <a:t>  }</a:t>
            </a:r>
            <a:endParaRPr lang="it-IT" sz="1200" dirty="0">
              <a:latin typeface="Consolas" panose="020B0609020204030204" pitchFamily="49" charset="0"/>
              <a:cs typeface="Consolas" panose="020B0609020204030204" pitchFamily="49" charset="0"/>
            </a:endParaRPr>
          </a:p>
          <a:p>
            <a:pPr marL="0" indent="0">
              <a:buNone/>
            </a:pPr>
            <a:endParaRPr lang="en-GB" sz="1200" dirty="0">
              <a:solidFill>
                <a:srgbClr val="FF0000"/>
              </a:solidFill>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338261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Encapsulation</a:t>
            </a:r>
            <a:r>
              <a:rPr lang="en-US" dirty="0"/>
              <a:t> and Visibility</a:t>
            </a:r>
          </a:p>
        </p:txBody>
      </p:sp>
      <p:sp>
        <p:nvSpPr>
          <p:cNvPr id="3" name="Content Placeholder 2"/>
          <p:cNvSpPr>
            <a:spLocks noGrp="1"/>
          </p:cNvSpPr>
          <p:nvPr>
            <p:ph sz="half"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a:t>
            </a:r>
            <a:r>
              <a:rPr lang="en-AU" sz="1400" dirty="0">
                <a:solidFill>
                  <a:srgbClr val="E46C0A"/>
                </a:solidFill>
                <a:latin typeface="Consolas"/>
                <a:cs typeface="Consolas"/>
              </a:rPr>
              <a:t>public </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a:t>
            </a:r>
          </a:p>
          <a:p>
            <a:pPr marL="0" indent="0">
              <a:buNone/>
            </a:pPr>
            <a:r>
              <a:rPr lang="en-AU" sz="1400" dirty="0">
                <a:latin typeface="Consolas"/>
                <a:cs typeface="Consolas"/>
              </a:rPr>
              <a:t>	</a:t>
            </a:r>
            <a:r>
              <a:rPr lang="en-AU" sz="1400" dirty="0">
                <a:solidFill>
                  <a:srgbClr val="E46C0A"/>
                </a:solidFill>
                <a:latin typeface="Consolas"/>
                <a:cs typeface="Consolas"/>
              </a:rPr>
              <a:t>public </a:t>
            </a:r>
            <a:r>
              <a:rPr lang="en-AU" sz="1400" dirty="0">
                <a:solidFill>
                  <a:srgbClr val="000000"/>
                </a:solidFill>
                <a:latin typeface="Consolas"/>
                <a:cs typeface="Consolas"/>
              </a:rPr>
              <a:t>void</a:t>
            </a:r>
            <a:r>
              <a:rPr lang="en-AU" sz="1400" dirty="0">
                <a:solidFill>
                  <a:srgbClr val="E46C0A"/>
                </a:solidFill>
                <a:latin typeface="Consolas"/>
                <a:cs typeface="Consolas"/>
              </a:rPr>
              <a:t>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en-AU" sz="1400" dirty="0">
              <a:latin typeface="Consolas"/>
              <a:cs typeface="Consolas"/>
            </a:endParaRPr>
          </a:p>
          <a:p>
            <a:pPr marL="0" indent="0">
              <a:buNone/>
            </a:pPr>
            <a:r>
              <a:rPr lang="en-AU" sz="1400" dirty="0">
                <a:latin typeface="Consolas"/>
                <a:cs typeface="Consolas"/>
              </a:rPr>
              <a:t>public class App {	</a:t>
            </a:r>
          </a:p>
          <a:p>
            <a:pPr marL="0" indent="0">
              <a:buNone/>
            </a:pPr>
            <a:r>
              <a:rPr lang="en-AU" sz="1400" dirty="0">
                <a:latin typeface="Consolas"/>
                <a:cs typeface="Consolas"/>
              </a:rPr>
              <a:t>	public static void main(String[] </a:t>
            </a:r>
            <a:r>
              <a:rPr lang="en-AU" sz="1400" dirty="0" err="1">
                <a:latin typeface="Consolas"/>
                <a:cs typeface="Consolas"/>
              </a:rPr>
              <a:t>args</a:t>
            </a:r>
            <a:r>
              <a:rPr lang="en-AU" sz="1400" dirty="0">
                <a:latin typeface="Consolas"/>
                <a:cs typeface="Consolas"/>
              </a:rPr>
              <a:t>) {</a:t>
            </a:r>
          </a:p>
          <a:p>
            <a:pPr marL="0" indent="0">
              <a:buNone/>
            </a:pPr>
            <a:r>
              <a:rPr lang="en-AU" sz="1400" dirty="0">
                <a:latin typeface="Consolas"/>
                <a:cs typeface="Consolas"/>
              </a:rPr>
              <a:t>		Car c = new Car();</a:t>
            </a:r>
          </a:p>
          <a:p>
            <a:pPr marL="0" indent="0">
              <a:buNone/>
            </a:pPr>
            <a:r>
              <a:rPr lang="en-AU" sz="1400" dirty="0">
                <a:latin typeface="Consolas"/>
                <a:cs typeface="Consolas"/>
              </a:rPr>
              <a:t>         </a:t>
            </a:r>
            <a:r>
              <a:rPr lang="en-AU" sz="1400" dirty="0">
                <a:solidFill>
                  <a:srgbClr val="E46C0A"/>
                </a:solidFill>
                <a:latin typeface="Consolas"/>
                <a:cs typeface="Consolas"/>
              </a:rPr>
              <a:t>/* Works but unsafe! */</a:t>
            </a:r>
            <a:endParaRPr lang="en-AU" sz="1400" dirty="0">
              <a:latin typeface="Consolas"/>
              <a:cs typeface="Consolas"/>
            </a:endParaRPr>
          </a:p>
          <a:p>
            <a:pPr marL="0" indent="0">
              <a:buNone/>
            </a:pPr>
            <a:r>
              <a:rPr lang="en-AU" sz="1400" dirty="0">
                <a:solidFill>
                  <a:srgbClr val="E46C0A"/>
                </a:solidFill>
                <a:latin typeface="Consolas"/>
                <a:cs typeface="Consolas"/>
              </a:rPr>
              <a:t>		</a:t>
            </a:r>
            <a:r>
              <a:rPr lang="en-AU" sz="1400" dirty="0" err="1">
                <a:solidFill>
                  <a:srgbClr val="E46C0A"/>
                </a:solidFill>
                <a:latin typeface="Consolas"/>
                <a:cs typeface="Consolas"/>
              </a:rPr>
              <a:t>c.color</a:t>
            </a:r>
            <a:r>
              <a:rPr lang="en-AU" sz="1400" dirty="0">
                <a:solidFill>
                  <a:srgbClr val="E46C0A"/>
                </a:solidFill>
                <a:latin typeface="Consolas"/>
                <a:cs typeface="Consolas"/>
              </a:rPr>
              <a:t> = “red”;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en-AU" sz="1400" dirty="0">
              <a:latin typeface="Consolas"/>
              <a:cs typeface="Consolas"/>
            </a:endParaRPr>
          </a:p>
          <a:p>
            <a:pPr marL="0" indent="0">
              <a:buNone/>
            </a:pPr>
            <a:endParaRPr lang="en-US" sz="1400" dirty="0">
              <a:latin typeface="Consolas"/>
              <a:cs typeface="Consolas"/>
            </a:endParaRPr>
          </a:p>
        </p:txBody>
      </p:sp>
      <p:sp>
        <p:nvSpPr>
          <p:cNvPr id="5" name="Content Placeholder 4">
            <a:extLst>
              <a:ext uri="{FF2B5EF4-FFF2-40B4-BE49-F238E27FC236}">
                <a16:creationId xmlns:a16="http://schemas.microsoft.com/office/drawing/2014/main" id="{BD030B75-9D07-C241-A21B-3FDC0DD5F01B}"/>
              </a:ext>
            </a:extLst>
          </p:cNvPr>
          <p:cNvSpPr>
            <a:spLocks noGrp="1"/>
          </p:cNvSpPr>
          <p:nvPr>
            <p:ph sz="half" idx="2"/>
          </p:nvPr>
        </p:nvSpPr>
        <p:spPr/>
        <p:txBody>
          <a:bodyPr>
            <a:norm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a:t>
            </a:r>
            <a:r>
              <a:rPr lang="en-AU" sz="1400" dirty="0">
                <a:solidFill>
                  <a:srgbClr val="E46C0A"/>
                </a:solidFill>
                <a:latin typeface="Consolas"/>
                <a:cs typeface="Consolas"/>
              </a:rPr>
              <a:t>private </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a:t>
            </a:r>
          </a:p>
          <a:p>
            <a:pPr marL="0" indent="0">
              <a:buNone/>
            </a:pPr>
            <a:r>
              <a:rPr lang="en-AU" sz="1400" dirty="0">
                <a:latin typeface="Consolas"/>
                <a:cs typeface="Consolas"/>
              </a:rPr>
              <a:t>	</a:t>
            </a:r>
            <a:r>
              <a:rPr lang="en-AU" sz="1400" dirty="0">
                <a:solidFill>
                  <a:srgbClr val="E46C0A"/>
                </a:solidFill>
                <a:latin typeface="Consolas"/>
                <a:cs typeface="Consolas"/>
              </a:rPr>
              <a:t>public </a:t>
            </a:r>
            <a:r>
              <a:rPr lang="en-AU" sz="1400" dirty="0">
                <a:solidFill>
                  <a:srgbClr val="000000"/>
                </a:solidFill>
                <a:latin typeface="Consolas"/>
                <a:cs typeface="Consolas"/>
              </a:rPr>
              <a:t>void</a:t>
            </a:r>
            <a:r>
              <a:rPr lang="en-AU" sz="1400" dirty="0">
                <a:solidFill>
                  <a:srgbClr val="E46C0A"/>
                </a:solidFill>
                <a:latin typeface="Consolas"/>
                <a:cs typeface="Consolas"/>
              </a:rPr>
              <a:t>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latin typeface="Consolas"/>
                <a:cs typeface="Consolas"/>
              </a:rPr>
              <a:t>		Car c = new Car();</a:t>
            </a:r>
          </a:p>
          <a:p>
            <a:pPr marL="0" indent="0">
              <a:buNone/>
            </a:pPr>
            <a:r>
              <a:rPr lang="it-IT" sz="1400" dirty="0">
                <a:solidFill>
                  <a:srgbClr val="E46C0A"/>
                </a:solidFill>
                <a:latin typeface="Consolas"/>
                <a:cs typeface="Consolas"/>
              </a:rPr>
              <a:t>		</a:t>
            </a:r>
            <a:r>
              <a:rPr lang="it-IT" sz="1400" dirty="0" err="1">
                <a:solidFill>
                  <a:srgbClr val="E46C0A"/>
                </a:solidFill>
                <a:latin typeface="Consolas"/>
                <a:cs typeface="Consolas"/>
              </a:rPr>
              <a:t>c.color</a:t>
            </a:r>
            <a:r>
              <a:rPr lang="it-IT" sz="1400" dirty="0">
                <a:solidFill>
                  <a:srgbClr val="E46C0A"/>
                </a:solidFill>
                <a:latin typeface="Consolas"/>
                <a:cs typeface="Consolas"/>
              </a:rPr>
              <a:t> = “</a:t>
            </a:r>
            <a:r>
              <a:rPr lang="it-IT" sz="1400" dirty="0" err="1">
                <a:solidFill>
                  <a:srgbClr val="E46C0A"/>
                </a:solidFill>
                <a:latin typeface="Consolas"/>
                <a:cs typeface="Consolas"/>
              </a:rPr>
              <a:t>red</a:t>
            </a:r>
            <a:r>
              <a:rPr lang="it-IT" sz="1400" dirty="0">
                <a:solidFill>
                  <a:srgbClr val="E46C0A"/>
                </a:solidFill>
                <a:latin typeface="Consolas"/>
                <a:cs typeface="Consolas"/>
              </a:rPr>
              <a:t>”; 		/* Compiler </a:t>
            </a:r>
            <a:r>
              <a:rPr lang="it-IT" sz="1400" dirty="0" err="1">
                <a:solidFill>
                  <a:srgbClr val="E46C0A"/>
                </a:solidFill>
                <a:latin typeface="Consolas"/>
                <a:cs typeface="Consolas"/>
              </a:rPr>
              <a:t>error</a:t>
            </a:r>
            <a:r>
              <a:rPr lang="it-IT" sz="1400" dirty="0">
                <a:solidFill>
                  <a:srgbClr val="E46C0A"/>
                </a:solidFill>
                <a:latin typeface="Consolas"/>
                <a:cs typeface="Consolas"/>
              </a:rPr>
              <a:t> */</a:t>
            </a:r>
          </a:p>
          <a:p>
            <a:pPr marL="0" indent="0">
              <a:buNone/>
            </a:pPr>
            <a:r>
              <a:rPr lang="it-IT" sz="1400" dirty="0">
                <a:solidFill>
                  <a:srgbClr val="E46C0A"/>
                </a:solidFill>
                <a:latin typeface="Consolas"/>
                <a:cs typeface="Consolas"/>
              </a:rPr>
              <a:t>		</a:t>
            </a:r>
            <a:r>
              <a:rPr lang="it-IT" sz="1400" dirty="0" err="1">
                <a:solidFill>
                  <a:schemeClr val="accent3">
                    <a:lumMod val="50000"/>
                  </a:schemeClr>
                </a:solidFill>
                <a:latin typeface="Consolas"/>
                <a:cs typeface="Consolas"/>
              </a:rPr>
              <a:t>c.setColor</a:t>
            </a:r>
            <a:r>
              <a:rPr lang="it-IT" sz="1400" dirty="0">
                <a:solidFill>
                  <a:schemeClr val="accent3">
                    <a:lumMod val="50000"/>
                  </a:schemeClr>
                </a:solidFill>
                <a:latin typeface="Consolas"/>
                <a:cs typeface="Consolas"/>
              </a:rPr>
              <a:t>(“</a:t>
            </a:r>
            <a:r>
              <a:rPr lang="it-IT" sz="1400" dirty="0" err="1">
                <a:solidFill>
                  <a:schemeClr val="accent3">
                    <a:lumMod val="50000"/>
                  </a:schemeClr>
                </a:solidFill>
                <a:latin typeface="Consolas"/>
                <a:cs typeface="Consolas"/>
              </a:rPr>
              <a:t>red</a:t>
            </a:r>
            <a:r>
              <a:rPr lang="it-IT" sz="1400" dirty="0">
                <a:solidFill>
                  <a:schemeClr val="accent3">
                    <a:lumMod val="50000"/>
                  </a:schemeClr>
                </a:solidFill>
                <a:latin typeface="Consolas"/>
                <a:cs typeface="Consolas"/>
              </a:rPr>
              <a:t>”); 	/* Works, </a:t>
            </a:r>
            <a:r>
              <a:rPr lang="it-IT" sz="1400" dirty="0" err="1">
                <a:solidFill>
                  <a:schemeClr val="accent3">
                    <a:lumMod val="50000"/>
                  </a:schemeClr>
                </a:solidFill>
                <a:latin typeface="Consolas"/>
                <a:cs typeface="Consolas"/>
              </a:rPr>
              <a:t>Safe</a:t>
            </a:r>
            <a:r>
              <a:rPr lang="it-IT" sz="1400" dirty="0">
                <a:solidFill>
                  <a:schemeClr val="accent3">
                    <a:lumMod val="50000"/>
                  </a:schemeClr>
                </a:solidFill>
                <a:latin typeface="Consolas"/>
                <a:cs typeface="Consolas"/>
              </a:rPr>
              <a:t>! */</a:t>
            </a:r>
          </a:p>
          <a:p>
            <a:pPr marL="0" indent="0">
              <a:buNone/>
            </a:pPr>
            <a:r>
              <a:rPr lang="it-IT" sz="1400" dirty="0">
                <a:latin typeface="Consolas"/>
                <a:cs typeface="Consolas"/>
              </a:rPr>
              <a:t>	}</a:t>
            </a:r>
          </a:p>
          <a:p>
            <a:pPr marL="0" indent="0">
              <a:buNone/>
            </a:pPr>
            <a:r>
              <a:rPr lang="it-IT" sz="1400" dirty="0">
                <a:latin typeface="Consolas"/>
                <a:cs typeface="Consolas"/>
              </a:rPr>
              <a:t>}</a:t>
            </a:r>
          </a:p>
          <a:p>
            <a:pPr marL="0" indent="0">
              <a:buNone/>
            </a:pPr>
            <a:endParaRPr lang="it-IT" sz="1400" dirty="0">
              <a:latin typeface="Consolas"/>
              <a:cs typeface="Consolas"/>
            </a:endParaRPr>
          </a:p>
          <a:p>
            <a:pPr marL="0" indent="0">
              <a:buNone/>
            </a:pPr>
            <a:endParaRPr lang="en-US" sz="1400" dirty="0">
              <a:latin typeface="Consolas"/>
              <a:cs typeface="Consolas"/>
            </a:endParaRPr>
          </a:p>
          <a:p>
            <a:pPr marL="0" indent="0">
              <a:buNone/>
            </a:pPr>
            <a:endParaRPr lang="en-US" sz="1400" dirty="0">
              <a:latin typeface="Consolas"/>
              <a:cs typeface="Consolas"/>
            </a:endParaRPr>
          </a:p>
          <a:p>
            <a:pPr marL="0" indent="0">
              <a:buNone/>
            </a:pPr>
            <a:endParaRPr lang="en-IT" sz="1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29031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Encapsulation</a:t>
            </a:r>
            <a:r>
              <a:rPr lang="en-US" dirty="0"/>
              <a:t> and 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6" name="Content Placeholder 5" descr="Screen Shot 2017-02-13 at 18.14.11.png"/>
          <p:cNvPicPr>
            <a:picLocks noGrp="1" noChangeAspect="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1516596" y="1627188"/>
            <a:ext cx="9158808" cy="4525963"/>
          </a:xfrm>
        </p:spPr>
      </p:pic>
    </p:spTree>
    <p:extLst>
      <p:ext uri="{BB962C8B-B14F-4D97-AF65-F5344CB8AC3E}">
        <p14:creationId xmlns:p14="http://schemas.microsoft.com/office/powerpoint/2010/main" val="55583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sz="half" idx="1"/>
          </p:nvPr>
        </p:nvSpPr>
        <p:spPr/>
        <p:txBody>
          <a:bodyPr>
            <a:normAutofit/>
          </a:bodyPr>
          <a:lstStyle/>
          <a:p>
            <a:r>
              <a:rPr lang="en-US" sz="2000" dirty="0"/>
              <a:t>Constructors perform </a:t>
            </a:r>
            <a:r>
              <a:rPr lang="en-US" sz="2000" dirty="0">
                <a:solidFill>
                  <a:schemeClr val="accent6">
                    <a:lumMod val="75000"/>
                  </a:schemeClr>
                </a:solidFill>
              </a:rPr>
              <a:t>attributes initialization</a:t>
            </a:r>
            <a:endParaRPr lang="en-US" sz="2000" dirty="0"/>
          </a:p>
          <a:p>
            <a:r>
              <a:rPr lang="en-US" sz="2000" dirty="0">
                <a:solidFill>
                  <a:schemeClr val="accent6">
                    <a:lumMod val="75000"/>
                  </a:schemeClr>
                </a:solidFill>
              </a:rPr>
              <a:t>Overloading of constructors </a:t>
            </a:r>
            <a:r>
              <a:rPr lang="en-US" sz="2000" dirty="0"/>
              <a:t>is often used </a:t>
            </a:r>
            <a:endParaRPr lang="en-US" sz="2000" dirty="0">
              <a:solidFill>
                <a:srgbClr val="F79646"/>
              </a:solidFill>
            </a:endParaRPr>
          </a:p>
          <a:p>
            <a:r>
              <a:rPr lang="en-US" sz="2000" dirty="0"/>
              <a:t>If a class does not define any constructor, a default one (with no parameters, thus performing no initialization) is automatically enabled. </a:t>
            </a:r>
          </a:p>
          <a:p>
            <a:r>
              <a:rPr lang="en-US" sz="2000" i="1" dirty="0"/>
              <a:t>Can be automatically generated in IntelliJ </a:t>
            </a:r>
          </a:p>
          <a:p>
            <a:r>
              <a:rPr lang="en-US" sz="2000" i="1" dirty="0"/>
              <a:t>Code -&gt; Generate…</a:t>
            </a:r>
            <a:endParaRPr lang="en-US" sz="2000" dirty="0"/>
          </a:p>
          <a:p>
            <a:pPr marL="0" indent="0">
              <a:buNone/>
            </a:pPr>
            <a:endParaRPr lang="en-US" sz="2000" i="1" dirty="0"/>
          </a:p>
          <a:p>
            <a:pPr marL="0" indent="0">
              <a:buNone/>
            </a:pPr>
            <a:endParaRPr lang="en-US" sz="2000" dirty="0">
              <a:latin typeface="Consolas"/>
              <a:cs typeface="Consolas"/>
            </a:endParaRPr>
          </a:p>
          <a:p>
            <a:pPr marL="0" indent="0">
              <a:buNone/>
            </a:pPr>
            <a:endParaRPr lang="en-US" sz="2000" i="1" dirty="0"/>
          </a:p>
        </p:txBody>
      </p:sp>
      <p:sp>
        <p:nvSpPr>
          <p:cNvPr id="5" name="Content Placeholder 4">
            <a:extLst>
              <a:ext uri="{FF2B5EF4-FFF2-40B4-BE49-F238E27FC236}">
                <a16:creationId xmlns:a16="http://schemas.microsoft.com/office/drawing/2014/main" id="{92DC27E3-D461-AD41-A687-C787B57909EA}"/>
              </a:ext>
            </a:extLst>
          </p:cNvPr>
          <p:cNvSpPr>
            <a:spLocks noGrp="1"/>
          </p:cNvSpPr>
          <p:nvPr>
            <p:ph sz="half" idx="2"/>
          </p:nvPr>
        </p:nvSpPr>
        <p:spPr/>
        <p:txBody>
          <a:bodyPr>
            <a:noAutofit/>
          </a:bodyPr>
          <a:lstStyle/>
          <a:p>
            <a:pPr marL="0" indent="0">
              <a:buNone/>
            </a:pPr>
            <a:r>
              <a:rPr lang="en-US" sz="1200" dirty="0">
                <a:latin typeface="Consolas"/>
                <a:cs typeface="Consolas"/>
              </a:rPr>
              <a:t>/* Example with two constructors */</a:t>
            </a:r>
          </a:p>
          <a:p>
            <a:pPr marL="0" indent="0">
              <a:buNone/>
            </a:pPr>
            <a:r>
              <a:rPr lang="en-US" sz="1200" dirty="0">
                <a:latin typeface="Consolas"/>
                <a:cs typeface="Consolas"/>
              </a:rPr>
              <a:t>public class Car {</a:t>
            </a:r>
          </a:p>
          <a:p>
            <a:pPr marL="0" indent="0">
              <a:buNone/>
            </a:pPr>
            <a:r>
              <a:rPr lang="en-US" sz="1200" dirty="0">
                <a:latin typeface="Consolas"/>
                <a:cs typeface="Consolas"/>
              </a:rPr>
              <a:t>  </a:t>
            </a:r>
            <a:r>
              <a:rPr lang="en-US" sz="1200" dirty="0" err="1">
                <a:latin typeface="Consolas"/>
                <a:cs typeface="Consolas"/>
              </a:rPr>
              <a:t>boolean</a:t>
            </a:r>
            <a:r>
              <a:rPr lang="en-US" sz="1200" dirty="0">
                <a:latin typeface="Consolas"/>
                <a:cs typeface="Consolas"/>
              </a:rPr>
              <a:t> </a:t>
            </a:r>
            <a:r>
              <a:rPr lang="en-US" sz="1200" dirty="0" err="1">
                <a:latin typeface="Consolas"/>
                <a:cs typeface="Consolas"/>
              </a:rPr>
              <a:t>isOn</a:t>
            </a:r>
            <a:r>
              <a:rPr lang="en-US" sz="1200" dirty="0">
                <a:latin typeface="Consolas"/>
                <a:cs typeface="Consolas"/>
              </a:rPr>
              <a:t>;</a:t>
            </a:r>
          </a:p>
          <a:p>
            <a:pPr marL="0" indent="0">
              <a:buNone/>
            </a:pPr>
            <a:r>
              <a:rPr lang="en-US" sz="1200" dirty="0">
                <a:latin typeface="Consolas"/>
                <a:cs typeface="Consolas"/>
              </a:rPr>
              <a:t>  String brand;</a:t>
            </a:r>
          </a:p>
          <a:p>
            <a:pPr marL="0" indent="0">
              <a:buNone/>
            </a:pPr>
            <a:r>
              <a:rPr lang="en-US" sz="1200" dirty="0">
                <a:latin typeface="Consolas"/>
                <a:cs typeface="Consolas"/>
              </a:rPr>
              <a:t>  String color;</a:t>
            </a:r>
          </a:p>
          <a:p>
            <a:pPr marL="0" indent="0">
              <a:buNone/>
            </a:pPr>
            <a:endParaRPr lang="en-US" sz="1200" dirty="0">
              <a:latin typeface="Consolas"/>
              <a:cs typeface="Consolas"/>
            </a:endParaRPr>
          </a:p>
          <a:p>
            <a:pPr marL="0" indent="0">
              <a:buNone/>
            </a:pPr>
            <a:r>
              <a:rPr lang="en-US" sz="1200" dirty="0">
                <a:solidFill>
                  <a:schemeClr val="accent6">
                    <a:lumMod val="75000"/>
                  </a:schemeClr>
                </a:solidFill>
                <a:latin typeface="Consolas"/>
                <a:cs typeface="Consolas"/>
              </a:rPr>
              <a:t>  public Car() {</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this.isOn</a:t>
            </a:r>
            <a:r>
              <a:rPr lang="en-US" sz="1200" dirty="0">
                <a:solidFill>
                  <a:schemeClr val="accent6">
                    <a:lumMod val="75000"/>
                  </a:schemeClr>
                </a:solidFill>
                <a:latin typeface="Consolas"/>
                <a:cs typeface="Consolas"/>
              </a:rPr>
              <a:t> = false;</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this.brand</a:t>
            </a:r>
            <a:r>
              <a:rPr lang="en-US" sz="1200" dirty="0">
                <a:solidFill>
                  <a:schemeClr val="accent6">
                    <a:lumMod val="75000"/>
                  </a:schemeClr>
                </a:solidFill>
                <a:latin typeface="Consolas"/>
                <a:cs typeface="Consolas"/>
              </a:rPr>
              <a:t> = "Fiat";</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this.color</a:t>
            </a:r>
            <a:r>
              <a:rPr lang="en-US" sz="1200" dirty="0">
                <a:solidFill>
                  <a:schemeClr val="accent6">
                    <a:lumMod val="75000"/>
                  </a:schemeClr>
                </a:solidFill>
                <a:latin typeface="Consolas"/>
                <a:cs typeface="Consolas"/>
              </a:rPr>
              <a:t> = "Punto";</a:t>
            </a:r>
          </a:p>
          <a:p>
            <a:pPr marL="0" indent="0">
              <a:buNone/>
            </a:pPr>
            <a:r>
              <a:rPr lang="en-US" sz="1200" dirty="0">
                <a:solidFill>
                  <a:schemeClr val="accent6">
                    <a:lumMod val="75000"/>
                  </a:schemeClr>
                </a:solidFill>
                <a:latin typeface="Consolas"/>
                <a:cs typeface="Consolas"/>
              </a:rPr>
              <a:t>  }</a:t>
            </a:r>
            <a:endParaRPr lang="en-US" sz="1200" dirty="0">
              <a:latin typeface="Consolas"/>
              <a:cs typeface="Consolas"/>
            </a:endParaRPr>
          </a:p>
          <a:p>
            <a:pPr marL="0" indent="0">
              <a:buNone/>
            </a:pPr>
            <a:endParaRPr lang="en-US" sz="1200" dirty="0">
              <a:latin typeface="Consolas"/>
              <a:cs typeface="Consolas"/>
            </a:endParaRPr>
          </a:p>
          <a:p>
            <a:pPr marL="0" indent="0">
              <a:buNone/>
            </a:pPr>
            <a:r>
              <a:rPr lang="en-US" sz="1200" dirty="0">
                <a:solidFill>
                  <a:schemeClr val="accent6">
                    <a:lumMod val="75000"/>
                  </a:schemeClr>
                </a:solidFill>
                <a:latin typeface="Consolas"/>
                <a:cs typeface="Consolas"/>
              </a:rPr>
              <a:t>  public Car(</a:t>
            </a:r>
            <a:r>
              <a:rPr lang="en-US" sz="1200" dirty="0" err="1">
                <a:solidFill>
                  <a:schemeClr val="accent6">
                    <a:lumMod val="75000"/>
                  </a:schemeClr>
                </a:solidFill>
                <a:latin typeface="Consolas"/>
                <a:cs typeface="Consolas"/>
              </a:rPr>
              <a:t>boolean</a:t>
            </a: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isOn</a:t>
            </a:r>
            <a:r>
              <a:rPr lang="en-US" sz="1200" dirty="0">
                <a:solidFill>
                  <a:schemeClr val="accent6">
                    <a:lumMod val="75000"/>
                  </a:schemeClr>
                </a:solidFill>
                <a:latin typeface="Consolas"/>
                <a:cs typeface="Consolas"/>
              </a:rPr>
              <a:t>, String brand, String color) {</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this.isOn</a:t>
            </a:r>
            <a:r>
              <a:rPr lang="en-US" sz="1200" dirty="0">
                <a:solidFill>
                  <a:schemeClr val="accent6">
                    <a:lumMod val="75000"/>
                  </a:schemeClr>
                </a:solidFill>
                <a:latin typeface="Consolas"/>
                <a:cs typeface="Consolas"/>
              </a:rPr>
              <a:t> = </a:t>
            </a:r>
            <a:r>
              <a:rPr lang="en-US" sz="1200" dirty="0" err="1">
                <a:solidFill>
                  <a:schemeClr val="accent6">
                    <a:lumMod val="75000"/>
                  </a:schemeClr>
                </a:solidFill>
                <a:latin typeface="Consolas"/>
                <a:cs typeface="Consolas"/>
              </a:rPr>
              <a:t>isOn</a:t>
            </a:r>
            <a:r>
              <a:rPr lang="en-US" sz="1200" dirty="0">
                <a:solidFill>
                  <a:schemeClr val="accent6">
                    <a:lumMod val="75000"/>
                  </a:schemeClr>
                </a:solidFill>
                <a:latin typeface="Consolas"/>
                <a:cs typeface="Consolas"/>
              </a:rPr>
              <a:t>;</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this.brand</a:t>
            </a:r>
            <a:r>
              <a:rPr lang="en-US" sz="1200" dirty="0">
                <a:solidFill>
                  <a:schemeClr val="accent6">
                    <a:lumMod val="75000"/>
                  </a:schemeClr>
                </a:solidFill>
                <a:latin typeface="Consolas"/>
                <a:cs typeface="Consolas"/>
              </a:rPr>
              <a:t> = brand;</a:t>
            </a:r>
          </a:p>
          <a:p>
            <a:pPr marL="0" indent="0">
              <a:buNone/>
            </a:pPr>
            <a:r>
              <a:rPr lang="en-US" sz="1200" dirty="0">
                <a:solidFill>
                  <a:schemeClr val="accent6">
                    <a:lumMod val="75000"/>
                  </a:schemeClr>
                </a:solidFill>
                <a:latin typeface="Consolas"/>
                <a:cs typeface="Consolas"/>
              </a:rPr>
              <a:t>    </a:t>
            </a:r>
            <a:r>
              <a:rPr lang="en-US" sz="1200" dirty="0" err="1">
                <a:solidFill>
                  <a:schemeClr val="accent6">
                    <a:lumMod val="75000"/>
                  </a:schemeClr>
                </a:solidFill>
                <a:latin typeface="Consolas"/>
                <a:cs typeface="Consolas"/>
              </a:rPr>
              <a:t>this.color</a:t>
            </a:r>
            <a:r>
              <a:rPr lang="en-US" sz="1200" dirty="0">
                <a:solidFill>
                  <a:schemeClr val="accent6">
                    <a:lumMod val="75000"/>
                  </a:schemeClr>
                </a:solidFill>
                <a:latin typeface="Consolas"/>
                <a:cs typeface="Consolas"/>
              </a:rPr>
              <a:t> = color;</a:t>
            </a:r>
          </a:p>
          <a:p>
            <a:pPr marL="0" indent="0">
              <a:buNone/>
            </a:pPr>
            <a:r>
              <a:rPr lang="en-US" sz="1200" dirty="0">
                <a:solidFill>
                  <a:schemeClr val="accent6">
                    <a:lumMod val="75000"/>
                  </a:schemeClr>
                </a:solidFill>
                <a:latin typeface="Consolas"/>
                <a:cs typeface="Consolas"/>
              </a:rPr>
              <a:t>  }</a:t>
            </a:r>
          </a:p>
          <a:p>
            <a:pPr marL="0" indent="0">
              <a:buNone/>
            </a:pPr>
            <a:r>
              <a:rPr lang="en-US" sz="1200" dirty="0">
                <a:latin typeface="Consolas"/>
                <a:cs typeface="Consolas"/>
              </a:rPr>
              <a:t>  . . .</a:t>
            </a:r>
          </a:p>
          <a:p>
            <a:pPr marL="0" indent="0">
              <a:buNone/>
            </a:pPr>
            <a:r>
              <a:rPr lang="en-US" sz="1200" dirty="0">
                <a:latin typeface="Consolas"/>
                <a:cs typeface="Consolas"/>
              </a:rPr>
              <a:t>}</a:t>
            </a:r>
          </a:p>
          <a:p>
            <a:pPr marL="0" indent="0">
              <a:buNone/>
            </a:pPr>
            <a:endParaRPr lang="en-IT" sz="12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12056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private String </a:t>
            </a:r>
            <a:r>
              <a:rPr lang="en-AU" sz="1400" dirty="0" err="1">
                <a:latin typeface="Consolas"/>
                <a:cs typeface="Consolas"/>
              </a:rPr>
              <a:t>color</a:t>
            </a:r>
            <a:r>
              <a:rPr lang="en-AU" sz="1400" dirty="0">
                <a:latin typeface="Consolas"/>
                <a:cs typeface="Consolas"/>
              </a:rPr>
              <a:t>;</a:t>
            </a:r>
          </a:p>
          <a:p>
            <a:pPr marL="0" indent="0">
              <a:buNone/>
            </a:pPr>
            <a:r>
              <a:rPr lang="en-AU" sz="1400" dirty="0">
                <a:latin typeface="Consolas"/>
                <a:cs typeface="Consolas"/>
              </a:rPr>
              <a:t>	public void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solidFill>
                  <a:schemeClr val="accent6">
                    <a:lumMod val="75000"/>
                  </a:schemeClr>
                </a:solidFill>
                <a:latin typeface="Consolas"/>
                <a:cs typeface="Consolas"/>
              </a:rPr>
              <a:t>		/* Works with default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a:t>
            </a:r>
          </a:p>
          <a:p>
            <a:pPr marL="0" indent="0">
              <a:buNone/>
            </a:pP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Possibly</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unsafe</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attributes</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not</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initialized</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Car c = new Car();  </a:t>
            </a:r>
          </a:p>
          <a:p>
            <a:pPr marL="0" indent="0">
              <a:buNone/>
            </a:pPr>
            <a:r>
              <a:rPr lang="it-IT" sz="1400" dirty="0">
                <a:latin typeface="Consolas"/>
                <a:cs typeface="Consolas"/>
              </a:rPr>
              <a:t>	}</a:t>
            </a:r>
          </a:p>
          <a:p>
            <a:pPr marL="0" indent="0">
              <a:buNone/>
            </a:pPr>
            <a:r>
              <a:rPr lang="it-IT" sz="1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2721370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private String </a:t>
            </a:r>
            <a:r>
              <a:rPr lang="en-AU" sz="1400" dirty="0" err="1">
                <a:latin typeface="Consolas"/>
                <a:cs typeface="Consolas"/>
              </a:rPr>
              <a:t>color</a:t>
            </a:r>
            <a:r>
              <a:rPr lang="en-AU" sz="1400" dirty="0">
                <a:latin typeface="Consolas"/>
                <a:cs typeface="Consolas"/>
              </a:rPr>
              <a:t>;</a:t>
            </a:r>
          </a:p>
          <a:p>
            <a:pPr marL="0" indent="0">
              <a:buNone/>
            </a:pPr>
            <a:r>
              <a:rPr lang="en-AU" sz="1400" dirty="0">
                <a:solidFill>
                  <a:schemeClr val="accent6">
                    <a:lumMod val="75000"/>
                  </a:schemeClr>
                </a:solidFill>
                <a:latin typeface="Consolas"/>
                <a:cs typeface="Consolas"/>
              </a:rPr>
              <a:t>	/* Constructor */</a:t>
            </a:r>
          </a:p>
          <a:p>
            <a:pPr marL="0" indent="0">
              <a:buNone/>
            </a:pPr>
            <a:r>
              <a:rPr lang="en-AU" sz="1400" dirty="0">
                <a:solidFill>
                  <a:schemeClr val="accent6">
                    <a:lumMod val="75000"/>
                  </a:schemeClr>
                </a:solidFill>
                <a:latin typeface="Consolas"/>
                <a:cs typeface="Consolas"/>
              </a:rPr>
              <a:t>	public Car(String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 {</a:t>
            </a:r>
          </a:p>
          <a:p>
            <a:pPr marL="0" indent="0">
              <a:buNone/>
            </a:pPr>
            <a:r>
              <a:rPr lang="en-AU" sz="1400" dirty="0">
                <a:solidFill>
                  <a:schemeClr val="accent6">
                    <a:lumMod val="75000"/>
                  </a:schemeClr>
                </a:solidFill>
                <a:latin typeface="Consolas"/>
                <a:cs typeface="Consolas"/>
              </a:rPr>
              <a:t>		</a:t>
            </a:r>
            <a:r>
              <a:rPr lang="en-AU" sz="1400" dirty="0" err="1">
                <a:solidFill>
                  <a:schemeClr val="accent6">
                    <a:lumMod val="75000"/>
                  </a:schemeClr>
                </a:solidFill>
                <a:latin typeface="Consolas"/>
                <a:cs typeface="Consolas"/>
              </a:rPr>
              <a:t>this.color</a:t>
            </a:r>
            <a:r>
              <a:rPr lang="en-AU" sz="1400" dirty="0">
                <a:solidFill>
                  <a:schemeClr val="accent6">
                    <a:lumMod val="75000"/>
                  </a:schemeClr>
                </a:solidFill>
                <a:latin typeface="Consolas"/>
                <a:cs typeface="Consolas"/>
              </a:rPr>
              <a:t> =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a:t>
            </a:r>
          </a:p>
          <a:p>
            <a:pPr marL="0" indent="0">
              <a:buNone/>
            </a:pPr>
            <a:r>
              <a:rPr lang="en-AU" sz="1400" dirty="0">
                <a:solidFill>
                  <a:schemeClr val="accent6">
                    <a:lumMod val="75000"/>
                  </a:schemeClr>
                </a:solidFill>
                <a:latin typeface="Consolas"/>
                <a:cs typeface="Consolas"/>
              </a:rPr>
              <a:t>	}</a:t>
            </a:r>
          </a:p>
          <a:p>
            <a:pPr marL="0" indent="0">
              <a:buNone/>
            </a:pPr>
            <a:r>
              <a:rPr lang="en-AU" sz="1400" dirty="0">
                <a:latin typeface="Consolas"/>
                <a:cs typeface="Consolas"/>
              </a:rPr>
              <a:t>	public void </a:t>
            </a:r>
            <a:r>
              <a:rPr lang="en-AU" sz="1400" dirty="0" err="1">
                <a:latin typeface="Consolas"/>
                <a:cs typeface="Consolas"/>
              </a:rPr>
              <a:t>setColor</a:t>
            </a:r>
            <a:r>
              <a:rPr lang="en-AU" sz="1400" dirty="0">
                <a:latin typeface="Consolas"/>
                <a:cs typeface="Consolas"/>
              </a:rPr>
              <a:t>(String </a:t>
            </a:r>
            <a:r>
              <a:rPr lang="en-AU" sz="1400" dirty="0" err="1">
                <a:latin typeface="Consolas"/>
                <a:cs typeface="Consolas"/>
              </a:rPr>
              <a:t>color</a:t>
            </a:r>
            <a:r>
              <a:rPr lang="en-AU" sz="1400" dirty="0">
                <a:latin typeface="Consolas"/>
                <a:cs typeface="Consolas"/>
              </a:rPr>
              <a:t>) { </a:t>
            </a:r>
          </a:p>
          <a:p>
            <a:pPr marL="0" indent="0">
              <a:buNone/>
            </a:pPr>
            <a:r>
              <a:rPr lang="en-AU" sz="1400" dirty="0">
                <a:latin typeface="Consolas"/>
                <a:cs typeface="Consolas"/>
              </a:rPr>
              <a:t>		</a:t>
            </a:r>
            <a:r>
              <a:rPr lang="en-AU" sz="1400" dirty="0" err="1">
                <a:latin typeface="Consolas"/>
                <a:cs typeface="Consolas"/>
              </a:rPr>
              <a:t>this.color</a:t>
            </a:r>
            <a:r>
              <a:rPr lang="en-AU" sz="1400" dirty="0">
                <a:latin typeface="Consolas"/>
                <a:cs typeface="Consolas"/>
              </a:rPr>
              <a:t> = </a:t>
            </a:r>
            <a:r>
              <a:rPr lang="en-AU" sz="1400" dirty="0" err="1">
                <a:latin typeface="Consolas"/>
                <a:cs typeface="Consolas"/>
              </a:rPr>
              <a:t>color</a:t>
            </a:r>
            <a:r>
              <a:rPr lang="en-AU" sz="1400" dirty="0">
                <a:latin typeface="Consolas"/>
                <a:cs typeface="Consolas"/>
              </a:rPr>
              <a:t>; </a:t>
            </a:r>
          </a:p>
          <a:p>
            <a:pPr marL="0" indent="0">
              <a:buNone/>
            </a:pPr>
            <a:r>
              <a:rPr lang="en-AU" sz="1400" dirty="0">
                <a:latin typeface="Consolas"/>
                <a:cs typeface="Consolas"/>
              </a:rPr>
              <a:t>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solidFill>
                  <a:schemeClr val="accent6">
                    <a:lumMod val="75000"/>
                  </a:schemeClr>
                </a:solidFill>
                <a:latin typeface="Consolas"/>
                <a:cs typeface="Consolas"/>
              </a:rPr>
              <a:t>		Car c = new Car();      /* </a:t>
            </a:r>
            <a:r>
              <a:rPr lang="it-IT" sz="1400" dirty="0" err="1">
                <a:solidFill>
                  <a:schemeClr val="accent6">
                    <a:lumMod val="75000"/>
                  </a:schemeClr>
                </a:solidFill>
                <a:latin typeface="Consolas"/>
                <a:cs typeface="Consolas"/>
              </a:rPr>
              <a:t>Error</a:t>
            </a:r>
            <a:r>
              <a:rPr lang="it-IT" sz="1400" dirty="0">
                <a:solidFill>
                  <a:schemeClr val="accent6">
                    <a:lumMod val="75000"/>
                  </a:schemeClr>
                </a:solidFill>
                <a:latin typeface="Consolas"/>
                <a:cs typeface="Consolas"/>
              </a:rPr>
              <a:t>! Default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missing</a:t>
            </a:r>
            <a:r>
              <a:rPr lang="it-IT" sz="1400" dirty="0">
                <a:solidFill>
                  <a:schemeClr val="accent6">
                    <a:lumMod val="75000"/>
                  </a:schemeClr>
                </a:solidFill>
                <a:latin typeface="Consolas"/>
                <a:cs typeface="Consolas"/>
              </a:rPr>
              <a:t>! */</a:t>
            </a:r>
            <a:endParaRPr lang="it-IT" sz="1400" dirty="0">
              <a:latin typeface="Consolas"/>
              <a:cs typeface="Consolas"/>
            </a:endParaRPr>
          </a:p>
          <a:p>
            <a:pPr marL="0" indent="0">
              <a:buNone/>
            </a:pPr>
            <a:r>
              <a:rPr lang="it-IT" sz="1400" dirty="0">
                <a:solidFill>
                  <a:schemeClr val="accent6">
                    <a:lumMod val="75000"/>
                  </a:schemeClr>
                </a:solidFill>
                <a:latin typeface="Consolas"/>
                <a:cs typeface="Consolas"/>
              </a:rPr>
              <a:t>		Car c = new Car(</a:t>
            </a:r>
            <a:r>
              <a:rPr lang="en-AU" sz="1400" dirty="0">
                <a:solidFill>
                  <a:schemeClr val="accent6">
                    <a:lumMod val="75000"/>
                  </a:schemeClr>
                </a:solidFill>
                <a:latin typeface="Consolas"/>
                <a:cs typeface="Consolas"/>
              </a:rPr>
              <a:t>“Red”); </a:t>
            </a:r>
            <a:r>
              <a:rPr lang="it-IT" sz="1400" dirty="0">
                <a:solidFill>
                  <a:schemeClr val="accent6">
                    <a:lumMod val="75000"/>
                  </a:schemeClr>
                </a:solidFill>
                <a:latin typeface="Consolas"/>
                <a:cs typeface="Consolas"/>
              </a:rPr>
              <a:t>/* Works with </a:t>
            </a:r>
            <a:r>
              <a:rPr lang="it-IT" sz="1400" dirty="0" err="1">
                <a:solidFill>
                  <a:schemeClr val="accent6">
                    <a:lumMod val="75000"/>
                  </a:schemeClr>
                </a:solidFill>
                <a:latin typeface="Consolas"/>
                <a:cs typeface="Consolas"/>
              </a:rPr>
              <a:t>defined</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p>
          <a:p>
            <a:pPr marL="0" indent="0">
              <a:buNone/>
            </a:pPr>
            <a:r>
              <a:rPr lang="it-IT" sz="1400" dirty="0">
                <a:latin typeface="Consolas"/>
                <a:cs typeface="Consolas"/>
              </a:rPr>
              <a:t>	}</a:t>
            </a:r>
          </a:p>
          <a:p>
            <a:pPr marL="0" indent="0">
              <a:buNone/>
            </a:pPr>
            <a:r>
              <a:rPr lang="it-IT" sz="1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86595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400" dirty="0">
                <a:latin typeface="Consolas"/>
                <a:cs typeface="Consolas"/>
              </a:rPr>
              <a:t>public class Car {</a:t>
            </a:r>
          </a:p>
          <a:p>
            <a:pPr marL="0" indent="0">
              <a:buNone/>
            </a:pPr>
            <a:r>
              <a:rPr lang="en-AU" sz="1400" dirty="0">
                <a:latin typeface="Consolas"/>
                <a:cs typeface="Consolas"/>
              </a:rPr>
              <a:t>	private String </a:t>
            </a:r>
            <a:r>
              <a:rPr lang="en-AU" sz="1400" dirty="0" err="1">
                <a:latin typeface="Consolas"/>
                <a:cs typeface="Consolas"/>
              </a:rPr>
              <a:t>color</a:t>
            </a:r>
            <a:r>
              <a:rPr lang="en-AU" sz="1400" dirty="0">
                <a:latin typeface="Consolas"/>
                <a:cs typeface="Consolas"/>
              </a:rPr>
              <a:t>;</a:t>
            </a:r>
          </a:p>
          <a:p>
            <a:pPr marL="0" indent="0">
              <a:buNone/>
            </a:pPr>
            <a:r>
              <a:rPr lang="en-AU" sz="1400" dirty="0">
                <a:solidFill>
                  <a:schemeClr val="accent6">
                    <a:lumMod val="75000"/>
                  </a:schemeClr>
                </a:solidFill>
                <a:latin typeface="Consolas"/>
                <a:cs typeface="Consolas"/>
              </a:rPr>
              <a:t>	public Car() {</a:t>
            </a:r>
          </a:p>
          <a:p>
            <a:pPr marL="0" indent="0">
              <a:buNone/>
            </a:pPr>
            <a:r>
              <a:rPr lang="en-AU" sz="1400" dirty="0">
                <a:solidFill>
                  <a:schemeClr val="accent6">
                    <a:lumMod val="75000"/>
                  </a:schemeClr>
                </a:solidFill>
                <a:latin typeface="Consolas"/>
                <a:cs typeface="Consolas"/>
              </a:rPr>
              <a:t>		</a:t>
            </a:r>
            <a:r>
              <a:rPr lang="en-AU" sz="1400" dirty="0" err="1">
                <a:solidFill>
                  <a:schemeClr val="accent6">
                    <a:lumMod val="75000"/>
                  </a:schemeClr>
                </a:solidFill>
                <a:latin typeface="Consolas"/>
                <a:cs typeface="Consolas"/>
              </a:rPr>
              <a:t>this.color</a:t>
            </a:r>
            <a:r>
              <a:rPr lang="en-AU" sz="1400" dirty="0">
                <a:solidFill>
                  <a:schemeClr val="accent6">
                    <a:lumMod val="75000"/>
                  </a:schemeClr>
                </a:solidFill>
                <a:latin typeface="Consolas"/>
                <a:cs typeface="Consolas"/>
              </a:rPr>
              <a:t> = “Red”;</a:t>
            </a:r>
          </a:p>
          <a:p>
            <a:pPr marL="0" indent="0">
              <a:buNone/>
            </a:pPr>
            <a:r>
              <a:rPr lang="en-AU" sz="1400" dirty="0">
                <a:solidFill>
                  <a:schemeClr val="accent6">
                    <a:lumMod val="75000"/>
                  </a:schemeClr>
                </a:solidFill>
                <a:latin typeface="Consolas"/>
                <a:cs typeface="Consolas"/>
              </a:rPr>
              <a:t>	}</a:t>
            </a:r>
          </a:p>
          <a:p>
            <a:pPr marL="0" indent="0">
              <a:buNone/>
            </a:pPr>
            <a:endParaRPr lang="en-AU" sz="1400" dirty="0">
              <a:solidFill>
                <a:schemeClr val="accent6">
                  <a:lumMod val="75000"/>
                </a:schemeClr>
              </a:solidFill>
              <a:latin typeface="Consolas"/>
              <a:cs typeface="Consolas"/>
            </a:endParaRPr>
          </a:p>
          <a:p>
            <a:pPr marL="0" indent="0">
              <a:buNone/>
            </a:pPr>
            <a:r>
              <a:rPr lang="en-AU" sz="1400" dirty="0">
                <a:solidFill>
                  <a:schemeClr val="accent6">
                    <a:lumMod val="75000"/>
                  </a:schemeClr>
                </a:solidFill>
                <a:latin typeface="Consolas"/>
                <a:cs typeface="Consolas"/>
              </a:rPr>
              <a:t>	public Car(String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 {</a:t>
            </a:r>
          </a:p>
          <a:p>
            <a:pPr marL="0" indent="0">
              <a:buNone/>
            </a:pPr>
            <a:r>
              <a:rPr lang="en-AU" sz="1400" dirty="0">
                <a:solidFill>
                  <a:schemeClr val="accent6">
                    <a:lumMod val="75000"/>
                  </a:schemeClr>
                </a:solidFill>
                <a:latin typeface="Consolas"/>
                <a:cs typeface="Consolas"/>
              </a:rPr>
              <a:t>		</a:t>
            </a:r>
            <a:r>
              <a:rPr lang="en-AU" sz="1400" dirty="0" err="1">
                <a:solidFill>
                  <a:schemeClr val="accent6">
                    <a:lumMod val="75000"/>
                  </a:schemeClr>
                </a:solidFill>
                <a:latin typeface="Consolas"/>
                <a:cs typeface="Consolas"/>
              </a:rPr>
              <a:t>this.color</a:t>
            </a:r>
            <a:r>
              <a:rPr lang="en-AU" sz="1400" dirty="0">
                <a:solidFill>
                  <a:schemeClr val="accent6">
                    <a:lumMod val="75000"/>
                  </a:schemeClr>
                </a:solidFill>
                <a:latin typeface="Consolas"/>
                <a:cs typeface="Consolas"/>
              </a:rPr>
              <a:t> = </a:t>
            </a:r>
            <a:r>
              <a:rPr lang="en-AU" sz="1400" dirty="0" err="1">
                <a:solidFill>
                  <a:schemeClr val="accent6">
                    <a:lumMod val="75000"/>
                  </a:schemeClr>
                </a:solidFill>
                <a:latin typeface="Consolas"/>
                <a:cs typeface="Consolas"/>
              </a:rPr>
              <a:t>color</a:t>
            </a:r>
            <a:r>
              <a:rPr lang="en-AU" sz="1400" dirty="0">
                <a:solidFill>
                  <a:schemeClr val="accent6">
                    <a:lumMod val="75000"/>
                  </a:schemeClr>
                </a:solidFill>
                <a:latin typeface="Consolas"/>
                <a:cs typeface="Consolas"/>
              </a:rPr>
              <a:t>;</a:t>
            </a:r>
          </a:p>
          <a:p>
            <a:pPr marL="0" indent="0">
              <a:buNone/>
            </a:pPr>
            <a:r>
              <a:rPr lang="en-AU" sz="1400" dirty="0">
                <a:solidFill>
                  <a:schemeClr val="accent6">
                    <a:lumMod val="75000"/>
                  </a:schemeClr>
                </a:solidFill>
                <a:latin typeface="Consolas"/>
                <a:cs typeface="Consolas"/>
              </a:rPr>
              <a:t>	}</a:t>
            </a:r>
          </a:p>
          <a:p>
            <a:pPr marL="0" indent="0">
              <a:buNone/>
            </a:pPr>
            <a:r>
              <a:rPr lang="en-AU" sz="1400" dirty="0">
                <a:solidFill>
                  <a:schemeClr val="accent6">
                    <a:lumMod val="75000"/>
                  </a:schemeClr>
                </a:solidFill>
                <a:latin typeface="Consolas"/>
                <a:cs typeface="Consolas"/>
              </a:rPr>
              <a:t>	. . .</a:t>
            </a:r>
          </a:p>
          <a:p>
            <a:pPr marL="0" indent="0">
              <a:buNone/>
            </a:pPr>
            <a:r>
              <a:rPr lang="en-AU" sz="1400" dirty="0">
                <a:latin typeface="Consolas"/>
                <a:cs typeface="Consolas"/>
              </a:rPr>
              <a:t>}</a:t>
            </a:r>
          </a:p>
          <a:p>
            <a:pPr marL="0" indent="0">
              <a:buNone/>
            </a:pPr>
            <a:endParaRPr lang="it-IT" sz="1400" dirty="0">
              <a:latin typeface="Consolas"/>
              <a:cs typeface="Consolas"/>
            </a:endParaRPr>
          </a:p>
          <a:p>
            <a:pPr marL="0" indent="0">
              <a:buNone/>
            </a:pPr>
            <a:r>
              <a:rPr lang="it-IT" sz="1400" dirty="0">
                <a:latin typeface="Consolas"/>
                <a:cs typeface="Consolas"/>
              </a:rPr>
              <a:t>public </a:t>
            </a:r>
            <a:r>
              <a:rPr lang="it-IT" sz="1400" dirty="0" err="1">
                <a:latin typeface="Consolas"/>
                <a:cs typeface="Consolas"/>
              </a:rPr>
              <a:t>class</a:t>
            </a:r>
            <a:r>
              <a:rPr lang="it-IT" sz="1400" dirty="0">
                <a:latin typeface="Consolas"/>
                <a:cs typeface="Consolas"/>
              </a:rPr>
              <a:t> </a:t>
            </a:r>
            <a:r>
              <a:rPr lang="it-IT" sz="1400" dirty="0" err="1">
                <a:latin typeface="Consolas"/>
                <a:cs typeface="Consolas"/>
              </a:rPr>
              <a:t>App</a:t>
            </a:r>
            <a:r>
              <a:rPr lang="it-IT" sz="1400" dirty="0">
                <a:latin typeface="Consolas"/>
                <a:cs typeface="Consolas"/>
              </a:rPr>
              <a:t> {	</a:t>
            </a:r>
          </a:p>
          <a:p>
            <a:pPr marL="0" indent="0">
              <a:buNone/>
            </a:pPr>
            <a:r>
              <a:rPr lang="it-IT" sz="1400" dirty="0">
                <a:latin typeface="Consolas"/>
                <a:cs typeface="Consolas"/>
              </a:rPr>
              <a:t>	public </a:t>
            </a:r>
            <a:r>
              <a:rPr lang="it-IT" sz="1400" dirty="0" err="1">
                <a:latin typeface="Consolas"/>
                <a:cs typeface="Consolas"/>
              </a:rPr>
              <a:t>static</a:t>
            </a:r>
            <a:r>
              <a:rPr lang="it-IT" sz="1400" dirty="0">
                <a:latin typeface="Consolas"/>
                <a:cs typeface="Consolas"/>
              </a:rPr>
              <a:t> </a:t>
            </a:r>
            <a:r>
              <a:rPr lang="it-IT" sz="1400" dirty="0" err="1">
                <a:latin typeface="Consolas"/>
                <a:cs typeface="Consolas"/>
              </a:rPr>
              <a:t>void</a:t>
            </a:r>
            <a:r>
              <a:rPr lang="it-IT" sz="1400" dirty="0">
                <a:latin typeface="Consolas"/>
                <a:cs typeface="Consolas"/>
              </a:rPr>
              <a:t> </a:t>
            </a:r>
            <a:r>
              <a:rPr lang="it-IT" sz="1400" dirty="0" err="1">
                <a:latin typeface="Consolas"/>
                <a:cs typeface="Consolas"/>
              </a:rPr>
              <a:t>main</a:t>
            </a:r>
            <a:r>
              <a:rPr lang="it-IT" sz="1400" dirty="0">
                <a:latin typeface="Consolas"/>
                <a:cs typeface="Consolas"/>
              </a:rPr>
              <a:t>(</a:t>
            </a:r>
            <a:r>
              <a:rPr lang="it-IT" sz="1400" dirty="0" err="1">
                <a:latin typeface="Consolas"/>
                <a:cs typeface="Consolas"/>
              </a:rPr>
              <a:t>String</a:t>
            </a:r>
            <a:r>
              <a:rPr lang="it-IT" sz="1400" dirty="0">
                <a:latin typeface="Consolas"/>
                <a:cs typeface="Consolas"/>
              </a:rPr>
              <a:t>[] </a:t>
            </a:r>
            <a:r>
              <a:rPr lang="it-IT" sz="1400" dirty="0" err="1">
                <a:latin typeface="Consolas"/>
                <a:cs typeface="Consolas"/>
              </a:rPr>
              <a:t>args</a:t>
            </a:r>
            <a:r>
              <a:rPr lang="it-IT" sz="1400" dirty="0">
                <a:latin typeface="Consolas"/>
                <a:cs typeface="Consolas"/>
              </a:rPr>
              <a:t>) {</a:t>
            </a:r>
          </a:p>
          <a:p>
            <a:pPr marL="0" indent="0">
              <a:buNone/>
            </a:pPr>
            <a:r>
              <a:rPr lang="it-IT" sz="1400" dirty="0">
                <a:solidFill>
                  <a:schemeClr val="accent6">
                    <a:lumMod val="75000"/>
                  </a:schemeClr>
                </a:solidFill>
                <a:latin typeface="Consolas"/>
                <a:cs typeface="Consolas"/>
              </a:rPr>
              <a:t>		Car c = new Car();      /* Works with </a:t>
            </a:r>
            <a:r>
              <a:rPr lang="it-IT" sz="1400" dirty="0" err="1">
                <a:solidFill>
                  <a:schemeClr val="accent6">
                    <a:lumMod val="75000"/>
                  </a:schemeClr>
                </a:solidFill>
                <a:latin typeface="Consolas"/>
                <a:cs typeface="Consolas"/>
              </a:rPr>
              <a:t>defined</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Car c = new Car(</a:t>
            </a:r>
            <a:r>
              <a:rPr lang="en-AU" sz="1400" dirty="0">
                <a:solidFill>
                  <a:schemeClr val="accent6">
                    <a:lumMod val="75000"/>
                  </a:schemeClr>
                </a:solidFill>
                <a:latin typeface="Consolas"/>
                <a:cs typeface="Consolas"/>
              </a:rPr>
              <a:t>“Red”); </a:t>
            </a:r>
            <a:r>
              <a:rPr lang="it-IT" sz="1400" dirty="0">
                <a:solidFill>
                  <a:schemeClr val="accent6">
                    <a:lumMod val="75000"/>
                  </a:schemeClr>
                </a:solidFill>
                <a:latin typeface="Consolas"/>
                <a:cs typeface="Consolas"/>
              </a:rPr>
              <a:t>/* Works with </a:t>
            </a:r>
            <a:r>
              <a:rPr lang="it-IT" sz="1400" dirty="0" err="1">
                <a:solidFill>
                  <a:schemeClr val="accent6">
                    <a:lumMod val="75000"/>
                  </a:schemeClr>
                </a:solidFill>
                <a:latin typeface="Consolas"/>
                <a:cs typeface="Consolas"/>
              </a:rPr>
              <a:t>defined</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constructor</a:t>
            </a:r>
            <a:r>
              <a:rPr lang="it-IT" sz="1400" dirty="0">
                <a:solidFill>
                  <a:schemeClr val="accent6">
                    <a:lumMod val="75000"/>
                  </a:schemeClr>
                </a:solidFill>
                <a:latin typeface="Consolas"/>
                <a:cs typeface="Consolas"/>
              </a:rPr>
              <a:t>! */</a:t>
            </a:r>
          </a:p>
          <a:p>
            <a:pPr marL="0" indent="0">
              <a:buNone/>
            </a:pPr>
            <a:r>
              <a:rPr lang="it-IT" sz="1400" dirty="0">
                <a:latin typeface="Consolas"/>
                <a:cs typeface="Consolas"/>
              </a:rPr>
              <a:t>	}</a:t>
            </a:r>
          </a:p>
          <a:p>
            <a:pPr marL="0" indent="0">
              <a:buNone/>
            </a:pPr>
            <a:r>
              <a:rPr lang="it-IT" sz="1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250544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Project Modularization</a:t>
            </a:r>
            <a:endParaRPr lang="it-IT" dirty="0"/>
          </a:p>
        </p:txBody>
      </p:sp>
    </p:spTree>
    <p:extLst>
      <p:ext uri="{BB962C8B-B14F-4D97-AF65-F5344CB8AC3E}">
        <p14:creationId xmlns:p14="http://schemas.microsoft.com/office/powerpoint/2010/main" val="6553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sz="half" idx="1"/>
          </p:nvPr>
        </p:nvSpPr>
        <p:spPr/>
        <p:txBody>
          <a:bodyPr>
            <a:noAutofit/>
          </a:bodyPr>
          <a:lstStyle/>
          <a:p>
            <a:r>
              <a:rPr lang="en-US" sz="2200" dirty="0"/>
              <a:t>It can be useful in methods to distinguish between </a:t>
            </a:r>
            <a:r>
              <a:rPr lang="en-US" sz="2200" dirty="0">
                <a:solidFill>
                  <a:schemeClr val="accent6">
                    <a:lumMod val="75000"/>
                  </a:schemeClr>
                </a:solidFill>
              </a:rPr>
              <a:t>instance variables </a:t>
            </a:r>
            <a:r>
              <a:rPr lang="en-US" sz="2200" dirty="0"/>
              <a:t>and </a:t>
            </a:r>
            <a:r>
              <a:rPr lang="en-US" sz="2200" dirty="0">
                <a:solidFill>
                  <a:schemeClr val="accent6">
                    <a:lumMod val="75000"/>
                  </a:schemeClr>
                </a:solidFill>
              </a:rPr>
              <a:t>local variables </a:t>
            </a:r>
            <a:r>
              <a:rPr lang="en-US" sz="2200" dirty="0"/>
              <a:t>(</a:t>
            </a:r>
            <a:r>
              <a:rPr lang="en-US" sz="2200" dirty="0">
                <a:solidFill>
                  <a:schemeClr val="accent6">
                    <a:lumMod val="75000"/>
                  </a:schemeClr>
                </a:solidFill>
              </a:rPr>
              <a:t>this </a:t>
            </a:r>
            <a:r>
              <a:rPr lang="en-US" sz="2200" dirty="0"/>
              <a:t>represents a reference to the current object)</a:t>
            </a:r>
          </a:p>
          <a:p>
            <a:r>
              <a:rPr lang="en-US" sz="2200" dirty="0" err="1">
                <a:solidFill>
                  <a:schemeClr val="accent6">
                    <a:lumMod val="75000"/>
                  </a:schemeClr>
                </a:solidFill>
              </a:rPr>
              <a:t>this.variable</a:t>
            </a:r>
            <a:r>
              <a:rPr lang="en-US" sz="2200" dirty="0">
                <a:solidFill>
                  <a:schemeClr val="accent6">
                    <a:lumMod val="75000"/>
                  </a:schemeClr>
                </a:solidFill>
              </a:rPr>
              <a:t> </a:t>
            </a:r>
            <a:r>
              <a:rPr lang="en-US" sz="2200" dirty="0"/>
              <a:t>refers to an instance variable encapsulated within the current object </a:t>
            </a:r>
          </a:p>
          <a:p>
            <a:r>
              <a:rPr lang="en-US" sz="2200" dirty="0">
                <a:solidFill>
                  <a:schemeClr val="accent6">
                    <a:lumMod val="75000"/>
                  </a:schemeClr>
                </a:solidFill>
              </a:rPr>
              <a:t>this</a:t>
            </a:r>
            <a:r>
              <a:rPr lang="en-US" sz="2200" dirty="0"/>
              <a:t> is not required if there are no ambiguities</a:t>
            </a:r>
            <a:endParaRPr lang="en-US" sz="2200" dirty="0">
              <a:latin typeface="Courier"/>
              <a:cs typeface="Courier"/>
            </a:endParaRPr>
          </a:p>
          <a:p>
            <a:pPr marL="0" indent="0">
              <a:buNone/>
            </a:pPr>
            <a:endParaRPr lang="en-US" sz="2200" dirty="0"/>
          </a:p>
        </p:txBody>
      </p:sp>
      <p:sp>
        <p:nvSpPr>
          <p:cNvPr id="5" name="Content Placeholder 4">
            <a:extLst>
              <a:ext uri="{FF2B5EF4-FFF2-40B4-BE49-F238E27FC236}">
                <a16:creationId xmlns:a16="http://schemas.microsoft.com/office/drawing/2014/main" id="{A1A5C668-2560-6205-B9CE-72D07D581633}"/>
              </a:ext>
            </a:extLst>
          </p:cNvPr>
          <p:cNvSpPr>
            <a:spLocks noGrp="1"/>
          </p:cNvSpPr>
          <p:nvPr>
            <p:ph sz="half" idx="2"/>
          </p:nvPr>
        </p:nvSpPr>
        <p:spPr/>
        <p:txBody>
          <a:bodyPr>
            <a:normAutofit fontScale="55000" lnSpcReduction="20000"/>
          </a:bodyPr>
          <a:lstStyle/>
          <a:p>
            <a:pPr marL="0" indent="0">
              <a:buNone/>
            </a:pPr>
            <a:r>
              <a:rPr lang="en-US" sz="2800" dirty="0">
                <a:latin typeface="Consolas"/>
                <a:cs typeface="Consolas"/>
              </a:rPr>
              <a:t>/* Example with two constructors */</a:t>
            </a:r>
          </a:p>
          <a:p>
            <a:pPr marL="0" indent="0">
              <a:buNone/>
            </a:pPr>
            <a:r>
              <a:rPr lang="en-US" sz="2800" dirty="0">
                <a:latin typeface="Consolas"/>
                <a:cs typeface="Consolas"/>
              </a:rPr>
              <a:t>public class Car {</a:t>
            </a:r>
          </a:p>
          <a:p>
            <a:pPr marL="0" indent="0">
              <a:buNone/>
            </a:pPr>
            <a:r>
              <a:rPr lang="en-US" sz="2800" dirty="0">
                <a:latin typeface="Consolas"/>
                <a:cs typeface="Consolas"/>
              </a:rPr>
              <a:t>	String brand;</a:t>
            </a:r>
          </a:p>
          <a:p>
            <a:pPr marL="0" indent="0">
              <a:buNone/>
            </a:pPr>
            <a:r>
              <a:rPr lang="en-US" sz="2800" dirty="0">
                <a:latin typeface="Consolas"/>
                <a:cs typeface="Consolas"/>
              </a:rPr>
              <a:t>	String color;</a:t>
            </a:r>
          </a:p>
          <a:p>
            <a:pPr marL="0" indent="0">
              <a:buNone/>
            </a:pPr>
            <a:endParaRPr lang="en-US" sz="2800" dirty="0">
              <a:latin typeface="Consolas"/>
              <a:cs typeface="Consolas"/>
            </a:endParaRPr>
          </a:p>
          <a:p>
            <a:pPr marL="0" indent="0">
              <a:buNone/>
            </a:pPr>
            <a:r>
              <a:rPr lang="en-US" sz="2800" dirty="0">
                <a:latin typeface="Consolas"/>
                <a:cs typeface="Consolas"/>
              </a:rPr>
              <a:t>	public Car() {</a:t>
            </a:r>
          </a:p>
          <a:p>
            <a:pPr marL="0" indent="0">
              <a:buNone/>
            </a:pPr>
            <a:r>
              <a:rPr lang="en-US" dirty="0">
                <a:latin typeface="Consolas"/>
                <a:cs typeface="Consolas"/>
              </a:rPr>
              <a:t>		</a:t>
            </a:r>
            <a:r>
              <a:rPr lang="en-US" sz="2800" dirty="0">
                <a:latin typeface="Consolas"/>
                <a:cs typeface="Consolas"/>
              </a:rPr>
              <a:t>brand = "Opel";</a:t>
            </a:r>
          </a:p>
          <a:p>
            <a:pPr marL="0" indent="0">
              <a:buNone/>
            </a:pPr>
            <a:r>
              <a:rPr lang="en-US" sz="2800" dirty="0">
                <a:latin typeface="Consolas"/>
                <a:cs typeface="Consolas"/>
              </a:rPr>
              <a:t>    		color = "Astra";</a:t>
            </a:r>
          </a:p>
          <a:p>
            <a:pPr marL="0" indent="0">
              <a:buNone/>
            </a:pPr>
            <a:r>
              <a:rPr lang="en-US" sz="2800" dirty="0">
                <a:latin typeface="Consolas"/>
                <a:cs typeface="Consolas"/>
              </a:rPr>
              <a:t>  	}</a:t>
            </a:r>
          </a:p>
          <a:p>
            <a:pPr marL="0" indent="0">
              <a:buNone/>
            </a:pPr>
            <a:endParaRPr lang="en-US" sz="2800" dirty="0">
              <a:latin typeface="Consolas"/>
              <a:cs typeface="Consolas"/>
            </a:endParaRPr>
          </a:p>
          <a:p>
            <a:pPr marL="0" indent="0">
              <a:buNone/>
            </a:pPr>
            <a:r>
              <a:rPr lang="en-US" sz="2800" dirty="0">
                <a:latin typeface="Consolas"/>
                <a:cs typeface="Consolas"/>
              </a:rPr>
              <a:t>  	public Car(String brand, String color) {</a:t>
            </a:r>
          </a:p>
          <a:p>
            <a:pPr marL="0" indent="0">
              <a:buNone/>
            </a:pPr>
            <a:r>
              <a:rPr lang="en-US" sz="2800" dirty="0">
                <a:solidFill>
                  <a:schemeClr val="accent6">
                    <a:lumMod val="75000"/>
                  </a:schemeClr>
                </a:solidFill>
                <a:latin typeface="Consolas"/>
                <a:cs typeface="Consolas"/>
              </a:rPr>
              <a:t>		</a:t>
            </a:r>
            <a:r>
              <a:rPr lang="en-US" sz="2800" dirty="0" err="1">
                <a:solidFill>
                  <a:schemeClr val="accent6">
                    <a:lumMod val="75000"/>
                  </a:schemeClr>
                </a:solidFill>
                <a:latin typeface="Consolas"/>
                <a:cs typeface="Consolas"/>
              </a:rPr>
              <a:t>this</a:t>
            </a:r>
            <a:r>
              <a:rPr lang="en-US" sz="2800" dirty="0" err="1">
                <a:latin typeface="Consolas"/>
                <a:cs typeface="Consolas"/>
              </a:rPr>
              <a:t>.brand</a:t>
            </a:r>
            <a:r>
              <a:rPr lang="en-US" sz="2800" dirty="0">
                <a:latin typeface="Consolas"/>
                <a:cs typeface="Consolas"/>
              </a:rPr>
              <a:t> = brand;</a:t>
            </a:r>
          </a:p>
          <a:p>
            <a:pPr marL="0" indent="0">
              <a:buNone/>
            </a:pPr>
            <a:r>
              <a:rPr lang="en-US" dirty="0">
                <a:solidFill>
                  <a:schemeClr val="accent6">
                    <a:lumMod val="75000"/>
                  </a:schemeClr>
                </a:solidFill>
                <a:latin typeface="Consolas"/>
                <a:cs typeface="Consolas"/>
              </a:rPr>
              <a:t>		</a:t>
            </a:r>
            <a:r>
              <a:rPr lang="en-US" sz="2800" dirty="0" err="1">
                <a:solidFill>
                  <a:schemeClr val="accent6">
                    <a:lumMod val="75000"/>
                  </a:schemeClr>
                </a:solidFill>
                <a:latin typeface="Consolas"/>
                <a:cs typeface="Consolas"/>
              </a:rPr>
              <a:t>this</a:t>
            </a:r>
            <a:r>
              <a:rPr lang="en-US" sz="2800" dirty="0" err="1">
                <a:latin typeface="Consolas"/>
                <a:cs typeface="Consolas"/>
              </a:rPr>
              <a:t>.color</a:t>
            </a:r>
            <a:r>
              <a:rPr lang="en-US" sz="2800" dirty="0">
                <a:latin typeface="Consolas"/>
                <a:cs typeface="Consolas"/>
              </a:rPr>
              <a:t> = color;</a:t>
            </a:r>
          </a:p>
          <a:p>
            <a:pPr marL="0" indent="0">
              <a:buNone/>
            </a:pPr>
            <a:r>
              <a:rPr lang="en-US" sz="2800" dirty="0">
                <a:latin typeface="Consolas"/>
                <a:cs typeface="Consolas"/>
              </a:rPr>
              <a:t>  	}</a:t>
            </a:r>
          </a:p>
          <a:p>
            <a:pPr marL="0" indent="0">
              <a:buNone/>
            </a:pPr>
            <a:r>
              <a:rPr lang="en-US" sz="2800" dirty="0">
                <a:latin typeface="Consolas"/>
                <a:cs typeface="Consolas"/>
              </a:rPr>
              <a:t>  	. . .</a:t>
            </a:r>
          </a:p>
          <a:p>
            <a:pPr marL="0" indent="0">
              <a:buNone/>
            </a:pPr>
            <a:r>
              <a:rPr lang="en-US" sz="2800" dirty="0">
                <a:latin typeface="Consolas"/>
                <a:cs typeface="Consolas"/>
              </a:rPr>
              <a:t>}</a:t>
            </a:r>
          </a:p>
          <a:p>
            <a:pPr marL="0" indent="0">
              <a:buNone/>
            </a:pPr>
            <a:endParaRPr lang="en-IT" sz="2800"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382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sz="half" idx="1"/>
          </p:nvPr>
        </p:nvSpPr>
        <p:spPr/>
        <p:txBody>
          <a:bodyPr>
            <a:normAutofit/>
          </a:bodyPr>
          <a:lstStyle/>
          <a:p>
            <a:r>
              <a:rPr lang="en-US" sz="2300" dirty="0"/>
              <a:t>Since </a:t>
            </a:r>
            <a:r>
              <a:rPr lang="en-US" sz="2300" dirty="0">
                <a:solidFill>
                  <a:schemeClr val="accent6">
                    <a:lumMod val="75000"/>
                  </a:schemeClr>
                </a:solidFill>
              </a:rPr>
              <a:t>attributes are usually encapsulated</a:t>
            </a:r>
            <a:r>
              <a:rPr lang="en-US" sz="2300" dirty="0">
                <a:solidFill>
                  <a:srgbClr val="E46C0A"/>
                </a:solidFill>
              </a:rPr>
              <a:t>, </a:t>
            </a:r>
            <a:r>
              <a:rPr lang="en-US" sz="2300" dirty="0"/>
              <a:t>methods for reading and writing them are needed. These methods are called </a:t>
            </a:r>
            <a:r>
              <a:rPr lang="en-US" sz="2300" dirty="0">
                <a:solidFill>
                  <a:schemeClr val="accent6">
                    <a:lumMod val="75000"/>
                  </a:schemeClr>
                </a:solidFill>
              </a:rPr>
              <a:t>getters</a:t>
            </a:r>
            <a:r>
              <a:rPr lang="en-US" sz="2300" dirty="0"/>
              <a:t> and </a:t>
            </a:r>
            <a:r>
              <a:rPr lang="en-US" sz="2300" dirty="0">
                <a:solidFill>
                  <a:schemeClr val="accent6">
                    <a:lumMod val="75000"/>
                  </a:schemeClr>
                </a:solidFill>
              </a:rPr>
              <a:t>setters</a:t>
            </a:r>
            <a:r>
              <a:rPr lang="en-US" sz="2300" dirty="0"/>
              <a:t>.</a:t>
            </a:r>
          </a:p>
          <a:p>
            <a:r>
              <a:rPr lang="en-US" sz="2300" dirty="0"/>
              <a:t>For reducing the number of errors, </a:t>
            </a:r>
            <a:r>
              <a:rPr lang="en-US" sz="2300" dirty="0">
                <a:solidFill>
                  <a:srgbClr val="E46C0A"/>
                </a:solidFill>
              </a:rPr>
              <a:t>using the same name for method parameters and class attributes is a good practice!</a:t>
            </a:r>
          </a:p>
          <a:p>
            <a:r>
              <a:rPr lang="en-US" sz="2400" i="1" dirty="0"/>
              <a:t>Can be automatically generated in IntelliJ Code -&gt; Generate…</a:t>
            </a:r>
            <a:endParaRPr lang="en-US" sz="2400" dirty="0"/>
          </a:p>
          <a:p>
            <a:endParaRPr lang="en-US" sz="2000" dirty="0"/>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
        <p:nvSpPr>
          <p:cNvPr id="7" name="Content Placeholder 6">
            <a:extLst>
              <a:ext uri="{FF2B5EF4-FFF2-40B4-BE49-F238E27FC236}">
                <a16:creationId xmlns:a16="http://schemas.microsoft.com/office/drawing/2014/main" id="{51B77D40-5EEE-53B0-B63F-ED65A3C78618}"/>
              </a:ext>
            </a:extLst>
          </p:cNvPr>
          <p:cNvSpPr>
            <a:spLocks noGrp="1"/>
          </p:cNvSpPr>
          <p:nvPr>
            <p:ph sz="half" idx="2"/>
          </p:nvPr>
        </p:nvSpPr>
        <p:spPr/>
        <p:txBody>
          <a:bodyPr>
            <a:normAutofit/>
          </a:bodyPr>
          <a:lstStyle/>
          <a:p>
            <a:pPr marL="0" indent="0">
              <a:buNone/>
            </a:pPr>
            <a:r>
              <a:rPr lang="en-US" sz="1600" dirty="0">
                <a:latin typeface="Consolas"/>
                <a:cs typeface="Consolas"/>
              </a:rPr>
              <a:t>class Car { </a:t>
            </a:r>
          </a:p>
          <a:p>
            <a:pPr marL="0" indent="0">
              <a:buNone/>
            </a:pPr>
            <a:r>
              <a:rPr lang="en-US" sz="1600" dirty="0">
                <a:latin typeface="Consolas"/>
                <a:cs typeface="Consolas"/>
              </a:rPr>
              <a:t>  String </a:t>
            </a:r>
            <a:r>
              <a:rPr lang="en-US" sz="1600" dirty="0" err="1">
                <a:solidFill>
                  <a:schemeClr val="accent6">
                    <a:lumMod val="75000"/>
                  </a:schemeClr>
                </a:solidFill>
                <a:latin typeface="Consolas"/>
                <a:cs typeface="Consolas"/>
              </a:rPr>
              <a:t>licence</a:t>
            </a:r>
            <a:r>
              <a:rPr lang="en-US" sz="1600" dirty="0">
                <a:latin typeface="Consolas"/>
                <a:cs typeface="Consolas"/>
              </a:rPr>
              <a:t>; </a:t>
            </a:r>
          </a:p>
          <a:p>
            <a:pPr marL="0" indent="0">
              <a:buNone/>
            </a:pPr>
            <a:r>
              <a:rPr lang="en-US" sz="1600" dirty="0">
                <a:latin typeface="Consolas"/>
                <a:cs typeface="Consolas"/>
              </a:rPr>
              <a:t>  ... </a:t>
            </a:r>
          </a:p>
          <a:p>
            <a:pPr marL="0" indent="0">
              <a:buNone/>
            </a:pPr>
            <a:r>
              <a:rPr lang="en-US" sz="1600" dirty="0">
                <a:latin typeface="Consolas"/>
                <a:cs typeface="Consolas"/>
              </a:rPr>
              <a:t>  public String </a:t>
            </a:r>
            <a:r>
              <a:rPr lang="en-US" sz="1600" dirty="0" err="1">
                <a:solidFill>
                  <a:schemeClr val="accent6">
                    <a:lumMod val="75000"/>
                  </a:schemeClr>
                </a:solidFill>
                <a:latin typeface="Consolas"/>
                <a:cs typeface="Consolas"/>
              </a:rPr>
              <a:t>getLicence</a:t>
            </a:r>
            <a:r>
              <a:rPr lang="en-US" sz="1600" dirty="0">
                <a:latin typeface="Consolas"/>
                <a:cs typeface="Consolas"/>
              </a:rPr>
              <a:t>() {</a:t>
            </a:r>
          </a:p>
          <a:p>
            <a:pPr marL="0" indent="0">
              <a:buNone/>
            </a:pPr>
            <a:r>
              <a:rPr lang="en-US" sz="1600" dirty="0">
                <a:latin typeface="Consolas"/>
                <a:cs typeface="Consolas"/>
              </a:rPr>
              <a:t>    return </a:t>
            </a:r>
            <a:r>
              <a:rPr lang="en-US" sz="1600" dirty="0" err="1">
                <a:latin typeface="Consolas"/>
                <a:cs typeface="Consolas"/>
              </a:rPr>
              <a:t>licence</a:t>
            </a:r>
            <a:r>
              <a:rPr lang="en-US" sz="1600" dirty="0">
                <a:latin typeface="Consolas"/>
                <a:cs typeface="Consolas"/>
              </a:rPr>
              <a:t>;</a:t>
            </a:r>
          </a:p>
          <a:p>
            <a:pPr marL="0" indent="0">
              <a:buNone/>
            </a:pPr>
            <a:r>
              <a:rPr lang="en-US" sz="1600" dirty="0">
                <a:latin typeface="Consolas"/>
                <a:cs typeface="Consolas"/>
              </a:rPr>
              <a:t>  }</a:t>
            </a:r>
          </a:p>
          <a:p>
            <a:pPr marL="0" indent="0">
              <a:buNone/>
            </a:pPr>
            <a:endParaRPr lang="en-US" sz="1600" dirty="0">
              <a:latin typeface="Consolas"/>
              <a:cs typeface="Consolas"/>
            </a:endParaRPr>
          </a:p>
          <a:p>
            <a:pPr marL="0" indent="0">
              <a:buNone/>
            </a:pPr>
            <a:r>
              <a:rPr lang="en-US" sz="1600" dirty="0">
                <a:latin typeface="Consolas"/>
                <a:cs typeface="Consolas"/>
              </a:rPr>
              <a:t>  public void </a:t>
            </a:r>
            <a:r>
              <a:rPr lang="en-US" sz="1600" dirty="0" err="1">
                <a:solidFill>
                  <a:schemeClr val="accent6">
                    <a:lumMod val="75000"/>
                  </a:schemeClr>
                </a:solidFill>
                <a:latin typeface="Consolas"/>
                <a:cs typeface="Consolas"/>
              </a:rPr>
              <a:t>setLicence</a:t>
            </a:r>
            <a:r>
              <a:rPr lang="en-US" sz="1600" dirty="0">
                <a:latin typeface="Consolas"/>
                <a:cs typeface="Consolas"/>
              </a:rPr>
              <a:t>(String </a:t>
            </a:r>
            <a:r>
              <a:rPr lang="en-US" sz="1600" dirty="0" err="1">
                <a:latin typeface="Consolas"/>
                <a:cs typeface="Consolas"/>
              </a:rPr>
              <a:t>licence</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this.licence</a:t>
            </a:r>
            <a:r>
              <a:rPr lang="en-US" sz="1600" dirty="0">
                <a:latin typeface="Consolas"/>
                <a:cs typeface="Consolas"/>
              </a:rPr>
              <a:t> = </a:t>
            </a:r>
            <a:r>
              <a:rPr lang="en-US" sz="1600" dirty="0" err="1">
                <a:latin typeface="Consolas"/>
                <a:cs typeface="Consolas"/>
              </a:rPr>
              <a:t>licence</a:t>
            </a:r>
            <a:r>
              <a:rPr lang="en-US" sz="1600" dirty="0">
                <a:latin typeface="Consolas"/>
                <a:cs typeface="Consolas"/>
              </a:rPr>
              <a:t>;</a:t>
            </a:r>
          </a:p>
          <a:p>
            <a:pPr marL="0" indent="0">
              <a:buNone/>
            </a:pPr>
            <a:r>
              <a:rPr lang="en-US" sz="1600" dirty="0">
                <a:latin typeface="Consolas"/>
                <a:cs typeface="Consolas"/>
              </a:rPr>
              <a:t>  }	</a:t>
            </a:r>
          </a:p>
          <a:p>
            <a:pPr marL="0" indent="0">
              <a:buNone/>
            </a:pPr>
            <a:r>
              <a:rPr lang="en-US" sz="1600" dirty="0">
                <a:latin typeface="Consolas"/>
                <a:cs typeface="Consolas"/>
              </a:rPr>
              <a:t>}</a:t>
            </a:r>
          </a:p>
          <a:p>
            <a:endParaRPr lang="en-IT" sz="1600" dirty="0"/>
          </a:p>
        </p:txBody>
      </p:sp>
    </p:spTree>
    <p:extLst>
      <p:ext uri="{BB962C8B-B14F-4D97-AF65-F5344CB8AC3E}">
        <p14:creationId xmlns:p14="http://schemas.microsoft.com/office/powerpoint/2010/main" val="280216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C627C-C4A0-CE4E-82EF-034876FCD0AB}"/>
              </a:ext>
            </a:extLst>
          </p:cNvPr>
          <p:cNvSpPr>
            <a:spLocks noGrp="1"/>
          </p:cNvSpPr>
          <p:nvPr>
            <p:ph type="title"/>
          </p:nvPr>
        </p:nvSpPr>
        <p:spPr/>
        <p:txBody>
          <a:bodyPr/>
          <a:lstStyle/>
          <a:p>
            <a:r>
              <a:rPr lang="en-US" dirty="0"/>
              <a:t>Getters and Setters</a:t>
            </a:r>
            <a:endParaRPr lang="en-IT" dirty="0"/>
          </a:p>
        </p:txBody>
      </p:sp>
      <p:sp>
        <p:nvSpPr>
          <p:cNvPr id="7" name="Content Placeholder 6">
            <a:extLst>
              <a:ext uri="{FF2B5EF4-FFF2-40B4-BE49-F238E27FC236}">
                <a16:creationId xmlns:a16="http://schemas.microsoft.com/office/drawing/2014/main" id="{E3CAED40-FB34-F44A-9BFA-45E78EA5EEFD}"/>
              </a:ext>
            </a:extLst>
          </p:cNvPr>
          <p:cNvSpPr>
            <a:spLocks noGrp="1"/>
          </p:cNvSpPr>
          <p:nvPr>
            <p:ph idx="1"/>
          </p:nvPr>
        </p:nvSpPr>
        <p:spPr/>
        <p:txBody>
          <a:bodyPr>
            <a:normAutofit fontScale="77500" lnSpcReduction="20000"/>
          </a:bodyPr>
          <a:lstStyle/>
          <a:p>
            <a:pPr marL="0" indent="0">
              <a:buNone/>
            </a:pPr>
            <a:r>
              <a:rPr lang="en-GB" sz="2600" dirty="0">
                <a:solidFill>
                  <a:schemeClr val="accent6">
                    <a:lumMod val="75000"/>
                  </a:schemeClr>
                </a:solidFill>
              </a:rPr>
              <a:t>Why use getters and setters/accessors? (Answer #1)</a:t>
            </a:r>
          </a:p>
          <a:p>
            <a:pPr marL="0" indent="0">
              <a:buNone/>
            </a:pPr>
            <a:endParaRPr lang="en-GB" sz="2000" dirty="0"/>
          </a:p>
          <a:p>
            <a:pPr marL="400050" fontAlgn="base"/>
            <a:r>
              <a:rPr lang="en-GB" sz="2000" dirty="0"/>
              <a:t>Encapsulation of behaviour associated with getting or setting the property - this allows additional functionality (like validation) to be added more easily later.</a:t>
            </a:r>
          </a:p>
          <a:p>
            <a:pPr marL="400050" fontAlgn="base"/>
            <a:r>
              <a:rPr lang="en-GB" sz="2000" dirty="0"/>
              <a:t>Hiding the internal representation of the property while exposing a property using an alternative representation.</a:t>
            </a:r>
          </a:p>
          <a:p>
            <a:pPr marL="400050" fontAlgn="base"/>
            <a:r>
              <a:rPr lang="en-GB" sz="2000" dirty="0"/>
              <a:t>Insulating your public interface from change - allowing the public interface to remain constant while the implementation changes without affecting existing consumers.</a:t>
            </a:r>
          </a:p>
          <a:p>
            <a:pPr marL="400050" fontAlgn="base"/>
            <a:r>
              <a:rPr lang="en-GB" sz="2000" dirty="0"/>
              <a:t>Controlling the lifetime and memory management (disposal) semantics of the property - particularly important in non-managed memory environments (like C++ or Objective-C).</a:t>
            </a:r>
          </a:p>
          <a:p>
            <a:pPr marL="400050" fontAlgn="base"/>
            <a:r>
              <a:rPr lang="en-GB" sz="2000" dirty="0"/>
              <a:t>Providing a debugging interception point for when a property changes at runtime - debugging when and where a property changed to a particular value can be quite difficult without this in some languages.</a:t>
            </a:r>
          </a:p>
          <a:p>
            <a:pPr marL="400050" fontAlgn="base"/>
            <a:r>
              <a:rPr lang="en-GB" sz="2000" dirty="0"/>
              <a:t>Improved interoperability with libraries that are designed to operate against property getter/setters - Mocking, Serialization, and WPF come to mind.</a:t>
            </a:r>
          </a:p>
          <a:p>
            <a:pPr marL="400050" fontAlgn="base"/>
            <a:r>
              <a:rPr lang="en-GB" sz="2000" dirty="0"/>
              <a:t>Allowing inheritors to change the semantics of how the property behaves and is exposed by overriding the getter/setter methods.</a:t>
            </a:r>
          </a:p>
          <a:p>
            <a:pPr marL="400050" fontAlgn="base"/>
            <a:r>
              <a:rPr lang="en-GB" sz="2000" dirty="0"/>
              <a:t>Allowing the getter/setter to be passed around as lambda expressions rather than values.</a:t>
            </a:r>
          </a:p>
          <a:p>
            <a:pPr marL="400050" fontAlgn="base"/>
            <a:r>
              <a:rPr lang="en-GB" sz="2000" dirty="0"/>
              <a:t>Getters and setters can allow different access levels - for example the get may be public, but the set could be protected.</a:t>
            </a:r>
          </a:p>
          <a:p>
            <a:pPr marL="0" indent="0">
              <a:buNone/>
            </a:pPr>
            <a:endParaRPr lang="en-IT" sz="2000" dirty="0"/>
          </a:p>
          <a:p>
            <a:pPr marL="0" indent="0">
              <a:buNone/>
            </a:pPr>
            <a:r>
              <a:rPr lang="en-GB" sz="2000" dirty="0"/>
              <a:t>https://</a:t>
            </a:r>
            <a:r>
              <a:rPr lang="en-GB" sz="2000" dirty="0" err="1"/>
              <a:t>stackoverflow.com</a:t>
            </a:r>
            <a:r>
              <a:rPr lang="en-GB" sz="2000" dirty="0"/>
              <a:t>/questions/1568091/why-use-getters-and-setters-accessors</a:t>
            </a:r>
            <a:endParaRPr lang="en-IT" sz="2000" dirty="0"/>
          </a:p>
        </p:txBody>
      </p:sp>
      <p:sp>
        <p:nvSpPr>
          <p:cNvPr id="5" name="Slide Number Placeholder 4">
            <a:extLst>
              <a:ext uri="{FF2B5EF4-FFF2-40B4-BE49-F238E27FC236}">
                <a16:creationId xmlns:a16="http://schemas.microsoft.com/office/drawing/2014/main" id="{C99E3C1B-E111-4347-977B-16FF183B72F5}"/>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2724298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C627C-C4A0-CE4E-82EF-034876FCD0AB}"/>
              </a:ext>
            </a:extLst>
          </p:cNvPr>
          <p:cNvSpPr>
            <a:spLocks noGrp="1"/>
          </p:cNvSpPr>
          <p:nvPr>
            <p:ph type="title"/>
          </p:nvPr>
        </p:nvSpPr>
        <p:spPr/>
        <p:txBody>
          <a:bodyPr/>
          <a:lstStyle/>
          <a:p>
            <a:r>
              <a:rPr lang="en-US" dirty="0"/>
              <a:t>Getters and Setters</a:t>
            </a:r>
            <a:endParaRPr lang="en-IT" dirty="0"/>
          </a:p>
        </p:txBody>
      </p:sp>
      <p:sp>
        <p:nvSpPr>
          <p:cNvPr id="7" name="Content Placeholder 6">
            <a:extLst>
              <a:ext uri="{FF2B5EF4-FFF2-40B4-BE49-F238E27FC236}">
                <a16:creationId xmlns:a16="http://schemas.microsoft.com/office/drawing/2014/main" id="{E3CAED40-FB34-F44A-9BFA-45E78EA5EEFD}"/>
              </a:ext>
            </a:extLst>
          </p:cNvPr>
          <p:cNvSpPr>
            <a:spLocks noGrp="1"/>
          </p:cNvSpPr>
          <p:nvPr>
            <p:ph idx="1"/>
          </p:nvPr>
        </p:nvSpPr>
        <p:spPr/>
        <p:txBody>
          <a:bodyPr>
            <a:normAutofit lnSpcReduction="10000"/>
          </a:bodyPr>
          <a:lstStyle/>
          <a:p>
            <a:pPr marL="0" indent="0">
              <a:buNone/>
            </a:pPr>
            <a:r>
              <a:rPr lang="en-GB" sz="2800" dirty="0">
                <a:solidFill>
                  <a:schemeClr val="accent6">
                    <a:lumMod val="75000"/>
                  </a:schemeClr>
                </a:solidFill>
              </a:rPr>
              <a:t>Why use getters and setters/accessors? (Answer #2)</a:t>
            </a:r>
          </a:p>
          <a:p>
            <a:r>
              <a:rPr lang="en-GB" sz="2400" dirty="0"/>
              <a:t>Because 2 weeks (months, years) from now when you realize that your setter needs to do more than just set the value, you'll also realize that the property has been used directly in 238 other classes :-)</a:t>
            </a:r>
            <a:endParaRPr lang="en-IT" sz="24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https://</a:t>
            </a:r>
            <a:r>
              <a:rPr lang="en-GB" sz="2000" dirty="0" err="1"/>
              <a:t>stackoverflow.com</a:t>
            </a:r>
            <a:r>
              <a:rPr lang="en-GB" sz="2000" dirty="0"/>
              <a:t>/questions/1568091/why-use-getters-and-setters-accessors</a:t>
            </a:r>
            <a:endParaRPr lang="en-IT" sz="2000" dirty="0"/>
          </a:p>
        </p:txBody>
      </p:sp>
      <p:sp>
        <p:nvSpPr>
          <p:cNvPr id="5" name="Slide Number Placeholder 4">
            <a:extLst>
              <a:ext uri="{FF2B5EF4-FFF2-40B4-BE49-F238E27FC236}">
                <a16:creationId xmlns:a16="http://schemas.microsoft.com/office/drawing/2014/main" id="{C99E3C1B-E111-4347-977B-16FF183B72F5}"/>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390897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8410-982C-D9BE-DF68-A265EFBCD237}"/>
              </a:ext>
            </a:extLst>
          </p:cNvPr>
          <p:cNvSpPr>
            <a:spLocks noGrp="1"/>
          </p:cNvSpPr>
          <p:nvPr>
            <p:ph type="title"/>
          </p:nvPr>
        </p:nvSpPr>
        <p:spPr/>
        <p:txBody>
          <a:bodyPr/>
          <a:lstStyle/>
          <a:p>
            <a:r>
              <a:rPr lang="en-US" dirty="0"/>
              <a:t>Getters and Setters</a:t>
            </a:r>
            <a:endParaRPr lang="en-IT" dirty="0"/>
          </a:p>
        </p:txBody>
      </p:sp>
      <p:sp>
        <p:nvSpPr>
          <p:cNvPr id="3" name="Content Placeholder 2">
            <a:extLst>
              <a:ext uri="{FF2B5EF4-FFF2-40B4-BE49-F238E27FC236}">
                <a16:creationId xmlns:a16="http://schemas.microsoft.com/office/drawing/2014/main" id="{D19078AA-B33D-AF4F-E675-4A552DA56EE8}"/>
              </a:ext>
            </a:extLst>
          </p:cNvPr>
          <p:cNvSpPr>
            <a:spLocks noGrp="1"/>
          </p:cNvSpPr>
          <p:nvPr>
            <p:ph idx="1"/>
          </p:nvPr>
        </p:nvSpPr>
        <p:spPr/>
        <p:txBody>
          <a:bodyPr>
            <a:normAutofit fontScale="55000" lnSpcReduction="20000"/>
          </a:bodyPr>
          <a:lstStyle/>
          <a:p>
            <a:pPr marL="0" indent="0">
              <a:buNone/>
            </a:pPr>
            <a:r>
              <a:rPr lang="en-US" sz="3200" dirty="0">
                <a:latin typeface="Consolas"/>
                <a:cs typeface="Consolas"/>
              </a:rPr>
              <a:t>class Car { </a:t>
            </a:r>
          </a:p>
          <a:p>
            <a:pPr marL="0" indent="0">
              <a:buNone/>
            </a:pPr>
            <a:r>
              <a:rPr lang="en-US" sz="3200" dirty="0">
                <a:latin typeface="Consolas"/>
                <a:cs typeface="Consolas"/>
              </a:rPr>
              <a:t>  	String </a:t>
            </a:r>
            <a:r>
              <a:rPr lang="en-US" sz="3200" dirty="0" err="1">
                <a:solidFill>
                  <a:schemeClr val="accent6">
                    <a:lumMod val="75000"/>
                  </a:schemeClr>
                </a:solidFill>
                <a:latin typeface="Consolas"/>
                <a:cs typeface="Consolas"/>
              </a:rPr>
              <a:t>licence</a:t>
            </a:r>
            <a:r>
              <a:rPr lang="en-US" sz="3200" dirty="0">
                <a:latin typeface="Consolas"/>
                <a:cs typeface="Consolas"/>
              </a:rPr>
              <a:t>; </a:t>
            </a:r>
          </a:p>
          <a:p>
            <a:pPr marL="0" indent="0">
              <a:buNone/>
            </a:pPr>
            <a:r>
              <a:rPr lang="en-US" sz="3200" dirty="0">
                <a:latin typeface="Consolas"/>
                <a:cs typeface="Consolas"/>
              </a:rPr>
              <a:t>  	... </a:t>
            </a:r>
          </a:p>
          <a:p>
            <a:pPr marL="0" indent="0">
              <a:buNone/>
            </a:pPr>
            <a:r>
              <a:rPr lang="en-US" sz="3200" dirty="0">
                <a:latin typeface="Consolas"/>
                <a:cs typeface="Consolas"/>
              </a:rPr>
              <a:t>  </a:t>
            </a:r>
          </a:p>
          <a:p>
            <a:pPr marL="0" indent="0">
              <a:buNone/>
            </a:pPr>
            <a:r>
              <a:rPr lang="en-US" sz="3200" dirty="0">
                <a:latin typeface="Consolas"/>
                <a:cs typeface="Consolas"/>
              </a:rPr>
              <a:t>	public String </a:t>
            </a:r>
            <a:r>
              <a:rPr lang="en-US" sz="3200" dirty="0" err="1">
                <a:solidFill>
                  <a:schemeClr val="accent6">
                    <a:lumMod val="75000"/>
                  </a:schemeClr>
                </a:solidFill>
                <a:latin typeface="Consolas"/>
                <a:cs typeface="Consolas"/>
              </a:rPr>
              <a:t>getLicence</a:t>
            </a:r>
            <a:r>
              <a:rPr lang="en-US" sz="3200" dirty="0">
                <a:latin typeface="Consolas"/>
                <a:cs typeface="Consolas"/>
              </a:rPr>
              <a:t>() {</a:t>
            </a:r>
          </a:p>
          <a:p>
            <a:pPr marL="0" indent="0">
              <a:buNone/>
            </a:pPr>
            <a:r>
              <a:rPr lang="en-US" sz="3200" dirty="0">
                <a:latin typeface="Consolas"/>
                <a:cs typeface="Consolas"/>
              </a:rPr>
              <a:t>		return </a:t>
            </a:r>
            <a:r>
              <a:rPr lang="en-US" sz="3200" dirty="0" err="1">
                <a:latin typeface="Consolas"/>
                <a:cs typeface="Consolas"/>
              </a:rPr>
              <a:t>licence</a:t>
            </a:r>
            <a:r>
              <a:rPr lang="en-US" sz="3200" dirty="0">
                <a:latin typeface="Consolas"/>
                <a:cs typeface="Consolas"/>
              </a:rPr>
              <a:t>;</a:t>
            </a:r>
          </a:p>
          <a:p>
            <a:pPr marL="0" indent="0">
              <a:buNone/>
            </a:pPr>
            <a:r>
              <a:rPr lang="en-US" dirty="0">
                <a:latin typeface="Consolas"/>
                <a:cs typeface="Consolas"/>
              </a:rPr>
              <a:t>	</a:t>
            </a:r>
            <a:r>
              <a:rPr lang="en-US" sz="3200" dirty="0">
                <a:latin typeface="Consolas"/>
                <a:cs typeface="Consolas"/>
              </a:rPr>
              <a:t>}</a:t>
            </a:r>
          </a:p>
          <a:p>
            <a:pPr marL="0" indent="0">
              <a:buNone/>
            </a:pPr>
            <a:endParaRPr lang="en-US" sz="3200" dirty="0">
              <a:latin typeface="Consolas"/>
              <a:cs typeface="Consolas"/>
            </a:endParaRPr>
          </a:p>
          <a:p>
            <a:pPr marL="0" indent="0">
              <a:buNone/>
            </a:pPr>
            <a:r>
              <a:rPr lang="en-US" sz="3200" dirty="0">
                <a:latin typeface="Consolas"/>
                <a:cs typeface="Consolas"/>
              </a:rPr>
              <a:t>  	public void </a:t>
            </a:r>
            <a:r>
              <a:rPr lang="en-US" sz="3200" dirty="0" err="1">
                <a:solidFill>
                  <a:schemeClr val="accent6">
                    <a:lumMod val="75000"/>
                  </a:schemeClr>
                </a:solidFill>
                <a:latin typeface="Consolas"/>
                <a:cs typeface="Consolas"/>
              </a:rPr>
              <a:t>setLicence</a:t>
            </a:r>
            <a:r>
              <a:rPr lang="en-US" sz="3200" dirty="0">
                <a:latin typeface="Consolas"/>
                <a:cs typeface="Consolas"/>
              </a:rPr>
              <a:t>(String </a:t>
            </a:r>
            <a:r>
              <a:rPr lang="en-US" sz="3200" dirty="0" err="1">
                <a:latin typeface="Consolas"/>
                <a:cs typeface="Consolas"/>
              </a:rPr>
              <a:t>licence</a:t>
            </a:r>
            <a:r>
              <a:rPr lang="en-US" sz="3200" dirty="0">
                <a:latin typeface="Consolas"/>
                <a:cs typeface="Consolas"/>
              </a:rPr>
              <a:t>) {</a:t>
            </a:r>
          </a:p>
          <a:p>
            <a:pPr marL="0" indent="0">
              <a:buNone/>
            </a:pPr>
            <a:r>
              <a:rPr lang="en-US" sz="3200" dirty="0">
                <a:latin typeface="Consolas"/>
                <a:cs typeface="Consolas"/>
              </a:rPr>
              <a:t> 		if (</a:t>
            </a:r>
            <a:r>
              <a:rPr lang="en-US" sz="3200" dirty="0" err="1">
                <a:latin typeface="Consolas"/>
                <a:cs typeface="Consolas"/>
              </a:rPr>
              <a:t>licence.length</a:t>
            </a:r>
            <a:r>
              <a:rPr lang="en-US" sz="3200" dirty="0">
                <a:latin typeface="Consolas"/>
                <a:cs typeface="Consolas"/>
              </a:rPr>
              <a:t>() != 7) {</a:t>
            </a:r>
          </a:p>
          <a:p>
            <a:pPr marL="0" indent="0">
              <a:buNone/>
            </a:pPr>
            <a:r>
              <a:rPr lang="en-US" sz="3200" dirty="0">
                <a:latin typeface="Consolas"/>
                <a:cs typeface="Consolas"/>
              </a:rPr>
              <a:t>      		throw new </a:t>
            </a:r>
            <a:r>
              <a:rPr lang="en-US" sz="3200" dirty="0" err="1">
                <a:latin typeface="Consolas"/>
                <a:cs typeface="Consolas"/>
              </a:rPr>
              <a:t>IllegalArgumentException</a:t>
            </a:r>
            <a:r>
              <a:rPr lang="en-US" sz="3200" dirty="0">
                <a:latin typeface="Consolas"/>
                <a:cs typeface="Consolas"/>
              </a:rPr>
              <a:t>("Length != 7");</a:t>
            </a:r>
          </a:p>
          <a:p>
            <a:pPr marL="0" indent="0">
              <a:buNone/>
            </a:pPr>
            <a:r>
              <a:rPr lang="en-US" sz="3200" dirty="0">
                <a:latin typeface="Consolas"/>
                <a:cs typeface="Consolas"/>
              </a:rPr>
              <a:t>		}</a:t>
            </a:r>
          </a:p>
          <a:p>
            <a:pPr marL="0" indent="0">
              <a:buNone/>
            </a:pPr>
            <a:r>
              <a:rPr lang="en-US" sz="3200" dirty="0">
                <a:latin typeface="Consolas"/>
                <a:cs typeface="Consolas"/>
              </a:rPr>
              <a:t>		</a:t>
            </a:r>
            <a:r>
              <a:rPr lang="en-US" sz="3200" dirty="0" err="1">
                <a:latin typeface="Consolas"/>
                <a:cs typeface="Consolas"/>
              </a:rPr>
              <a:t>this.licence</a:t>
            </a:r>
            <a:r>
              <a:rPr lang="en-US" sz="3200" dirty="0">
                <a:latin typeface="Consolas"/>
                <a:cs typeface="Consolas"/>
              </a:rPr>
              <a:t> = </a:t>
            </a:r>
            <a:r>
              <a:rPr lang="en-US" sz="3200" dirty="0" err="1">
                <a:latin typeface="Consolas"/>
                <a:cs typeface="Consolas"/>
              </a:rPr>
              <a:t>licence</a:t>
            </a:r>
            <a:r>
              <a:rPr lang="en-US" sz="3200" dirty="0">
                <a:latin typeface="Consolas"/>
                <a:cs typeface="Consolas"/>
              </a:rPr>
              <a:t>;</a:t>
            </a:r>
          </a:p>
          <a:p>
            <a:pPr marL="0" indent="0">
              <a:buNone/>
            </a:pPr>
            <a:r>
              <a:rPr lang="en-US" dirty="0">
                <a:latin typeface="Consolas"/>
                <a:cs typeface="Consolas"/>
              </a:rPr>
              <a:t>	</a:t>
            </a:r>
            <a:r>
              <a:rPr lang="en-US" sz="3200" dirty="0">
                <a:latin typeface="Consolas"/>
                <a:cs typeface="Consolas"/>
              </a:rPr>
              <a:t>}	</a:t>
            </a:r>
          </a:p>
          <a:p>
            <a:pPr marL="0" indent="0">
              <a:buNone/>
            </a:pPr>
            <a:r>
              <a:rPr lang="en-US" sz="3200" dirty="0">
                <a:latin typeface="Consolas"/>
                <a:cs typeface="Consolas"/>
              </a:rPr>
              <a:t>}</a:t>
            </a:r>
          </a:p>
          <a:p>
            <a:pPr marL="0" indent="0">
              <a:buNone/>
            </a:pPr>
            <a:endParaRPr lang="en-IT" sz="3200" dirty="0"/>
          </a:p>
          <a:p>
            <a:endParaRPr lang="en-IT" dirty="0"/>
          </a:p>
        </p:txBody>
      </p:sp>
      <p:sp>
        <p:nvSpPr>
          <p:cNvPr id="4" name="Slide Number Placeholder 3">
            <a:extLst>
              <a:ext uri="{FF2B5EF4-FFF2-40B4-BE49-F238E27FC236}">
                <a16:creationId xmlns:a16="http://schemas.microsoft.com/office/drawing/2014/main" id="{468EA641-3556-07C8-24E1-4551F4D7D510}"/>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2952507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2F1F-24E2-0042-BFE2-F2E7359917F7}"/>
              </a:ext>
            </a:extLst>
          </p:cNvPr>
          <p:cNvSpPr>
            <a:spLocks noGrp="1"/>
          </p:cNvSpPr>
          <p:nvPr>
            <p:ph type="title"/>
          </p:nvPr>
        </p:nvSpPr>
        <p:spPr/>
        <p:txBody>
          <a:bodyPr/>
          <a:lstStyle/>
          <a:p>
            <a:r>
              <a:rPr lang="en-GB" dirty="0" err="1"/>
              <a:t>toString</a:t>
            </a:r>
            <a:r>
              <a:rPr lang="en-GB" dirty="0"/>
              <a:t>()</a:t>
            </a:r>
          </a:p>
        </p:txBody>
      </p:sp>
      <p:sp>
        <p:nvSpPr>
          <p:cNvPr id="3" name="Content Placeholder 2">
            <a:extLst>
              <a:ext uri="{FF2B5EF4-FFF2-40B4-BE49-F238E27FC236}">
                <a16:creationId xmlns:a16="http://schemas.microsoft.com/office/drawing/2014/main" id="{1FD9B60E-21BE-054C-BAB2-160C36561B84}"/>
              </a:ext>
            </a:extLst>
          </p:cNvPr>
          <p:cNvSpPr>
            <a:spLocks noGrp="1"/>
          </p:cNvSpPr>
          <p:nvPr>
            <p:ph sz="half" idx="2"/>
          </p:nvPr>
        </p:nvSpPr>
        <p:spPr/>
        <p:txBody>
          <a:bodyPr>
            <a:normAutofit fontScale="47500" lnSpcReduction="20000"/>
          </a:bodyPr>
          <a:lstStyle/>
          <a:p>
            <a:pPr marL="0" indent="0">
              <a:buNone/>
            </a:pPr>
            <a:r>
              <a:rPr lang="it-IT" dirty="0">
                <a:latin typeface="Consolas" panose="020B0609020204030204" pitchFamily="49" charset="0"/>
                <a:cs typeface="Consolas" panose="020B0609020204030204" pitchFamily="49" charset="0"/>
              </a:rPr>
              <a:t>public </a:t>
            </a:r>
            <a:r>
              <a:rPr lang="it-IT" dirty="0" err="1">
                <a:latin typeface="Consolas" panose="020B0609020204030204" pitchFamily="49" charset="0"/>
                <a:cs typeface="Consolas" panose="020B0609020204030204" pitchFamily="49" charset="0"/>
              </a:rPr>
              <a:t>class</a:t>
            </a:r>
            <a:r>
              <a:rPr lang="it-IT" dirty="0">
                <a:latin typeface="Consolas" panose="020B0609020204030204" pitchFamily="49" charset="0"/>
                <a:cs typeface="Consolas" panose="020B0609020204030204" pitchFamily="49" charset="0"/>
              </a:rPr>
              <a:t> Point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x, y;</a:t>
            </a:r>
            <a:br>
              <a:rPr lang="it-IT" dirty="0">
                <a:latin typeface="Consolas" panose="020B0609020204030204" pitchFamily="49" charset="0"/>
                <a:cs typeface="Consolas" panose="020B0609020204030204" pitchFamily="49" charset="0"/>
              </a:rPr>
            </a:b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public Point(</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x,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y)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this.x</a:t>
            </a:r>
            <a:r>
              <a:rPr lang="it-IT" dirty="0">
                <a:latin typeface="Consolas" panose="020B0609020204030204" pitchFamily="49" charset="0"/>
                <a:cs typeface="Consolas" panose="020B0609020204030204" pitchFamily="49" charset="0"/>
              </a:rPr>
              <a:t> = x;</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this.y</a:t>
            </a:r>
            <a:r>
              <a:rPr lang="it-IT" dirty="0">
                <a:latin typeface="Consolas" panose="020B0609020204030204" pitchFamily="49" charset="0"/>
                <a:cs typeface="Consolas" panose="020B0609020204030204" pitchFamily="49" charset="0"/>
              </a:rPr>
              <a:t> = y;</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br>
              <a:rPr lang="it-IT" dirty="0">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Override</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public </a:t>
            </a:r>
            <a:r>
              <a:rPr lang="it-IT" dirty="0" err="1">
                <a:solidFill>
                  <a:schemeClr val="accent6">
                    <a:lumMod val="75000"/>
                  </a:schemeClr>
                </a:solidFill>
                <a:latin typeface="Consolas" panose="020B0609020204030204" pitchFamily="49" charset="0"/>
                <a:cs typeface="Consolas" panose="020B0609020204030204" pitchFamily="49" charset="0"/>
              </a:rPr>
              <a:t>String</a:t>
            </a: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toString</a:t>
            </a:r>
            <a:r>
              <a:rPr lang="it-IT" dirty="0">
                <a:solidFill>
                  <a:schemeClr val="accent6">
                    <a:lumMod val="75000"/>
                  </a:schemeClr>
                </a:solidFill>
                <a:latin typeface="Consolas" panose="020B0609020204030204" pitchFamily="49" charset="0"/>
                <a:cs typeface="Consolas" panose="020B0609020204030204" pitchFamily="49" charset="0"/>
              </a:rPr>
              <a:t>()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return</a:t>
            </a:r>
            <a:r>
              <a:rPr lang="it-IT" dirty="0">
                <a:solidFill>
                  <a:schemeClr val="accent6">
                    <a:lumMod val="75000"/>
                  </a:schemeClr>
                </a:solidFill>
                <a:latin typeface="Consolas" panose="020B0609020204030204" pitchFamily="49" charset="0"/>
                <a:cs typeface="Consolas" panose="020B0609020204030204" pitchFamily="49" charset="0"/>
              </a:rPr>
              <a:t> "Point{"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"x=" + x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 y=" + y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br>
              <a:rPr lang="it-IT" dirty="0">
                <a:solidFill>
                  <a:schemeClr val="accent6">
                    <a:lumMod val="75000"/>
                  </a:schemeClr>
                </a:solidFill>
                <a:latin typeface="Consolas" panose="020B0609020204030204" pitchFamily="49" charset="0"/>
                <a:cs typeface="Consolas" panose="020B0609020204030204" pitchFamily="49" charset="0"/>
              </a:rPr>
            </a:br>
            <a:r>
              <a:rPr lang="it-IT" dirty="0">
                <a:solidFill>
                  <a:schemeClr val="accent6">
                    <a:lumMod val="75000"/>
                  </a:schemeClr>
                </a:solidFill>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a:t>
            </a:r>
            <a:r>
              <a:rPr lang="it-IT" i="1" dirty="0" err="1">
                <a:latin typeface="Consolas" panose="020B0609020204030204" pitchFamily="49" charset="0"/>
                <a:cs typeface="Consolas" panose="020B0609020204030204" pitchFamily="49" charset="0"/>
              </a:rPr>
              <a:t>out</a:t>
            </a:r>
            <a:r>
              <a:rPr lang="it-IT" dirty="0" err="1">
                <a:latin typeface="Consolas" panose="020B0609020204030204" pitchFamily="49" charset="0"/>
                <a:cs typeface="Consolas" panose="020B0609020204030204" pitchFamily="49" charset="0"/>
              </a:rPr>
              <a:t>.println</a:t>
            </a:r>
            <a:r>
              <a:rPr lang="it-IT" dirty="0">
                <a:latin typeface="Consolas" panose="020B0609020204030204" pitchFamily="49" charset="0"/>
                <a:cs typeface="Consolas" panose="020B0609020204030204" pitchFamily="49" charset="0"/>
              </a:rPr>
              <a:t>(new Point(2, 3));</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br>
              <a:rPr lang="it-IT" dirty="0">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Output</a:t>
            </a:r>
          </a:p>
          <a:p>
            <a:pPr marL="0" indent="0">
              <a:buNone/>
            </a:pPr>
            <a:r>
              <a:rPr lang="it-IT" dirty="0">
                <a:latin typeface="Consolas" panose="020B0609020204030204" pitchFamily="49" charset="0"/>
                <a:cs typeface="Consolas" panose="020B0609020204030204" pitchFamily="49" charset="0"/>
              </a:rPr>
              <a:t>Point{x=2, y=3}</a:t>
            </a:r>
            <a:br>
              <a:rPr lang="it-IT" dirty="0">
                <a:latin typeface="Consolas" panose="020B0609020204030204" pitchFamily="49" charset="0"/>
                <a:cs typeface="Consolas" panose="020B0609020204030204" pitchFamily="49" charset="0"/>
              </a:rPr>
            </a:br>
            <a:endParaRPr lang="it-IT" dirty="0">
              <a:latin typeface="Consolas" panose="020B0609020204030204" pitchFamily="49" charset="0"/>
              <a:cs typeface="Consolas" panose="020B0609020204030204" pitchFamily="49" charset="0"/>
            </a:endParaRPr>
          </a:p>
          <a:p>
            <a:endParaRPr lang="en-IT" dirty="0"/>
          </a:p>
        </p:txBody>
      </p:sp>
      <p:sp>
        <p:nvSpPr>
          <p:cNvPr id="4" name="Slide Number Placeholder 3">
            <a:extLst>
              <a:ext uri="{FF2B5EF4-FFF2-40B4-BE49-F238E27FC236}">
                <a16:creationId xmlns:a16="http://schemas.microsoft.com/office/drawing/2014/main" id="{A4C53002-338C-7F40-A1DC-D98F01ABD08D}"/>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
        <p:nvSpPr>
          <p:cNvPr id="7" name="Content Placeholder 6">
            <a:extLst>
              <a:ext uri="{FF2B5EF4-FFF2-40B4-BE49-F238E27FC236}">
                <a16:creationId xmlns:a16="http://schemas.microsoft.com/office/drawing/2014/main" id="{E599DDD3-A3EA-4D4C-BFAC-C55E0683A274}"/>
              </a:ext>
            </a:extLst>
          </p:cNvPr>
          <p:cNvSpPr>
            <a:spLocks noGrp="1"/>
          </p:cNvSpPr>
          <p:nvPr>
            <p:ph sz="half" idx="1"/>
          </p:nvPr>
        </p:nvSpPr>
        <p:spPr/>
        <p:txBody>
          <a:bodyPr>
            <a:noAutofit/>
          </a:bodyPr>
          <a:lstStyle/>
          <a:p>
            <a:r>
              <a:rPr lang="en-GB" sz="2200" dirty="0"/>
              <a:t>It is handy to obtain a </a:t>
            </a:r>
            <a:r>
              <a:rPr lang="en-GB" sz="2200" dirty="0">
                <a:solidFill>
                  <a:schemeClr val="accent6">
                    <a:lumMod val="75000"/>
                  </a:schemeClr>
                </a:solidFill>
              </a:rPr>
              <a:t>textual representation </a:t>
            </a:r>
            <a:r>
              <a:rPr lang="en-GB" sz="2200" dirty="0"/>
              <a:t>of objects</a:t>
            </a:r>
          </a:p>
          <a:p>
            <a:r>
              <a:rPr lang="en-GB" sz="2200" dirty="0"/>
              <a:t>In order to provide objects with this feature the </a:t>
            </a:r>
            <a:r>
              <a:rPr lang="en-GB" sz="2200" i="1" dirty="0" err="1">
                <a:solidFill>
                  <a:schemeClr val="accent6">
                    <a:lumMod val="75000"/>
                  </a:schemeClr>
                </a:solidFill>
              </a:rPr>
              <a:t>toString</a:t>
            </a:r>
            <a:r>
              <a:rPr lang="en-GB" sz="2200" i="1" dirty="0">
                <a:solidFill>
                  <a:schemeClr val="accent6">
                    <a:lumMod val="75000"/>
                  </a:schemeClr>
                </a:solidFill>
              </a:rPr>
              <a:t>() </a:t>
            </a:r>
            <a:r>
              <a:rPr lang="en-GB" sz="2200" i="1" dirty="0"/>
              <a:t>method</a:t>
            </a:r>
            <a:r>
              <a:rPr lang="en-GB" sz="2200" i="1" dirty="0">
                <a:solidFill>
                  <a:schemeClr val="accent6">
                    <a:lumMod val="75000"/>
                  </a:schemeClr>
                </a:solidFill>
              </a:rPr>
              <a:t> </a:t>
            </a:r>
            <a:r>
              <a:rPr lang="en-GB" sz="2200" dirty="0"/>
              <a:t>have to be overridden (the default implementation resides in the Object class)</a:t>
            </a:r>
          </a:p>
          <a:p>
            <a:r>
              <a:rPr lang="en-US" sz="2200" i="1" dirty="0"/>
              <a:t>Can be automatically generated in IntelliJ Code -&gt; Generate…</a:t>
            </a:r>
            <a:endParaRPr lang="en-US" sz="2200" dirty="0"/>
          </a:p>
          <a:p>
            <a:pPr marL="0" indent="0">
              <a:buNone/>
            </a:pPr>
            <a:endParaRPr lang="en-GB" sz="2200" dirty="0">
              <a:latin typeface="Consolas" panose="020B0609020204030204" pitchFamily="49" charset="0"/>
              <a:cs typeface="Consolas" panose="020B0609020204030204" pitchFamily="49" charset="0"/>
            </a:endParaRPr>
          </a:p>
          <a:p>
            <a:pPr marL="0" indent="0">
              <a:buNone/>
            </a:pPr>
            <a:endParaRPr lang="en-IT" sz="2200" dirty="0">
              <a:latin typeface="Consolas" panose="020B0609020204030204" pitchFamily="49" charset="0"/>
              <a:cs typeface="Consolas" panose="020B0609020204030204" pitchFamily="49" charset="0"/>
            </a:endParaRPr>
          </a:p>
          <a:p>
            <a:pPr marL="0" indent="0">
              <a:buNone/>
            </a:pPr>
            <a:endParaRPr lang="en-IT" sz="2200" dirty="0"/>
          </a:p>
        </p:txBody>
      </p:sp>
    </p:spTree>
    <p:extLst>
      <p:ext uri="{BB962C8B-B14F-4D97-AF65-F5344CB8AC3E}">
        <p14:creationId xmlns:p14="http://schemas.microsoft.com/office/powerpoint/2010/main" val="154022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methods, classes </a:t>
            </a:r>
            <a:endParaRPr lang="it-IT" dirty="0"/>
          </a:p>
        </p:txBody>
      </p:sp>
    </p:spTree>
    <p:extLst>
      <p:ext uri="{BB962C8B-B14F-4D97-AF65-F5344CB8AC3E}">
        <p14:creationId xmlns:p14="http://schemas.microsoft.com/office/powerpoint/2010/main" val="1510011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sz="half" idx="1"/>
          </p:nvPr>
        </p:nvSpPr>
        <p:spPr/>
        <p:txBody>
          <a:bodyPr>
            <a:normAutofit/>
          </a:bodyPr>
          <a:lstStyle/>
          <a:p>
            <a:r>
              <a:rPr lang="en-US" sz="2000" dirty="0">
                <a:solidFill>
                  <a:schemeClr val="accent6">
                    <a:lumMod val="75000"/>
                  </a:schemeClr>
                </a:solidFill>
              </a:rPr>
              <a:t>Static attributes and methods belong to a class, not to a particular instance!</a:t>
            </a:r>
          </a:p>
          <a:p>
            <a:r>
              <a:rPr lang="en-US" sz="2000" dirty="0">
                <a:solidFill>
                  <a:schemeClr val="accent6">
                    <a:lumMod val="75000"/>
                  </a:schemeClr>
                </a:solidFill>
              </a:rPr>
              <a:t>They are common to all instances of an object and exist even when no object has been instantiated!</a:t>
            </a:r>
          </a:p>
          <a:p>
            <a:r>
              <a:rPr lang="en-US" sz="2000" dirty="0">
                <a:solidFill>
                  <a:schemeClr val="accent6">
                    <a:lumMod val="75000"/>
                  </a:schemeClr>
                </a:solidFill>
              </a:rPr>
              <a:t>Static methods only have access to the static portion of their class (instances might not exists!)</a:t>
            </a:r>
          </a:p>
          <a:p>
            <a:r>
              <a:rPr lang="en-US" sz="2000" dirty="0"/>
              <a:t>Widely used for defining standalone functions inside OO software. Classes, in this case, are used just as containers. </a:t>
            </a:r>
          </a:p>
          <a:p>
            <a:r>
              <a:rPr lang="en-US" sz="2000" i="1" dirty="0">
                <a:solidFill>
                  <a:schemeClr val="accent6">
                    <a:lumMod val="75000"/>
                  </a:schemeClr>
                </a:solidFill>
              </a:rPr>
              <a:t>See Math, Arrays, Collections classes.</a:t>
            </a:r>
          </a:p>
        </p:txBody>
      </p:sp>
      <p:sp>
        <p:nvSpPr>
          <p:cNvPr id="5" name="Content Placeholder 4">
            <a:extLst>
              <a:ext uri="{FF2B5EF4-FFF2-40B4-BE49-F238E27FC236}">
                <a16:creationId xmlns:a16="http://schemas.microsoft.com/office/drawing/2014/main" id="{B1A4EFCE-4438-054B-90BB-59C4599BD30D}"/>
              </a:ext>
            </a:extLst>
          </p:cNvPr>
          <p:cNvSpPr>
            <a:spLocks noGrp="1"/>
          </p:cNvSpPr>
          <p:nvPr>
            <p:ph sz="half" idx="2"/>
          </p:nvPr>
        </p:nvSpPr>
        <p:spPr/>
        <p:txBody>
          <a:bodyPr>
            <a:normAutofit/>
          </a:bodyPr>
          <a:lstStyle/>
          <a:p>
            <a:pPr marL="0" indent="0">
              <a:buNone/>
            </a:pPr>
            <a:r>
              <a:rPr lang="en-US" sz="1200" dirty="0">
                <a:latin typeface="Consolas" panose="020B0609020204030204" pitchFamily="49" charset="0"/>
                <a:cs typeface="Consolas" panose="020B0609020204030204" pitchFamily="49" charset="0"/>
              </a:rPr>
              <a:t>Class Car {</a:t>
            </a:r>
          </a:p>
          <a:p>
            <a:pPr marL="0" indent="0">
              <a:buNone/>
            </a:pPr>
            <a:r>
              <a:rPr lang="en-US" sz="1200" dirty="0">
                <a:latin typeface="Consolas" panose="020B0609020204030204" pitchFamily="49" charset="0"/>
                <a:cs typeface="Consolas" panose="020B0609020204030204" pitchFamily="49" charset="0"/>
              </a:rPr>
              <a:t>	public static final int WHEELS = 4; </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boolean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validLicence</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licence</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if</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licence.length</a:t>
            </a:r>
            <a:r>
              <a:rPr lang="it-IT" sz="1200" dirty="0">
                <a:latin typeface="Consolas" panose="020B0609020204030204" pitchFamily="49" charset="0"/>
                <a:cs typeface="Consolas" panose="020B0609020204030204" pitchFamily="49" charset="0"/>
              </a:rPr>
              <a:t>() != 7)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false;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 . .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true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p>
          <a:p>
            <a:pPr marL="0" indent="0">
              <a:buNone/>
            </a:pP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 access to static attributes */</a:t>
            </a:r>
          </a:p>
          <a:p>
            <a:pPr marL="0" indent="0">
              <a:buNone/>
            </a:pPr>
            <a:r>
              <a:rPr lang="en-US" sz="1200" dirty="0">
                <a:latin typeface="Consolas" panose="020B0609020204030204" pitchFamily="49" charset="0"/>
                <a:cs typeface="Consolas" panose="020B0609020204030204" pitchFamily="49" charset="0"/>
              </a:rPr>
              <a:t>	int wheels = </a:t>
            </a:r>
            <a:r>
              <a:rPr lang="en-US" sz="1200" dirty="0" err="1">
                <a:solidFill>
                  <a:schemeClr val="accent6">
                    <a:lumMod val="75000"/>
                  </a:schemeClr>
                </a:solidFill>
                <a:latin typeface="Consolas" panose="020B0609020204030204" pitchFamily="49" charset="0"/>
                <a:cs typeface="Consolas" panose="020B0609020204030204" pitchFamily="49" charset="0"/>
              </a:rPr>
              <a:t>Car.WHEELS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Car.</a:t>
            </a:r>
            <a:r>
              <a:rPr lang="en-US" sz="1200" dirty="0" err="1">
                <a:solidFill>
                  <a:schemeClr val="accent6">
                    <a:lumMod val="75000"/>
                  </a:schemeClr>
                </a:solidFill>
                <a:latin typeface="Consolas" panose="020B0609020204030204" pitchFamily="49" charset="0"/>
                <a:cs typeface="Consolas" panose="020B0609020204030204" pitchFamily="49" charset="0"/>
              </a:rPr>
              <a:t>validLicence</a:t>
            </a:r>
            <a:r>
              <a:rPr lang="en-US" sz="1200" dirty="0">
                <a:latin typeface="Consolas" panose="020B0609020204030204" pitchFamily="49" charset="0"/>
                <a:cs typeface="Consolas" panose="020B0609020204030204" pitchFamily="49" charset="0"/>
              </a:rPr>
              <a:t>(“AA958RV”)) {</a:t>
            </a:r>
          </a:p>
          <a:p>
            <a:pPr marL="0" indent="0">
              <a:buNone/>
            </a:pPr>
            <a:r>
              <a:rPr lang="en-US" sz="1200" dirty="0">
                <a:latin typeface="Consolas" panose="020B0609020204030204" pitchFamily="49" charset="0"/>
                <a:cs typeface="Consolas" panose="020B0609020204030204" pitchFamily="49" charset="0"/>
              </a:rPr>
              <a:t>		. . .</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pPr marL="0" indent="0">
              <a:buNone/>
            </a:pPr>
            <a:endParaRPr lang="en-IT" sz="12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224036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40EA-EED6-7853-4B9A-00B25A237DDA}"/>
              </a:ext>
            </a:extLst>
          </p:cNvPr>
          <p:cNvSpPr>
            <a:spLocks noGrp="1"/>
          </p:cNvSpPr>
          <p:nvPr>
            <p:ph type="title"/>
          </p:nvPr>
        </p:nvSpPr>
        <p:spPr/>
        <p:txBody>
          <a:bodyPr/>
          <a:lstStyle/>
          <a:p>
            <a:r>
              <a:rPr lang="en-IT" dirty="0"/>
              <a:t>Static classes</a:t>
            </a:r>
          </a:p>
        </p:txBody>
      </p:sp>
      <p:sp>
        <p:nvSpPr>
          <p:cNvPr id="3" name="Content Placeholder 2">
            <a:extLst>
              <a:ext uri="{FF2B5EF4-FFF2-40B4-BE49-F238E27FC236}">
                <a16:creationId xmlns:a16="http://schemas.microsoft.com/office/drawing/2014/main" id="{C66AFD29-5C92-CFD6-9BAD-611213B03E33}"/>
              </a:ext>
            </a:extLst>
          </p:cNvPr>
          <p:cNvSpPr>
            <a:spLocks noGrp="1"/>
          </p:cNvSpPr>
          <p:nvPr>
            <p:ph sz="half" idx="1"/>
          </p:nvPr>
        </p:nvSpPr>
        <p:spPr/>
        <p:txBody>
          <a:bodyPr/>
          <a:lstStyle/>
          <a:p>
            <a:r>
              <a:rPr lang="en-GB" dirty="0"/>
              <a:t>Java allows a class to be defined within another class. These are called </a:t>
            </a:r>
            <a:r>
              <a:rPr lang="en-GB" dirty="0">
                <a:solidFill>
                  <a:schemeClr val="accent6">
                    <a:lumMod val="75000"/>
                  </a:schemeClr>
                </a:solidFill>
              </a:rPr>
              <a:t>nested</a:t>
            </a:r>
            <a:r>
              <a:rPr lang="en-GB" dirty="0"/>
              <a:t> classes.</a:t>
            </a:r>
          </a:p>
          <a:p>
            <a:r>
              <a:rPr lang="en-GB" dirty="0"/>
              <a:t>Unlike top-level classes, Inner classes can be </a:t>
            </a:r>
            <a:r>
              <a:rPr lang="en-GB" dirty="0">
                <a:solidFill>
                  <a:schemeClr val="accent6">
                    <a:lumMod val="75000"/>
                  </a:schemeClr>
                </a:solidFill>
              </a:rPr>
              <a:t>static</a:t>
            </a:r>
            <a:r>
              <a:rPr lang="en-GB" dirty="0"/>
              <a:t>. </a:t>
            </a:r>
          </a:p>
          <a:p>
            <a:r>
              <a:rPr lang="en-GB" dirty="0"/>
              <a:t>A </a:t>
            </a:r>
            <a:r>
              <a:rPr lang="en-GB" dirty="0">
                <a:solidFill>
                  <a:schemeClr val="accent6">
                    <a:lumMod val="75000"/>
                  </a:schemeClr>
                </a:solidFill>
              </a:rPr>
              <a:t>static nested </a:t>
            </a:r>
            <a:r>
              <a:rPr lang="en-GB" dirty="0"/>
              <a:t>class may be instantiated without instantiating its outer class.</a:t>
            </a:r>
          </a:p>
        </p:txBody>
      </p:sp>
      <p:sp>
        <p:nvSpPr>
          <p:cNvPr id="4" name="Content Placeholder 3">
            <a:extLst>
              <a:ext uri="{FF2B5EF4-FFF2-40B4-BE49-F238E27FC236}">
                <a16:creationId xmlns:a16="http://schemas.microsoft.com/office/drawing/2014/main" id="{50C0603C-198F-080F-04E7-94131887EB83}"/>
              </a:ext>
            </a:extLst>
          </p:cNvPr>
          <p:cNvSpPr>
            <a:spLocks noGrp="1"/>
          </p:cNvSpPr>
          <p:nvPr>
            <p:ph sz="half" idx="2"/>
          </p:nvPr>
        </p:nvSpPr>
        <p:spPr/>
        <p:txBody>
          <a:bodyPr>
            <a:normAutofit/>
          </a:bodyPr>
          <a:lstStyle/>
          <a:p>
            <a:pPr marL="0" indent="0">
              <a:buNone/>
            </a:pPr>
            <a:r>
              <a:rPr lang="en-GB" dirty="0"/>
              <a:t>@S</a:t>
            </a:r>
            <a:r>
              <a:rPr lang="en-IT" dirty="0"/>
              <a:t>ee com.nbicocchi.exercises.collections.mycollections.MyLinkedList</a:t>
            </a:r>
          </a:p>
        </p:txBody>
      </p:sp>
      <p:sp>
        <p:nvSpPr>
          <p:cNvPr id="5" name="Slide Number Placeholder 4">
            <a:extLst>
              <a:ext uri="{FF2B5EF4-FFF2-40B4-BE49-F238E27FC236}">
                <a16:creationId xmlns:a16="http://schemas.microsoft.com/office/drawing/2014/main" id="{9568382F-199B-2281-8A67-5A1298F12D3A}"/>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2868587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err="1"/>
              <a:t>Java.lang.Object</a:t>
            </a:r>
            <a:endParaRPr lang="it-IT" dirty="0"/>
          </a:p>
        </p:txBody>
      </p:sp>
    </p:spTree>
    <p:extLst>
      <p:ext uri="{BB962C8B-B14F-4D97-AF65-F5344CB8AC3E}">
        <p14:creationId xmlns:p14="http://schemas.microsoft.com/office/powerpoint/2010/main" val="46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half" idx="1"/>
          </p:nvPr>
        </p:nvSpPr>
        <p:spPr/>
        <p:txBody>
          <a:bodyPr>
            <a:normAutofit/>
          </a:bodyPr>
          <a:lstStyle/>
          <a:p>
            <a:r>
              <a:rPr lang="en-US" sz="2400" dirty="0"/>
              <a:t>Classes are better at modularizing code than functions. However, they are still little (50-250 lines of code, on average)</a:t>
            </a:r>
          </a:p>
          <a:p>
            <a:r>
              <a:rPr lang="en-US" sz="2400" dirty="0"/>
              <a:t>For the sake of </a:t>
            </a:r>
            <a:r>
              <a:rPr lang="en-US" sz="2400" dirty="0">
                <a:solidFill>
                  <a:schemeClr val="accent6">
                    <a:lumMod val="75000"/>
                  </a:schemeClr>
                </a:solidFill>
              </a:rPr>
              <a:t>additional modularization</a:t>
            </a:r>
            <a:r>
              <a:rPr lang="en-US" sz="2400" dirty="0"/>
              <a:t>, packages are used</a:t>
            </a:r>
          </a:p>
          <a:p>
            <a:endParaRPr lang="en-US" sz="2400" dirty="0"/>
          </a:p>
        </p:txBody>
      </p:sp>
      <p:sp>
        <p:nvSpPr>
          <p:cNvPr id="6" name="Content Placeholder 5">
            <a:extLst>
              <a:ext uri="{FF2B5EF4-FFF2-40B4-BE49-F238E27FC236}">
                <a16:creationId xmlns:a16="http://schemas.microsoft.com/office/drawing/2014/main" id="{6F488615-BC69-2F4F-BED2-759A35607DB1}"/>
              </a:ext>
            </a:extLst>
          </p:cNvPr>
          <p:cNvSpPr>
            <a:spLocks noGrp="1"/>
          </p:cNvSpPr>
          <p:nvPr>
            <p:ph sz="half" idx="2"/>
          </p:nvPr>
        </p:nvSpPr>
        <p:spPr/>
        <p:txBody>
          <a:bodyPr>
            <a:normAutofit/>
          </a:bodyPr>
          <a:lstStyle/>
          <a:p>
            <a:r>
              <a:rPr lang="en-US" sz="2400" dirty="0">
                <a:solidFill>
                  <a:schemeClr val="accent6">
                    <a:lumMod val="75000"/>
                  </a:schemeClr>
                </a:solidFill>
              </a:rPr>
              <a:t>A package is a set of class definitions all stored within the same directory </a:t>
            </a:r>
          </a:p>
          <a:p>
            <a:r>
              <a:rPr lang="en-US" sz="2400" dirty="0">
                <a:solidFill>
                  <a:schemeClr val="accent6">
                    <a:lumMod val="75000"/>
                  </a:schemeClr>
                </a:solidFill>
              </a:rPr>
              <a:t>The public interface of a package is the public portion of the classes contained in the package </a:t>
            </a:r>
          </a:p>
          <a:p>
            <a:r>
              <a:rPr lang="en-US" sz="2400" dirty="0"/>
              <a:t>Best practice: minimize the number of classes, attributes, and methods (of the package) visible from the outside</a:t>
            </a:r>
          </a:p>
          <a:p>
            <a:endParaRPr lang="en-US" sz="2400" dirty="0"/>
          </a:p>
          <a:p>
            <a:endParaRPr lang="en-IT"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95401" y="4733286"/>
            <a:ext cx="5299000" cy="1360009"/>
          </a:xfrm>
          <a:prstGeom prst="rect">
            <a:avLst/>
          </a:prstGeom>
        </p:spPr>
      </p:pic>
    </p:spTree>
    <p:extLst>
      <p:ext uri="{BB962C8B-B14F-4D97-AF65-F5344CB8AC3E}">
        <p14:creationId xmlns:p14="http://schemas.microsoft.com/office/powerpoint/2010/main" val="87841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a:t>Java.lang.Object</a:t>
            </a:r>
            <a:endParaRPr lang="en-US" sz="4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pic>
        <p:nvPicPr>
          <p:cNvPr id="7" name="Content Placeholder 4" descr="Screen Shot 2017-03-03 at 14.47.47.png">
            <a:extLst>
              <a:ext uri="{FF2B5EF4-FFF2-40B4-BE49-F238E27FC236}">
                <a16:creationId xmlns:a16="http://schemas.microsoft.com/office/drawing/2014/main" id="{B5DB72A1-78CF-4F4F-ACD3-703FF8D00325}"/>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rcRect l="-8503" r="-8503"/>
          <a:stretch>
            <a:fillRect/>
          </a:stretch>
        </p:blipFill>
        <p:spPr>
          <a:xfrm>
            <a:off x="1981220" y="1600200"/>
            <a:ext cx="8229559" cy="4525963"/>
          </a:xfrm>
        </p:spPr>
      </p:pic>
    </p:spTree>
    <p:extLst>
      <p:ext uri="{BB962C8B-B14F-4D97-AF65-F5344CB8AC3E}">
        <p14:creationId xmlns:p14="http://schemas.microsoft.com/office/powerpoint/2010/main" val="1941801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Java.lang.Object</a:t>
            </a:r>
            <a:endParaRPr lang="en-US" sz="4000" dirty="0"/>
          </a:p>
        </p:txBody>
      </p:sp>
      <p:sp>
        <p:nvSpPr>
          <p:cNvPr id="3" name="Content Placeholder 2"/>
          <p:cNvSpPr>
            <a:spLocks noGrp="1"/>
          </p:cNvSpPr>
          <p:nvPr>
            <p:ph idx="1"/>
          </p:nvPr>
        </p:nvSpPr>
        <p:spPr/>
        <p:txBody>
          <a:bodyPr>
            <a:normAutofit/>
          </a:bodyPr>
          <a:lstStyle/>
          <a:p>
            <a:r>
              <a:rPr lang="en-US" sz="2600" dirty="0">
                <a:solidFill>
                  <a:schemeClr val="accent6">
                    <a:lumMod val="75000"/>
                  </a:schemeClr>
                </a:solidFill>
              </a:rPr>
              <a:t>All objects can be seen as Object instances</a:t>
            </a:r>
          </a:p>
          <a:p>
            <a:r>
              <a:rPr lang="en-US" sz="2600" dirty="0">
                <a:solidFill>
                  <a:schemeClr val="accent6">
                    <a:lumMod val="75000"/>
                  </a:schemeClr>
                </a:solidFill>
              </a:rPr>
              <a:t>Object defines basic services</a:t>
            </a:r>
            <a:r>
              <a:rPr lang="en-US" sz="2600" dirty="0"/>
              <a:t>, which are useful for all classes. They are often overridden in sub-classes. For example:</a:t>
            </a:r>
          </a:p>
          <a:p>
            <a:pPr lvl="1"/>
            <a:r>
              <a:rPr lang="en-US" sz="2600" dirty="0" err="1"/>
              <a:t>toString</a:t>
            </a:r>
            <a:r>
              <a:rPr lang="en-US" sz="2600" dirty="0"/>
              <a:t>(): returns a string representation</a:t>
            </a:r>
          </a:p>
          <a:p>
            <a:pPr lvl="1"/>
            <a:r>
              <a:rPr lang="it-IT" sz="2600" dirty="0" err="1"/>
              <a:t>equals</a:t>
            </a:r>
            <a:r>
              <a:rPr lang="it-IT" sz="2600" dirty="0"/>
              <a:t>(Object o): </a:t>
            </a:r>
            <a:r>
              <a:rPr lang="it-IT" sz="2600" dirty="0" err="1"/>
              <a:t>tests</a:t>
            </a:r>
            <a:r>
              <a:rPr lang="it-IT" sz="2600" dirty="0"/>
              <a:t> </a:t>
            </a:r>
            <a:r>
              <a:rPr lang="it-IT" sz="2600" dirty="0" err="1"/>
              <a:t>content</a:t>
            </a:r>
            <a:r>
              <a:rPr lang="it-IT" sz="2600" dirty="0"/>
              <a:t> equality</a:t>
            </a:r>
          </a:p>
          <a:p>
            <a:pPr lvl="1"/>
            <a:r>
              <a:rPr lang="it-IT" sz="2600" dirty="0" err="1"/>
              <a:t>hashCode</a:t>
            </a:r>
            <a:r>
              <a:rPr lang="it-IT" sz="2600" dirty="0"/>
              <a:t>(): </a:t>
            </a:r>
            <a:r>
              <a:rPr lang="it-IT" sz="2600" dirty="0" err="1"/>
              <a:t>returns</a:t>
            </a:r>
            <a:r>
              <a:rPr lang="it-IT" sz="2600" dirty="0"/>
              <a:t> the hash code of the </a:t>
            </a:r>
            <a:r>
              <a:rPr lang="it-IT" sz="2600" dirty="0" err="1"/>
              <a:t>object</a:t>
            </a:r>
            <a:endParaRPr lang="it-IT" sz="2600" dirty="0"/>
          </a:p>
          <a:p>
            <a:pPr lvl="1"/>
            <a:r>
              <a:rPr lang="it-IT" sz="2600" dirty="0"/>
              <a:t>clone(): </a:t>
            </a:r>
            <a:r>
              <a:rPr lang="it-IT" sz="2600" dirty="0" err="1"/>
              <a:t>returns</a:t>
            </a:r>
            <a:r>
              <a:rPr lang="it-IT" sz="2600" dirty="0"/>
              <a:t> a </a:t>
            </a:r>
            <a:r>
              <a:rPr lang="it-IT" sz="2600" dirty="0" err="1"/>
              <a:t>shallow</a:t>
            </a:r>
            <a:r>
              <a:rPr lang="it-IT" sz="2600" dirty="0"/>
              <a:t> copy of the </a:t>
            </a:r>
            <a:r>
              <a:rPr lang="it-IT" sz="2600" dirty="0" err="1"/>
              <a:t>object</a:t>
            </a:r>
            <a:endParaRPr lang="en-US" sz="2600" dirty="0"/>
          </a:p>
          <a:p>
            <a:endParaRPr lang="en-US" sz="2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297765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toString</a:t>
            </a:r>
            <a:r>
              <a:rPr lang="en-US" dirty="0"/>
              <a:t>()</a:t>
            </a:r>
          </a:p>
        </p:txBody>
      </p:sp>
      <p:sp>
        <p:nvSpPr>
          <p:cNvPr id="3" name="Content Placeholder 2"/>
          <p:cNvSpPr>
            <a:spLocks noGrp="1"/>
          </p:cNvSpPr>
          <p:nvPr>
            <p:ph sz="half" idx="1"/>
          </p:nvPr>
        </p:nvSpPr>
        <p:spPr/>
        <p:txBody>
          <a:bodyPr>
            <a:noAutofit/>
          </a:bodyPr>
          <a:lstStyle/>
          <a:p>
            <a:r>
              <a:rPr lang="en-GB" sz="2000" dirty="0"/>
              <a:t>Every class descends from the </a:t>
            </a:r>
            <a:r>
              <a:rPr lang="en-GB" sz="2000" i="1" dirty="0"/>
              <a:t>Object</a:t>
            </a:r>
            <a:r>
              <a:rPr lang="en-GB" sz="2000" dirty="0"/>
              <a:t> class. Since the </a:t>
            </a:r>
            <a:r>
              <a:rPr lang="en-GB" sz="2000" i="1" dirty="0"/>
              <a:t>Object</a:t>
            </a:r>
            <a:r>
              <a:rPr lang="en-GB" sz="2000" dirty="0"/>
              <a:t> class defines the </a:t>
            </a:r>
            <a:r>
              <a:rPr lang="en-GB" sz="2000" i="1" dirty="0" err="1"/>
              <a:t>toString</a:t>
            </a:r>
            <a:r>
              <a:rPr lang="en-GB" sz="2000" i="1" dirty="0"/>
              <a:t>() </a:t>
            </a:r>
            <a:r>
              <a:rPr lang="en-GB" sz="2000" dirty="0"/>
              <a:t>method, we can call </a:t>
            </a:r>
            <a:r>
              <a:rPr lang="en-GB" sz="2000" i="1" dirty="0" err="1"/>
              <a:t>toString</a:t>
            </a:r>
            <a:r>
              <a:rPr lang="en-GB" sz="2000" i="1" dirty="0"/>
              <a:t>()</a:t>
            </a:r>
            <a:r>
              <a:rPr lang="en-GB" sz="2000" dirty="0"/>
              <a:t> on any object and get its string representation.</a:t>
            </a:r>
          </a:p>
          <a:p>
            <a:r>
              <a:rPr lang="en-GB" sz="2000" dirty="0"/>
              <a:t>Whenever we print an object reference, </a:t>
            </a:r>
            <a:r>
              <a:rPr lang="en-GB" sz="2000" i="1" dirty="0" err="1"/>
              <a:t>println</a:t>
            </a:r>
            <a:r>
              <a:rPr lang="en-GB" sz="2000" i="1" dirty="0"/>
              <a:t>() </a:t>
            </a:r>
            <a:r>
              <a:rPr lang="en-GB" sz="2000" dirty="0"/>
              <a:t>invokes the </a:t>
            </a:r>
            <a:r>
              <a:rPr lang="en-GB" sz="2000" i="1" dirty="0" err="1"/>
              <a:t>toString</a:t>
            </a:r>
            <a:r>
              <a:rPr lang="en-GB" sz="2000" i="1" dirty="0"/>
              <a:t>()</a:t>
            </a:r>
            <a:r>
              <a:rPr lang="en-GB" sz="2000" dirty="0"/>
              <a:t> method internally. </a:t>
            </a:r>
          </a:p>
          <a:p>
            <a:r>
              <a:rPr lang="en-GB" sz="2000" dirty="0"/>
              <a:t>If we don't define a </a:t>
            </a:r>
            <a:r>
              <a:rPr lang="en-GB" sz="2000" i="1" dirty="0" err="1"/>
              <a:t>toString</a:t>
            </a:r>
            <a:r>
              <a:rPr lang="en-GB" sz="2000" i="1" dirty="0"/>
              <a:t>()</a:t>
            </a:r>
            <a:r>
              <a:rPr lang="en-GB" sz="2000" dirty="0"/>
              <a:t> method in our class, then </a:t>
            </a:r>
            <a:r>
              <a:rPr lang="en-GB" sz="2000" i="1" dirty="0" err="1"/>
              <a:t>Object.toString</a:t>
            </a:r>
            <a:r>
              <a:rPr lang="en-GB" sz="2000" i="1" dirty="0"/>
              <a:t>()</a:t>
            </a:r>
            <a:r>
              <a:rPr lang="en-GB" sz="2000" dirty="0"/>
              <a:t> is invoked.</a:t>
            </a:r>
          </a:p>
        </p:txBody>
      </p:sp>
      <p:sp>
        <p:nvSpPr>
          <p:cNvPr id="5" name="Content Placeholder 4">
            <a:extLst>
              <a:ext uri="{FF2B5EF4-FFF2-40B4-BE49-F238E27FC236}">
                <a16:creationId xmlns:a16="http://schemas.microsoft.com/office/drawing/2014/main" id="{6168ABA8-28AE-8245-80A9-B64B0D91BA65}"/>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public class Car {</a:t>
            </a:r>
          </a:p>
          <a:p>
            <a:pPr marL="0" indent="0">
              <a:buNone/>
            </a:pPr>
            <a:r>
              <a:rPr lang="en-US" dirty="0">
                <a:latin typeface="Consolas"/>
                <a:cs typeface="Consolas"/>
              </a:rPr>
              <a:t>	String brand;</a:t>
            </a:r>
          </a:p>
          <a:p>
            <a:pPr marL="0" indent="0">
              <a:buNone/>
            </a:pPr>
            <a:r>
              <a:rPr lang="en-US" dirty="0">
                <a:latin typeface="Consolas"/>
                <a:cs typeface="Consolas"/>
              </a:rPr>
              <a:t>	String color;</a:t>
            </a:r>
          </a:p>
          <a:p>
            <a:pPr marL="0" indent="0">
              <a:buNone/>
            </a:pPr>
            <a:endParaRPr lang="en-US" dirty="0">
              <a:latin typeface="Consolas"/>
              <a:cs typeface="Consolas"/>
            </a:endParaRPr>
          </a:p>
          <a:p>
            <a:pPr marL="0" indent="0">
              <a:buNone/>
            </a:pPr>
            <a:r>
              <a:rPr lang="en-US" dirty="0">
                <a:latin typeface="Consolas"/>
                <a:cs typeface="Consolas"/>
              </a:rPr>
              <a:t>	public Car(String brand, String color) {</a:t>
            </a:r>
          </a:p>
          <a:p>
            <a:pPr marL="0" indent="0">
              <a:buNone/>
            </a:pPr>
            <a:r>
              <a:rPr lang="en-US" dirty="0">
                <a:latin typeface="Consolas"/>
                <a:cs typeface="Consolas"/>
              </a:rPr>
              <a:t>		</a:t>
            </a:r>
            <a:r>
              <a:rPr lang="en-US" dirty="0" err="1">
                <a:latin typeface="Consolas"/>
                <a:cs typeface="Consolas"/>
              </a:rPr>
              <a:t>this.brand</a:t>
            </a:r>
            <a:r>
              <a:rPr lang="en-US" dirty="0">
                <a:latin typeface="Consolas"/>
                <a:cs typeface="Consolas"/>
              </a:rPr>
              <a:t> = brand;</a:t>
            </a:r>
          </a:p>
          <a:p>
            <a:pPr marL="0" indent="0">
              <a:buNone/>
            </a:pPr>
            <a:r>
              <a:rPr lang="en-US" dirty="0">
                <a:latin typeface="Consolas"/>
                <a:cs typeface="Consolas"/>
              </a:rPr>
              <a:t>		</a:t>
            </a:r>
            <a:r>
              <a:rPr lang="en-US" dirty="0" err="1">
                <a:latin typeface="Consolas"/>
                <a:cs typeface="Consolas"/>
              </a:rPr>
              <a:t>this.color</a:t>
            </a:r>
            <a:r>
              <a:rPr lang="en-US" dirty="0">
                <a:latin typeface="Consolas"/>
                <a:cs typeface="Consolas"/>
              </a:rPr>
              <a:t> = color;</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 . .</a:t>
            </a:r>
          </a:p>
          <a:p>
            <a:pPr marL="0" indent="0">
              <a:buNone/>
            </a:pPr>
            <a:endParaRPr lang="en-US" dirty="0">
              <a:latin typeface="Consolas"/>
              <a:cs typeface="Consolas"/>
            </a:endParaRP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#Output (Object implementation of </a:t>
            </a:r>
            <a:r>
              <a:rPr lang="en-US" dirty="0" err="1">
                <a:latin typeface="Consolas"/>
                <a:cs typeface="Consolas"/>
              </a:rPr>
              <a:t>toString</a:t>
            </a:r>
            <a:r>
              <a:rPr lang="en-US" dirty="0">
                <a:latin typeface="Consolas"/>
                <a:cs typeface="Consolas"/>
              </a:rPr>
              <a:t>())</a:t>
            </a:r>
          </a:p>
          <a:p>
            <a:pPr marL="0" indent="0">
              <a:buNone/>
            </a:pPr>
            <a:r>
              <a:rPr lang="en-US" dirty="0">
                <a:latin typeface="Consolas"/>
                <a:cs typeface="Consolas"/>
              </a:rPr>
              <a:t>com.nbicocchi.exercises.Car@31f1e5</a:t>
            </a:r>
          </a:p>
          <a:p>
            <a:pPr marL="0" indent="0">
              <a:buNone/>
            </a:pPr>
            <a:endParaRPr lang="en-US" dirty="0">
              <a:latin typeface="Courier"/>
              <a:cs typeface="Courier"/>
            </a:endParaRPr>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208157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a:t>
            </a:r>
          </a:p>
        </p:txBody>
      </p:sp>
      <p:sp>
        <p:nvSpPr>
          <p:cNvPr id="3" name="Content Placeholder 2"/>
          <p:cNvSpPr>
            <a:spLocks noGrp="1"/>
          </p:cNvSpPr>
          <p:nvPr>
            <p:ph sz="half" idx="1"/>
          </p:nvPr>
        </p:nvSpPr>
        <p:spPr/>
        <p:txBody>
          <a:bodyPr>
            <a:noAutofit/>
          </a:bodyPr>
          <a:lstStyle/>
          <a:p>
            <a:r>
              <a:rPr lang="en-GB" sz="2000" dirty="0">
                <a:solidFill>
                  <a:schemeClr val="accent6">
                    <a:lumMod val="75000"/>
                  </a:schemeClr>
                </a:solidFill>
              </a:rPr>
              <a:t>We can use == operators for reference comparison (address comparison) and .equals() method for content comparison</a:t>
            </a:r>
            <a:r>
              <a:rPr lang="en-GB" sz="2000" dirty="0"/>
              <a:t>. </a:t>
            </a:r>
          </a:p>
          <a:p>
            <a:r>
              <a:rPr lang="en-GB" sz="2000" dirty="0"/>
              <a:t>In simple words, == checks if both objects point to the same memory location whereas .equals() evaluates to the comparison of values in the objects.</a:t>
            </a:r>
          </a:p>
          <a:p>
            <a:r>
              <a:rPr lang="en-GB" sz="2000" dirty="0"/>
              <a:t>If a class does not override the equals method, then, by default, </a:t>
            </a:r>
            <a:r>
              <a:rPr lang="en-GB" sz="2000" dirty="0">
                <a:solidFill>
                  <a:schemeClr val="accent6">
                    <a:lumMod val="75000"/>
                  </a:schemeClr>
                </a:solidFill>
              </a:rPr>
              <a:t>it uses the equals(Object o) implementation of the closest parent.</a:t>
            </a:r>
          </a:p>
          <a:p>
            <a:pPr marL="0" indent="0">
              <a:buNone/>
            </a:pPr>
            <a:endParaRPr lang="en-GB" sz="2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48151CB8-FF5E-4E4B-9AB1-9AAFA09D3151}"/>
              </a:ext>
            </a:extLst>
          </p:cNvPr>
          <p:cNvSpPr>
            <a:spLocks noGrp="1"/>
          </p:cNvSpPr>
          <p:nvPr>
            <p:ph sz="half" idx="2"/>
          </p:nvPr>
        </p:nvSpPr>
        <p:spPr/>
        <p:txBody>
          <a:bodyPr>
            <a:noAutofit/>
          </a:bodyPr>
          <a:lstStyle/>
          <a:p>
            <a:pPr marL="0" indent="0">
              <a:buNone/>
            </a:pPr>
            <a:r>
              <a:rPr lang="it-IT" sz="1100" dirty="0">
                <a:latin typeface="Consolas" panose="020B0609020204030204" pitchFamily="49" charset="0"/>
                <a:cs typeface="Consolas" panose="020B0609020204030204" pitchFamily="49" charset="0"/>
              </a:rPr>
              <a:t>public class Car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brand;</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color;</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public Car(</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brand,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color)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this.brand</a:t>
            </a:r>
            <a:r>
              <a:rPr lang="it-IT" sz="1100" dirty="0">
                <a:latin typeface="Consolas" panose="020B0609020204030204" pitchFamily="49" charset="0"/>
                <a:cs typeface="Consolas" panose="020B0609020204030204" pitchFamily="49" charset="0"/>
              </a:rPr>
              <a:t> = brand;</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this.color</a:t>
            </a:r>
            <a:r>
              <a:rPr lang="it-IT" sz="1100" dirty="0">
                <a:latin typeface="Consolas" panose="020B0609020204030204" pitchFamily="49" charset="0"/>
                <a:cs typeface="Consolas" panose="020B0609020204030204" pitchFamily="49" charset="0"/>
              </a:rPr>
              <a:t> = color;</a:t>
            </a:r>
          </a:p>
          <a:p>
            <a:pPr marL="0" indent="0">
              <a:buNone/>
            </a:pPr>
            <a:r>
              <a:rPr lang="it-IT" sz="1100" dirty="0">
                <a:latin typeface="Consolas" panose="020B0609020204030204" pitchFamily="49" charset="0"/>
                <a:cs typeface="Consolas" panose="020B0609020204030204" pitchFamily="49" charset="0"/>
              </a:rPr>
              <a:t>    }	</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public </a:t>
            </a:r>
            <a:r>
              <a:rPr lang="it-IT" sz="1100" dirty="0" err="1">
                <a:latin typeface="Consolas" panose="020B0609020204030204" pitchFamily="49" charset="0"/>
                <a:cs typeface="Consolas" panose="020B0609020204030204" pitchFamily="49" charset="0"/>
              </a:rPr>
              <a:t>static</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void</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main</a:t>
            </a:r>
            <a:r>
              <a:rPr lang="it-IT" sz="1100" dirty="0">
                <a:latin typeface="Consolas" panose="020B0609020204030204" pitchFamily="49" charset="0"/>
                <a:cs typeface="Consolas" panose="020B0609020204030204" pitchFamily="49" charset="0"/>
              </a:rPr>
              <a:t>(</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args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s1 = new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("BMW");</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s2 = new </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("BMW");</a:t>
            </a:r>
          </a:p>
          <a:p>
            <a:pPr marL="0" indent="0">
              <a:buNone/>
            </a:pPr>
            <a:r>
              <a:rPr lang="it-IT" sz="1100" dirty="0">
                <a:latin typeface="Consolas" panose="020B0609020204030204" pitchFamily="49" charset="0"/>
                <a:cs typeface="Consolas" panose="020B0609020204030204" pitchFamily="49" charset="0"/>
              </a:rPr>
              <a:t>		Car c1 = new Car("BMW", "M6");</a:t>
            </a:r>
          </a:p>
          <a:p>
            <a:pPr marL="0" indent="0">
              <a:buNone/>
            </a:pPr>
            <a:r>
              <a:rPr lang="it-IT" sz="1100" dirty="0">
                <a:latin typeface="Consolas" panose="020B0609020204030204" pitchFamily="49" charset="0"/>
                <a:cs typeface="Consolas" panose="020B0609020204030204" pitchFamily="49" charset="0"/>
              </a:rPr>
              <a:t>		Car c2 = new Car("BMW", "M6");</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(s1 == s2);      // false</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(s1.equals(s2)); // </a:t>
            </a:r>
            <a:r>
              <a:rPr lang="it-IT" sz="1100" dirty="0" err="1">
                <a:latin typeface="Consolas" panose="020B0609020204030204" pitchFamily="49" charset="0"/>
                <a:cs typeface="Consolas" panose="020B0609020204030204" pitchFamily="49" charset="0"/>
              </a:rPr>
              <a:t>true</a:t>
            </a: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(c1 == c2);      // false</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a:t>
            </a:r>
            <a:r>
              <a:rPr lang="it-IT" sz="1100" i="1" dirty="0" err="1">
                <a:latin typeface="Consolas" panose="020B0609020204030204" pitchFamily="49" charset="0"/>
                <a:cs typeface="Consolas" panose="020B0609020204030204" pitchFamily="49" charset="0"/>
              </a:rPr>
              <a:t>out</a:t>
            </a:r>
            <a:r>
              <a:rPr lang="it-IT" sz="1100" dirty="0" err="1">
                <a:latin typeface="Consolas" panose="020B0609020204030204" pitchFamily="49" charset="0"/>
                <a:cs typeface="Consolas" panose="020B0609020204030204" pitchFamily="49" charset="0"/>
              </a:rPr>
              <a:t>.println</a:t>
            </a:r>
            <a:r>
              <a:rPr lang="it-IT" sz="1100" dirty="0">
                <a:latin typeface="Consolas" panose="020B0609020204030204" pitchFamily="49" charset="0"/>
                <a:cs typeface="Consolas" panose="020B0609020204030204" pitchFamily="49" charset="0"/>
              </a:rPr>
              <a:t>(c1.equals(c2)); </a:t>
            </a:r>
            <a:r>
              <a:rPr lang="it-IT" sz="1100" dirty="0">
                <a:solidFill>
                  <a:schemeClr val="accent6">
                    <a:lumMod val="75000"/>
                  </a:schemeClr>
                </a:solidFill>
                <a:latin typeface="Consolas" panose="020B0609020204030204" pitchFamily="49" charset="0"/>
                <a:cs typeface="Consolas" panose="020B0609020204030204" pitchFamily="49" charset="0"/>
              </a:rPr>
              <a:t>// false</a:t>
            </a:r>
          </a:p>
          <a:p>
            <a:pPr marL="0" indent="0">
              <a:buNone/>
            </a:pP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a:t>
            </a:r>
          </a:p>
          <a:p>
            <a:pPr marL="0" indent="0">
              <a:buNone/>
            </a:pPr>
            <a:endParaRPr lang="it-IT" sz="1100" dirty="0">
              <a:latin typeface="Consolas" panose="020B0609020204030204" pitchFamily="49" charset="0"/>
              <a:cs typeface="Consolas" panose="020B0609020204030204" pitchFamily="49" charset="0"/>
            </a:endParaRPr>
          </a:p>
          <a:p>
            <a:pPr marL="0" indent="0">
              <a:buNone/>
            </a:pPr>
            <a:endParaRPr lang="it-IT" sz="1100" dirty="0">
              <a:latin typeface="Consolas" panose="020B0609020204030204" pitchFamily="49" charset="0"/>
              <a:cs typeface="Consolas" panose="020B0609020204030204" pitchFamily="49" charset="0"/>
            </a:endParaRPr>
          </a:p>
          <a:p>
            <a:pPr marL="0" indent="0">
              <a:buNone/>
            </a:pPr>
            <a:endParaRPr lang="en-IT" sz="11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62410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a:t>
            </a:r>
          </a:p>
        </p:txBody>
      </p:sp>
      <p:sp>
        <p:nvSpPr>
          <p:cNvPr id="5" name="Content Placeholder 4">
            <a:extLst>
              <a:ext uri="{FF2B5EF4-FFF2-40B4-BE49-F238E27FC236}">
                <a16:creationId xmlns:a16="http://schemas.microsoft.com/office/drawing/2014/main" id="{0FA59470-D2A6-6643-8D1A-3C85BF7854BC}"/>
              </a:ext>
            </a:extLst>
          </p:cNvPr>
          <p:cNvSpPr>
            <a:spLocks noGrp="1"/>
          </p:cNvSpPr>
          <p:nvPr>
            <p:ph sz="half" idx="1"/>
          </p:nvPr>
        </p:nvSpPr>
        <p:spPr/>
        <p:txBody>
          <a:bodyPr>
            <a:noAutofit/>
          </a:bodyPr>
          <a:lstStyle/>
          <a:p>
            <a:r>
              <a:rPr lang="en-GB" sz="2000" dirty="0">
                <a:solidFill>
                  <a:schemeClr val="accent6">
                    <a:lumMod val="75000"/>
                  </a:schemeClr>
                </a:solidFill>
              </a:rPr>
              <a:t>If two objects are equal according to the equals(Object) method, then calling the </a:t>
            </a:r>
            <a:r>
              <a:rPr lang="en-GB" sz="2000" dirty="0" err="1">
                <a:solidFill>
                  <a:schemeClr val="accent6">
                    <a:lumMod val="75000"/>
                  </a:schemeClr>
                </a:solidFill>
              </a:rPr>
              <a:t>hashCode</a:t>
            </a:r>
            <a:r>
              <a:rPr lang="en-GB" sz="2000" dirty="0">
                <a:solidFill>
                  <a:schemeClr val="accent6">
                    <a:lumMod val="75000"/>
                  </a:schemeClr>
                </a:solidFill>
              </a:rPr>
              <a:t> method on each of the two objects must produce the same integer result.</a:t>
            </a:r>
          </a:p>
          <a:p>
            <a:r>
              <a:rPr lang="en-GB" sz="2000" dirty="0">
                <a:solidFill>
                  <a:schemeClr val="accent6">
                    <a:lumMod val="75000"/>
                  </a:schemeClr>
                </a:solidFill>
              </a:rPr>
              <a:t>You must override </a:t>
            </a:r>
            <a:r>
              <a:rPr lang="en-GB" sz="2000" dirty="0" err="1">
                <a:solidFill>
                  <a:schemeClr val="accent6">
                    <a:lumMod val="75000"/>
                  </a:schemeClr>
                </a:solidFill>
              </a:rPr>
              <a:t>hashCode</a:t>
            </a:r>
            <a:r>
              <a:rPr lang="en-GB" sz="2000" dirty="0">
                <a:solidFill>
                  <a:schemeClr val="accent6">
                    <a:lumMod val="75000"/>
                  </a:schemeClr>
                </a:solidFill>
              </a:rPr>
              <a:t>() in every class that overrides equals(). </a:t>
            </a:r>
          </a:p>
          <a:p>
            <a:r>
              <a:rPr lang="en-GB" sz="2000" i="1" dirty="0"/>
              <a:t>Failure to do so will result in a violation of the general contract for </a:t>
            </a:r>
            <a:r>
              <a:rPr lang="en-GB" sz="2000" i="1" dirty="0" err="1"/>
              <a:t>Object.hashCode</a:t>
            </a:r>
            <a:r>
              <a:rPr lang="en-GB" sz="2000" i="1" dirty="0"/>
              <a:t>(), which will prevent your class from functioning properly in conjunction with all hash-based collections, including HashMap, HashSet, and </a:t>
            </a:r>
            <a:r>
              <a:rPr lang="en-GB" sz="2000" i="1" dirty="0" err="1"/>
              <a:t>Hashtable</a:t>
            </a:r>
            <a:r>
              <a:rPr lang="en-GB" sz="2000" i="1" dirty="0"/>
              <a:t>. (Joshua Bloch)</a:t>
            </a:r>
            <a:endParaRPr lang="en-IT" sz="2000" i="1" dirty="0"/>
          </a:p>
          <a:p>
            <a:endParaRPr lang="en-IT" sz="2000" dirty="0"/>
          </a:p>
        </p:txBody>
      </p:sp>
      <p:sp>
        <p:nvSpPr>
          <p:cNvPr id="6" name="Content Placeholder 5">
            <a:extLst>
              <a:ext uri="{FF2B5EF4-FFF2-40B4-BE49-F238E27FC236}">
                <a16:creationId xmlns:a16="http://schemas.microsoft.com/office/drawing/2014/main" id="{FC050B16-D72A-B445-878C-6D34A87C0E2C}"/>
              </a:ext>
            </a:extLst>
          </p:cNvPr>
          <p:cNvSpPr>
            <a:spLocks noGrp="1"/>
          </p:cNvSpPr>
          <p:nvPr>
            <p:ph sz="half" idx="2"/>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class Car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brand;</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color;</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public Car(</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brand, </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color)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this.brand</a:t>
            </a:r>
            <a:r>
              <a:rPr lang="it-IT" sz="1000" dirty="0">
                <a:latin typeface="Consolas" panose="020B0609020204030204" pitchFamily="49" charset="0"/>
                <a:cs typeface="Consolas" panose="020B0609020204030204" pitchFamily="49" charset="0"/>
              </a:rPr>
              <a:t> = brand;</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this.color</a:t>
            </a:r>
            <a:r>
              <a:rPr lang="it-IT" sz="1000" dirty="0">
                <a:latin typeface="Consolas" panose="020B0609020204030204" pitchFamily="49" charset="0"/>
                <a:cs typeface="Consolas" panose="020B0609020204030204" pitchFamily="49" charset="0"/>
              </a:rPr>
              <a:t> = color;</a:t>
            </a:r>
          </a:p>
          <a:p>
            <a:pPr marL="0" indent="0">
              <a:buNone/>
            </a:pPr>
            <a:r>
              <a:rPr lang="it-IT" sz="1000" dirty="0">
                <a:latin typeface="Consolas" panose="020B0609020204030204" pitchFamily="49" charset="0"/>
                <a:cs typeface="Consolas" panose="020B0609020204030204" pitchFamily="49" charset="0"/>
              </a:rPr>
              <a:t>    }</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Override</a:t>
            </a: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boolean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equals</a:t>
            </a:r>
            <a:r>
              <a:rPr lang="it-IT" sz="1000" dirty="0">
                <a:latin typeface="Consolas" panose="020B0609020204030204" pitchFamily="49" charset="0"/>
                <a:cs typeface="Consolas" panose="020B0609020204030204" pitchFamily="49" charset="0"/>
              </a:rPr>
              <a:t>(Object o)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if</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this</a:t>
            </a:r>
            <a:r>
              <a:rPr lang="it-IT" sz="1000" dirty="0">
                <a:latin typeface="Consolas" panose="020B0609020204030204" pitchFamily="49" charset="0"/>
                <a:cs typeface="Consolas" panose="020B0609020204030204" pitchFamily="49" charset="0"/>
              </a:rPr>
              <a:t> == o)</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true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if</a:t>
            </a:r>
            <a:r>
              <a:rPr lang="it-IT" sz="1000" dirty="0">
                <a:latin typeface="Consolas" panose="020B0609020204030204" pitchFamily="49" charset="0"/>
                <a:cs typeface="Consolas" panose="020B0609020204030204" pitchFamily="49" charset="0"/>
              </a:rPr>
              <a:t> (o == </a:t>
            </a:r>
            <a:r>
              <a:rPr lang="it-IT" sz="1000" dirty="0" err="1">
                <a:latin typeface="Consolas" panose="020B0609020204030204" pitchFamily="49" charset="0"/>
                <a:cs typeface="Consolas" panose="020B0609020204030204" pitchFamily="49" charset="0"/>
              </a:rPr>
              <a:t>null</a:t>
            </a:r>
            <a:r>
              <a:rPr lang="it-IT" sz="1000" dirty="0">
                <a:latin typeface="Consolas" panose="020B0609020204030204" pitchFamily="49" charset="0"/>
                <a:cs typeface="Consolas" panose="020B0609020204030204" pitchFamily="49" charset="0"/>
              </a:rPr>
              <a:t> || </a:t>
            </a:r>
            <a:r>
              <a:rPr lang="it-IT" sz="1000" dirty="0" err="1">
                <a:latin typeface="Consolas" panose="020B0609020204030204" pitchFamily="49" charset="0"/>
                <a:cs typeface="Consolas" panose="020B0609020204030204" pitchFamily="49" charset="0"/>
              </a:rPr>
              <a:t>getClass</a:t>
            </a:r>
            <a:r>
              <a:rPr lang="it-IT" sz="1000" dirty="0">
                <a:latin typeface="Consolas" panose="020B0609020204030204" pitchFamily="49" charset="0"/>
                <a:cs typeface="Consolas" panose="020B0609020204030204" pitchFamily="49" charset="0"/>
              </a:rPr>
              <a:t>() != </a:t>
            </a:r>
            <a:r>
              <a:rPr lang="it-IT" sz="1000" dirty="0" err="1">
                <a:latin typeface="Consolas" panose="020B0609020204030204" pitchFamily="49" charset="0"/>
                <a:cs typeface="Consolas" panose="020B0609020204030204" pitchFamily="49" charset="0"/>
              </a:rPr>
              <a:t>o.getClass</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false;</a:t>
            </a:r>
          </a:p>
          <a:p>
            <a:pPr marL="0" indent="0">
              <a:buNone/>
            </a:pPr>
            <a:r>
              <a:rPr lang="it-IT" sz="1000" dirty="0">
                <a:latin typeface="Consolas" panose="020B0609020204030204" pitchFamily="49" charset="0"/>
                <a:cs typeface="Consolas" panose="020B0609020204030204" pitchFamily="49" charset="0"/>
              </a:rPr>
              <a:t>        Car car = (Car) o;</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Objects.equals</a:t>
            </a:r>
            <a:r>
              <a:rPr lang="it-IT" sz="1000" dirty="0">
                <a:latin typeface="Consolas" panose="020B0609020204030204" pitchFamily="49" charset="0"/>
                <a:cs typeface="Consolas" panose="020B0609020204030204" pitchFamily="49" charset="0"/>
              </a:rPr>
              <a:t>(brand, </a:t>
            </a:r>
            <a:r>
              <a:rPr lang="it-IT" sz="1000" dirty="0" err="1">
                <a:latin typeface="Consolas" panose="020B0609020204030204" pitchFamily="49" charset="0"/>
                <a:cs typeface="Consolas" panose="020B0609020204030204" pitchFamily="49" charset="0"/>
              </a:rPr>
              <a:t>car.brand</a:t>
            </a:r>
            <a:r>
              <a:rPr lang="it-IT" sz="1000" dirty="0">
                <a:latin typeface="Consolas" panose="020B0609020204030204" pitchFamily="49" charset="0"/>
                <a:cs typeface="Consolas" panose="020B0609020204030204" pitchFamily="49" charset="0"/>
              </a:rPr>
              <a:t>) &amp;&amp; </a:t>
            </a:r>
            <a:r>
              <a:rPr lang="it-IT" sz="1000" dirty="0" err="1">
                <a:latin typeface="Consolas" panose="020B0609020204030204" pitchFamily="49" charset="0"/>
                <a:cs typeface="Consolas" panose="020B0609020204030204" pitchFamily="49" charset="0"/>
              </a:rPr>
              <a:t>Objects.equals</a:t>
            </a:r>
            <a:r>
              <a:rPr lang="it-IT" sz="1000" dirty="0">
                <a:latin typeface="Consolas" panose="020B0609020204030204" pitchFamily="49" charset="0"/>
                <a:cs typeface="Consolas" panose="020B0609020204030204" pitchFamily="49" charset="0"/>
              </a:rPr>
              <a:t>(color, </a:t>
            </a:r>
            <a:r>
              <a:rPr lang="it-IT" sz="1000" dirty="0" err="1">
                <a:latin typeface="Consolas" panose="020B0609020204030204" pitchFamily="49" charset="0"/>
                <a:cs typeface="Consolas" panose="020B0609020204030204" pitchFamily="49" charset="0"/>
              </a:rPr>
              <a:t>car.color</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Override</a:t>
            </a: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int</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hashCode</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return</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Objects.hash</a:t>
            </a:r>
            <a:r>
              <a:rPr lang="it-IT" sz="1000" dirty="0">
                <a:latin typeface="Consolas" panose="020B0609020204030204" pitchFamily="49" charset="0"/>
                <a:cs typeface="Consolas" panose="020B0609020204030204" pitchFamily="49" charset="0"/>
              </a:rPr>
              <a:t>(brand, color);</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1573781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clone()</a:t>
            </a:r>
          </a:p>
        </p:txBody>
      </p:sp>
      <p:sp>
        <p:nvSpPr>
          <p:cNvPr id="5" name="Content Placeholder 4">
            <a:extLst>
              <a:ext uri="{FF2B5EF4-FFF2-40B4-BE49-F238E27FC236}">
                <a16:creationId xmlns:a16="http://schemas.microsoft.com/office/drawing/2014/main" id="{6D127878-9D33-4648-BAF0-65384150611A}"/>
              </a:ext>
            </a:extLst>
          </p:cNvPr>
          <p:cNvSpPr>
            <a:spLocks noGrp="1"/>
          </p:cNvSpPr>
          <p:nvPr>
            <p:ph sz="half" idx="1"/>
          </p:nvPr>
        </p:nvSpPr>
        <p:spPr/>
        <p:txBody>
          <a:bodyPr>
            <a:normAutofit/>
          </a:bodyPr>
          <a:lstStyle/>
          <a:p>
            <a:r>
              <a:rPr lang="en-GB" sz="2200" dirty="0">
                <a:latin typeface="Calibri" panose="020F0502020204030204" pitchFamily="34" charset="0"/>
                <a:cs typeface="Calibri" panose="020F0502020204030204" pitchFamily="34" charset="0"/>
              </a:rPr>
              <a:t>Constructors are a good way for generating objects which are copies of other objects</a:t>
            </a:r>
          </a:p>
          <a:p>
            <a:r>
              <a:rPr lang="en-GB" sz="2200" dirty="0">
                <a:latin typeface="Calibri" panose="020F0502020204030204" pitchFamily="34" charset="0"/>
                <a:cs typeface="Calibri" panose="020F0502020204030204" pitchFamily="34" charset="0"/>
              </a:rPr>
              <a:t>If proper constructors are not available, the method .clone() can be used instead</a:t>
            </a:r>
          </a:p>
          <a:p>
            <a:r>
              <a:rPr lang="en-GB" sz="2200" dirty="0">
                <a:latin typeface="Calibri" panose="020F0502020204030204" pitchFamily="34" charset="0"/>
                <a:cs typeface="Calibri" panose="020F0502020204030204" pitchFamily="34" charset="0"/>
              </a:rPr>
              <a:t>clone() returns an Object reference, thus casting is necessary to use the cloned object </a:t>
            </a:r>
          </a:p>
          <a:p>
            <a:endParaRPr lang="en-IT" sz="2200"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195A411E-C1AD-D64E-AE1D-43EE69697502}"/>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Point p1 = new Point(2,3);</a:t>
            </a:r>
          </a:p>
          <a:p>
            <a:pPr marL="0" indent="0">
              <a:buNone/>
            </a:pP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Point p2 = new Point(p1);</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p2.setLocation(4,4);</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(p1);  //2,3</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(p2);  //4,4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Point p1 = new Point(2,3);</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Point p2 = (Point) p1.clone();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p2.setLocation(4,4);</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(p1);  //2,3</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(p2);  //4,4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806973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clone()</a:t>
            </a:r>
          </a:p>
        </p:txBody>
      </p:sp>
      <p:sp>
        <p:nvSpPr>
          <p:cNvPr id="5" name="Content Placeholder 4">
            <a:extLst>
              <a:ext uri="{FF2B5EF4-FFF2-40B4-BE49-F238E27FC236}">
                <a16:creationId xmlns:a16="http://schemas.microsoft.com/office/drawing/2014/main" id="{6D127878-9D33-4648-BAF0-65384150611A}"/>
              </a:ext>
            </a:extLst>
          </p:cNvPr>
          <p:cNvSpPr>
            <a:spLocks noGrp="1"/>
          </p:cNvSpPr>
          <p:nvPr>
            <p:ph sz="half" idx="1"/>
          </p:nvPr>
        </p:nvSpPr>
        <p:spPr/>
        <p:txBody>
          <a:bodyPr>
            <a:normAutofit/>
          </a:bodyPr>
          <a:lstStyle/>
          <a:p>
            <a:r>
              <a:rPr lang="en-GB" sz="2000" dirty="0"/>
              <a:t>When JVM is called for cloning, it does the following things:</a:t>
            </a:r>
          </a:p>
          <a:p>
            <a:pPr lvl="1"/>
            <a:r>
              <a:rPr lang="en-GB" sz="1600" dirty="0"/>
              <a:t>If the class has only primitive data type members then a completely new copy of the object will be created and the reference to the new object copy will be returned.</a:t>
            </a:r>
          </a:p>
          <a:p>
            <a:pPr lvl="1"/>
            <a:r>
              <a:rPr lang="en-GB" sz="1600" dirty="0"/>
              <a:t>If the class contains members of any class type then </a:t>
            </a:r>
            <a:r>
              <a:rPr lang="en-GB" sz="1600" dirty="0">
                <a:solidFill>
                  <a:schemeClr val="accent6">
                    <a:lumMod val="75000"/>
                  </a:schemeClr>
                </a:solidFill>
              </a:rPr>
              <a:t>only the object references to those members are copied and hence the member references in both the original object as well as the cloned object refer to the same object (this is called shallow copy)</a:t>
            </a:r>
            <a:endParaRPr lang="en-GB" sz="1600" dirty="0"/>
          </a:p>
          <a:p>
            <a:r>
              <a:rPr lang="en-GB" sz="2000" dirty="0"/>
              <a:t>https://</a:t>
            </a:r>
            <a:r>
              <a:rPr lang="en-GB" sz="2000" dirty="0" err="1"/>
              <a:t>howtodoinjava.com</a:t>
            </a:r>
            <a:r>
              <a:rPr lang="en-GB" sz="2000" dirty="0"/>
              <a:t>/java/cloning/a-guide-to-object-cloning-in-java/</a:t>
            </a:r>
          </a:p>
        </p:txBody>
      </p:sp>
      <p:sp>
        <p:nvSpPr>
          <p:cNvPr id="6" name="Content Placeholder 5">
            <a:extLst>
              <a:ext uri="{FF2B5EF4-FFF2-40B4-BE49-F238E27FC236}">
                <a16:creationId xmlns:a16="http://schemas.microsoft.com/office/drawing/2014/main" id="{195A411E-C1AD-D64E-AE1D-43EE69697502}"/>
              </a:ext>
            </a:extLst>
          </p:cNvPr>
          <p:cNvSpPr>
            <a:spLocks noGrp="1"/>
          </p:cNvSpPr>
          <p:nvPr>
            <p:ph sz="half" idx="2"/>
          </p:nvPr>
        </p:nvSpPr>
        <p:spPr/>
        <p:txBody>
          <a:bodyPr>
            <a:normAutofit/>
          </a:bodyPr>
          <a:lstStyle/>
          <a:p>
            <a:pPr marL="0" indent="0">
              <a:buNone/>
            </a:pP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&lt;Point&gt; l1 = new </a:t>
            </a: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&lt;&gt;();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l1.add(new Point(1, 1));</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l1.add(new Point(2, 2));</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l1.add(new Point(3, 3));</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&lt;Point&gt; l2 = (</a:t>
            </a:r>
            <a:r>
              <a:rPr lang="en-GB" sz="1600" dirty="0" err="1">
                <a:latin typeface="Consolas" panose="020B0609020204030204" pitchFamily="49" charset="0"/>
                <a:cs typeface="Consolas" panose="020B0609020204030204" pitchFamily="49" charset="0"/>
              </a:rPr>
              <a:t>ArrayList</a:t>
            </a:r>
            <a:r>
              <a:rPr lang="en-GB" sz="1600" dirty="0">
                <a:latin typeface="Consolas" panose="020B0609020204030204" pitchFamily="49" charset="0"/>
                <a:cs typeface="Consolas" panose="020B0609020204030204" pitchFamily="49" charset="0"/>
              </a:rPr>
              <a:t>) l1.clone();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l2.get(0).</a:t>
            </a:r>
            <a:r>
              <a:rPr lang="en-GB" sz="1600" dirty="0" err="1">
                <a:latin typeface="Consolas" panose="020B0609020204030204" pitchFamily="49" charset="0"/>
                <a:cs typeface="Consolas" panose="020B0609020204030204" pitchFamily="49" charset="0"/>
              </a:rPr>
              <a:t>setLocation</a:t>
            </a:r>
            <a:r>
              <a:rPr lang="en-GB" sz="1600" dirty="0">
                <a:latin typeface="Consolas" panose="020B0609020204030204" pitchFamily="49" charset="0"/>
                <a:cs typeface="Consolas" panose="020B0609020204030204" pitchFamily="49" charset="0"/>
              </a:rPr>
              <a:t>(9,9);</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(l1);</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(l2);</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[x=9,y=9],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[x=2,y=2],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[x=3,y=3]]</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[x=9,y=9],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[x=2,y=2], </a:t>
            </a:r>
            <a:r>
              <a:rPr lang="en-GB" sz="1400" dirty="0" err="1">
                <a:latin typeface="Consolas" panose="020B0609020204030204" pitchFamily="49" charset="0"/>
                <a:cs typeface="Consolas" panose="020B0609020204030204" pitchFamily="49" charset="0"/>
              </a:rPr>
              <a:t>java.awt.Point</a:t>
            </a:r>
            <a:r>
              <a:rPr lang="en-GB" sz="1400" dirty="0">
                <a:latin typeface="Consolas" panose="020B0609020204030204" pitchFamily="49" charset="0"/>
                <a:cs typeface="Consolas" panose="020B0609020204030204" pitchFamily="49" charset="0"/>
              </a:rPr>
              <a:t>[x=3,y=3]]</a:t>
            </a:r>
            <a:endParaRPr lang="en-IT" sz="1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525004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225025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sz="half" idx="1"/>
          </p:nvPr>
        </p:nvSpPr>
        <p:spPr/>
        <p:txBody>
          <a:bodyPr>
            <a:noAutofit/>
          </a:bodyPr>
          <a:lstStyle/>
          <a:p>
            <a:r>
              <a:rPr lang="en-US" sz="2200" dirty="0"/>
              <a:t>In an ideal OO environment, only classes and objects should exist</a:t>
            </a:r>
          </a:p>
          <a:p>
            <a:r>
              <a:rPr lang="en-US" sz="2200" dirty="0"/>
              <a:t>For the sake of </a:t>
            </a:r>
            <a:r>
              <a:rPr lang="en-US" sz="2200" dirty="0">
                <a:solidFill>
                  <a:schemeClr val="accent6">
                    <a:lumMod val="75000"/>
                  </a:schemeClr>
                </a:solidFill>
              </a:rPr>
              <a:t>performance</a:t>
            </a:r>
            <a:r>
              <a:rPr lang="en-US" sz="2200" dirty="0"/>
              <a:t>, Java also uses primitive types (int, float, etc.). Other languages, such as Python, do not support primitive types (everything is an object).</a:t>
            </a:r>
          </a:p>
          <a:p>
            <a:r>
              <a:rPr lang="en-US" sz="2200" dirty="0">
                <a:solidFill>
                  <a:srgbClr val="E46C0A"/>
                </a:solidFill>
              </a:rPr>
              <a:t>Wrapper classes are </a:t>
            </a:r>
            <a:r>
              <a:rPr lang="en-US" sz="2200" i="1" dirty="0">
                <a:solidFill>
                  <a:srgbClr val="E46C0A"/>
                </a:solidFill>
              </a:rPr>
              <a:t>objectivized</a:t>
            </a:r>
            <a:r>
              <a:rPr lang="en-US" sz="2200" dirty="0">
                <a:solidFill>
                  <a:srgbClr val="E46C0A"/>
                </a:solidFill>
              </a:rPr>
              <a:t> versions of primitive types. </a:t>
            </a:r>
            <a:r>
              <a:rPr lang="en-US" sz="2200" dirty="0"/>
              <a:t>They</a:t>
            </a:r>
            <a:r>
              <a:rPr lang="en-US" sz="2200" dirty="0">
                <a:solidFill>
                  <a:srgbClr val="E46C0A"/>
                </a:solidFill>
              </a:rPr>
              <a:t> </a:t>
            </a:r>
            <a:r>
              <a:rPr lang="en-GB" sz="2200" dirty="0"/>
              <a:t>provide several methods for </a:t>
            </a:r>
            <a:r>
              <a:rPr lang="en-GB" sz="2200" dirty="0">
                <a:solidFill>
                  <a:schemeClr val="accent6">
                    <a:lumMod val="75000"/>
                  </a:schemeClr>
                </a:solidFill>
              </a:rPr>
              <a:t>converting to and from primitive types, objectivized versions and Strings</a:t>
            </a:r>
            <a:r>
              <a:rPr lang="en-GB" sz="2200" dirty="0"/>
              <a:t>, as well as other constants and useful methods.</a:t>
            </a:r>
            <a:br>
              <a:rPr lang="en-GB" sz="2200" dirty="0"/>
            </a:br>
            <a:endParaRPr lang="en-US" sz="2200" dirty="0"/>
          </a:p>
        </p:txBody>
      </p:sp>
      <p:sp>
        <p:nvSpPr>
          <p:cNvPr id="5" name="Content Placeholder 4">
            <a:extLst>
              <a:ext uri="{FF2B5EF4-FFF2-40B4-BE49-F238E27FC236}">
                <a16:creationId xmlns:a16="http://schemas.microsoft.com/office/drawing/2014/main" id="{75870537-C3E4-7240-9FBC-D4912C2DFC68}"/>
              </a:ext>
            </a:extLst>
          </p:cNvPr>
          <p:cNvSpPr>
            <a:spLocks noGrp="1"/>
          </p:cNvSpPr>
          <p:nvPr>
            <p:ph sz="half" idx="2"/>
          </p:nvPr>
        </p:nvSpPr>
        <p:spPr/>
        <p:txBody>
          <a:bodyPr>
            <a:normAutofit lnSpcReduction="10000"/>
          </a:bodyPr>
          <a:lstStyle/>
          <a:p>
            <a:r>
              <a:rPr lang="en-GB" dirty="0"/>
              <a:t>b</a:t>
            </a:r>
            <a:r>
              <a:rPr lang="en-IT" dirty="0"/>
              <a:t>oolean	 	Boolean 	</a:t>
            </a:r>
          </a:p>
          <a:p>
            <a:r>
              <a:rPr lang="en-GB" dirty="0"/>
              <a:t>c</a:t>
            </a:r>
            <a:r>
              <a:rPr lang="en-IT" dirty="0"/>
              <a:t>har			</a:t>
            </a:r>
            <a:r>
              <a:rPr lang="en-IT" dirty="0">
                <a:solidFill>
                  <a:schemeClr val="accent6">
                    <a:lumMod val="75000"/>
                  </a:schemeClr>
                </a:solidFill>
              </a:rPr>
              <a:t>Character</a:t>
            </a:r>
          </a:p>
          <a:p>
            <a:r>
              <a:rPr lang="en-GB" dirty="0"/>
              <a:t>b</a:t>
            </a:r>
            <a:r>
              <a:rPr lang="en-IT" dirty="0"/>
              <a:t>yte			Byte</a:t>
            </a:r>
          </a:p>
          <a:p>
            <a:r>
              <a:rPr lang="en-GB" dirty="0"/>
              <a:t>s</a:t>
            </a:r>
            <a:r>
              <a:rPr lang="en-IT" dirty="0"/>
              <a:t>hort		      Short		</a:t>
            </a:r>
          </a:p>
          <a:p>
            <a:r>
              <a:rPr lang="en-GB" dirty="0"/>
              <a:t>i</a:t>
            </a:r>
            <a:r>
              <a:rPr lang="en-IT" dirty="0"/>
              <a:t>nt 				</a:t>
            </a:r>
            <a:r>
              <a:rPr lang="en-IT" dirty="0">
                <a:solidFill>
                  <a:schemeClr val="accent6">
                    <a:lumMod val="75000"/>
                  </a:schemeClr>
                </a:solidFill>
              </a:rPr>
              <a:t>Integer</a:t>
            </a:r>
          </a:p>
          <a:p>
            <a:r>
              <a:rPr lang="en-GB" dirty="0"/>
              <a:t>l</a:t>
            </a:r>
            <a:r>
              <a:rPr lang="en-IT" dirty="0"/>
              <a:t>ong			Long</a:t>
            </a:r>
          </a:p>
          <a:p>
            <a:r>
              <a:rPr lang="en-GB" dirty="0"/>
              <a:t>f</a:t>
            </a:r>
            <a:r>
              <a:rPr lang="en-IT" dirty="0"/>
              <a:t>loat			Float</a:t>
            </a:r>
          </a:p>
          <a:p>
            <a:r>
              <a:rPr lang="en-GB" dirty="0"/>
              <a:t>d</a:t>
            </a:r>
            <a:r>
              <a:rPr lang="en-IT" dirty="0"/>
              <a:t>ouble			Double</a:t>
            </a:r>
          </a:p>
          <a:p>
            <a:r>
              <a:rPr lang="en-GB" dirty="0"/>
              <a:t>v</a:t>
            </a:r>
            <a:r>
              <a:rPr lang="en-IT" dirty="0"/>
              <a:t>oid			Void</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481766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sz="half" idx="1"/>
          </p:nvPr>
        </p:nvSpPr>
        <p:spPr/>
        <p:txBody>
          <a:bodyPr>
            <a:noAutofit/>
          </a:bodyPr>
          <a:lstStyle/>
          <a:p>
            <a:r>
              <a:rPr lang="en-US" sz="2200" dirty="0"/>
              <a:t>In an ideal OO environment, only classes and objects should exist</a:t>
            </a:r>
          </a:p>
          <a:p>
            <a:r>
              <a:rPr lang="en-US" sz="2200" dirty="0"/>
              <a:t>For the sake of </a:t>
            </a:r>
            <a:r>
              <a:rPr lang="en-US" sz="2200" dirty="0">
                <a:solidFill>
                  <a:schemeClr val="accent6">
                    <a:lumMod val="75000"/>
                  </a:schemeClr>
                </a:solidFill>
              </a:rPr>
              <a:t>performance</a:t>
            </a:r>
            <a:r>
              <a:rPr lang="en-US" sz="2200" dirty="0"/>
              <a:t>, Java also uses primitive types (int, float, etc.). Other languages, such as Python, do not support primitive types (everything is an object).</a:t>
            </a:r>
          </a:p>
          <a:p>
            <a:r>
              <a:rPr lang="en-US" sz="2200" dirty="0">
                <a:solidFill>
                  <a:srgbClr val="E46C0A"/>
                </a:solidFill>
              </a:rPr>
              <a:t>Wrapper classes are </a:t>
            </a:r>
            <a:r>
              <a:rPr lang="en-US" sz="2200" i="1" dirty="0">
                <a:solidFill>
                  <a:srgbClr val="E46C0A"/>
                </a:solidFill>
              </a:rPr>
              <a:t>objectivized</a:t>
            </a:r>
            <a:r>
              <a:rPr lang="en-US" sz="2200" dirty="0">
                <a:solidFill>
                  <a:srgbClr val="E46C0A"/>
                </a:solidFill>
              </a:rPr>
              <a:t> versions of primitive types</a:t>
            </a:r>
          </a:p>
          <a:p>
            <a:r>
              <a:rPr lang="en-GB" sz="2200" dirty="0"/>
              <a:t>Wrapper classes provide several methods for </a:t>
            </a:r>
            <a:r>
              <a:rPr lang="en-GB" sz="2200" dirty="0">
                <a:solidFill>
                  <a:schemeClr val="accent6">
                    <a:lumMod val="75000"/>
                  </a:schemeClr>
                </a:solidFill>
              </a:rPr>
              <a:t>converting to and from primitive types, objectivized versions and Strings</a:t>
            </a:r>
            <a:r>
              <a:rPr lang="en-GB" sz="2200" dirty="0"/>
              <a:t>, as well as other constants and useful methods.</a:t>
            </a:r>
            <a:br>
              <a:rPr lang="en-GB" sz="2200" dirty="0"/>
            </a:br>
            <a:endParaRPr lang="en-US" sz="2200" dirty="0"/>
          </a:p>
        </p:txBody>
      </p:sp>
      <p:sp>
        <p:nvSpPr>
          <p:cNvPr id="5" name="Content Placeholder 4">
            <a:extLst>
              <a:ext uri="{FF2B5EF4-FFF2-40B4-BE49-F238E27FC236}">
                <a16:creationId xmlns:a16="http://schemas.microsoft.com/office/drawing/2014/main" id="{75870537-C3E4-7240-9FBC-D4912C2DFC68}"/>
              </a:ext>
            </a:extLst>
          </p:cNvPr>
          <p:cNvSpPr>
            <a:spLocks noGrp="1"/>
          </p:cNvSpPr>
          <p:nvPr>
            <p:ph sz="half" idx="2"/>
          </p:nvPr>
        </p:nvSpPr>
        <p:spPr/>
        <p:txBody>
          <a:bodyPr>
            <a:normAutofit lnSpcReduction="10000"/>
          </a:bodyPr>
          <a:lstStyle/>
          <a:p>
            <a:pPr marL="0" indent="0">
              <a:buNone/>
            </a:pPr>
            <a:r>
              <a:rPr lang="en-GB" sz="1800" dirty="0">
                <a:latin typeface="Consolas" panose="020B0609020204030204" pitchFamily="49" charset="0"/>
                <a:cs typeface="Consolas" panose="020B0609020204030204" pitchFamily="49" charset="0"/>
              </a:rPr>
              <a:t>class </a:t>
            </a:r>
            <a:r>
              <a:rPr lang="en-GB" sz="1800" dirty="0" err="1">
                <a:latin typeface="Consolas" panose="020B0609020204030204" pitchFamily="49" charset="0"/>
                <a:cs typeface="Consolas" panose="020B0609020204030204" pitchFamily="49" charset="0"/>
              </a:rPr>
              <a:t>myInteger</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int n;</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a:t>
            </a:r>
            <a:r>
              <a:rPr lang="en-GB" sz="1800" dirty="0" err="1">
                <a:latin typeface="Consolas" panose="020B0609020204030204" pitchFamily="49" charset="0"/>
                <a:cs typeface="Consolas" panose="020B0609020204030204" pitchFamily="49" charset="0"/>
              </a:rPr>
              <a:t>myInteger</a:t>
            </a:r>
            <a:r>
              <a:rPr lang="en-GB" sz="1800" dirty="0">
                <a:latin typeface="Consolas" panose="020B0609020204030204" pitchFamily="49" charset="0"/>
                <a:cs typeface="Consolas" panose="020B0609020204030204" pitchFamily="49" charset="0"/>
              </a:rPr>
              <a:t>(int n)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this.n</a:t>
            </a:r>
            <a:r>
              <a:rPr lang="en-GB" sz="1800" dirty="0">
                <a:latin typeface="Consolas" panose="020B0609020204030204" pitchFamily="49" charset="0"/>
                <a:cs typeface="Consolas" panose="020B0609020204030204" pitchFamily="49" charset="0"/>
              </a:rPr>
              <a:t> = n;</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int </a:t>
            </a:r>
            <a:r>
              <a:rPr lang="en-GB" sz="1800" dirty="0" err="1">
                <a:latin typeface="Consolas" panose="020B0609020204030204" pitchFamily="49" charset="0"/>
                <a:cs typeface="Consolas" panose="020B0609020204030204" pitchFamily="49" charset="0"/>
              </a:rPr>
              <a:t>getN</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void </a:t>
            </a:r>
            <a:r>
              <a:rPr lang="en-GB" sz="1800" dirty="0" err="1">
                <a:latin typeface="Consolas" panose="020B0609020204030204" pitchFamily="49" charset="0"/>
                <a:cs typeface="Consolas" panose="020B0609020204030204" pitchFamily="49" charset="0"/>
              </a:rPr>
              <a:t>setN</a:t>
            </a:r>
            <a:r>
              <a:rPr lang="en-GB" sz="1800" dirty="0">
                <a:latin typeface="Consolas" panose="020B0609020204030204" pitchFamily="49" charset="0"/>
                <a:cs typeface="Consolas" panose="020B0609020204030204" pitchFamily="49" charset="0"/>
              </a:rPr>
              <a:t>(int n)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this.n</a:t>
            </a:r>
            <a:r>
              <a:rPr lang="en-GB" sz="1800" dirty="0">
                <a:latin typeface="Consolas" panose="020B0609020204030204" pitchFamily="49" charset="0"/>
                <a:cs typeface="Consolas" panose="020B0609020204030204" pitchFamily="49" charset="0"/>
              </a:rPr>
              <a:t> = n;</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Pay Attention: 10X – 100X slower!</a:t>
            </a:r>
            <a:endParaRPr lang="en-IT"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43711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sz="half" idx="1"/>
          </p:nvPr>
        </p:nvSpPr>
        <p:spPr/>
        <p:txBody>
          <a:bodyPr>
            <a:normAutofit fontScale="77500" lnSpcReduction="20000"/>
          </a:bodyPr>
          <a:lstStyle/>
          <a:p>
            <a:r>
              <a:rPr lang="en-US" dirty="0"/>
              <a:t>A package is identified by a name with a hierarchic structure (fully qualified name) </a:t>
            </a:r>
          </a:p>
          <a:p>
            <a:pPr lvl="1"/>
            <a:r>
              <a:rPr lang="en-US" dirty="0" err="1"/>
              <a:t>java.lang</a:t>
            </a:r>
            <a:endParaRPr lang="en-US" dirty="0"/>
          </a:p>
          <a:p>
            <a:pPr lvl="1"/>
            <a:r>
              <a:rPr lang="en-US" dirty="0" err="1"/>
              <a:t>java.util</a:t>
            </a:r>
            <a:endParaRPr lang="en-US" dirty="0"/>
          </a:p>
          <a:p>
            <a:pPr lvl="1"/>
            <a:r>
              <a:rPr lang="en-US" dirty="0" err="1"/>
              <a:t>java.sql</a:t>
            </a:r>
            <a:endParaRPr lang="en-US" dirty="0"/>
          </a:p>
          <a:p>
            <a:r>
              <a:rPr lang="en-US" dirty="0"/>
              <a:t>Conventions for defining unique names is based on </a:t>
            </a:r>
            <a:r>
              <a:rPr lang="en-US" dirty="0">
                <a:solidFill>
                  <a:schemeClr val="accent6">
                    <a:lumMod val="75000"/>
                  </a:schemeClr>
                </a:solidFill>
              </a:rPr>
              <a:t>Internet naming but in reverse order </a:t>
            </a:r>
            <a:r>
              <a:rPr lang="en-US" dirty="0"/>
              <a:t>(from general to specific concepts)</a:t>
            </a:r>
          </a:p>
          <a:p>
            <a:pPr lvl="1"/>
            <a:r>
              <a:rPr lang="en-US" dirty="0" err="1"/>
              <a:t>com.nbicocchi.exercises</a:t>
            </a:r>
            <a:endParaRPr lang="en-US" dirty="0"/>
          </a:p>
          <a:p>
            <a:r>
              <a:rPr lang="en-US" dirty="0"/>
              <a:t>It’s possible to use same class names in different packages </a:t>
            </a:r>
            <a:r>
              <a:rPr lang="en-US" i="1" dirty="0"/>
              <a:t>without conflicts</a:t>
            </a:r>
            <a:r>
              <a:rPr lang="en-US" dirty="0"/>
              <a:t>. </a:t>
            </a:r>
            <a:r>
              <a:rPr lang="en-US" sz="2800" dirty="0"/>
              <a:t>However, </a:t>
            </a:r>
            <a:r>
              <a:rPr lang="en-US" dirty="0"/>
              <a:t>i</a:t>
            </a:r>
            <a:r>
              <a:rPr lang="en-US" sz="2800" dirty="0"/>
              <a:t>f you need both classes you have to use one of them with its fully-qualified name: </a:t>
            </a:r>
          </a:p>
          <a:p>
            <a:endParaRPr lang="en-US" dirty="0"/>
          </a:p>
          <a:p>
            <a:pPr lvl="1"/>
            <a:endParaRPr lang="en-US" dirty="0">
              <a:solidFill>
                <a:schemeClr val="accent6">
                  <a:lumMod val="75000"/>
                </a:schemeClr>
              </a:solidFill>
            </a:endParaRPr>
          </a:p>
          <a:p>
            <a:endParaRPr lang="en-US" dirty="0"/>
          </a:p>
          <a:p>
            <a:endParaRPr lang="en-US" dirty="0"/>
          </a:p>
        </p:txBody>
      </p:sp>
      <p:sp>
        <p:nvSpPr>
          <p:cNvPr id="5" name="Content Placeholder 4">
            <a:extLst>
              <a:ext uri="{FF2B5EF4-FFF2-40B4-BE49-F238E27FC236}">
                <a16:creationId xmlns:a16="http://schemas.microsoft.com/office/drawing/2014/main" id="{77FFB646-3151-DB42-906F-BAC25C49F898}"/>
              </a:ext>
            </a:extLst>
          </p:cNvPr>
          <p:cNvSpPr>
            <a:spLocks noGrp="1"/>
          </p:cNvSpPr>
          <p:nvPr>
            <p:ph sz="half" idx="2"/>
          </p:nvPr>
        </p:nvSpPr>
        <p:spPr/>
        <p:txBody>
          <a:bodyPr>
            <a:normAutofit fontScale="77500" lnSpcReduction="20000"/>
          </a:bodyPr>
          <a:lstStyle/>
          <a:p>
            <a:pPr marL="0" indent="0">
              <a:buNone/>
            </a:pPr>
            <a:r>
              <a:rPr lang="en-US" sz="3000" dirty="0">
                <a:latin typeface="Consolas" panose="020B0609020204030204" pitchFamily="49" charset="0"/>
                <a:cs typeface="Consolas" panose="020B0609020204030204" pitchFamily="49" charset="0"/>
              </a:rPr>
              <a:t>import </a:t>
            </a:r>
            <a:r>
              <a:rPr lang="en-US" sz="3000" dirty="0" err="1">
                <a:latin typeface="Consolas" panose="020B0609020204030204" pitchFamily="49" charset="0"/>
                <a:cs typeface="Consolas" panose="020B0609020204030204" pitchFamily="49" charset="0"/>
              </a:rPr>
              <a:t>java.sql.Date</a:t>
            </a:r>
            <a:r>
              <a:rPr lang="en-US" sz="3000" dirty="0">
                <a:latin typeface="Consolas" panose="020B0609020204030204" pitchFamily="49" charset="0"/>
                <a:cs typeface="Consolas" panose="020B0609020204030204" pitchFamily="49" charset="0"/>
              </a:rPr>
              <a:t>;</a:t>
            </a:r>
            <a:br>
              <a:rPr lang="en-US" sz="3000" dirty="0">
                <a:latin typeface="Consolas" panose="020B0609020204030204" pitchFamily="49" charset="0"/>
                <a:cs typeface="Consolas" panose="020B0609020204030204" pitchFamily="49" charset="0"/>
              </a:rPr>
            </a:br>
            <a:r>
              <a:rPr lang="en-US" sz="3000" dirty="0">
                <a:latin typeface="Consolas" panose="020B0609020204030204" pitchFamily="49" charset="0"/>
                <a:cs typeface="Consolas" panose="020B0609020204030204" pitchFamily="49" charset="0"/>
              </a:rPr>
              <a:t>Date d1 = new Date(); </a:t>
            </a:r>
          </a:p>
          <a:p>
            <a:pPr marL="0" indent="0">
              <a:buNone/>
            </a:pPr>
            <a:br>
              <a:rPr lang="en-US" sz="3000" dirty="0">
                <a:latin typeface="Consolas" panose="020B0609020204030204" pitchFamily="49" charset="0"/>
                <a:cs typeface="Consolas" panose="020B0609020204030204" pitchFamily="49" charset="0"/>
              </a:rPr>
            </a:br>
            <a:r>
              <a:rPr lang="en-US" sz="3000" dirty="0" err="1">
                <a:latin typeface="Consolas" panose="020B0609020204030204" pitchFamily="49" charset="0"/>
                <a:cs typeface="Consolas" panose="020B0609020204030204" pitchFamily="49" charset="0"/>
              </a:rPr>
              <a:t>java.util.Date</a:t>
            </a:r>
            <a:r>
              <a:rPr lang="en-US" sz="3000" dirty="0">
                <a:latin typeface="Consolas" panose="020B0609020204030204" pitchFamily="49" charset="0"/>
                <a:cs typeface="Consolas" panose="020B0609020204030204" pitchFamily="49" charset="0"/>
              </a:rPr>
              <a:t> d2;</a:t>
            </a:r>
          </a:p>
          <a:p>
            <a:pPr marL="0" indent="0">
              <a:buNone/>
            </a:pPr>
            <a:r>
              <a:rPr lang="en-US" sz="3000" dirty="0">
                <a:latin typeface="Consolas" panose="020B0609020204030204" pitchFamily="49" charset="0"/>
                <a:cs typeface="Consolas" panose="020B0609020204030204" pitchFamily="49" charset="0"/>
              </a:rPr>
              <a:t>d2 = new </a:t>
            </a:r>
            <a:r>
              <a:rPr lang="en-US" sz="3000" dirty="0" err="1">
                <a:latin typeface="Consolas" panose="020B0609020204030204" pitchFamily="49" charset="0"/>
                <a:cs typeface="Consolas" panose="020B0609020204030204" pitchFamily="49" charset="0"/>
              </a:rPr>
              <a:t>java.util.Date</a:t>
            </a:r>
            <a:r>
              <a:rPr lang="en-US" sz="3000" dirty="0">
                <a:latin typeface="Consolas" panose="020B0609020204030204" pitchFamily="49" charset="0"/>
                <a:cs typeface="Consolas" panose="020B0609020204030204" pitchFamily="49" charset="0"/>
              </a:rPr>
              <a:t>(); </a:t>
            </a:r>
          </a:p>
          <a:p>
            <a:pPr marL="0" indent="0">
              <a:buNone/>
            </a:pPr>
            <a:endParaRPr lang="en-US" sz="3000" dirty="0">
              <a:solidFill>
                <a:schemeClr val="accent6">
                  <a:lumMod val="75000"/>
                </a:schemeClr>
              </a:solidFill>
              <a:latin typeface="Consolas" panose="020B0609020204030204" pitchFamily="49" charset="0"/>
              <a:cs typeface="Consolas" panose="020B0609020204030204" pitchFamily="49" charset="0"/>
            </a:endParaRPr>
          </a:p>
          <a:p>
            <a:endParaRPr lang="en-IT" sz="3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93305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
        <p:nvSpPr>
          <p:cNvPr id="7" name="Rounded Rectangle 6">
            <a:extLst>
              <a:ext uri="{FF2B5EF4-FFF2-40B4-BE49-F238E27FC236}">
                <a16:creationId xmlns:a16="http://schemas.microsoft.com/office/drawing/2014/main" id="{BFF1A69D-22F5-0443-8E22-EDB28B597A05}"/>
              </a:ext>
            </a:extLst>
          </p:cNvPr>
          <p:cNvSpPr/>
          <p:nvPr/>
        </p:nvSpPr>
        <p:spPr>
          <a:xfrm>
            <a:off x="2379176" y="4770367"/>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a:t>int</a:t>
            </a:r>
            <a:endParaRPr lang="en-GB" dirty="0"/>
          </a:p>
        </p:txBody>
      </p:sp>
      <p:sp>
        <p:nvSpPr>
          <p:cNvPr id="8" name="Rounded Rectangle 7">
            <a:extLst>
              <a:ext uri="{FF2B5EF4-FFF2-40B4-BE49-F238E27FC236}">
                <a16:creationId xmlns:a16="http://schemas.microsoft.com/office/drawing/2014/main" id="{F4513ADD-A76B-5449-ADC4-3558C1AF4372}"/>
              </a:ext>
            </a:extLst>
          </p:cNvPr>
          <p:cNvSpPr/>
          <p:nvPr/>
        </p:nvSpPr>
        <p:spPr>
          <a:xfrm>
            <a:off x="5115480" y="1890047"/>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Integer</a:t>
            </a:r>
          </a:p>
        </p:txBody>
      </p:sp>
      <p:sp>
        <p:nvSpPr>
          <p:cNvPr id="9" name="Rounded Rectangle 8">
            <a:extLst>
              <a:ext uri="{FF2B5EF4-FFF2-40B4-BE49-F238E27FC236}">
                <a16:creationId xmlns:a16="http://schemas.microsoft.com/office/drawing/2014/main" id="{178CFB0E-2AFB-2E48-8DC0-0594F05DF8B1}"/>
              </a:ext>
            </a:extLst>
          </p:cNvPr>
          <p:cNvSpPr/>
          <p:nvPr/>
        </p:nvSpPr>
        <p:spPr>
          <a:xfrm>
            <a:off x="8511546" y="4793419"/>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String</a:t>
            </a:r>
          </a:p>
        </p:txBody>
      </p:sp>
      <p:cxnSp>
        <p:nvCxnSpPr>
          <p:cNvPr id="14" name="Elbow Connector 13">
            <a:extLst>
              <a:ext uri="{FF2B5EF4-FFF2-40B4-BE49-F238E27FC236}">
                <a16:creationId xmlns:a16="http://schemas.microsoft.com/office/drawing/2014/main" id="{03CFBB46-4CBD-D144-B12A-D6646F1846A6}"/>
              </a:ext>
            </a:extLst>
          </p:cNvPr>
          <p:cNvCxnSpPr>
            <a:cxnSpLocks/>
          </p:cNvCxnSpPr>
          <p:nvPr/>
        </p:nvCxnSpPr>
        <p:spPr>
          <a:xfrm>
            <a:off x="6594126" y="2106071"/>
            <a:ext cx="2665002" cy="2520281"/>
          </a:xfrm>
          <a:prstGeom prst="bentConnector3">
            <a:avLst>
              <a:gd name="adj1" fmla="val 99732"/>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81A95633-9398-A242-872C-E2E2D995C60D}"/>
              </a:ext>
            </a:extLst>
          </p:cNvPr>
          <p:cNvCxnSpPr>
            <a:cxnSpLocks/>
          </p:cNvCxnSpPr>
          <p:nvPr/>
        </p:nvCxnSpPr>
        <p:spPr>
          <a:xfrm rot="5400000" flipH="1" flipV="1">
            <a:off x="2592717" y="2214084"/>
            <a:ext cx="2520281" cy="2304256"/>
          </a:xfrm>
          <a:prstGeom prst="bentConnector3">
            <a:avLst>
              <a:gd name="adj1" fmla="val 99946"/>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CD1E128-13AB-C746-B420-1938FFBDEA1D}"/>
              </a:ext>
            </a:extLst>
          </p:cNvPr>
          <p:cNvCxnSpPr>
            <a:cxnSpLocks/>
          </p:cNvCxnSpPr>
          <p:nvPr/>
        </p:nvCxnSpPr>
        <p:spPr>
          <a:xfrm flipH="1">
            <a:off x="3852856" y="5346431"/>
            <a:ext cx="446449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E9BC55C-CDA5-CB47-9B87-E981051CBE17}"/>
              </a:ext>
            </a:extLst>
          </p:cNvPr>
          <p:cNvCxnSpPr>
            <a:cxnSpLocks/>
          </p:cNvCxnSpPr>
          <p:nvPr/>
        </p:nvCxnSpPr>
        <p:spPr>
          <a:xfrm flipV="1">
            <a:off x="3852856" y="4967954"/>
            <a:ext cx="4464496" cy="18437"/>
          </a:xfrm>
          <a:prstGeom prst="straightConnector1">
            <a:avLst/>
          </a:prstGeom>
          <a:ln>
            <a:solidFill>
              <a:schemeClr val="accent6"/>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DB2B850E-612A-394C-B6A7-00AB19E58BF9}"/>
              </a:ext>
            </a:extLst>
          </p:cNvPr>
          <p:cNvCxnSpPr>
            <a:cxnSpLocks/>
          </p:cNvCxnSpPr>
          <p:nvPr/>
        </p:nvCxnSpPr>
        <p:spPr>
          <a:xfrm rot="5400000">
            <a:off x="3085337" y="2765368"/>
            <a:ext cx="2255120" cy="1584174"/>
          </a:xfrm>
          <a:prstGeom prst="bentConnector3">
            <a:avLst>
              <a:gd name="adj1" fmla="val 1027"/>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47BFF950-C1A3-134A-82CB-5DD8DA206F1F}"/>
              </a:ext>
            </a:extLst>
          </p:cNvPr>
          <p:cNvCxnSpPr>
            <a:cxnSpLocks/>
          </p:cNvCxnSpPr>
          <p:nvPr/>
        </p:nvCxnSpPr>
        <p:spPr>
          <a:xfrm rot="10800000">
            <a:off x="6594129" y="2406389"/>
            <a:ext cx="2443303" cy="2186771"/>
          </a:xfrm>
          <a:prstGeom prst="bentConnector3">
            <a:avLst>
              <a:gd name="adj1" fmla="val 381"/>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EBC42E4-4E67-A04A-827D-0AB0EB62EFF4}"/>
              </a:ext>
            </a:extLst>
          </p:cNvPr>
          <p:cNvSpPr txBox="1"/>
          <p:nvPr/>
        </p:nvSpPr>
        <p:spPr>
          <a:xfrm>
            <a:off x="4755487" y="5437267"/>
            <a:ext cx="2948247" cy="1200329"/>
          </a:xfrm>
          <a:prstGeom prst="rect">
            <a:avLst/>
          </a:prstGeom>
          <a:noFill/>
        </p:spPr>
        <p:txBody>
          <a:bodyPr wrap="square" rtlCol="0">
            <a:spAutoFit/>
          </a:bodyPr>
          <a:lstStyle/>
          <a:p>
            <a:r>
              <a:rPr lang="it-IT" dirty="0" err="1">
                <a:solidFill>
                  <a:schemeClr val="tx2">
                    <a:lumMod val="60000"/>
                    <a:lumOff val="40000"/>
                  </a:schemeClr>
                </a:solidFill>
              </a:rPr>
              <a:t>Integer.</a:t>
            </a:r>
            <a:r>
              <a:rPr lang="it-IT" i="1" dirty="0" err="1">
                <a:solidFill>
                  <a:schemeClr val="tx2">
                    <a:lumMod val="60000"/>
                    <a:lumOff val="40000"/>
                  </a:schemeClr>
                </a:solidFill>
              </a:rPr>
              <a:t>parseInt</a:t>
            </a:r>
            <a:r>
              <a:rPr lang="it-IT" dirty="0">
                <a:solidFill>
                  <a:schemeClr val="tx2">
                    <a:lumMod val="60000"/>
                    <a:lumOff val="40000"/>
                  </a:schemeClr>
                </a:solidFill>
              </a:rPr>
              <a:t>(</a:t>
            </a:r>
            <a:r>
              <a:rPr lang="it-IT" dirty="0" err="1">
                <a:solidFill>
                  <a:schemeClr val="tx2">
                    <a:lumMod val="60000"/>
                    <a:lumOff val="40000"/>
                  </a:schemeClr>
                </a:solidFill>
              </a:rPr>
              <a:t>String</a:t>
            </a:r>
            <a:r>
              <a:rPr lang="it-IT" dirty="0">
                <a:solidFill>
                  <a:schemeClr val="tx2">
                    <a:lumMod val="60000"/>
                    <a:lumOff val="40000"/>
                  </a:schemeClr>
                </a:solidFill>
              </a:rPr>
              <a:t>);</a:t>
            </a:r>
          </a:p>
          <a:p>
            <a:r>
              <a:rPr lang="it-IT" dirty="0" err="1">
                <a:solidFill>
                  <a:schemeClr val="tx2">
                    <a:lumMod val="60000"/>
                    <a:lumOff val="40000"/>
                  </a:schemeClr>
                </a:solidFill>
              </a:rPr>
              <a:t>Integer.</a:t>
            </a:r>
            <a:r>
              <a:rPr lang="it-IT" i="1" dirty="0" err="1">
                <a:solidFill>
                  <a:schemeClr val="tx2">
                    <a:lumMod val="60000"/>
                    <a:lumOff val="40000"/>
                  </a:schemeClr>
                </a:solidFill>
              </a:rPr>
              <a:t>parseInt</a:t>
            </a:r>
            <a:r>
              <a:rPr lang="it-IT" dirty="0">
                <a:solidFill>
                  <a:schemeClr val="tx2">
                    <a:lumMod val="60000"/>
                    <a:lumOff val="40000"/>
                  </a:schemeClr>
                </a:solidFill>
              </a:rPr>
              <a:t>(</a:t>
            </a:r>
            <a:r>
              <a:rPr lang="it-IT" dirty="0" err="1">
                <a:solidFill>
                  <a:schemeClr val="tx2">
                    <a:lumMod val="60000"/>
                    <a:lumOff val="40000"/>
                  </a:schemeClr>
                </a:solidFill>
              </a:rPr>
              <a:t>String</a:t>
            </a:r>
            <a:r>
              <a:rPr lang="it-IT" dirty="0">
                <a:solidFill>
                  <a:schemeClr val="tx2">
                    <a:lumMod val="60000"/>
                    <a:lumOff val="40000"/>
                  </a:schemeClr>
                </a:solidFill>
              </a:rPr>
              <a:t>, base);</a:t>
            </a:r>
          </a:p>
          <a:p>
            <a:endParaRPr lang="en-GB" dirty="0">
              <a:solidFill>
                <a:schemeClr val="tx2">
                  <a:lumMod val="60000"/>
                  <a:lumOff val="40000"/>
                </a:schemeClr>
              </a:solidFill>
            </a:endParaRPr>
          </a:p>
          <a:p>
            <a:endParaRPr lang="en-GB" dirty="0">
              <a:solidFill>
                <a:schemeClr val="tx2">
                  <a:lumMod val="60000"/>
                  <a:lumOff val="40000"/>
                </a:schemeClr>
              </a:solidFill>
            </a:endParaRPr>
          </a:p>
        </p:txBody>
      </p:sp>
      <p:sp>
        <p:nvSpPr>
          <p:cNvPr id="61" name="TextBox 60">
            <a:extLst>
              <a:ext uri="{FF2B5EF4-FFF2-40B4-BE49-F238E27FC236}">
                <a16:creationId xmlns:a16="http://schemas.microsoft.com/office/drawing/2014/main" id="{A2701077-E7F4-1943-9D2C-CFB236879945}"/>
              </a:ext>
            </a:extLst>
          </p:cNvPr>
          <p:cNvSpPr txBox="1"/>
          <p:nvPr/>
        </p:nvSpPr>
        <p:spPr>
          <a:xfrm>
            <a:off x="5015096" y="4303187"/>
            <a:ext cx="2429030" cy="646331"/>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toString</a:t>
            </a:r>
            <a:r>
              <a:rPr lang="it-IT" dirty="0">
                <a:solidFill>
                  <a:schemeClr val="accent6">
                    <a:lumMod val="75000"/>
                  </a:schemeClr>
                </a:solidFill>
              </a:rPr>
              <a:t>(</a:t>
            </a:r>
            <a:r>
              <a:rPr lang="it-IT" dirty="0" err="1">
                <a:solidFill>
                  <a:schemeClr val="accent6">
                    <a:lumMod val="75000"/>
                  </a:schemeClr>
                </a:solidFill>
              </a:rPr>
              <a:t>int</a:t>
            </a:r>
            <a:r>
              <a:rPr lang="it-IT" dirty="0">
                <a:solidFill>
                  <a:schemeClr val="accent6">
                    <a:lumMod val="75000"/>
                  </a:schemeClr>
                </a:solidFill>
              </a:rPr>
              <a:t>);</a:t>
            </a:r>
          </a:p>
          <a:p>
            <a:r>
              <a:rPr lang="it-IT" dirty="0" err="1">
                <a:solidFill>
                  <a:schemeClr val="accent6">
                    <a:lumMod val="75000"/>
                  </a:schemeClr>
                </a:solidFill>
              </a:rPr>
              <a:t>String.format</a:t>
            </a:r>
            <a:r>
              <a:rPr lang="it-IT" dirty="0">
                <a:solidFill>
                  <a:schemeClr val="accent6">
                    <a:lumMod val="75000"/>
                  </a:schemeClr>
                </a:solidFill>
              </a:rPr>
              <a:t>()</a:t>
            </a:r>
          </a:p>
        </p:txBody>
      </p:sp>
      <p:sp>
        <p:nvSpPr>
          <p:cNvPr id="62" name="TextBox 61">
            <a:extLst>
              <a:ext uri="{FF2B5EF4-FFF2-40B4-BE49-F238E27FC236}">
                <a16:creationId xmlns:a16="http://schemas.microsoft.com/office/drawing/2014/main" id="{9D94D18C-A7F0-2B49-B6F8-29ADBFBFFA20}"/>
              </a:ext>
            </a:extLst>
          </p:cNvPr>
          <p:cNvSpPr txBox="1"/>
          <p:nvPr/>
        </p:nvSpPr>
        <p:spPr>
          <a:xfrm>
            <a:off x="7540186" y="1697131"/>
            <a:ext cx="2058389" cy="646331"/>
          </a:xfrm>
          <a:prstGeom prst="rect">
            <a:avLst/>
          </a:prstGeom>
          <a:noFill/>
        </p:spPr>
        <p:txBody>
          <a:bodyPr wrap="square" rtlCol="0">
            <a:spAutoFit/>
          </a:bodyPr>
          <a:lstStyle/>
          <a:p>
            <a:r>
              <a:rPr lang="it-IT" dirty="0" err="1">
                <a:solidFill>
                  <a:schemeClr val="tx2">
                    <a:lumMod val="60000"/>
                    <a:lumOff val="40000"/>
                  </a:schemeClr>
                </a:solidFill>
              </a:rPr>
              <a:t>obj.toString</a:t>
            </a:r>
            <a:r>
              <a:rPr lang="it-IT" dirty="0">
                <a:solidFill>
                  <a:schemeClr val="tx2">
                    <a:lumMod val="60000"/>
                    <a:lumOff val="40000"/>
                  </a:schemeClr>
                </a:solidFill>
              </a:rPr>
              <a:t>();</a:t>
            </a:r>
          </a:p>
          <a:p>
            <a:endParaRPr lang="en-GB" dirty="0">
              <a:solidFill>
                <a:schemeClr val="tx2">
                  <a:lumMod val="60000"/>
                  <a:lumOff val="40000"/>
                </a:schemeClr>
              </a:solidFill>
            </a:endParaRPr>
          </a:p>
        </p:txBody>
      </p:sp>
      <p:sp>
        <p:nvSpPr>
          <p:cNvPr id="64" name="TextBox 63">
            <a:extLst>
              <a:ext uri="{FF2B5EF4-FFF2-40B4-BE49-F238E27FC236}">
                <a16:creationId xmlns:a16="http://schemas.microsoft.com/office/drawing/2014/main" id="{A155E842-1C86-8F4C-9E16-2E048F26518D}"/>
              </a:ext>
            </a:extLst>
          </p:cNvPr>
          <p:cNvSpPr txBox="1"/>
          <p:nvPr/>
        </p:nvSpPr>
        <p:spPr>
          <a:xfrm>
            <a:off x="6411976" y="2478187"/>
            <a:ext cx="2552872" cy="369332"/>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valueOf</a:t>
            </a:r>
            <a:r>
              <a:rPr lang="it-IT" dirty="0">
                <a:solidFill>
                  <a:schemeClr val="accent6">
                    <a:lumMod val="75000"/>
                  </a:schemeClr>
                </a:solidFill>
              </a:rPr>
              <a:t>(</a:t>
            </a:r>
            <a:r>
              <a:rPr lang="it-IT" dirty="0" err="1">
                <a:solidFill>
                  <a:schemeClr val="accent6">
                    <a:lumMod val="75000"/>
                  </a:schemeClr>
                </a:solidFill>
              </a:rPr>
              <a:t>String</a:t>
            </a:r>
            <a:r>
              <a:rPr lang="it-IT" dirty="0">
                <a:solidFill>
                  <a:schemeClr val="accent6">
                    <a:lumMod val="75000"/>
                  </a:schemeClr>
                </a:solidFill>
              </a:rPr>
              <a:t>);</a:t>
            </a:r>
          </a:p>
        </p:txBody>
      </p:sp>
      <p:sp>
        <p:nvSpPr>
          <p:cNvPr id="17" name="TextBox 16">
            <a:extLst>
              <a:ext uri="{FF2B5EF4-FFF2-40B4-BE49-F238E27FC236}">
                <a16:creationId xmlns:a16="http://schemas.microsoft.com/office/drawing/2014/main" id="{B3E7DD18-141B-074F-B400-4B44D50567D5}"/>
              </a:ext>
            </a:extLst>
          </p:cNvPr>
          <p:cNvSpPr txBox="1"/>
          <p:nvPr/>
        </p:nvSpPr>
        <p:spPr>
          <a:xfrm>
            <a:off x="3564824" y="2478187"/>
            <a:ext cx="2552872" cy="369332"/>
          </a:xfrm>
          <a:prstGeom prst="rect">
            <a:avLst/>
          </a:prstGeom>
          <a:noFill/>
        </p:spPr>
        <p:txBody>
          <a:bodyPr wrap="square" rtlCol="0">
            <a:spAutoFit/>
          </a:bodyPr>
          <a:lstStyle/>
          <a:p>
            <a:r>
              <a:rPr lang="it-IT" dirty="0" err="1">
                <a:solidFill>
                  <a:schemeClr val="accent6">
                    <a:lumMod val="75000"/>
                  </a:schemeClr>
                </a:solidFill>
              </a:rPr>
              <a:t>autounboxing</a:t>
            </a:r>
            <a:endParaRPr lang="it-IT" dirty="0">
              <a:solidFill>
                <a:schemeClr val="accent6">
                  <a:lumMod val="75000"/>
                </a:schemeClr>
              </a:solidFill>
            </a:endParaRPr>
          </a:p>
        </p:txBody>
      </p:sp>
      <p:sp>
        <p:nvSpPr>
          <p:cNvPr id="18" name="TextBox 17">
            <a:extLst>
              <a:ext uri="{FF2B5EF4-FFF2-40B4-BE49-F238E27FC236}">
                <a16:creationId xmlns:a16="http://schemas.microsoft.com/office/drawing/2014/main" id="{B0F3CC6A-DBF1-8643-A99A-6A0D84ED584A}"/>
              </a:ext>
            </a:extLst>
          </p:cNvPr>
          <p:cNvSpPr txBox="1"/>
          <p:nvPr/>
        </p:nvSpPr>
        <p:spPr>
          <a:xfrm>
            <a:off x="3544764" y="1746690"/>
            <a:ext cx="2058389" cy="646331"/>
          </a:xfrm>
          <a:prstGeom prst="rect">
            <a:avLst/>
          </a:prstGeom>
          <a:noFill/>
        </p:spPr>
        <p:txBody>
          <a:bodyPr wrap="square" rtlCol="0">
            <a:spAutoFit/>
          </a:bodyPr>
          <a:lstStyle/>
          <a:p>
            <a:r>
              <a:rPr lang="it-IT" dirty="0" err="1">
                <a:solidFill>
                  <a:schemeClr val="tx2">
                    <a:lumMod val="60000"/>
                    <a:lumOff val="40000"/>
                  </a:schemeClr>
                </a:solidFill>
              </a:rPr>
              <a:t>autoboxing</a:t>
            </a:r>
            <a:endParaRPr lang="it-IT" dirty="0">
              <a:solidFill>
                <a:schemeClr val="tx2">
                  <a:lumMod val="60000"/>
                  <a:lumOff val="40000"/>
                </a:schemeClr>
              </a:solidFill>
            </a:endParaRPr>
          </a:p>
          <a:p>
            <a:endParaRPr lang="en-GB" dirty="0">
              <a:solidFill>
                <a:schemeClr val="tx2">
                  <a:lumMod val="60000"/>
                  <a:lumOff val="40000"/>
                </a:schemeClr>
              </a:solidFill>
            </a:endParaRPr>
          </a:p>
        </p:txBody>
      </p:sp>
    </p:spTree>
    <p:extLst>
      <p:ext uri="{BB962C8B-B14F-4D97-AF65-F5344CB8AC3E}">
        <p14:creationId xmlns:p14="http://schemas.microsoft.com/office/powerpoint/2010/main" val="367229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boxing/unboxing</a:t>
            </a:r>
          </a:p>
        </p:txBody>
      </p:sp>
      <p:sp>
        <p:nvSpPr>
          <p:cNvPr id="3" name="Content Placeholder 2"/>
          <p:cNvSpPr>
            <a:spLocks noGrp="1"/>
          </p:cNvSpPr>
          <p:nvPr>
            <p:ph sz="half" idx="1"/>
          </p:nvPr>
        </p:nvSpPr>
        <p:spPr/>
        <p:txBody>
          <a:bodyPr>
            <a:normAutofit/>
          </a:bodyPr>
          <a:lstStyle/>
          <a:p>
            <a:r>
              <a:rPr lang="en-US" sz="2200" dirty="0">
                <a:solidFill>
                  <a:schemeClr val="accent6">
                    <a:lumMod val="75000"/>
                  </a:schemeClr>
                </a:solidFill>
              </a:rPr>
              <a:t>Auto boxing </a:t>
            </a:r>
            <a:r>
              <a:rPr lang="en-US" sz="2200" dirty="0"/>
              <a:t>is the automatic conversion from primitive types and their corresponding wrapper classes. The plain variable is </a:t>
            </a:r>
            <a:r>
              <a:rPr lang="en-US" sz="2200" i="1" dirty="0"/>
              <a:t>boxed</a:t>
            </a:r>
            <a:r>
              <a:rPr lang="en-US" sz="2200" dirty="0"/>
              <a:t> into an object. </a:t>
            </a:r>
          </a:p>
          <a:p>
            <a:pPr lvl="1"/>
            <a:r>
              <a:rPr lang="en-US" sz="1800" dirty="0"/>
              <a:t>int -&gt; Integer</a:t>
            </a:r>
          </a:p>
          <a:p>
            <a:endParaRPr lang="en-US" sz="2200" dirty="0">
              <a:solidFill>
                <a:schemeClr val="accent6">
                  <a:lumMod val="75000"/>
                </a:schemeClr>
              </a:solidFill>
            </a:endParaRPr>
          </a:p>
          <a:p>
            <a:r>
              <a:rPr lang="en-US" sz="2200" dirty="0">
                <a:solidFill>
                  <a:schemeClr val="accent6">
                    <a:lumMod val="75000"/>
                  </a:schemeClr>
                </a:solidFill>
              </a:rPr>
              <a:t>Auto unboxing</a:t>
            </a:r>
            <a:r>
              <a:rPr lang="en-US" sz="2200" dirty="0"/>
              <a:t>, on the contrary, is the automatic conversion from wrapper classes to their corresponding primitive types. </a:t>
            </a:r>
          </a:p>
          <a:p>
            <a:pPr lvl="1"/>
            <a:r>
              <a:rPr lang="en-US" sz="2000" dirty="0"/>
              <a:t>Integer -&gt; int</a:t>
            </a:r>
          </a:p>
          <a:p>
            <a:endParaRPr lang="en-US" sz="2200" dirty="0">
              <a:latin typeface="Courier"/>
              <a:cs typeface="Courier"/>
            </a:endParaRPr>
          </a:p>
        </p:txBody>
      </p:sp>
      <p:sp>
        <p:nvSpPr>
          <p:cNvPr id="5" name="Content Placeholder 4">
            <a:extLst>
              <a:ext uri="{FF2B5EF4-FFF2-40B4-BE49-F238E27FC236}">
                <a16:creationId xmlns:a16="http://schemas.microsoft.com/office/drawing/2014/main" id="{032A9CF7-E0FD-8B42-AB48-32B79A2E6B88}"/>
              </a:ext>
            </a:extLst>
          </p:cNvPr>
          <p:cNvSpPr>
            <a:spLocks noGrp="1"/>
          </p:cNvSpPr>
          <p:nvPr>
            <p:ph sz="half" idx="2"/>
          </p:nvPr>
        </p:nvSpPr>
        <p:spPr/>
        <p:txBody>
          <a:bodyPr>
            <a:normAutofit/>
          </a:bodyPr>
          <a:lstStyle/>
          <a:p>
            <a:pPr marL="0" indent="0">
              <a:buNone/>
            </a:pPr>
            <a:r>
              <a:rPr lang="it-IT" sz="1600" dirty="0">
                <a:latin typeface="Consolas" panose="020B0609020204030204" pitchFamily="49" charset="0"/>
                <a:cs typeface="Consolas" panose="020B0609020204030204" pitchFamily="49" charset="0"/>
              </a:rPr>
              <a:t>public </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AutoboxingExample</a:t>
            </a: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public </a:t>
            </a:r>
            <a:r>
              <a:rPr lang="it-IT" sz="1600" dirty="0" err="1">
                <a:latin typeface="Consolas" panose="020B0609020204030204" pitchFamily="49" charset="0"/>
                <a:cs typeface="Consolas" panose="020B0609020204030204" pitchFamily="49" charset="0"/>
              </a:rPr>
              <a:t>static</a:t>
            </a:r>
            <a:r>
              <a:rPr lang="it-IT" sz="1600" dirty="0">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Integer</a:t>
            </a:r>
            <a:r>
              <a:rPr lang="it-IT" sz="1600" dirty="0">
                <a:latin typeface="Consolas" panose="020B0609020204030204" pitchFamily="49" charset="0"/>
                <a:cs typeface="Consolas" panose="020B0609020204030204" pitchFamily="49" charset="0"/>
              </a:rPr>
              <a:t> double(</a:t>
            </a:r>
            <a:r>
              <a:rPr lang="it-IT" sz="1600" dirty="0" err="1">
                <a:solidFill>
                  <a:schemeClr val="accent6">
                    <a:lumMod val="75000"/>
                  </a:schemeClr>
                </a:solidFill>
                <a:latin typeface="Consolas" panose="020B0609020204030204" pitchFamily="49" charset="0"/>
                <a:cs typeface="Consolas" panose="020B0609020204030204" pitchFamily="49" charset="0"/>
              </a:rPr>
              <a:t>Integer</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 2;</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public </a:t>
            </a:r>
            <a:r>
              <a:rPr lang="it-IT" sz="1600" dirty="0" err="1">
                <a:latin typeface="Consolas" panose="020B0609020204030204" pitchFamily="49" charset="0"/>
                <a:cs typeface="Consolas" panose="020B0609020204030204" pitchFamily="49" charset="0"/>
              </a:rPr>
              <a:t>static</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void</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main</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args</a:t>
            </a: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 i = 2 + </a:t>
            </a:r>
            <a:r>
              <a:rPr lang="it-IT" sz="1600" i="1" dirty="0">
                <a:latin typeface="Consolas" panose="020B0609020204030204" pitchFamily="49" charset="0"/>
                <a:cs typeface="Consolas" panose="020B0609020204030204" pitchFamily="49" charset="0"/>
              </a:rPr>
              <a:t>double</a:t>
            </a:r>
            <a:r>
              <a:rPr lang="it-IT" sz="1600" dirty="0">
                <a:latin typeface="Consolas" panose="020B0609020204030204" pitchFamily="49" charset="0"/>
                <a:cs typeface="Consolas" panose="020B0609020204030204" pitchFamily="49" charset="0"/>
              </a:rPr>
              <a:t>(2);</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3365791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Inheritance</a:t>
            </a:r>
            <a:endParaRPr lang="it-IT" dirty="0"/>
          </a:p>
        </p:txBody>
      </p:sp>
    </p:spTree>
    <p:extLst>
      <p:ext uri="{BB962C8B-B14F-4D97-AF65-F5344CB8AC3E}">
        <p14:creationId xmlns:p14="http://schemas.microsoft.com/office/powerpoint/2010/main" val="133712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half" idx="1"/>
          </p:nvPr>
        </p:nvSpPr>
        <p:spPr/>
        <p:txBody>
          <a:bodyPr>
            <a:normAutofit fontScale="92500" lnSpcReduction="10000"/>
          </a:bodyPr>
          <a:lstStyle/>
          <a:p>
            <a:r>
              <a:rPr lang="en-US" i="1" dirty="0"/>
              <a:t>All space ships have a shape, weapons, and defenses... Can they share the same code?</a:t>
            </a:r>
          </a:p>
          <a:p>
            <a:r>
              <a:rPr lang="en-US" dirty="0"/>
              <a:t>Benefits of localization of code</a:t>
            </a:r>
          </a:p>
          <a:p>
            <a:pPr lvl="1"/>
            <a:r>
              <a:rPr lang="en-US" dirty="0"/>
              <a:t>Fixing a bug in the base class automatically fixes it in the subclasses</a:t>
            </a:r>
          </a:p>
          <a:p>
            <a:pPr lvl="1"/>
            <a:r>
              <a:rPr lang="en-US" dirty="0"/>
              <a:t>Adding functionalities to the base class automatically adds them to the subclasses</a:t>
            </a:r>
          </a:p>
          <a:p>
            <a:pPr lvl="1"/>
            <a:r>
              <a:rPr lang="en-US" dirty="0"/>
              <a:t>Reduced chances of different (and inconsistent) implementations of the same operation</a:t>
            </a:r>
          </a:p>
          <a:p>
            <a:endParaRPr lang="en-US" dirty="0">
              <a:solidFill>
                <a:schemeClr val="accent6">
                  <a:lumMod val="75000"/>
                </a:schemeClr>
              </a:solidFill>
            </a:endParaRPr>
          </a:p>
        </p:txBody>
      </p:sp>
      <p:pic>
        <p:nvPicPr>
          <p:cNvPr id="8" name="Content Placeholder 7" descr="A group of colorful kites&#10;&#10;Description automatically generated with medium confidence">
            <a:extLst>
              <a:ext uri="{FF2B5EF4-FFF2-40B4-BE49-F238E27FC236}">
                <a16:creationId xmlns:a16="http://schemas.microsoft.com/office/drawing/2014/main" id="{03878A14-F4E4-9B16-DDC0-E612E02725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8484" y="2281717"/>
            <a:ext cx="5774916" cy="3464949"/>
          </a:xfrm>
        </p:spPr>
      </p:pic>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2513084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p:txBody>
          <a:bodyPr>
            <a:noAutofit/>
          </a:bodyPr>
          <a:lstStyle/>
          <a:p>
            <a:r>
              <a:rPr lang="en-US" sz="2400" dirty="0"/>
              <a:t>A class can be a sub-type of another class (only one!)</a:t>
            </a:r>
          </a:p>
          <a:p>
            <a:r>
              <a:rPr lang="en-US" sz="2400" dirty="0"/>
              <a:t>The inheriting class </a:t>
            </a:r>
            <a:r>
              <a:rPr lang="en-US" sz="2400" dirty="0">
                <a:solidFill>
                  <a:schemeClr val="accent6">
                    <a:lumMod val="75000"/>
                  </a:schemeClr>
                </a:solidFill>
              </a:rPr>
              <a:t>contains implicitly all the attributes and methods of the class it inherited from </a:t>
            </a:r>
          </a:p>
          <a:p>
            <a:r>
              <a:rPr lang="en-US" sz="2400" dirty="0"/>
              <a:t>The inheriting class can:</a:t>
            </a:r>
          </a:p>
          <a:p>
            <a:pPr lvl="1"/>
            <a:r>
              <a:rPr lang="en-US" dirty="0">
                <a:solidFill>
                  <a:schemeClr val="accent6">
                    <a:lumMod val="75000"/>
                  </a:schemeClr>
                </a:solidFill>
              </a:rPr>
              <a:t>define additional attributes and methods</a:t>
            </a:r>
          </a:p>
          <a:p>
            <a:pPr lvl="1"/>
            <a:r>
              <a:rPr lang="en-US" dirty="0">
                <a:solidFill>
                  <a:schemeClr val="accent6">
                    <a:lumMod val="75000"/>
                  </a:schemeClr>
                </a:solidFill>
              </a:rPr>
              <a:t>override the definition of existing methods</a:t>
            </a:r>
            <a:r>
              <a:rPr lang="en-US" dirty="0"/>
              <a:t> </a:t>
            </a:r>
          </a:p>
        </p:txBody>
      </p:sp>
      <p:sp>
        <p:nvSpPr>
          <p:cNvPr id="5" name="Content Placeholder 4">
            <a:extLst>
              <a:ext uri="{FF2B5EF4-FFF2-40B4-BE49-F238E27FC236}">
                <a16:creationId xmlns:a16="http://schemas.microsoft.com/office/drawing/2014/main" id="{C184D673-7DCA-3041-E76A-14247F78C29C}"/>
              </a:ext>
            </a:extLst>
          </p:cNvPr>
          <p:cNvSpPr>
            <a:spLocks noGrp="1"/>
          </p:cNvSpPr>
          <p:nvPr>
            <p:ph sz="half" idx="2"/>
          </p:nvPr>
        </p:nvSpPr>
        <p:spPr/>
        <p:txBody>
          <a:bodyPr>
            <a:normAutofit fontScale="25000" lnSpcReduction="20000"/>
          </a:bodyPr>
          <a:lstStyle/>
          <a:p>
            <a:pPr marL="0" indent="0">
              <a:buNone/>
            </a:pPr>
            <a:r>
              <a:rPr lang="en-US" sz="5600" dirty="0">
                <a:latin typeface="Consolas"/>
                <a:cs typeface="Consolas"/>
              </a:rPr>
              <a:t>Class Car {</a:t>
            </a:r>
          </a:p>
          <a:p>
            <a:pPr marL="0" indent="0">
              <a:buNone/>
            </a:pPr>
            <a:r>
              <a:rPr lang="en-US" sz="5600" dirty="0">
                <a:latin typeface="Consolas"/>
                <a:cs typeface="Consolas"/>
              </a:rPr>
              <a:t>	</a:t>
            </a:r>
            <a:r>
              <a:rPr lang="en-US" sz="5600" dirty="0" err="1">
                <a:latin typeface="Consolas"/>
                <a:cs typeface="Consolas"/>
              </a:rPr>
              <a:t>boolean</a:t>
            </a:r>
            <a:r>
              <a:rPr lang="en-US" sz="5600" dirty="0">
                <a:latin typeface="Consolas"/>
                <a:cs typeface="Consolas"/>
              </a:rPr>
              <a:t> </a:t>
            </a:r>
            <a:r>
              <a:rPr lang="en-US" sz="5600" dirty="0" err="1">
                <a:latin typeface="Consolas"/>
                <a:cs typeface="Consolas"/>
              </a:rPr>
              <a:t>isOn</a:t>
            </a:r>
            <a:r>
              <a:rPr lang="en-US" sz="5600" dirty="0">
                <a:latin typeface="Consolas"/>
                <a:cs typeface="Consolas"/>
              </a:rPr>
              <a:t>;</a:t>
            </a:r>
          </a:p>
          <a:p>
            <a:pPr marL="0" indent="0">
              <a:buNone/>
            </a:pPr>
            <a:r>
              <a:rPr lang="en-US" sz="5600" dirty="0">
                <a:latin typeface="Consolas"/>
                <a:cs typeface="Consolas"/>
              </a:rPr>
              <a:t>	String </a:t>
            </a:r>
            <a:r>
              <a:rPr lang="en-US" sz="5600" dirty="0" err="1">
                <a:latin typeface="Consolas"/>
                <a:cs typeface="Consolas"/>
              </a:rPr>
              <a:t>licensePlate</a:t>
            </a:r>
            <a:r>
              <a:rPr lang="en-US" sz="5600" dirty="0">
                <a:latin typeface="Consolas"/>
                <a:cs typeface="Consolas"/>
              </a:rPr>
              <a:t>;</a:t>
            </a:r>
          </a:p>
          <a:p>
            <a:pPr marL="0" indent="0">
              <a:buNone/>
            </a:pPr>
            <a:endParaRPr lang="en-US" sz="5600" dirty="0">
              <a:latin typeface="Consolas"/>
              <a:cs typeface="Consolas"/>
            </a:endParaRPr>
          </a:p>
          <a:p>
            <a:pPr marL="0" indent="0">
              <a:buNone/>
            </a:pPr>
            <a:r>
              <a:rPr lang="en-US" sz="5600" dirty="0">
                <a:latin typeface="Consolas"/>
                <a:cs typeface="Consolas"/>
              </a:rPr>
              <a:t>	void </a:t>
            </a:r>
            <a:r>
              <a:rPr lang="en-US" sz="5600" dirty="0" err="1">
                <a:latin typeface="Consolas"/>
                <a:cs typeface="Consolas"/>
              </a:rPr>
              <a:t>turnOn</a:t>
            </a:r>
            <a:r>
              <a:rPr lang="en-US" sz="5600" dirty="0">
                <a:latin typeface="Consolas"/>
                <a:cs typeface="Consolas"/>
              </a:rPr>
              <a:t>() {…}</a:t>
            </a:r>
          </a:p>
          <a:p>
            <a:pPr marL="0" indent="0">
              <a:buNone/>
            </a:pPr>
            <a:r>
              <a:rPr lang="en-US" sz="5600" dirty="0">
                <a:latin typeface="Consolas"/>
                <a:cs typeface="Consolas"/>
              </a:rPr>
              <a:t>	void </a:t>
            </a:r>
            <a:r>
              <a:rPr lang="en-US" sz="5600" dirty="0" err="1">
                <a:latin typeface="Consolas"/>
                <a:cs typeface="Consolas"/>
              </a:rPr>
              <a:t>turnOff</a:t>
            </a:r>
            <a:r>
              <a:rPr lang="en-US" sz="5600" dirty="0">
                <a:latin typeface="Consolas"/>
                <a:cs typeface="Consolas"/>
              </a:rPr>
              <a:t>() {</a:t>
            </a:r>
            <a:r>
              <a:rPr lang="mr-IN" sz="5600" dirty="0">
                <a:latin typeface="Consolas"/>
                <a:cs typeface="Consolas"/>
              </a:rPr>
              <a:t>…</a:t>
            </a:r>
            <a:r>
              <a:rPr lang="en-US" sz="5600" dirty="0">
                <a:latin typeface="Consolas"/>
                <a:cs typeface="Consolas"/>
              </a:rPr>
              <a:t>}</a:t>
            </a:r>
          </a:p>
          <a:p>
            <a:pPr marL="0" indent="0">
              <a:buNone/>
            </a:pPr>
            <a:r>
              <a:rPr lang="en-US" sz="5600" dirty="0">
                <a:latin typeface="Consolas"/>
                <a:cs typeface="Consolas"/>
              </a:rPr>
              <a:t>}</a:t>
            </a:r>
          </a:p>
          <a:p>
            <a:pPr marL="0" indent="0">
              <a:buNone/>
            </a:pPr>
            <a:endParaRPr lang="en-US" sz="5600" dirty="0">
              <a:latin typeface="Consolas"/>
              <a:cs typeface="Consolas"/>
            </a:endParaRPr>
          </a:p>
          <a:p>
            <a:pPr marL="0" indent="0">
              <a:buNone/>
            </a:pPr>
            <a:r>
              <a:rPr lang="en-US" sz="5600" dirty="0">
                <a:latin typeface="Consolas"/>
                <a:cs typeface="Consolas"/>
              </a:rPr>
              <a:t>Class </a:t>
            </a:r>
            <a:r>
              <a:rPr lang="en-US" sz="5600" dirty="0" err="1">
                <a:latin typeface="Consolas"/>
                <a:cs typeface="Consolas"/>
              </a:rPr>
              <a:t>SDCar</a:t>
            </a:r>
            <a:r>
              <a:rPr lang="en-US" sz="5600" dirty="0">
                <a:latin typeface="Consolas"/>
                <a:cs typeface="Consolas"/>
              </a:rPr>
              <a:t> </a:t>
            </a:r>
            <a:r>
              <a:rPr lang="en-US" sz="5600" dirty="0">
                <a:solidFill>
                  <a:schemeClr val="accent6">
                    <a:lumMod val="75000"/>
                  </a:schemeClr>
                </a:solidFill>
                <a:latin typeface="Consolas"/>
                <a:cs typeface="Consolas"/>
              </a:rPr>
              <a:t>extends</a:t>
            </a:r>
            <a:r>
              <a:rPr lang="en-US" sz="5600" dirty="0">
                <a:latin typeface="Consolas"/>
                <a:cs typeface="Consolas"/>
              </a:rPr>
              <a:t> Car {</a:t>
            </a:r>
          </a:p>
          <a:p>
            <a:pPr marL="0" indent="0">
              <a:buNone/>
            </a:pPr>
            <a:endParaRPr lang="en-US" sz="5600" dirty="0">
              <a:latin typeface="Consolas"/>
              <a:cs typeface="Consolas"/>
            </a:endParaRPr>
          </a:p>
          <a:p>
            <a:pPr marL="0" indent="0">
              <a:buNone/>
            </a:pPr>
            <a:r>
              <a:rPr lang="en-US" sz="5600" dirty="0">
                <a:latin typeface="Consolas"/>
                <a:cs typeface="Consolas"/>
              </a:rPr>
              <a:t>}</a:t>
            </a:r>
          </a:p>
          <a:p>
            <a:pPr marL="0" indent="0">
              <a:buNone/>
            </a:pPr>
            <a:endParaRPr lang="en-US" sz="5600" dirty="0">
              <a:latin typeface="Consolas"/>
              <a:cs typeface="Consolas"/>
            </a:endParaRPr>
          </a:p>
          <a:p>
            <a:pPr marL="0" indent="0">
              <a:buNone/>
            </a:pPr>
            <a:r>
              <a:rPr lang="en-US" sz="5600" dirty="0" err="1">
                <a:solidFill>
                  <a:schemeClr val="accent6">
                    <a:lumMod val="75000"/>
                  </a:schemeClr>
                </a:solidFill>
                <a:latin typeface="Consolas"/>
                <a:cs typeface="Consolas"/>
              </a:rPr>
              <a:t>SDCar</a:t>
            </a:r>
            <a:r>
              <a:rPr lang="en-US" sz="5600" dirty="0">
                <a:solidFill>
                  <a:schemeClr val="accent6">
                    <a:lumMod val="75000"/>
                  </a:schemeClr>
                </a:solidFill>
                <a:latin typeface="Consolas"/>
                <a:cs typeface="Consolas"/>
              </a:rPr>
              <a:t> c = new </a:t>
            </a:r>
            <a:r>
              <a:rPr lang="en-US" sz="5600" dirty="0" err="1">
                <a:solidFill>
                  <a:schemeClr val="accent6">
                    <a:lumMod val="75000"/>
                  </a:schemeClr>
                </a:solidFill>
                <a:latin typeface="Consolas"/>
                <a:cs typeface="Consolas"/>
              </a:rPr>
              <a:t>SDCar</a:t>
            </a:r>
            <a:r>
              <a:rPr lang="en-US" sz="5600" dirty="0">
                <a:solidFill>
                  <a:schemeClr val="accent6">
                    <a:lumMod val="75000"/>
                  </a:schemeClr>
                </a:solidFill>
                <a:latin typeface="Consolas"/>
                <a:cs typeface="Consolas"/>
              </a:rPr>
              <a:t>();</a:t>
            </a:r>
          </a:p>
          <a:p>
            <a:pPr marL="0" indent="0">
              <a:buNone/>
            </a:pPr>
            <a:r>
              <a:rPr lang="en-US" sz="5600" dirty="0" err="1">
                <a:solidFill>
                  <a:schemeClr val="accent6">
                    <a:lumMod val="75000"/>
                  </a:schemeClr>
                </a:solidFill>
                <a:latin typeface="Consolas"/>
                <a:cs typeface="Consolas"/>
              </a:rPr>
              <a:t>c.turnOn</a:t>
            </a:r>
            <a:r>
              <a:rPr lang="en-US" sz="5600" dirty="0">
                <a:solidFill>
                  <a:schemeClr val="accent6">
                    <a:lumMod val="75000"/>
                  </a:schemeClr>
                </a:solidFill>
                <a:latin typeface="Consolas"/>
                <a:cs typeface="Consolas"/>
              </a:rPr>
              <a:t>();     // OK!</a:t>
            </a:r>
          </a:p>
          <a:p>
            <a:pPr marL="0" indent="0">
              <a:buNone/>
            </a:pPr>
            <a:endParaRPr lang="en-US" sz="5600" dirty="0">
              <a:solidFill>
                <a:schemeClr val="accent6">
                  <a:lumMod val="75000"/>
                </a:schemeClr>
              </a:solidFill>
              <a:latin typeface="Consolas"/>
              <a:cs typeface="Consolas"/>
            </a:endParaRPr>
          </a:p>
          <a:p>
            <a:pPr marL="0" indent="0">
              <a:buNone/>
            </a:pPr>
            <a:r>
              <a:rPr lang="en-US" sz="5600" i="1" dirty="0">
                <a:latin typeface="Consolas"/>
                <a:cs typeface="Consolas"/>
              </a:rPr>
              <a:t>*SD = Self Driving</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endParaRPr lang="en-US" dirty="0">
              <a:latin typeface="Consolas"/>
              <a:cs typeface="Consolas"/>
            </a:endParaRPr>
          </a:p>
          <a:p>
            <a:pPr marL="0" indent="0">
              <a:buNone/>
            </a:pPr>
            <a:endParaRPr lang="en-US" dirty="0">
              <a:latin typeface="Consolas"/>
              <a:cs typeface="Consolas"/>
            </a:endParaRPr>
          </a:p>
          <a:p>
            <a:endParaRPr lang="en-IT" dirty="0"/>
          </a:p>
          <a:p>
            <a:pPr marL="0" indent="0">
              <a:buNone/>
            </a:pPr>
            <a:endParaRPr lang="en-US" sz="2800" dirty="0">
              <a:latin typeface="Consolas"/>
              <a:cs typeface="Consolas"/>
            </a:endParaRPr>
          </a:p>
          <a:p>
            <a:pPr marL="0" indent="0">
              <a:buNone/>
            </a:pPr>
            <a:r>
              <a:rPr lang="en-US" sz="2800" dirty="0">
                <a:latin typeface="Consolas"/>
                <a:cs typeface="Consolas"/>
              </a:rPr>
              <a:t>	</a:t>
            </a:r>
          </a:p>
          <a:p>
            <a:pPr marL="0" indent="0">
              <a:buNone/>
            </a:pPr>
            <a:r>
              <a:rPr lang="en-US" sz="2800" dirty="0">
                <a:latin typeface="Consolas"/>
                <a:cs typeface="Consolas"/>
              </a:rPr>
              <a:t>	</a:t>
            </a:r>
          </a:p>
          <a:p>
            <a:pPr marL="0" indent="0">
              <a:buNone/>
            </a:pPr>
            <a:endParaRPr lang="en-US" sz="2800" dirty="0">
              <a:latin typeface="Consolas"/>
              <a:cs typeface="Consolas"/>
            </a:endParaRPr>
          </a:p>
          <a:p>
            <a:pPr marL="0" indent="0">
              <a:buNone/>
            </a:pPr>
            <a:endParaRPr lang="en-US" sz="2800" dirty="0">
              <a:latin typeface="Consolas"/>
              <a:cs typeface="Consolas"/>
            </a:endParaRPr>
          </a:p>
          <a:p>
            <a:pPr marL="0" indent="0">
              <a:buNone/>
            </a:pPr>
            <a:endParaRPr lang="en-US" sz="2800" dirty="0">
              <a:latin typeface="Consolas"/>
              <a:cs typeface="Consolas"/>
            </a:endParaRPr>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3722518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 (extension)</a:t>
            </a:r>
          </a:p>
        </p:txBody>
      </p:sp>
      <p:sp>
        <p:nvSpPr>
          <p:cNvPr id="3" name="Content Placeholder 2"/>
          <p:cNvSpPr>
            <a:spLocks noGrp="1"/>
          </p:cNvSpPr>
          <p:nvPr>
            <p:ph sz="half" idx="1"/>
          </p:nvPr>
        </p:nvSpPr>
        <p:spPr/>
        <p:txBody>
          <a:bodyPr>
            <a:noAutofit/>
          </a:bodyPr>
          <a:lstStyle/>
          <a:p>
            <a:pPr marL="0" indent="0">
              <a:buNone/>
            </a:pPr>
            <a:r>
              <a:rPr lang="en-US" sz="2000" dirty="0">
                <a:latin typeface="Consolas"/>
                <a:cs typeface="Consolas"/>
              </a:rPr>
              <a:t>Class Car {</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void </a:t>
            </a:r>
            <a:r>
              <a:rPr lang="en-US" sz="2000" dirty="0" err="1">
                <a:latin typeface="Consolas"/>
                <a:cs typeface="Consolas"/>
              </a:rPr>
              <a:t>turnOn</a:t>
            </a:r>
            <a:r>
              <a:rPr lang="en-US" sz="2000" dirty="0">
                <a:latin typeface="Consolas"/>
                <a:cs typeface="Consolas"/>
              </a:rPr>
              <a:t>() {…}</a:t>
            </a:r>
          </a:p>
          <a:p>
            <a:pPr marL="0" indent="0">
              <a:buNone/>
            </a:pPr>
            <a:r>
              <a:rPr lang="en-US" sz="2000" dirty="0">
                <a:latin typeface="Consolas"/>
                <a:cs typeface="Consolas"/>
              </a:rPr>
              <a:t>	void </a:t>
            </a:r>
            <a:r>
              <a:rPr lang="en-US" sz="2000" dirty="0" err="1">
                <a:latin typeface="Consolas"/>
                <a:cs typeface="Consolas"/>
              </a:rPr>
              <a:t>turnOff</a:t>
            </a:r>
            <a:r>
              <a:rPr lang="en-US" sz="2000" dirty="0">
                <a:latin typeface="Consolas"/>
                <a:cs typeface="Consolas"/>
              </a:rPr>
              <a:t>() {</a:t>
            </a:r>
            <a:r>
              <a:rPr lang="mr-IN" sz="2000" dirty="0">
                <a:latin typeface="Consolas"/>
                <a:cs typeface="Consolas"/>
              </a:rPr>
              <a:t>…</a:t>
            </a:r>
            <a:r>
              <a:rPr lang="en-US" sz="2000" dirty="0">
                <a:latin typeface="Consolas"/>
                <a:cs typeface="Consolas"/>
              </a:rPr>
              <a:t>}</a:t>
            </a:r>
          </a:p>
          <a:p>
            <a:pPr marL="0" indent="0">
              <a:buNone/>
            </a:pP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
        <p:nvSpPr>
          <p:cNvPr id="6" name="Content Placeholder 5">
            <a:extLst>
              <a:ext uri="{FF2B5EF4-FFF2-40B4-BE49-F238E27FC236}">
                <a16:creationId xmlns:a16="http://schemas.microsoft.com/office/drawing/2014/main" id="{22D54FFD-A4F5-8D42-AA0C-2EC7CA7F781C}"/>
              </a:ext>
            </a:extLst>
          </p:cNvPr>
          <p:cNvSpPr>
            <a:spLocks noGrp="1"/>
          </p:cNvSpPr>
          <p:nvPr>
            <p:ph sz="half" idx="2"/>
          </p:nvPr>
        </p:nvSpPr>
        <p:spPr/>
        <p:txBody>
          <a:bodyPr>
            <a:normAutofit fontScale="70000" lnSpcReduction="20000"/>
          </a:bodyPr>
          <a:lstStyle/>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a:t>
            </a:r>
            <a:r>
              <a:rPr lang="en-US" dirty="0">
                <a:solidFill>
                  <a:schemeClr val="accent6">
                    <a:lumMod val="75000"/>
                  </a:schemeClr>
                </a:solidFill>
                <a:latin typeface="Consolas"/>
                <a:cs typeface="Consolas"/>
              </a:rPr>
              <a:t>extends</a:t>
            </a:r>
            <a:r>
              <a:rPr lang="en-US" dirty="0">
                <a:latin typeface="Consolas"/>
                <a:cs typeface="Consolas"/>
              </a:rPr>
              <a:t>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err="1">
                <a:solidFill>
                  <a:schemeClr val="accent6">
                    <a:lumMod val="75000"/>
                  </a:schemeClr>
                </a:solidFill>
                <a:latin typeface="Consolas"/>
                <a:cs typeface="Consolas"/>
              </a:rPr>
              <a:t>SDCar</a:t>
            </a:r>
            <a:r>
              <a:rPr lang="en-US" dirty="0">
                <a:solidFill>
                  <a:schemeClr val="accent6">
                    <a:lumMod val="75000"/>
                  </a:schemeClr>
                </a:solidFill>
                <a:latin typeface="Consolas"/>
                <a:cs typeface="Consolas"/>
              </a:rPr>
              <a:t> c = new </a:t>
            </a:r>
            <a:r>
              <a:rPr lang="en-US" dirty="0" err="1">
                <a:solidFill>
                  <a:schemeClr val="accent6">
                    <a:lumMod val="75000"/>
                  </a:schemeClr>
                </a:solidFill>
                <a:latin typeface="Consolas"/>
                <a:cs typeface="Consolas"/>
              </a:rPr>
              <a:t>SDCar</a:t>
            </a:r>
            <a:r>
              <a:rPr lang="en-US" dirty="0">
                <a:solidFill>
                  <a:schemeClr val="accent6">
                    <a:lumMod val="75000"/>
                  </a:schemeClr>
                </a:solidFill>
                <a:latin typeface="Consolas"/>
                <a:cs typeface="Consolas"/>
              </a:rPr>
              <a:t>();</a:t>
            </a:r>
          </a:p>
          <a:p>
            <a:pPr marL="0" indent="0">
              <a:buNone/>
            </a:pPr>
            <a:r>
              <a:rPr lang="en-US" dirty="0" err="1">
                <a:solidFill>
                  <a:schemeClr val="accent6">
                    <a:lumMod val="75000"/>
                  </a:schemeClr>
                </a:solidFill>
                <a:latin typeface="Consolas"/>
                <a:cs typeface="Consolas"/>
              </a:rPr>
              <a:t>c.turnOn</a:t>
            </a:r>
            <a:r>
              <a:rPr lang="en-US" dirty="0">
                <a:solidFill>
                  <a:schemeClr val="accent6">
                    <a:lumMod val="75000"/>
                  </a:schemeClr>
                </a:solidFill>
                <a:latin typeface="Consolas"/>
                <a:cs typeface="Consolas"/>
              </a:rPr>
              <a:t>();     // OK!</a:t>
            </a:r>
          </a:p>
          <a:p>
            <a:pPr marL="0" indent="0">
              <a:buNone/>
            </a:pPr>
            <a:r>
              <a:rPr lang="en-US" dirty="0" err="1">
                <a:solidFill>
                  <a:schemeClr val="accent6">
                    <a:lumMod val="75000"/>
                  </a:schemeClr>
                </a:solidFill>
                <a:latin typeface="Consolas"/>
                <a:cs typeface="Consolas"/>
              </a:rPr>
              <a:t>c.turnSDOn</a:t>
            </a:r>
            <a:r>
              <a:rPr lang="en-US" dirty="0">
                <a:solidFill>
                  <a:schemeClr val="accent6">
                    <a:lumMod val="75000"/>
                  </a:schemeClr>
                </a:solidFill>
                <a:latin typeface="Consolas"/>
                <a:cs typeface="Consolas"/>
              </a:rPr>
              <a:t>();   // OK!</a:t>
            </a:r>
          </a:p>
          <a:p>
            <a:pPr marL="0" indent="0">
              <a:buNone/>
            </a:pPr>
            <a:endParaRPr lang="en-US" dirty="0">
              <a:solidFill>
                <a:schemeClr val="accent6">
                  <a:lumMod val="75000"/>
                </a:schemeClr>
              </a:solidFill>
              <a:latin typeface="Consolas"/>
              <a:cs typeface="Consolas"/>
            </a:endParaRPr>
          </a:p>
          <a:p>
            <a:pPr marL="0" indent="0">
              <a:buNone/>
            </a:pPr>
            <a:r>
              <a:rPr lang="en-US" i="1" dirty="0">
                <a:latin typeface="Consolas"/>
                <a:cs typeface="Consolas"/>
              </a:rPr>
              <a:t>*SD = Self Driving</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endParaRPr lang="en-US" dirty="0">
              <a:latin typeface="Consolas"/>
              <a:cs typeface="Consolas"/>
            </a:endParaRPr>
          </a:p>
          <a:p>
            <a:pPr marL="0" indent="0">
              <a:buNone/>
            </a:pPr>
            <a:endParaRPr lang="en-US" dirty="0">
              <a:latin typeface="Consolas"/>
              <a:cs typeface="Consolas"/>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1583764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II (override)</a:t>
            </a:r>
          </a:p>
        </p:txBody>
      </p:sp>
      <p:sp>
        <p:nvSpPr>
          <p:cNvPr id="3" name="Content Placeholder 2"/>
          <p:cNvSpPr>
            <a:spLocks noGrp="1"/>
          </p:cNvSpPr>
          <p:nvPr>
            <p:ph sz="half" idx="1"/>
          </p:nvPr>
        </p:nvSpPr>
        <p:spPr/>
        <p:txBody>
          <a:bodyPr>
            <a:noAutofit/>
          </a:bodyPr>
          <a:lstStyle/>
          <a:p>
            <a:pPr marL="0" indent="0">
              <a:buNone/>
            </a:pPr>
            <a:r>
              <a:rPr lang="en-US" sz="2000" dirty="0">
                <a:latin typeface="Consolas"/>
                <a:cs typeface="Consolas"/>
              </a:rPr>
              <a:t>Class Car {</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void </a:t>
            </a:r>
            <a:r>
              <a:rPr lang="en-US" sz="2000" dirty="0" err="1">
                <a:latin typeface="Consolas"/>
                <a:cs typeface="Consolas"/>
              </a:rPr>
              <a:t>turnOn</a:t>
            </a:r>
            <a:r>
              <a:rPr lang="en-US" sz="2000" dirty="0">
                <a:latin typeface="Consolas"/>
                <a:cs typeface="Consolas"/>
              </a:rPr>
              <a:t>() {…}</a:t>
            </a:r>
          </a:p>
          <a:p>
            <a:pPr marL="0" indent="0">
              <a:buNone/>
            </a:pPr>
            <a:r>
              <a:rPr lang="en-US" sz="2000" dirty="0">
                <a:latin typeface="Consolas"/>
                <a:cs typeface="Consolas"/>
              </a:rPr>
              <a:t>	void </a:t>
            </a:r>
            <a:r>
              <a:rPr lang="en-US" sz="2000" dirty="0" err="1">
                <a:latin typeface="Consolas"/>
                <a:cs typeface="Consolas"/>
              </a:rPr>
              <a:t>turnOff</a:t>
            </a:r>
            <a:r>
              <a:rPr lang="en-US" sz="2000" dirty="0">
                <a:latin typeface="Consolas"/>
                <a:cs typeface="Consolas"/>
              </a:rPr>
              <a:t>() {</a:t>
            </a:r>
            <a:r>
              <a:rPr lang="mr-IN" sz="2000" dirty="0">
                <a:latin typeface="Consolas"/>
                <a:cs typeface="Consolas"/>
              </a:rPr>
              <a:t>…</a:t>
            </a:r>
            <a:r>
              <a:rPr lang="en-US" sz="2000" dirty="0">
                <a:latin typeface="Consolas"/>
                <a:cs typeface="Consolas"/>
              </a:rPr>
              <a:t>}</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
        <p:nvSpPr>
          <p:cNvPr id="6" name="Content Placeholder 5">
            <a:extLst>
              <a:ext uri="{FF2B5EF4-FFF2-40B4-BE49-F238E27FC236}">
                <a16:creationId xmlns:a16="http://schemas.microsoft.com/office/drawing/2014/main" id="{2AC038A1-41AA-E84D-A152-40D9F2B30449}"/>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a:t>
            </a:r>
            <a:r>
              <a:rPr lang="en-US" dirty="0">
                <a:solidFill>
                  <a:srgbClr val="E46C0A"/>
                </a:solidFill>
                <a:latin typeface="Consolas"/>
                <a:cs typeface="Consolas"/>
              </a:rPr>
              <a:t>extends</a:t>
            </a:r>
            <a:r>
              <a:rPr lang="en-US" dirty="0">
                <a:latin typeface="Consolas"/>
                <a:cs typeface="Consolas"/>
              </a:rPr>
              <a:t>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rgbClr val="E46C0A"/>
                </a:solidFill>
                <a:latin typeface="Consolas"/>
                <a:cs typeface="Consolas"/>
              </a:rPr>
              <a:t>	/* method override */</a:t>
            </a:r>
          </a:p>
          <a:p>
            <a:pPr marL="0" indent="0">
              <a:buNone/>
            </a:pPr>
            <a:r>
              <a:rPr lang="en-US" dirty="0">
                <a:solidFill>
                  <a:srgbClr val="E46C0A"/>
                </a:solidFill>
                <a:latin typeface="Consolas"/>
                <a:cs typeface="Consolas"/>
              </a:rPr>
              <a:t>	void </a:t>
            </a:r>
            <a:r>
              <a:rPr lang="en-US" dirty="0" err="1">
                <a:solidFill>
                  <a:srgbClr val="E46C0A"/>
                </a:solidFill>
                <a:latin typeface="Consolas"/>
                <a:cs typeface="Consolas"/>
              </a:rPr>
              <a:t>turnOn</a:t>
            </a:r>
            <a:r>
              <a:rPr lang="en-US" dirty="0">
                <a:solidFill>
                  <a:srgbClr val="E46C0A"/>
                </a:solidFill>
                <a:latin typeface="Consolas"/>
                <a:cs typeface="Consolas"/>
              </a:rPr>
              <a:t>() {</a:t>
            </a:r>
          </a:p>
          <a:p>
            <a:pPr marL="0" indent="0">
              <a:buNone/>
            </a:pPr>
            <a:r>
              <a:rPr lang="en-US" dirty="0">
                <a:solidFill>
                  <a:srgbClr val="E46C0A"/>
                </a:solidFill>
                <a:latin typeface="Consolas"/>
                <a:cs typeface="Consolas"/>
              </a:rPr>
              <a:t>		</a:t>
            </a:r>
            <a:r>
              <a:rPr lang="en-US" dirty="0" err="1">
                <a:solidFill>
                  <a:srgbClr val="E46C0A"/>
                </a:solidFill>
                <a:latin typeface="Consolas"/>
                <a:cs typeface="Consolas"/>
              </a:rPr>
              <a:t>turnSDOff</a:t>
            </a:r>
            <a:r>
              <a:rPr lang="en-US" dirty="0">
                <a:solidFill>
                  <a:srgbClr val="E46C0A"/>
                </a:solidFill>
                <a:latin typeface="Consolas"/>
                <a:cs typeface="Consolas"/>
              </a:rPr>
              <a:t>();</a:t>
            </a:r>
          </a:p>
          <a:p>
            <a:pPr marL="0" indent="0">
              <a:buNone/>
            </a:pPr>
            <a:r>
              <a:rPr lang="en-US" dirty="0">
                <a:solidFill>
                  <a:srgbClr val="E46C0A"/>
                </a:solidFill>
                <a:latin typeface="Consolas"/>
                <a:cs typeface="Consolas"/>
              </a:rPr>
              <a:t>		/* </a:t>
            </a:r>
            <a:r>
              <a:rPr lang="mr-IN" dirty="0">
                <a:solidFill>
                  <a:srgbClr val="E46C0A"/>
                </a:solidFill>
                <a:latin typeface="Consolas"/>
                <a:cs typeface="Consolas"/>
              </a:rPr>
              <a:t>…</a:t>
            </a:r>
            <a:r>
              <a:rPr lang="it-IT" dirty="0">
                <a:solidFill>
                  <a:srgbClr val="E46C0A"/>
                </a:solidFill>
                <a:latin typeface="Consolas"/>
                <a:cs typeface="Consolas"/>
              </a:rPr>
              <a:t> */</a:t>
            </a:r>
          </a:p>
          <a:p>
            <a:pPr marL="0" indent="0">
              <a:buNone/>
            </a:pPr>
            <a:r>
              <a:rPr lang="it-IT" dirty="0">
                <a:solidFill>
                  <a:srgbClr val="E46C0A"/>
                </a:solidFill>
                <a:latin typeface="Consolas"/>
                <a:cs typeface="Consolas"/>
              </a:rPr>
              <a:t>	}</a:t>
            </a:r>
          </a:p>
          <a:p>
            <a:pPr marL="0" indent="0">
              <a:buNone/>
            </a:pPr>
            <a:r>
              <a:rPr lang="en-US" dirty="0">
                <a:solidFill>
                  <a:srgbClr val="E46C0A"/>
                </a:solidFill>
                <a:latin typeface="Consolas"/>
                <a:cs typeface="Consolas"/>
              </a:rPr>
              <a:t>	/* method override */</a:t>
            </a:r>
          </a:p>
          <a:p>
            <a:pPr marL="0" indent="0">
              <a:buNone/>
            </a:pPr>
            <a:r>
              <a:rPr lang="en-US" dirty="0">
                <a:solidFill>
                  <a:srgbClr val="E46C0A"/>
                </a:solidFill>
                <a:latin typeface="Consolas"/>
                <a:cs typeface="Consolas"/>
              </a:rPr>
              <a:t>	void </a:t>
            </a:r>
            <a:r>
              <a:rPr lang="en-US" dirty="0" err="1">
                <a:solidFill>
                  <a:srgbClr val="E46C0A"/>
                </a:solidFill>
                <a:latin typeface="Consolas"/>
                <a:cs typeface="Consolas"/>
              </a:rPr>
              <a:t>turnOff</a:t>
            </a:r>
            <a:r>
              <a:rPr lang="en-US" dirty="0">
                <a:solidFill>
                  <a:srgbClr val="E46C0A"/>
                </a:solidFill>
                <a:latin typeface="Consolas"/>
                <a:cs typeface="Consolas"/>
              </a:rPr>
              <a:t>() {</a:t>
            </a:r>
          </a:p>
          <a:p>
            <a:pPr marL="0" indent="0">
              <a:buNone/>
            </a:pPr>
            <a:r>
              <a:rPr lang="en-US" dirty="0">
                <a:solidFill>
                  <a:srgbClr val="E46C0A"/>
                </a:solidFill>
                <a:latin typeface="Consolas"/>
                <a:cs typeface="Consolas"/>
              </a:rPr>
              <a:t>		</a:t>
            </a:r>
            <a:r>
              <a:rPr lang="en-US" dirty="0" err="1">
                <a:solidFill>
                  <a:srgbClr val="E46C0A"/>
                </a:solidFill>
                <a:latin typeface="Consolas"/>
                <a:cs typeface="Consolas"/>
              </a:rPr>
              <a:t>turnSDOff</a:t>
            </a:r>
            <a:r>
              <a:rPr lang="en-US" dirty="0">
                <a:solidFill>
                  <a:srgbClr val="E46C0A"/>
                </a:solidFill>
                <a:latin typeface="Consolas"/>
                <a:cs typeface="Consolas"/>
              </a:rPr>
              <a:t>();</a:t>
            </a:r>
          </a:p>
          <a:p>
            <a:pPr marL="0" indent="0">
              <a:buNone/>
            </a:pPr>
            <a:r>
              <a:rPr lang="en-US" dirty="0">
                <a:solidFill>
                  <a:srgbClr val="E46C0A"/>
                </a:solidFill>
                <a:latin typeface="Consolas"/>
                <a:cs typeface="Consolas"/>
              </a:rPr>
              <a:t>		/* </a:t>
            </a:r>
            <a:r>
              <a:rPr lang="mr-IN" dirty="0">
                <a:solidFill>
                  <a:srgbClr val="E46C0A"/>
                </a:solidFill>
                <a:latin typeface="Consolas"/>
                <a:cs typeface="Consolas"/>
              </a:rPr>
              <a:t>…</a:t>
            </a:r>
            <a:r>
              <a:rPr lang="it-IT" dirty="0">
                <a:solidFill>
                  <a:srgbClr val="E46C0A"/>
                </a:solidFill>
                <a:latin typeface="Consolas"/>
                <a:cs typeface="Consolas"/>
              </a:rPr>
              <a:t> */</a:t>
            </a:r>
          </a:p>
          <a:p>
            <a:pPr marL="0" indent="0">
              <a:buNone/>
            </a:pPr>
            <a:r>
              <a:rPr lang="it-IT" dirty="0">
                <a:solidFill>
                  <a:srgbClr val="E46C0A"/>
                </a:solidFill>
                <a:latin typeface="Consolas"/>
                <a:cs typeface="Consolas"/>
              </a:rPr>
              <a:t>	}</a:t>
            </a:r>
            <a:endParaRPr lang="en-US" dirty="0">
              <a:solidFill>
                <a:srgbClr val="E46C0A"/>
              </a:solidFill>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329049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III (override using super)</a:t>
            </a:r>
          </a:p>
        </p:txBody>
      </p:sp>
      <p:sp>
        <p:nvSpPr>
          <p:cNvPr id="3" name="Content Placeholder 2"/>
          <p:cNvSpPr>
            <a:spLocks noGrp="1"/>
          </p:cNvSpPr>
          <p:nvPr>
            <p:ph sz="half" idx="1"/>
          </p:nvPr>
        </p:nvSpPr>
        <p:spPr/>
        <p:txBody>
          <a:bodyPr>
            <a:noAutofit/>
          </a:bodyPr>
          <a:lstStyle/>
          <a:p>
            <a:pPr marL="0" indent="0">
              <a:buNone/>
            </a:pPr>
            <a:r>
              <a:rPr lang="en-US" sz="2000" dirty="0">
                <a:latin typeface="Consolas"/>
                <a:cs typeface="Consolas"/>
              </a:rPr>
              <a:t>Class Car {</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	void </a:t>
            </a:r>
            <a:r>
              <a:rPr lang="en-US" sz="2000" dirty="0" err="1">
                <a:latin typeface="Consolas"/>
                <a:cs typeface="Consolas"/>
              </a:rPr>
              <a:t>turnOn</a:t>
            </a:r>
            <a:r>
              <a:rPr lang="en-US" sz="2000" dirty="0">
                <a:latin typeface="Consolas"/>
                <a:cs typeface="Consolas"/>
              </a:rPr>
              <a:t>() {…}</a:t>
            </a:r>
          </a:p>
          <a:p>
            <a:pPr marL="0" indent="0">
              <a:buNone/>
            </a:pPr>
            <a:r>
              <a:rPr lang="en-US" sz="2000" dirty="0">
                <a:latin typeface="Consolas"/>
                <a:cs typeface="Consolas"/>
              </a:rPr>
              <a:t>	void </a:t>
            </a:r>
            <a:r>
              <a:rPr lang="en-US" sz="2000" dirty="0" err="1">
                <a:latin typeface="Consolas"/>
                <a:cs typeface="Consolas"/>
              </a:rPr>
              <a:t>turnOff</a:t>
            </a:r>
            <a:r>
              <a:rPr lang="en-US" sz="2000" dirty="0">
                <a:latin typeface="Consolas"/>
                <a:cs typeface="Consolas"/>
              </a:rPr>
              <a:t>() {</a:t>
            </a:r>
            <a:r>
              <a:rPr lang="mr-IN" sz="2000" dirty="0">
                <a:latin typeface="Consolas"/>
                <a:cs typeface="Consolas"/>
              </a:rPr>
              <a:t>…</a:t>
            </a:r>
            <a:r>
              <a:rPr lang="en-US" sz="2000" dirty="0">
                <a:latin typeface="Consolas"/>
                <a:cs typeface="Consolas"/>
              </a:rPr>
              <a:t>}</a:t>
            </a:r>
          </a:p>
          <a:p>
            <a:pPr marL="0" indent="0">
              <a:buNone/>
            </a:pP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
        <p:nvSpPr>
          <p:cNvPr id="6" name="Content Placeholder 5">
            <a:extLst>
              <a:ext uri="{FF2B5EF4-FFF2-40B4-BE49-F238E27FC236}">
                <a16:creationId xmlns:a16="http://schemas.microsoft.com/office/drawing/2014/main" id="{E4D6EA13-E90C-464D-B471-BB11ECF15E0E}"/>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 override */</a:t>
            </a: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turnSDOff</a:t>
            </a:r>
            <a:r>
              <a:rPr lang="en-US" dirty="0">
                <a:latin typeface="Consolas"/>
                <a:cs typeface="Consolas"/>
              </a:rPr>
              <a:t>();</a:t>
            </a:r>
          </a:p>
          <a:p>
            <a:pPr marL="0" indent="0">
              <a:buNone/>
            </a:pPr>
            <a:r>
              <a:rPr lang="en-US" dirty="0">
                <a:latin typeface="Consolas"/>
                <a:cs typeface="Consolas"/>
              </a:rPr>
              <a:t>		</a:t>
            </a:r>
            <a:r>
              <a:rPr lang="it-IT" dirty="0" err="1">
                <a:solidFill>
                  <a:schemeClr val="accent6">
                    <a:lumMod val="75000"/>
                  </a:schemeClr>
                </a:solidFill>
                <a:latin typeface="Consolas"/>
                <a:cs typeface="Consolas"/>
              </a:rPr>
              <a:t>super.turnOn</a:t>
            </a:r>
            <a:r>
              <a:rPr lang="it-IT" dirty="0">
                <a:solidFill>
                  <a:schemeClr val="accent6">
                    <a:lumMod val="75000"/>
                  </a:schemeClr>
                </a:solidFill>
                <a:latin typeface="Consolas"/>
                <a:cs typeface="Consolas"/>
              </a:rPr>
              <a:t>();</a:t>
            </a:r>
          </a:p>
          <a:p>
            <a:pPr marL="0" indent="0">
              <a:buNone/>
            </a:pPr>
            <a:r>
              <a:rPr lang="it-IT"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turnSDOff</a:t>
            </a:r>
            <a:r>
              <a:rPr lang="en-US" dirty="0">
                <a:latin typeface="Consolas"/>
                <a:cs typeface="Consolas"/>
              </a:rPr>
              <a:t>();</a:t>
            </a:r>
          </a:p>
          <a:p>
            <a:pPr marL="0" indent="0">
              <a:buNone/>
            </a:pPr>
            <a:r>
              <a:rPr lang="en-US" dirty="0">
                <a:latin typeface="Consolas"/>
                <a:cs typeface="Consolas"/>
              </a:rPr>
              <a:t>		</a:t>
            </a:r>
            <a:r>
              <a:rPr lang="it-IT" dirty="0" err="1">
                <a:solidFill>
                  <a:schemeClr val="accent6">
                    <a:lumMod val="75000"/>
                  </a:schemeClr>
                </a:solidFill>
                <a:latin typeface="Consolas"/>
                <a:cs typeface="Consolas"/>
              </a:rPr>
              <a:t>super.turnOff</a:t>
            </a:r>
            <a:r>
              <a:rPr lang="it-IT" dirty="0">
                <a:solidFill>
                  <a:schemeClr val="accent6">
                    <a:lumMod val="75000"/>
                  </a:schemeClr>
                </a:solidFill>
                <a:latin typeface="Consolas"/>
                <a:cs typeface="Consolas"/>
              </a:rPr>
              <a:t>();</a:t>
            </a:r>
          </a:p>
          <a:p>
            <a:pPr marL="0" indent="0">
              <a:buNone/>
            </a:pPr>
            <a:r>
              <a:rPr lang="it-IT" dirty="0">
                <a:latin typeface="Consolas"/>
                <a:cs typeface="Consolas"/>
              </a:rPr>
              <a:t>	}</a:t>
            </a:r>
            <a:endParaRPr lang="en-US" dirty="0">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2406265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and super</a:t>
            </a:r>
          </a:p>
        </p:txBody>
      </p:sp>
      <p:sp>
        <p:nvSpPr>
          <p:cNvPr id="3" name="Content Placeholder 2"/>
          <p:cNvSpPr>
            <a:spLocks noGrp="1"/>
          </p:cNvSpPr>
          <p:nvPr>
            <p:ph idx="1"/>
          </p:nvPr>
        </p:nvSpPr>
        <p:spPr/>
        <p:txBody>
          <a:bodyPr/>
          <a:lstStyle/>
          <a:p>
            <a:r>
              <a:rPr lang="en-US" dirty="0">
                <a:solidFill>
                  <a:srgbClr val="E46C0A"/>
                </a:solidFill>
              </a:rPr>
              <a:t>this </a:t>
            </a:r>
            <a:r>
              <a:rPr lang="en-US" dirty="0"/>
              <a:t>is a reference to the current </a:t>
            </a:r>
            <a:r>
              <a:rPr lang="en-US" i="1" dirty="0"/>
              <a:t>object</a:t>
            </a:r>
          </a:p>
          <a:p>
            <a:r>
              <a:rPr lang="en-US" dirty="0">
                <a:solidFill>
                  <a:srgbClr val="E46C0A"/>
                </a:solidFill>
              </a:rPr>
              <a:t>super </a:t>
            </a:r>
            <a:r>
              <a:rPr lang="en-US" dirty="0"/>
              <a:t>is a reference to the parent </a:t>
            </a:r>
            <a:r>
              <a:rPr lang="en-US" i="1"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192178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a:bodyPr>
          <a:lstStyle/>
          <a:p>
            <a:r>
              <a:rPr lang="en-US" dirty="0"/>
              <a:t>Class one above</a:t>
            </a:r>
          </a:p>
          <a:p>
            <a:pPr lvl="1"/>
            <a:r>
              <a:rPr lang="en-US" dirty="0"/>
              <a:t>Parent class</a:t>
            </a:r>
          </a:p>
          <a:p>
            <a:r>
              <a:rPr lang="en-US" dirty="0"/>
              <a:t>Class one below</a:t>
            </a:r>
          </a:p>
          <a:p>
            <a:pPr lvl="1"/>
            <a:r>
              <a:rPr lang="en-US" dirty="0"/>
              <a:t>Child class</a:t>
            </a:r>
          </a:p>
          <a:p>
            <a:r>
              <a:rPr lang="en-US" dirty="0"/>
              <a:t>Class one or more above</a:t>
            </a:r>
          </a:p>
          <a:p>
            <a:pPr lvl="1"/>
            <a:r>
              <a:rPr lang="en-US" dirty="0"/>
              <a:t>Superclass, Ancestor class, Base class</a:t>
            </a:r>
          </a:p>
          <a:p>
            <a:r>
              <a:rPr lang="en-US" dirty="0"/>
              <a:t>Class one or more below</a:t>
            </a:r>
          </a:p>
          <a:p>
            <a:pPr lvl="1"/>
            <a:r>
              <a:rPr lang="en-US" dirty="0"/>
              <a:t>Subclass, Descendent 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129658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4824-E219-D36B-5059-01B6A49A95AF}"/>
              </a:ext>
            </a:extLst>
          </p:cNvPr>
          <p:cNvSpPr>
            <a:spLocks noGrp="1"/>
          </p:cNvSpPr>
          <p:nvPr>
            <p:ph type="title"/>
          </p:nvPr>
        </p:nvSpPr>
        <p:spPr/>
        <p:txBody>
          <a:bodyPr/>
          <a:lstStyle/>
          <a:p>
            <a:r>
              <a:rPr lang="en-GB" dirty="0"/>
              <a:t>Java 9 Modularity</a:t>
            </a:r>
            <a:endParaRPr lang="en-IT" dirty="0"/>
          </a:p>
        </p:txBody>
      </p:sp>
      <p:sp>
        <p:nvSpPr>
          <p:cNvPr id="3" name="Content Placeholder 2">
            <a:extLst>
              <a:ext uri="{FF2B5EF4-FFF2-40B4-BE49-F238E27FC236}">
                <a16:creationId xmlns:a16="http://schemas.microsoft.com/office/drawing/2014/main" id="{80D42C55-A086-397C-50A0-0AB5F011E467}"/>
              </a:ext>
            </a:extLst>
          </p:cNvPr>
          <p:cNvSpPr>
            <a:spLocks noGrp="1"/>
          </p:cNvSpPr>
          <p:nvPr>
            <p:ph idx="1"/>
          </p:nvPr>
        </p:nvSpPr>
        <p:spPr/>
        <p:txBody>
          <a:bodyPr/>
          <a:lstStyle/>
          <a:p>
            <a:r>
              <a:rPr lang="en-GB" dirty="0"/>
              <a:t>https://</a:t>
            </a:r>
            <a:r>
              <a:rPr lang="en-GB" dirty="0" err="1"/>
              <a:t>www.baeldung.com</a:t>
            </a:r>
            <a:r>
              <a:rPr lang="en-GB" dirty="0"/>
              <a:t>/java-9-modularity</a:t>
            </a:r>
            <a:endParaRPr lang="en-IT" dirty="0"/>
          </a:p>
        </p:txBody>
      </p:sp>
      <p:sp>
        <p:nvSpPr>
          <p:cNvPr id="4" name="Slide Number Placeholder 3">
            <a:extLst>
              <a:ext uri="{FF2B5EF4-FFF2-40B4-BE49-F238E27FC236}">
                <a16:creationId xmlns:a16="http://schemas.microsoft.com/office/drawing/2014/main" id="{5A1AC827-2DF4-7233-82B7-F7B0B0DF6557}"/>
              </a:ext>
            </a:extLst>
          </p:cNvPr>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970608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Inheritance and Visibility</a:t>
            </a:r>
            <a:endParaRPr lang="it-IT" dirty="0"/>
          </a:p>
        </p:txBody>
      </p:sp>
    </p:spTree>
    <p:extLst>
      <p:ext uri="{BB962C8B-B14F-4D97-AF65-F5344CB8AC3E}">
        <p14:creationId xmlns:p14="http://schemas.microsoft.com/office/powerpoint/2010/main" val="1201822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Visibility </a:t>
            </a:r>
          </a:p>
        </p:txBody>
      </p:sp>
      <p:sp>
        <p:nvSpPr>
          <p:cNvPr id="5" name="Content Placeholder 2"/>
          <p:cNvSpPr>
            <a:spLocks noGrp="1"/>
          </p:cNvSpPr>
          <p:nvPr>
            <p:ph sz="half" idx="1"/>
          </p:nvPr>
        </p:nvSpPr>
        <p:spPr/>
        <p:txBody>
          <a:bodyPr>
            <a:noAutofit/>
          </a:bodyPr>
          <a:lstStyle/>
          <a:p>
            <a:pPr marL="0" indent="0">
              <a:buNone/>
            </a:pPr>
            <a:r>
              <a:rPr lang="en-US" sz="1600" dirty="0">
                <a:latin typeface="Consolas"/>
                <a:cs typeface="Consolas"/>
              </a:rPr>
              <a:t>Class Car {</a:t>
            </a:r>
          </a:p>
          <a:p>
            <a:pPr marL="0" indent="0">
              <a:buNone/>
            </a:pPr>
            <a:r>
              <a:rPr lang="en-US" sz="1600" dirty="0">
                <a:latin typeface="Consolas"/>
                <a:cs typeface="Consolas"/>
              </a:rPr>
              <a:t>	</a:t>
            </a:r>
            <a:r>
              <a:rPr lang="en-US" sz="1600" dirty="0">
                <a:solidFill>
                  <a:srgbClr val="FF0000"/>
                </a:solidFill>
                <a:latin typeface="Consolas"/>
                <a:cs typeface="Consolas"/>
              </a:rPr>
              <a:t>private</a:t>
            </a:r>
            <a:r>
              <a:rPr lang="en-US" sz="1600" dirty="0">
                <a:latin typeface="Consolas"/>
                <a:cs typeface="Consolas"/>
              </a:rPr>
              <a:t> </a:t>
            </a:r>
            <a:r>
              <a:rPr lang="en-US" sz="1600" dirty="0" err="1">
                <a:latin typeface="Consolas"/>
                <a:cs typeface="Consolas"/>
              </a:rPr>
              <a:t>boolean</a:t>
            </a:r>
            <a:r>
              <a:rPr lang="en-US" sz="1600" dirty="0">
                <a:latin typeface="Consolas"/>
                <a:cs typeface="Consolas"/>
              </a:rPr>
              <a:t> </a:t>
            </a:r>
            <a:r>
              <a:rPr lang="en-US" sz="1600" dirty="0" err="1">
                <a:latin typeface="Consolas"/>
                <a:cs typeface="Consolas"/>
              </a:rPr>
              <a:t>isOn</a:t>
            </a:r>
            <a:r>
              <a:rPr lang="en-US" sz="1600" dirty="0">
                <a:latin typeface="Consolas"/>
                <a:cs typeface="Consolas"/>
              </a:rPr>
              <a:t>;</a:t>
            </a:r>
          </a:p>
          <a:p>
            <a:pPr marL="0" indent="0">
              <a:buNone/>
            </a:pPr>
            <a:r>
              <a:rPr lang="en-US" sz="1600" dirty="0">
                <a:latin typeface="Consolas"/>
                <a:cs typeface="Consolas"/>
              </a:rPr>
              <a:t>	</a:t>
            </a:r>
            <a:r>
              <a:rPr lang="en-US" sz="1600" dirty="0">
                <a:solidFill>
                  <a:srgbClr val="FF0000"/>
                </a:solidFill>
                <a:latin typeface="Consolas"/>
                <a:cs typeface="Consolas"/>
              </a:rPr>
              <a:t>private</a:t>
            </a:r>
            <a:r>
              <a:rPr lang="en-US" sz="1600" dirty="0">
                <a:latin typeface="Consolas"/>
                <a:cs typeface="Consolas"/>
              </a:rPr>
              <a:t> string </a:t>
            </a:r>
            <a:r>
              <a:rPr lang="en-US" sz="1600" dirty="0" err="1">
                <a:latin typeface="Consolas"/>
                <a:cs typeface="Consolas"/>
              </a:rPr>
              <a:t>licensePlate</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turnOn</a:t>
            </a:r>
            <a:r>
              <a:rPr lang="en-US" sz="1600" dirty="0">
                <a:latin typeface="Consolas"/>
                <a:cs typeface="Consolas"/>
              </a:rPr>
              <a:t>() {…}</a:t>
            </a: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turnOff</a:t>
            </a:r>
            <a:r>
              <a:rPr lang="en-US" sz="1600" dirty="0">
                <a:latin typeface="Consolas"/>
                <a:cs typeface="Consolas"/>
              </a:rPr>
              <a:t>() {</a:t>
            </a:r>
            <a:r>
              <a:rPr lang="mr-IN" sz="1600" dirty="0">
                <a:latin typeface="Consolas"/>
                <a:cs typeface="Consolas"/>
              </a:rPr>
              <a:t>…</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p:txBody>
      </p:sp>
      <p:sp>
        <p:nvSpPr>
          <p:cNvPr id="7" name="Content Placeholder 6">
            <a:extLst>
              <a:ext uri="{FF2B5EF4-FFF2-40B4-BE49-F238E27FC236}">
                <a16:creationId xmlns:a16="http://schemas.microsoft.com/office/drawing/2014/main" id="{9616EA2A-9F40-2D41-A51F-F3A4907E290C}"/>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Class </a:t>
            </a:r>
            <a:r>
              <a:rPr lang="en-GB" sz="1600" dirty="0" err="1">
                <a:latin typeface="Consolas" panose="020B0609020204030204" pitchFamily="49" charset="0"/>
                <a:cs typeface="Consolas" panose="020B0609020204030204" pitchFamily="49" charset="0"/>
              </a:rPr>
              <a:t>SDCar</a:t>
            </a:r>
            <a:r>
              <a:rPr lang="en-GB" sz="1600" dirty="0">
                <a:latin typeface="Consolas" panose="020B0609020204030204" pitchFamily="49" charset="0"/>
                <a:cs typeface="Consolas" panose="020B0609020204030204" pitchFamily="49" charset="0"/>
              </a:rPr>
              <a:t> extends Car {</a:t>
            </a:r>
          </a:p>
          <a:p>
            <a:pPr marL="0" indent="0">
              <a:buNone/>
            </a:pPr>
            <a:r>
              <a:rPr lang="en-GB" sz="1600" dirty="0">
                <a:latin typeface="Consolas" panose="020B0609020204030204" pitchFamily="49" charset="0"/>
                <a:cs typeface="Consolas" panose="020B0609020204030204" pitchFamily="49" charset="0"/>
              </a:rPr>
              <a:t>  void print() {</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 Do not work! Not visible! */</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System.out.println</a:t>
            </a:r>
            <a:r>
              <a:rPr lang="en-GB" sz="1600" dirty="0">
                <a:solidFill>
                  <a:schemeClr val="accent6">
                    <a:lumMod val="75000"/>
                  </a:schemeClr>
                </a:solidFill>
                <a:latin typeface="Consolas" panose="020B0609020204030204" pitchFamily="49" charset="0"/>
                <a:cs typeface="Consolas" panose="020B0609020204030204" pitchFamily="49" charset="0"/>
              </a:rPr>
              <a:t>(</a:t>
            </a:r>
            <a:r>
              <a:rPr lang="en-GB" sz="1600" dirty="0" err="1">
                <a:solidFill>
                  <a:schemeClr val="accent6">
                    <a:lumMod val="75000"/>
                  </a:schemeClr>
                </a:solidFill>
                <a:latin typeface="Consolas" panose="020B0609020204030204" pitchFamily="49" charset="0"/>
                <a:cs typeface="Consolas" panose="020B0609020204030204" pitchFamily="49" charset="0"/>
              </a:rPr>
              <a:t>licencePlate</a:t>
            </a:r>
            <a:r>
              <a:rPr lang="en-GB"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IT" sz="16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1518445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Visibility </a:t>
            </a:r>
          </a:p>
        </p:txBody>
      </p:sp>
      <p:sp>
        <p:nvSpPr>
          <p:cNvPr id="5" name="Content Placeholder 2"/>
          <p:cNvSpPr>
            <a:spLocks noGrp="1"/>
          </p:cNvSpPr>
          <p:nvPr>
            <p:ph sz="half" idx="1"/>
          </p:nvPr>
        </p:nvSpPr>
        <p:spPr/>
        <p:txBody>
          <a:bodyPr>
            <a:noAutofit/>
          </a:bodyPr>
          <a:lstStyle/>
          <a:p>
            <a:pPr marL="0" indent="0">
              <a:buNone/>
            </a:pPr>
            <a:r>
              <a:rPr lang="en-US" sz="1600" dirty="0">
                <a:latin typeface="Consolas"/>
                <a:cs typeface="Consolas"/>
              </a:rPr>
              <a:t>Class Car {</a:t>
            </a:r>
          </a:p>
          <a:p>
            <a:pPr marL="0" indent="0">
              <a:buNone/>
            </a:pPr>
            <a:r>
              <a:rPr lang="en-US" sz="1600" dirty="0">
                <a:latin typeface="Consolas"/>
                <a:cs typeface="Consolas"/>
              </a:rPr>
              <a:t>	</a:t>
            </a:r>
            <a:r>
              <a:rPr lang="en-US" sz="1600" dirty="0" err="1">
                <a:latin typeface="Consolas"/>
                <a:cs typeface="Consolas"/>
              </a:rPr>
              <a:t>boolean</a:t>
            </a:r>
            <a:r>
              <a:rPr lang="en-US" sz="1600" dirty="0">
                <a:latin typeface="Consolas"/>
                <a:cs typeface="Consolas"/>
              </a:rPr>
              <a:t> </a:t>
            </a:r>
            <a:r>
              <a:rPr lang="en-US" sz="1600" dirty="0" err="1">
                <a:latin typeface="Consolas"/>
                <a:cs typeface="Consolas"/>
              </a:rPr>
              <a:t>isOn</a:t>
            </a:r>
            <a:r>
              <a:rPr lang="en-US" sz="1600" dirty="0">
                <a:latin typeface="Consolas"/>
                <a:cs typeface="Consolas"/>
              </a:rPr>
              <a:t>;</a:t>
            </a:r>
          </a:p>
          <a:p>
            <a:pPr marL="0" indent="0">
              <a:buNone/>
            </a:pPr>
            <a:r>
              <a:rPr lang="en-US" sz="1600" dirty="0">
                <a:latin typeface="Consolas"/>
                <a:cs typeface="Consolas"/>
              </a:rPr>
              <a:t>	string </a:t>
            </a:r>
            <a:r>
              <a:rPr lang="en-US" sz="1600" dirty="0" err="1">
                <a:latin typeface="Consolas"/>
                <a:cs typeface="Consolas"/>
              </a:rPr>
              <a:t>licensePlate</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turnOn</a:t>
            </a:r>
            <a:r>
              <a:rPr lang="en-US" sz="1600" dirty="0">
                <a:latin typeface="Consolas"/>
                <a:cs typeface="Consolas"/>
              </a:rPr>
              <a:t>() {…}</a:t>
            </a: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turnOff</a:t>
            </a:r>
            <a:r>
              <a:rPr lang="en-US" sz="1600" dirty="0">
                <a:latin typeface="Consolas"/>
                <a:cs typeface="Consolas"/>
              </a:rPr>
              <a:t>() {</a:t>
            </a:r>
            <a:r>
              <a:rPr lang="mr-IN" sz="1600" dirty="0">
                <a:latin typeface="Consolas"/>
                <a:cs typeface="Consolas"/>
              </a:rPr>
              <a:t>…</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p:txBody>
      </p:sp>
      <p:sp>
        <p:nvSpPr>
          <p:cNvPr id="3" name="Content Placeholder 2">
            <a:extLst>
              <a:ext uri="{FF2B5EF4-FFF2-40B4-BE49-F238E27FC236}">
                <a16:creationId xmlns:a16="http://schemas.microsoft.com/office/drawing/2014/main" id="{EFE95ED3-7E0F-484A-B6B4-1ABACFD29D7B}"/>
              </a:ext>
            </a:extLst>
          </p:cNvPr>
          <p:cNvSpPr>
            <a:spLocks noGrp="1"/>
          </p:cNvSpPr>
          <p:nvPr>
            <p:ph sz="half" idx="2"/>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SDCar</a:t>
            </a:r>
            <a:r>
              <a:rPr lang="en-US" sz="1600" dirty="0">
                <a:latin typeface="Consolas"/>
                <a:cs typeface="Consolas"/>
              </a:rPr>
              <a:t> extends Car {</a:t>
            </a:r>
          </a:p>
          <a:p>
            <a:pPr marL="0" indent="0">
              <a:buNone/>
            </a:pPr>
            <a:r>
              <a:rPr lang="en-US" sz="1600" dirty="0">
                <a:solidFill>
                  <a:schemeClr val="accent6">
                    <a:lumMod val="75000"/>
                  </a:schemeClr>
                </a:solidFill>
                <a:latin typeface="Consolas"/>
                <a:cs typeface="Consolas"/>
              </a:rPr>
              <a:t>  void print() {</a:t>
            </a:r>
          </a:p>
          <a:p>
            <a:pPr marL="0" indent="0">
              <a:buNone/>
            </a:pPr>
            <a:r>
              <a:rPr lang="en-US" sz="1600" dirty="0">
                <a:solidFill>
                  <a:schemeClr val="accent6">
                    <a:lumMod val="75000"/>
                  </a:schemeClr>
                </a:solidFill>
                <a:latin typeface="Consolas"/>
                <a:cs typeface="Consolas"/>
              </a:rPr>
              <a:t>    /* </a:t>
            </a:r>
          </a:p>
          <a:p>
            <a:pPr marL="0" indent="0">
              <a:buNone/>
            </a:pPr>
            <a:r>
              <a:rPr lang="en-US" sz="1600" dirty="0">
                <a:solidFill>
                  <a:schemeClr val="accent6">
                    <a:lumMod val="75000"/>
                  </a:schemeClr>
                </a:solidFill>
                <a:latin typeface="Consolas"/>
                <a:cs typeface="Consolas"/>
              </a:rPr>
              <a:t>     * Works if Car and </a:t>
            </a:r>
            <a:r>
              <a:rPr lang="en-US" sz="1600" dirty="0" err="1">
                <a:solidFill>
                  <a:schemeClr val="accent6">
                    <a:lumMod val="75000"/>
                  </a:schemeClr>
                </a:solidFill>
                <a:latin typeface="Consolas"/>
                <a:cs typeface="Consolas"/>
              </a:rPr>
              <a:t>SDCar</a:t>
            </a:r>
            <a:r>
              <a:rPr lang="en-US" sz="1600" dirty="0">
                <a:solidFill>
                  <a:schemeClr val="accent6">
                    <a:lumMod val="75000"/>
                  </a:schemeClr>
                </a:solidFill>
                <a:latin typeface="Consolas"/>
                <a:cs typeface="Consolas"/>
              </a:rPr>
              <a:t> </a:t>
            </a:r>
          </a:p>
          <a:p>
            <a:pPr marL="0" indent="0">
              <a:buNone/>
            </a:pPr>
            <a:r>
              <a:rPr lang="en-US" sz="1600" dirty="0">
                <a:solidFill>
                  <a:schemeClr val="accent6">
                    <a:lumMod val="75000"/>
                  </a:schemeClr>
                </a:solidFill>
                <a:latin typeface="Consolas"/>
                <a:cs typeface="Consolas"/>
              </a:rPr>
              <a:t>	 * are located within the same package </a:t>
            </a:r>
          </a:p>
          <a:p>
            <a:pPr marL="0" indent="0">
              <a:buNone/>
            </a:pPr>
            <a:r>
              <a:rPr lang="en-US" sz="1600" dirty="0">
                <a:solidFill>
                  <a:schemeClr val="accent6">
                    <a:lumMod val="75000"/>
                  </a:schemeClr>
                </a:solidFill>
                <a:latin typeface="Consolas"/>
                <a:cs typeface="Consolas"/>
              </a:rPr>
              <a:t>     */</a:t>
            </a:r>
          </a:p>
          <a:p>
            <a:pPr marL="0" indent="0">
              <a:buNone/>
            </a:pP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System.out.println</a:t>
            </a:r>
            <a:r>
              <a:rPr lang="en-US" sz="1600" dirty="0">
                <a:solidFill>
                  <a:schemeClr val="accent6">
                    <a:lumMod val="75000"/>
                  </a:schemeClr>
                </a:solidFill>
                <a:latin typeface="Consolas"/>
                <a:cs typeface="Consolas"/>
              </a:rPr>
              <a:t>(</a:t>
            </a:r>
            <a:r>
              <a:rPr lang="en-US" sz="1600" dirty="0" err="1">
                <a:solidFill>
                  <a:schemeClr val="accent6">
                    <a:lumMod val="75000"/>
                  </a:schemeClr>
                </a:solidFill>
                <a:latin typeface="Consolas"/>
                <a:cs typeface="Consolas"/>
              </a:rPr>
              <a:t>licencePlate</a:t>
            </a:r>
            <a:r>
              <a:rPr lang="en-US" sz="1600" dirty="0">
                <a:solidFill>
                  <a:schemeClr val="accent6">
                    <a:lumMod val="75000"/>
                  </a:schemeClr>
                </a:solidFill>
                <a:latin typeface="Consolas"/>
                <a:cs typeface="Consolas"/>
              </a:rPr>
              <a:t>);</a:t>
            </a:r>
          </a:p>
          <a:p>
            <a:pPr marL="0" indent="0">
              <a:buNone/>
            </a:pPr>
            <a:r>
              <a:rPr lang="en-US" sz="1600" dirty="0">
                <a:solidFill>
                  <a:schemeClr val="accent6">
                    <a:lumMod val="75000"/>
                  </a:schemeClr>
                </a:solidFill>
                <a:latin typeface="Consolas"/>
                <a:cs typeface="Consolas"/>
              </a:rPr>
              <a:t>  }</a:t>
            </a:r>
          </a:p>
          <a:p>
            <a:pPr marL="0" indent="0">
              <a:buNone/>
            </a:pP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IT" sz="1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3338539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Visibility </a:t>
            </a:r>
          </a:p>
        </p:txBody>
      </p:sp>
      <p:sp>
        <p:nvSpPr>
          <p:cNvPr id="5" name="Content Placeholder 2"/>
          <p:cNvSpPr>
            <a:spLocks noGrp="1"/>
          </p:cNvSpPr>
          <p:nvPr>
            <p:ph sz="half" idx="1"/>
          </p:nvPr>
        </p:nvSpPr>
        <p:spPr/>
        <p:txBody>
          <a:bodyPr>
            <a:noAutofit/>
          </a:bodyPr>
          <a:lstStyle/>
          <a:p>
            <a:pPr marL="0" indent="0">
              <a:buNone/>
            </a:pPr>
            <a:r>
              <a:rPr lang="en-US" sz="1600" dirty="0">
                <a:latin typeface="Consolas"/>
                <a:cs typeface="Consolas"/>
              </a:rPr>
              <a:t>Class Car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protected</a:t>
            </a:r>
            <a:r>
              <a:rPr lang="en-US" sz="1600" dirty="0">
                <a:latin typeface="Consolas"/>
                <a:cs typeface="Consolas"/>
              </a:rPr>
              <a:t> </a:t>
            </a:r>
            <a:r>
              <a:rPr lang="en-US" sz="1600" dirty="0" err="1">
                <a:latin typeface="Consolas"/>
                <a:cs typeface="Consolas"/>
              </a:rPr>
              <a:t>boolean</a:t>
            </a:r>
            <a:r>
              <a:rPr lang="en-US" sz="1600" dirty="0">
                <a:latin typeface="Consolas"/>
                <a:cs typeface="Consolas"/>
              </a:rPr>
              <a:t> </a:t>
            </a:r>
            <a:r>
              <a:rPr lang="en-US" sz="1600" dirty="0" err="1">
                <a:latin typeface="Consolas"/>
                <a:cs typeface="Consolas"/>
              </a:rPr>
              <a:t>isOn</a:t>
            </a:r>
            <a:r>
              <a:rPr lang="en-US" sz="1600" dirty="0">
                <a:latin typeface="Consolas"/>
                <a:cs typeface="Consolas"/>
              </a:rPr>
              <a:t>;</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protected</a:t>
            </a:r>
            <a:r>
              <a:rPr lang="en-US" sz="1600" dirty="0">
                <a:latin typeface="Consolas"/>
                <a:cs typeface="Consolas"/>
              </a:rPr>
              <a:t> string </a:t>
            </a:r>
            <a:r>
              <a:rPr lang="en-US" sz="1600" dirty="0" err="1">
                <a:latin typeface="Consolas"/>
                <a:cs typeface="Consolas"/>
              </a:rPr>
              <a:t>licensePlate</a:t>
            </a: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turnOn</a:t>
            </a:r>
            <a:r>
              <a:rPr lang="en-US" sz="1600" dirty="0">
                <a:latin typeface="Consolas"/>
                <a:cs typeface="Consolas"/>
              </a:rPr>
              <a:t>() {…}</a:t>
            </a:r>
          </a:p>
          <a:p>
            <a:pPr marL="0" indent="0">
              <a:buNone/>
            </a:pPr>
            <a:r>
              <a:rPr lang="en-US" sz="1600" dirty="0">
                <a:latin typeface="Consolas"/>
                <a:cs typeface="Consolas"/>
              </a:rPr>
              <a:t>	</a:t>
            </a:r>
            <a:r>
              <a:rPr lang="en-US" sz="1600" dirty="0">
                <a:solidFill>
                  <a:srgbClr val="0000FF"/>
                </a:solidFill>
                <a:latin typeface="Consolas"/>
                <a:cs typeface="Consolas"/>
              </a:rPr>
              <a:t>public </a:t>
            </a:r>
            <a:r>
              <a:rPr lang="en-US" sz="1600" dirty="0">
                <a:latin typeface="Consolas"/>
                <a:cs typeface="Consolas"/>
              </a:rPr>
              <a:t>void </a:t>
            </a:r>
            <a:r>
              <a:rPr lang="en-US" sz="1600" dirty="0" err="1">
                <a:latin typeface="Consolas"/>
                <a:cs typeface="Consolas"/>
              </a:rPr>
              <a:t>turnOff</a:t>
            </a:r>
            <a:r>
              <a:rPr lang="en-US" sz="1600" dirty="0">
                <a:latin typeface="Consolas"/>
                <a:cs typeface="Consolas"/>
              </a:rPr>
              <a:t>() {</a:t>
            </a:r>
            <a:r>
              <a:rPr lang="mr-IN" sz="1600" dirty="0">
                <a:latin typeface="Consolas"/>
                <a:cs typeface="Consolas"/>
              </a:rPr>
              <a:t>…</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p:txBody>
      </p:sp>
      <p:sp>
        <p:nvSpPr>
          <p:cNvPr id="3" name="Content Placeholder 2">
            <a:extLst>
              <a:ext uri="{FF2B5EF4-FFF2-40B4-BE49-F238E27FC236}">
                <a16:creationId xmlns:a16="http://schemas.microsoft.com/office/drawing/2014/main" id="{F6BD085A-1BE5-DB42-935B-E4BA317B6DCA}"/>
              </a:ext>
            </a:extLst>
          </p:cNvPr>
          <p:cNvSpPr>
            <a:spLocks noGrp="1"/>
          </p:cNvSpPr>
          <p:nvPr>
            <p:ph sz="half" idx="2"/>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SDCar</a:t>
            </a:r>
            <a:r>
              <a:rPr lang="en-US" sz="1600" dirty="0">
                <a:latin typeface="Consolas"/>
                <a:cs typeface="Consolas"/>
              </a:rPr>
              <a:t> extends Car {</a:t>
            </a:r>
          </a:p>
          <a:p>
            <a:pPr marL="0" indent="0">
              <a:buNone/>
            </a:pPr>
            <a:r>
              <a:rPr lang="en-US" sz="1600" dirty="0">
                <a:solidFill>
                  <a:srgbClr val="00B050"/>
                </a:solidFill>
                <a:latin typeface="Consolas"/>
                <a:cs typeface="Consolas"/>
              </a:rPr>
              <a:t>  void print() {</a:t>
            </a:r>
          </a:p>
          <a:p>
            <a:pPr marL="0" indent="0">
              <a:buNone/>
            </a:pPr>
            <a:r>
              <a:rPr lang="en-US" sz="1600" dirty="0">
                <a:solidFill>
                  <a:srgbClr val="00B050"/>
                </a:solidFill>
                <a:latin typeface="Consolas"/>
                <a:cs typeface="Consolas"/>
              </a:rPr>
              <a:t>    /* Works anyway! */</a:t>
            </a:r>
          </a:p>
          <a:p>
            <a:pPr marL="0" indent="0">
              <a:buNone/>
            </a:pPr>
            <a:r>
              <a:rPr lang="en-US" sz="1600" dirty="0">
                <a:solidFill>
                  <a:srgbClr val="00B050"/>
                </a:solidFill>
                <a:latin typeface="Consolas"/>
                <a:cs typeface="Consolas"/>
              </a:rPr>
              <a:t>    </a:t>
            </a:r>
            <a:r>
              <a:rPr lang="en-US" sz="1600" dirty="0" err="1">
                <a:solidFill>
                  <a:srgbClr val="00B050"/>
                </a:solidFill>
                <a:latin typeface="Consolas"/>
                <a:cs typeface="Consolas"/>
              </a:rPr>
              <a:t>System.out.println</a:t>
            </a:r>
            <a:r>
              <a:rPr lang="en-US" sz="1600" dirty="0">
                <a:solidFill>
                  <a:srgbClr val="00B050"/>
                </a:solidFill>
                <a:latin typeface="Consolas"/>
                <a:cs typeface="Consolas"/>
              </a:rPr>
              <a:t>(</a:t>
            </a:r>
            <a:r>
              <a:rPr lang="en-US" sz="1600" dirty="0" err="1">
                <a:solidFill>
                  <a:srgbClr val="00B050"/>
                </a:solidFill>
                <a:latin typeface="Consolas"/>
                <a:cs typeface="Consolas"/>
              </a:rPr>
              <a:t>licencePlate</a:t>
            </a:r>
            <a:r>
              <a:rPr lang="en-US" sz="1600" dirty="0">
                <a:solidFill>
                  <a:srgbClr val="00B050"/>
                </a:solidFill>
                <a:latin typeface="Consolas"/>
                <a:cs typeface="Consolas"/>
              </a:rPr>
              <a:t>);</a:t>
            </a:r>
          </a:p>
          <a:p>
            <a:pPr marL="0" indent="0">
              <a:buNone/>
            </a:pPr>
            <a:r>
              <a:rPr lang="en-US" sz="1600" dirty="0">
                <a:solidFill>
                  <a:srgbClr val="00B050"/>
                </a:solidFill>
                <a:latin typeface="Consolas"/>
                <a:cs typeface="Consolas"/>
              </a:rPr>
              <a:t>  }</a:t>
            </a:r>
          </a:p>
          <a:p>
            <a:pPr marL="0" indent="0">
              <a:buNone/>
            </a:pP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en-IT" sz="1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3046894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Inheritance and Constructors</a:t>
            </a:r>
            <a:endParaRPr lang="it-IT" dirty="0"/>
          </a:p>
        </p:txBody>
      </p:sp>
    </p:spTree>
    <p:extLst>
      <p:ext uri="{BB962C8B-B14F-4D97-AF65-F5344CB8AC3E}">
        <p14:creationId xmlns:p14="http://schemas.microsoft.com/office/powerpoint/2010/main" val="1842472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rmAutofit/>
          </a:bodyPr>
          <a:lstStyle/>
          <a:p>
            <a:r>
              <a:rPr lang="en-US" dirty="0"/>
              <a:t>Since each subclass “contains” an instance of the parent class, the latter </a:t>
            </a:r>
            <a:r>
              <a:rPr lang="en-US" dirty="0">
                <a:solidFill>
                  <a:srgbClr val="E46C0A"/>
                </a:solidFill>
              </a:rPr>
              <a:t>must be initialized</a:t>
            </a:r>
          </a:p>
          <a:p>
            <a:r>
              <a:rPr lang="en-US" dirty="0"/>
              <a:t>Java compiler automatically calls the </a:t>
            </a:r>
            <a:r>
              <a:rPr lang="en-US" dirty="0">
                <a:solidFill>
                  <a:srgbClr val="E46C0A"/>
                </a:solidFill>
              </a:rPr>
              <a:t>default constructor (no </a:t>
            </a:r>
            <a:r>
              <a:rPr lang="en-US" dirty="0" err="1">
                <a:solidFill>
                  <a:srgbClr val="E46C0A"/>
                </a:solidFill>
              </a:rPr>
              <a:t>params</a:t>
            </a:r>
            <a:r>
              <a:rPr lang="en-US" dirty="0">
                <a:solidFill>
                  <a:srgbClr val="E46C0A"/>
                </a:solidFill>
              </a:rPr>
              <a:t>!) </a:t>
            </a:r>
            <a:r>
              <a:rPr lang="en-US" dirty="0"/>
              <a:t>of the parent class</a:t>
            </a:r>
          </a:p>
          <a:p>
            <a:r>
              <a:rPr lang="en-US" dirty="0"/>
              <a:t>The call is inserted as the </a:t>
            </a:r>
            <a:r>
              <a:rPr lang="en-US" dirty="0">
                <a:solidFill>
                  <a:srgbClr val="E46C0A"/>
                </a:solidFill>
              </a:rPr>
              <a:t>first statement </a:t>
            </a:r>
            <a:r>
              <a:rPr lang="en-US" dirty="0"/>
              <a:t>of each child constructor. If parent class disabled default constructor (by defining others) </a:t>
            </a:r>
            <a:r>
              <a:rPr lang="en-US" dirty="0">
                <a:solidFill>
                  <a:srgbClr val="E46C0A"/>
                </a:solidFill>
              </a:rPr>
              <a:t>parent constructor must be called explicitly</a:t>
            </a:r>
            <a:r>
              <a:rPr lang="en-US"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1034809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1400" dirty="0">
                <a:latin typeface="Consolas"/>
                <a:cs typeface="Consolas"/>
              </a:rPr>
              <a:t>class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isOn</a:t>
            </a:r>
            <a:r>
              <a:rPr lang="en-US" sz="1400" dirty="0">
                <a:latin typeface="Consolas"/>
                <a:cs typeface="Consolas"/>
              </a:rPr>
              <a:t>;</a:t>
            </a:r>
          </a:p>
          <a:p>
            <a:pPr marL="0" indent="0">
              <a:buNone/>
            </a:pPr>
            <a:r>
              <a:rPr lang="en-US" sz="1400" dirty="0">
                <a:latin typeface="Consolas"/>
                <a:cs typeface="Consolas"/>
              </a:rPr>
              <a:t>	String </a:t>
            </a:r>
            <a:r>
              <a:rPr lang="en-US" sz="1400" dirty="0" err="1">
                <a:latin typeface="Consolas"/>
                <a:cs typeface="Consolas"/>
              </a:rPr>
              <a:t>licensePlate</a:t>
            </a:r>
            <a:r>
              <a:rPr lang="en-US" sz="1400" dirty="0">
                <a:latin typeface="Consolas"/>
                <a:cs typeface="Consolas"/>
              </a:rPr>
              <a:t>;</a:t>
            </a:r>
          </a:p>
          <a:p>
            <a:pPr marL="0" indent="0">
              <a:buNone/>
            </a:pPr>
            <a:r>
              <a:rPr lang="en-US" sz="1400" dirty="0">
                <a:latin typeface="Consolas"/>
                <a:cs typeface="Consolas"/>
              </a:rPr>
              <a:t>     </a:t>
            </a:r>
            <a:r>
              <a:rPr lang="en-US" sz="1400" dirty="0">
                <a:solidFill>
                  <a:srgbClr val="E46C0A"/>
                </a:solidFill>
                <a:latin typeface="Consolas"/>
                <a:cs typeface="Consolas"/>
              </a:rPr>
              <a:t>/* Default constructor disabled!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E46C0A"/>
                </a:solidFill>
                <a:latin typeface="Consolas"/>
                <a:cs typeface="Consolas"/>
              </a:rPr>
              <a:t>public Car(</a:t>
            </a:r>
            <a:r>
              <a:rPr lang="en-US" sz="1400" dirty="0" err="1">
                <a:solidFill>
                  <a:srgbClr val="E46C0A"/>
                </a:solidFill>
                <a:latin typeface="Consolas"/>
                <a:cs typeface="Consolas"/>
              </a:rPr>
              <a:t>boolean</a:t>
            </a:r>
            <a:r>
              <a:rPr lang="en-US" sz="1400" dirty="0">
                <a:solidFill>
                  <a:srgbClr val="E46C0A"/>
                </a:solidFill>
                <a:latin typeface="Consolas"/>
                <a:cs typeface="Consolas"/>
              </a:rPr>
              <a:t> </a:t>
            </a:r>
            <a:r>
              <a:rPr lang="en-US" sz="1400" dirty="0" err="1">
                <a:solidFill>
                  <a:srgbClr val="E46C0A"/>
                </a:solidFill>
                <a:latin typeface="Consolas"/>
                <a:cs typeface="Consolas"/>
              </a:rPr>
              <a:t>isOn</a:t>
            </a:r>
            <a:r>
              <a:rPr lang="en-US" sz="1400" dirty="0">
                <a:solidFill>
                  <a:srgbClr val="E46C0A"/>
                </a:solidFill>
                <a:latin typeface="Consolas"/>
                <a:cs typeface="Consolas"/>
              </a:rPr>
              <a:t>, String </a:t>
            </a:r>
            <a:r>
              <a:rPr lang="en-US" sz="1400" dirty="0" err="1">
                <a:solidFill>
                  <a:srgbClr val="E46C0A"/>
                </a:solidFill>
                <a:latin typeface="Consolas"/>
                <a:cs typeface="Consolas"/>
              </a:rPr>
              <a:t>licensePlate</a:t>
            </a:r>
            <a:r>
              <a:rPr lang="en-US" sz="1400" dirty="0">
                <a:solidFill>
                  <a:srgbClr val="E46C0A"/>
                </a:solidFill>
                <a:latin typeface="Consolas"/>
                <a:cs typeface="Consolas"/>
              </a:rPr>
              <a:t>) {</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this.isOn</a:t>
            </a:r>
            <a:r>
              <a:rPr lang="en-US" sz="1400" dirty="0">
                <a:solidFill>
                  <a:srgbClr val="E46C0A"/>
                </a:solidFill>
                <a:latin typeface="Consolas"/>
                <a:cs typeface="Consolas"/>
              </a:rPr>
              <a:t> = </a:t>
            </a:r>
            <a:r>
              <a:rPr lang="en-US" sz="1400" dirty="0" err="1">
                <a:solidFill>
                  <a:srgbClr val="E46C0A"/>
                </a:solidFill>
                <a:latin typeface="Consolas"/>
                <a:cs typeface="Consolas"/>
              </a:rPr>
              <a:t>isOn</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this.licencePlate</a:t>
            </a:r>
            <a:r>
              <a:rPr lang="en-US" sz="1400" dirty="0">
                <a:solidFill>
                  <a:srgbClr val="E46C0A"/>
                </a:solidFill>
                <a:latin typeface="Consolas"/>
                <a:cs typeface="Consolas"/>
              </a:rPr>
              <a:t> = </a:t>
            </a:r>
            <a:r>
              <a:rPr lang="en-US" sz="1400" dirty="0" err="1">
                <a:solidFill>
                  <a:srgbClr val="E46C0A"/>
                </a:solidFill>
                <a:latin typeface="Consolas"/>
                <a:cs typeface="Consolas"/>
              </a:rPr>
              <a:t>licensePlate</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class </a:t>
            </a:r>
            <a:r>
              <a:rPr lang="en-US" sz="1400" dirty="0" err="1">
                <a:solidFill>
                  <a:srgbClr val="E46C0A"/>
                </a:solidFill>
                <a:latin typeface="Consolas"/>
                <a:cs typeface="Consolas"/>
              </a:rPr>
              <a:t>SDCar</a:t>
            </a:r>
            <a:r>
              <a:rPr lang="en-US" sz="1400" dirty="0">
                <a:solidFill>
                  <a:srgbClr val="E46C0A"/>
                </a:solidFill>
                <a:latin typeface="Consolas"/>
                <a:cs typeface="Consolas"/>
              </a:rPr>
              <a:t> </a:t>
            </a:r>
            <a:r>
              <a:rPr lang="en-US" sz="1400" dirty="0">
                <a:latin typeface="Consolas"/>
                <a:cs typeface="Consolas"/>
              </a:rPr>
              <a:t>extends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isSelfDriving</a:t>
            </a:r>
            <a:r>
              <a:rPr lang="en-US" sz="1400" dirty="0">
                <a:latin typeface="Consolas"/>
                <a:cs typeface="Consolas"/>
              </a:rPr>
              <a:t>;</a:t>
            </a:r>
          </a:p>
          <a:p>
            <a:pPr marL="0" indent="0">
              <a:buNone/>
            </a:pPr>
            <a:r>
              <a:rPr lang="en-US" sz="1400" dirty="0">
                <a:solidFill>
                  <a:schemeClr val="accent6">
                    <a:lumMod val="75000"/>
                  </a:schemeClr>
                </a:solidFill>
                <a:latin typeface="Consolas"/>
                <a:cs typeface="Consolas"/>
              </a:rPr>
              <a:t>     /* Default constructor disabled! */</a:t>
            </a:r>
          </a:p>
          <a:p>
            <a:pPr marL="0" indent="0">
              <a:buNone/>
            </a:pPr>
            <a:r>
              <a:rPr lang="en-US" sz="1400" dirty="0">
                <a:solidFill>
                  <a:schemeClr val="accent6">
                    <a:lumMod val="75000"/>
                  </a:schemeClr>
                </a:solidFill>
                <a:latin typeface="Consolas"/>
                <a:cs typeface="Consolas"/>
              </a:rPr>
              <a:t>	public </a:t>
            </a:r>
            <a:r>
              <a:rPr lang="en-US" sz="1400" dirty="0" err="1">
                <a:solidFill>
                  <a:schemeClr val="accent6">
                    <a:lumMod val="75000"/>
                  </a:schemeClr>
                </a:solidFill>
                <a:latin typeface="Consolas"/>
                <a:cs typeface="Consolas"/>
              </a:rPr>
              <a:t>SDCar</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boolean</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isOn</a:t>
            </a:r>
            <a:r>
              <a:rPr lang="en-US" sz="1400" dirty="0">
                <a:solidFill>
                  <a:schemeClr val="accent6">
                    <a:lumMod val="75000"/>
                  </a:schemeClr>
                </a:solidFill>
                <a:latin typeface="Consolas"/>
                <a:cs typeface="Consolas"/>
              </a:rPr>
              <a:t>, String </a:t>
            </a:r>
            <a:r>
              <a:rPr lang="en-US" sz="1400" dirty="0" err="1">
                <a:solidFill>
                  <a:schemeClr val="accent6">
                    <a:lumMod val="75000"/>
                  </a:schemeClr>
                </a:solidFill>
                <a:latin typeface="Consolas"/>
                <a:cs typeface="Consolas"/>
              </a:rPr>
              <a:t>licensePlate</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boolean</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isSelfDriving</a:t>
            </a:r>
            <a:r>
              <a:rPr lang="en-US" sz="1400" dirty="0">
                <a:solidFill>
                  <a:schemeClr val="accent6">
                    <a:lumMod val="75000"/>
                  </a:schemeClr>
                </a:solidFill>
                <a:latin typeface="Consolas"/>
                <a:cs typeface="Consolas"/>
              </a:rPr>
              <a:t>) {</a:t>
            </a:r>
          </a:p>
          <a:p>
            <a:pPr marL="0" indent="0">
              <a:buNone/>
            </a:pPr>
            <a:r>
              <a:rPr lang="en-US" sz="1400" dirty="0">
                <a:solidFill>
                  <a:schemeClr val="accent6">
                    <a:lumMod val="75000"/>
                  </a:schemeClr>
                </a:solidFill>
                <a:latin typeface="Consolas"/>
                <a:cs typeface="Consolas"/>
              </a:rPr>
              <a:t>       super(</a:t>
            </a:r>
            <a:r>
              <a:rPr lang="en-US" sz="1400" dirty="0" err="1">
                <a:solidFill>
                  <a:schemeClr val="accent6">
                    <a:lumMod val="75000"/>
                  </a:schemeClr>
                </a:solidFill>
                <a:latin typeface="Consolas"/>
                <a:cs typeface="Consolas"/>
              </a:rPr>
              <a:t>isOn</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licencePlate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this.isSelfDriving</a:t>
            </a:r>
            <a:r>
              <a:rPr lang="en-US"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isSelfDriving</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r>
              <a:rPr lang="en-US" sz="1400" dirty="0">
                <a:solidFill>
                  <a:srgbClr val="00B050"/>
                </a:solidFill>
                <a:latin typeface="Consolas"/>
                <a:cs typeface="Consolas"/>
              </a:rPr>
              <a:t>// Works!</a:t>
            </a:r>
          </a:p>
          <a:p>
            <a:pPr marL="0" indent="0">
              <a:buNone/>
            </a:pPr>
            <a:endParaRPr lang="en-US" sz="1400" dirty="0">
              <a:solidFill>
                <a:srgbClr val="FF0000"/>
              </a:solidFill>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1062420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class </a:t>
            </a:r>
            <a:r>
              <a:rPr lang="en-US" sz="2000" dirty="0">
                <a:solidFill>
                  <a:srgbClr val="E46C0A"/>
                </a:solidFill>
                <a:latin typeface="Consolas"/>
                <a:cs typeface="Consolas"/>
              </a:rPr>
              <a:t>Car</a:t>
            </a:r>
            <a:r>
              <a:rPr lang="en-US" sz="2000" dirty="0">
                <a:solidFill>
                  <a:srgbClr val="F79646"/>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isOn</a:t>
            </a:r>
            <a:r>
              <a:rPr lang="en-US" sz="2000" dirty="0">
                <a:latin typeface="Consolas"/>
                <a:cs typeface="Consolas"/>
              </a:rPr>
              <a:t>;</a:t>
            </a:r>
          </a:p>
          <a:p>
            <a:pPr marL="0" indent="0">
              <a:buNone/>
            </a:pPr>
            <a:r>
              <a:rPr lang="en-US" sz="2000" dirty="0">
                <a:latin typeface="Consolas"/>
                <a:cs typeface="Consolas"/>
              </a:rPr>
              <a:t>	String </a:t>
            </a:r>
            <a:r>
              <a:rPr lang="en-US" sz="2000" dirty="0" err="1">
                <a:latin typeface="Consolas"/>
                <a:cs typeface="Consolas"/>
              </a:rPr>
              <a:t>licensePlate</a:t>
            </a:r>
            <a:r>
              <a:rPr lang="en-US" sz="2000" dirty="0">
                <a:latin typeface="Consolas"/>
                <a:cs typeface="Consolas"/>
              </a:rPr>
              <a:t>;</a:t>
            </a:r>
          </a:p>
          <a:p>
            <a:pPr marL="0" indent="0">
              <a:buNone/>
            </a:pPr>
            <a:r>
              <a:rPr lang="en-US" sz="2000" dirty="0">
                <a:latin typeface="Consolas"/>
                <a:cs typeface="Consolas"/>
              </a:rPr>
              <a:t>	</a:t>
            </a:r>
            <a:r>
              <a:rPr lang="en-US" sz="2000" dirty="0">
                <a:solidFill>
                  <a:srgbClr val="E46C0A"/>
                </a:solidFill>
                <a:latin typeface="Consolas"/>
                <a:cs typeface="Consolas"/>
              </a:rPr>
              <a:t>/* Default constructor enabled!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class </a:t>
            </a:r>
            <a:r>
              <a:rPr lang="en-US" sz="2000" dirty="0" err="1">
                <a:solidFill>
                  <a:srgbClr val="E46C0A"/>
                </a:solidFill>
                <a:latin typeface="Consolas"/>
                <a:cs typeface="Consolas"/>
              </a:rPr>
              <a:t>SDCar</a:t>
            </a:r>
            <a:r>
              <a:rPr lang="en-US" sz="2000" dirty="0">
                <a:solidFill>
                  <a:srgbClr val="E46C0A"/>
                </a:solidFill>
                <a:latin typeface="Consolas"/>
                <a:cs typeface="Consolas"/>
              </a:rPr>
              <a:t> </a:t>
            </a:r>
            <a:r>
              <a:rPr lang="en-US" sz="2000" dirty="0">
                <a:latin typeface="Consolas"/>
                <a:cs typeface="Consolas"/>
              </a:rPr>
              <a:t>extends </a:t>
            </a:r>
            <a:r>
              <a:rPr lang="en-US" sz="2000" dirty="0">
                <a:solidFill>
                  <a:srgbClr val="E46C0A"/>
                </a:solidFill>
                <a:latin typeface="Consolas"/>
                <a:cs typeface="Consolas"/>
              </a:rPr>
              <a:t>Car</a:t>
            </a:r>
            <a:r>
              <a:rPr lang="en-US" sz="2000" dirty="0">
                <a:solidFill>
                  <a:srgbClr val="F79646"/>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boolean</a:t>
            </a:r>
            <a:r>
              <a:rPr lang="en-US" sz="2000" dirty="0">
                <a:latin typeface="Consolas"/>
                <a:cs typeface="Consolas"/>
              </a:rPr>
              <a:t> </a:t>
            </a:r>
            <a:r>
              <a:rPr lang="en-US" sz="2000" dirty="0" err="1">
                <a:latin typeface="Consolas"/>
                <a:cs typeface="Consolas"/>
              </a:rPr>
              <a:t>isSelfDriving</a:t>
            </a:r>
            <a:r>
              <a:rPr lang="en-US" sz="2000" dirty="0">
                <a:latin typeface="Consolas"/>
                <a:cs typeface="Consolas"/>
              </a:rPr>
              <a:t>;</a:t>
            </a:r>
          </a:p>
          <a:p>
            <a:pPr marL="0" indent="0">
              <a:buNone/>
            </a:pPr>
            <a:r>
              <a:rPr lang="en-US" sz="2000" dirty="0">
                <a:latin typeface="Consolas"/>
                <a:cs typeface="Consolas"/>
              </a:rPr>
              <a:t>	</a:t>
            </a:r>
            <a:r>
              <a:rPr lang="en-US" sz="2000" dirty="0">
                <a:solidFill>
                  <a:srgbClr val="E46C0A"/>
                </a:solidFill>
                <a:latin typeface="Consolas"/>
                <a:cs typeface="Consolas"/>
              </a:rPr>
              <a:t>/* Default constructor enabled! */</a:t>
            </a:r>
          </a:p>
          <a:p>
            <a:pPr marL="0" indent="0">
              <a:buNone/>
            </a:pPr>
            <a:r>
              <a:rPr lang="en-US" sz="2000" dirty="0">
                <a:latin typeface="Consolas"/>
                <a:cs typeface="Consolas"/>
              </a:rPr>
              <a:t>}  </a:t>
            </a:r>
            <a:r>
              <a:rPr lang="en-US" sz="2000" dirty="0">
                <a:solidFill>
                  <a:srgbClr val="00B050"/>
                </a:solidFill>
                <a:latin typeface="Consolas"/>
                <a:cs typeface="Consolas"/>
              </a:rPr>
              <a:t>// Works!</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1103469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class </a:t>
            </a:r>
            <a:r>
              <a:rPr lang="en-US" sz="1800" dirty="0">
                <a:solidFill>
                  <a:srgbClr val="E46C0A"/>
                </a:solidFill>
                <a:latin typeface="Consolas"/>
                <a:cs typeface="Consolas"/>
              </a:rPr>
              <a:t>Car</a:t>
            </a:r>
            <a:r>
              <a:rPr lang="en-US" sz="1800" dirty="0">
                <a:solidFill>
                  <a:srgbClr val="F79646"/>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boolean</a:t>
            </a:r>
            <a:r>
              <a:rPr lang="en-US" sz="1800" dirty="0">
                <a:latin typeface="Consolas"/>
                <a:cs typeface="Consolas"/>
              </a:rPr>
              <a:t> </a:t>
            </a:r>
            <a:r>
              <a:rPr lang="en-US" sz="1800" dirty="0" err="1">
                <a:latin typeface="Consolas"/>
                <a:cs typeface="Consolas"/>
              </a:rPr>
              <a:t>isOn</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licensePlate</a:t>
            </a:r>
            <a:r>
              <a:rPr lang="en-US" sz="1800" dirty="0">
                <a:latin typeface="Consolas"/>
                <a:cs typeface="Consolas"/>
              </a:rPr>
              <a:t>;</a:t>
            </a:r>
          </a:p>
          <a:p>
            <a:pPr marL="0" indent="0">
              <a:buNone/>
            </a:pPr>
            <a:r>
              <a:rPr lang="en-US" sz="1800" dirty="0">
                <a:latin typeface="Consolas"/>
                <a:cs typeface="Consolas"/>
              </a:rPr>
              <a:t>	</a:t>
            </a:r>
            <a:r>
              <a:rPr lang="en-US" sz="1800" dirty="0">
                <a:solidFill>
                  <a:srgbClr val="E46C0A"/>
                </a:solidFill>
                <a:latin typeface="Consolas"/>
                <a:cs typeface="Consolas"/>
              </a:rPr>
              <a:t>/* Default constructor enabled! */</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a:latin typeface="Consolas"/>
                <a:cs typeface="Consolas"/>
              </a:rPr>
              <a:t>class </a:t>
            </a:r>
            <a:r>
              <a:rPr lang="en-US" sz="1800" dirty="0" err="1">
                <a:solidFill>
                  <a:srgbClr val="E46C0A"/>
                </a:solidFill>
                <a:latin typeface="Consolas"/>
                <a:cs typeface="Consolas"/>
              </a:rPr>
              <a:t>SDCar</a:t>
            </a:r>
            <a:r>
              <a:rPr lang="en-US" sz="1800" dirty="0">
                <a:solidFill>
                  <a:srgbClr val="E46C0A"/>
                </a:solidFill>
                <a:latin typeface="Consolas"/>
                <a:cs typeface="Consolas"/>
              </a:rPr>
              <a:t> </a:t>
            </a:r>
            <a:r>
              <a:rPr lang="en-US" sz="1800" dirty="0">
                <a:latin typeface="Consolas"/>
                <a:cs typeface="Consolas"/>
              </a:rPr>
              <a:t>extends </a:t>
            </a:r>
            <a:r>
              <a:rPr lang="en-US" sz="1800" dirty="0">
                <a:solidFill>
                  <a:srgbClr val="E46C0A"/>
                </a:solidFill>
                <a:latin typeface="Consolas"/>
                <a:cs typeface="Consolas"/>
              </a:rPr>
              <a:t>Car</a:t>
            </a:r>
            <a:r>
              <a:rPr lang="en-US" sz="1800" dirty="0">
                <a:solidFill>
                  <a:srgbClr val="F79646"/>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boolean</a:t>
            </a:r>
            <a:r>
              <a:rPr lang="en-US" sz="1800" dirty="0">
                <a:latin typeface="Consolas"/>
                <a:cs typeface="Consolas"/>
              </a:rPr>
              <a:t> </a:t>
            </a:r>
            <a:r>
              <a:rPr lang="en-US" sz="1800" dirty="0" err="1">
                <a:latin typeface="Consolas"/>
                <a:cs typeface="Consolas"/>
              </a:rPr>
              <a:t>isSelfDriving</a:t>
            </a:r>
            <a:r>
              <a:rPr lang="en-US" sz="1800" dirty="0">
                <a:latin typeface="Consolas"/>
                <a:cs typeface="Consolas"/>
              </a:rPr>
              <a:t>;</a:t>
            </a:r>
          </a:p>
          <a:p>
            <a:pPr marL="0" indent="0">
              <a:buNone/>
            </a:pPr>
            <a:r>
              <a:rPr lang="en-US" sz="1800" dirty="0">
                <a:latin typeface="Consolas"/>
                <a:cs typeface="Consolas"/>
              </a:rPr>
              <a:t>    </a:t>
            </a:r>
            <a:r>
              <a:rPr lang="en-US" sz="1800" dirty="0">
                <a:solidFill>
                  <a:srgbClr val="E46C0A"/>
                </a:solidFill>
                <a:latin typeface="Consolas"/>
                <a:cs typeface="Consolas"/>
              </a:rPr>
              <a:t>/* Default constructor disabled! */</a:t>
            </a:r>
            <a:r>
              <a:rPr lang="en-US" sz="1800" dirty="0">
                <a:latin typeface="Consolas"/>
                <a:cs typeface="Consolas"/>
              </a:rPr>
              <a:t>   </a:t>
            </a:r>
          </a:p>
          <a:p>
            <a:pPr marL="0" indent="0">
              <a:buNone/>
            </a:pPr>
            <a:r>
              <a:rPr lang="en-US" sz="1800" dirty="0">
                <a:latin typeface="Consolas"/>
                <a:cs typeface="Consolas"/>
              </a:rPr>
              <a:t>	</a:t>
            </a:r>
            <a:r>
              <a:rPr lang="en-US" sz="1800" dirty="0">
                <a:solidFill>
                  <a:srgbClr val="E46C0A"/>
                </a:solidFill>
                <a:latin typeface="Consolas"/>
                <a:cs typeface="Consolas"/>
              </a:rPr>
              <a:t>public </a:t>
            </a:r>
            <a:r>
              <a:rPr lang="en-US" sz="1800" dirty="0" err="1">
                <a:solidFill>
                  <a:srgbClr val="E46C0A"/>
                </a:solidFill>
                <a:latin typeface="Consolas"/>
                <a:cs typeface="Consolas"/>
              </a:rPr>
              <a:t>SDCar</a:t>
            </a:r>
            <a:r>
              <a:rPr lang="en-US" sz="1800" dirty="0">
                <a:solidFill>
                  <a:srgbClr val="E46C0A"/>
                </a:solidFill>
                <a:latin typeface="Consolas"/>
                <a:cs typeface="Consolas"/>
              </a:rPr>
              <a:t>() {</a:t>
            </a:r>
          </a:p>
          <a:p>
            <a:pPr marL="0" indent="0">
              <a:buNone/>
            </a:pPr>
            <a:r>
              <a:rPr lang="en-US" sz="1800" dirty="0">
                <a:solidFill>
                  <a:srgbClr val="E46C0A"/>
                </a:solidFill>
                <a:latin typeface="Consolas"/>
                <a:cs typeface="Consolas"/>
              </a:rPr>
              <a:t>      /* automatic call to parent default constructor here! */</a:t>
            </a:r>
          </a:p>
          <a:p>
            <a:pPr marL="0" indent="0">
              <a:buNone/>
            </a:pPr>
            <a:r>
              <a:rPr lang="en-US" sz="1800" dirty="0">
                <a:solidFill>
                  <a:srgbClr val="E46C0A"/>
                </a:solidFill>
                <a:latin typeface="Consolas"/>
                <a:cs typeface="Consolas"/>
              </a:rPr>
              <a:t>    }</a:t>
            </a:r>
            <a:endParaRPr lang="en-US" sz="1800" dirty="0">
              <a:latin typeface="Consolas"/>
              <a:cs typeface="Consolas"/>
            </a:endParaRPr>
          </a:p>
          <a:p>
            <a:pPr marL="0" indent="0">
              <a:buNone/>
            </a:pPr>
            <a:r>
              <a:rPr lang="en-US" sz="1800" dirty="0">
                <a:latin typeface="Consolas"/>
                <a:cs typeface="Consolas"/>
              </a:rPr>
              <a:t>}   </a:t>
            </a:r>
            <a:r>
              <a:rPr lang="en-US" sz="1800" dirty="0">
                <a:solidFill>
                  <a:srgbClr val="00B050"/>
                </a:solidFill>
                <a:latin typeface="Consolas"/>
                <a:cs typeface="Consolas"/>
              </a:rPr>
              <a:t>// Works!</a:t>
            </a: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3805523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idx="1"/>
          </p:nvPr>
        </p:nvSpPr>
        <p:spPr/>
        <p:txBody>
          <a:bodyPr>
            <a:noAutofit/>
          </a:bodyPr>
          <a:lstStyle/>
          <a:p>
            <a:pPr marL="0" indent="0">
              <a:buNone/>
            </a:pPr>
            <a:r>
              <a:rPr lang="en-US" sz="1400" dirty="0">
                <a:latin typeface="Consolas"/>
                <a:cs typeface="Consolas"/>
              </a:rPr>
              <a:t>class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isOn</a:t>
            </a:r>
            <a:r>
              <a:rPr lang="en-US" sz="1400" dirty="0">
                <a:latin typeface="Consolas"/>
                <a:cs typeface="Consolas"/>
              </a:rPr>
              <a:t>;</a:t>
            </a:r>
          </a:p>
          <a:p>
            <a:pPr marL="0" indent="0">
              <a:buNone/>
            </a:pPr>
            <a:r>
              <a:rPr lang="en-US" sz="1400" dirty="0">
                <a:latin typeface="Consolas"/>
                <a:cs typeface="Consolas"/>
              </a:rPr>
              <a:t>	String </a:t>
            </a:r>
            <a:r>
              <a:rPr lang="en-US" sz="1400" dirty="0" err="1">
                <a:latin typeface="Consolas"/>
                <a:cs typeface="Consolas"/>
              </a:rPr>
              <a:t>licensePlate</a:t>
            </a:r>
            <a:r>
              <a:rPr lang="en-US" sz="1400" dirty="0">
                <a:latin typeface="Consolas"/>
                <a:cs typeface="Consolas"/>
              </a:rPr>
              <a:t>;</a:t>
            </a:r>
          </a:p>
          <a:p>
            <a:pPr marL="0" indent="0">
              <a:buNone/>
            </a:pPr>
            <a:r>
              <a:rPr lang="en-US" sz="1400" dirty="0">
                <a:solidFill>
                  <a:srgbClr val="E46C0A"/>
                </a:solidFill>
                <a:latin typeface="Consolas"/>
                <a:cs typeface="Consolas"/>
              </a:rPr>
              <a:t>    /* Default constructor disabled!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E46C0A"/>
                </a:solidFill>
                <a:latin typeface="Consolas"/>
                <a:cs typeface="Consolas"/>
              </a:rPr>
              <a:t>public Car(</a:t>
            </a:r>
            <a:r>
              <a:rPr lang="en-US" sz="1400" dirty="0" err="1">
                <a:solidFill>
                  <a:srgbClr val="E46C0A"/>
                </a:solidFill>
                <a:latin typeface="Consolas"/>
                <a:cs typeface="Consolas"/>
              </a:rPr>
              <a:t>boolean</a:t>
            </a:r>
            <a:r>
              <a:rPr lang="en-US" sz="1400" dirty="0">
                <a:solidFill>
                  <a:srgbClr val="E46C0A"/>
                </a:solidFill>
                <a:latin typeface="Consolas"/>
                <a:cs typeface="Consolas"/>
              </a:rPr>
              <a:t> </a:t>
            </a:r>
            <a:r>
              <a:rPr lang="en-US" sz="1400" dirty="0" err="1">
                <a:solidFill>
                  <a:srgbClr val="E46C0A"/>
                </a:solidFill>
                <a:latin typeface="Consolas"/>
                <a:cs typeface="Consolas"/>
              </a:rPr>
              <a:t>isOn</a:t>
            </a:r>
            <a:r>
              <a:rPr lang="en-US" sz="1400" dirty="0">
                <a:solidFill>
                  <a:srgbClr val="E46C0A"/>
                </a:solidFill>
                <a:latin typeface="Consolas"/>
                <a:cs typeface="Consolas"/>
              </a:rPr>
              <a:t>, String </a:t>
            </a:r>
            <a:r>
              <a:rPr lang="en-US" sz="1400" dirty="0" err="1">
                <a:solidFill>
                  <a:srgbClr val="E46C0A"/>
                </a:solidFill>
                <a:latin typeface="Consolas"/>
                <a:cs typeface="Consolas"/>
              </a:rPr>
              <a:t>licensePlate</a:t>
            </a:r>
            <a:r>
              <a:rPr lang="en-US" sz="1400" dirty="0">
                <a:solidFill>
                  <a:srgbClr val="E46C0A"/>
                </a:solidFill>
                <a:latin typeface="Consolas"/>
                <a:cs typeface="Consolas"/>
              </a:rPr>
              <a:t>) {</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this.isOn</a:t>
            </a:r>
            <a:r>
              <a:rPr lang="en-US" sz="1400" dirty="0">
                <a:solidFill>
                  <a:srgbClr val="E46C0A"/>
                </a:solidFill>
                <a:latin typeface="Consolas"/>
                <a:cs typeface="Consolas"/>
              </a:rPr>
              <a:t> = </a:t>
            </a:r>
            <a:r>
              <a:rPr lang="en-US" sz="1400" dirty="0" err="1">
                <a:solidFill>
                  <a:srgbClr val="E46C0A"/>
                </a:solidFill>
                <a:latin typeface="Consolas"/>
                <a:cs typeface="Consolas"/>
              </a:rPr>
              <a:t>isOn</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r>
              <a:rPr lang="en-US" sz="1400" dirty="0" err="1">
                <a:solidFill>
                  <a:srgbClr val="E46C0A"/>
                </a:solidFill>
                <a:latin typeface="Consolas"/>
                <a:cs typeface="Consolas"/>
              </a:rPr>
              <a:t>this.licencePlate</a:t>
            </a:r>
            <a:r>
              <a:rPr lang="en-US" sz="1400" dirty="0">
                <a:solidFill>
                  <a:srgbClr val="E46C0A"/>
                </a:solidFill>
                <a:latin typeface="Consolas"/>
                <a:cs typeface="Consolas"/>
              </a:rPr>
              <a:t> = </a:t>
            </a:r>
            <a:r>
              <a:rPr lang="en-US" sz="1400" dirty="0" err="1">
                <a:solidFill>
                  <a:srgbClr val="E46C0A"/>
                </a:solidFill>
                <a:latin typeface="Consolas"/>
                <a:cs typeface="Consolas"/>
              </a:rPr>
              <a:t>licensePlate</a:t>
            </a:r>
            <a:r>
              <a:rPr lang="en-US" sz="1400" dirty="0">
                <a:solidFill>
                  <a:srgbClr val="E46C0A"/>
                </a:solidFill>
                <a:latin typeface="Consolas"/>
                <a:cs typeface="Consolas"/>
              </a:rPr>
              <a:t>;</a:t>
            </a:r>
          </a:p>
          <a:p>
            <a:pPr marL="0" indent="0">
              <a:buNone/>
            </a:pPr>
            <a:r>
              <a:rPr lang="en-US" sz="1400" dirty="0">
                <a:solidFill>
                  <a:srgbClr val="E46C0A"/>
                </a:solidFill>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class </a:t>
            </a:r>
            <a:r>
              <a:rPr lang="en-US" sz="1400" dirty="0" err="1">
                <a:solidFill>
                  <a:srgbClr val="E46C0A"/>
                </a:solidFill>
                <a:latin typeface="Consolas"/>
                <a:cs typeface="Consolas"/>
              </a:rPr>
              <a:t>SDCar</a:t>
            </a:r>
            <a:r>
              <a:rPr lang="en-US" sz="1400" dirty="0">
                <a:solidFill>
                  <a:srgbClr val="E46C0A"/>
                </a:solidFill>
                <a:latin typeface="Consolas"/>
                <a:cs typeface="Consolas"/>
              </a:rPr>
              <a:t> </a:t>
            </a:r>
            <a:r>
              <a:rPr lang="en-US" sz="1400" dirty="0">
                <a:latin typeface="Consolas"/>
                <a:cs typeface="Consolas"/>
              </a:rPr>
              <a:t>extends </a:t>
            </a:r>
            <a:r>
              <a:rPr lang="en-US" sz="1400" dirty="0">
                <a:solidFill>
                  <a:srgbClr val="E46C0A"/>
                </a:solidFill>
                <a:latin typeface="Consolas"/>
                <a:cs typeface="Consolas"/>
              </a:rPr>
              <a:t>Car</a:t>
            </a:r>
            <a:r>
              <a:rPr lang="en-US" sz="1400" dirty="0">
                <a:solidFill>
                  <a:srgbClr val="F79646"/>
                </a:solidFill>
                <a:latin typeface="Consolas"/>
                <a:cs typeface="Consolas"/>
              </a:rPr>
              <a:t>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boolean</a:t>
            </a:r>
            <a:r>
              <a:rPr lang="en-US" sz="1400" dirty="0">
                <a:latin typeface="Consolas"/>
                <a:cs typeface="Consolas"/>
              </a:rPr>
              <a:t> </a:t>
            </a:r>
            <a:r>
              <a:rPr lang="en-US" sz="1400" dirty="0" err="1">
                <a:latin typeface="Consolas"/>
                <a:cs typeface="Consolas"/>
              </a:rPr>
              <a:t>isSelfDriving</a:t>
            </a:r>
            <a:r>
              <a:rPr lang="en-US" sz="1400" dirty="0">
                <a:latin typeface="Consolas"/>
                <a:cs typeface="Consolas"/>
              </a:rPr>
              <a:t>;</a:t>
            </a:r>
          </a:p>
          <a:p>
            <a:pPr marL="0" indent="0">
              <a:buNone/>
            </a:pPr>
            <a:r>
              <a:rPr lang="en-US" sz="1400" dirty="0">
                <a:latin typeface="Consolas"/>
                <a:cs typeface="Consolas"/>
              </a:rPr>
              <a:t>     </a:t>
            </a:r>
            <a:r>
              <a:rPr lang="en-US" sz="1400" dirty="0">
                <a:solidFill>
                  <a:srgbClr val="E46C0A"/>
                </a:solidFill>
                <a:latin typeface="Consolas"/>
                <a:cs typeface="Consolas"/>
              </a:rPr>
              <a:t>/* Default constructor disabled!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E46C0A"/>
                </a:solidFill>
                <a:latin typeface="Consolas"/>
                <a:cs typeface="Consolas"/>
              </a:rPr>
              <a:t>public </a:t>
            </a:r>
            <a:r>
              <a:rPr lang="en-US" sz="1400" dirty="0" err="1">
                <a:solidFill>
                  <a:srgbClr val="E46C0A"/>
                </a:solidFill>
                <a:latin typeface="Consolas"/>
                <a:cs typeface="Consolas"/>
              </a:rPr>
              <a:t>SDCar</a:t>
            </a:r>
            <a:r>
              <a:rPr lang="en-US" sz="1400" dirty="0">
                <a:solidFill>
                  <a:srgbClr val="E46C0A"/>
                </a:solidFill>
                <a:latin typeface="Consolas"/>
                <a:cs typeface="Consolas"/>
              </a:rPr>
              <a:t>() {</a:t>
            </a:r>
          </a:p>
          <a:p>
            <a:pPr marL="0" indent="0">
              <a:buNone/>
            </a:pPr>
            <a:r>
              <a:rPr lang="en-US" sz="1400" dirty="0">
                <a:solidFill>
                  <a:srgbClr val="E46C0A"/>
                </a:solidFill>
                <a:latin typeface="Consolas"/>
                <a:cs typeface="Consolas"/>
              </a:rPr>
              <a:t>       /* automatic call to parent default constructor here! */</a:t>
            </a:r>
          </a:p>
          <a:p>
            <a:pPr marL="0" indent="0">
              <a:buNone/>
            </a:pPr>
            <a:r>
              <a:rPr lang="en-US" sz="1400" dirty="0">
                <a:solidFill>
                  <a:srgbClr val="E46C0A"/>
                </a:solidFill>
                <a:latin typeface="Consolas"/>
                <a:cs typeface="Consolas"/>
              </a:rPr>
              <a:t>     }</a:t>
            </a:r>
            <a:endParaRPr lang="en-US" sz="1400" dirty="0">
              <a:latin typeface="Consolas"/>
              <a:cs typeface="Consolas"/>
            </a:endParaRPr>
          </a:p>
          <a:p>
            <a:pPr marL="0" indent="0">
              <a:buNone/>
            </a:pPr>
            <a:r>
              <a:rPr lang="en-US" sz="1400" dirty="0">
                <a:latin typeface="Consolas"/>
                <a:cs typeface="Consolas"/>
              </a:rPr>
              <a:t>}  </a:t>
            </a:r>
            <a:r>
              <a:rPr lang="en-US" sz="1400" dirty="0">
                <a:solidFill>
                  <a:srgbClr val="FF0000"/>
                </a:solidFill>
                <a:latin typeface="Consolas"/>
                <a:cs typeface="Consolas"/>
              </a:rPr>
              <a:t>// Not working!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321241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Classes and Objects</a:t>
            </a:r>
            <a:endParaRPr lang="it-IT" dirty="0"/>
          </a:p>
        </p:txBody>
      </p:sp>
    </p:spTree>
    <p:extLst>
      <p:ext uri="{BB962C8B-B14F-4D97-AF65-F5344CB8AC3E}">
        <p14:creationId xmlns:p14="http://schemas.microsoft.com/office/powerpoint/2010/main" val="672946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child objects</a:t>
            </a:r>
          </a:p>
        </p:txBody>
      </p:sp>
      <p:sp>
        <p:nvSpPr>
          <p:cNvPr id="3" name="Content Placeholder 2"/>
          <p:cNvSpPr>
            <a:spLocks noGrp="1"/>
          </p:cNvSpPr>
          <p:nvPr>
            <p:ph sz="half" idx="1"/>
          </p:nvPr>
        </p:nvSpPr>
        <p:spPr/>
        <p:txBody>
          <a:bodyPr>
            <a:normAutofit/>
          </a:bodyPr>
          <a:lstStyle/>
          <a:p>
            <a:r>
              <a:rPr lang="en-US" sz="2400" dirty="0"/>
              <a:t>Execution of constructors proceeds </a:t>
            </a:r>
            <a:r>
              <a:rPr lang="en-US" sz="2400" dirty="0">
                <a:solidFill>
                  <a:schemeClr val="accent6">
                    <a:lumMod val="75000"/>
                  </a:schemeClr>
                </a:solidFill>
              </a:rPr>
              <a:t>top-down</a:t>
            </a:r>
            <a:r>
              <a:rPr lang="en-US" sz="2400" dirty="0">
                <a:solidFill>
                  <a:srgbClr val="E46C0A"/>
                </a:solidFill>
              </a:rPr>
              <a:t> </a:t>
            </a:r>
            <a:r>
              <a:rPr lang="en-US" sz="2400" dirty="0"/>
              <a:t>along the inheritance hierarchy</a:t>
            </a:r>
          </a:p>
          <a:p>
            <a:r>
              <a:rPr lang="en-US" sz="2400" dirty="0"/>
              <a:t>In this way, when a method of the child class is executed (constructor included), the super-class is completely initialized already</a:t>
            </a:r>
          </a:p>
        </p:txBody>
      </p:sp>
      <p:sp>
        <p:nvSpPr>
          <p:cNvPr id="5" name="Content Placeholder 4">
            <a:extLst>
              <a:ext uri="{FF2B5EF4-FFF2-40B4-BE49-F238E27FC236}">
                <a16:creationId xmlns:a16="http://schemas.microsoft.com/office/drawing/2014/main" id="{C3D3FCC1-82EF-D64E-B888-768F80F897FF}"/>
              </a:ext>
            </a:extLst>
          </p:cNvPr>
          <p:cNvSpPr>
            <a:spLocks noGrp="1"/>
          </p:cNvSpPr>
          <p:nvPr>
            <p:ph sz="half" idx="2"/>
          </p:nvPr>
        </p:nvSpPr>
        <p:spPr/>
        <p:txBody>
          <a:bodyPr>
            <a:normAutofit/>
          </a:bodyPr>
          <a:lstStyle/>
          <a:p>
            <a:pPr marL="0" indent="0">
              <a:buNone/>
            </a:pPr>
            <a:r>
              <a:rPr lang="en-US" sz="1400" dirty="0">
                <a:latin typeface="Consolas"/>
                <a:cs typeface="Consolas"/>
              </a:rPr>
              <a:t>class </a:t>
            </a:r>
            <a:r>
              <a:rPr lang="en-US" sz="1400" dirty="0">
                <a:solidFill>
                  <a:srgbClr val="F79646"/>
                </a:solidFill>
                <a:latin typeface="Consolas"/>
                <a:cs typeface="Consolas"/>
              </a:rPr>
              <a:t>Car</a:t>
            </a:r>
            <a:r>
              <a:rPr lang="en-US" sz="1400" dirty="0">
                <a:latin typeface="Consolas"/>
                <a:cs typeface="Consolas"/>
              </a:rPr>
              <a:t>{</a:t>
            </a:r>
          </a:p>
          <a:p>
            <a:pPr marL="0" indent="0">
              <a:buNone/>
            </a:pPr>
            <a:r>
              <a:rPr lang="en-US" sz="1400" dirty="0">
                <a:latin typeface="Consolas"/>
                <a:cs typeface="Consolas"/>
              </a:rPr>
              <a:t>	Car() {</a:t>
            </a:r>
          </a:p>
          <a:p>
            <a:pPr marL="0" indent="0">
              <a:buNone/>
            </a:pPr>
            <a:r>
              <a:rPr lang="en-US" sz="1400" dirty="0">
                <a:latin typeface="Consolas"/>
                <a:cs typeface="Consolas"/>
              </a:rPr>
              <a:t>		</a:t>
            </a:r>
            <a:r>
              <a:rPr lang="en-US" sz="1400" i="1" dirty="0">
                <a:latin typeface="Consolas"/>
                <a:cs typeface="Consolas"/>
              </a:rPr>
              <a:t>super(); </a:t>
            </a:r>
          </a:p>
          <a:p>
            <a:pPr marL="0" indent="0">
              <a:buNone/>
            </a:pPr>
            <a:r>
              <a:rPr lang="en-US" sz="1400" dirty="0">
                <a:latin typeface="Consolas"/>
                <a:cs typeface="Consolas"/>
              </a:rPr>
              <a:t>		</a:t>
            </a:r>
            <a:r>
              <a:rPr lang="en-US" sz="1400" dirty="0" err="1">
                <a:latin typeface="Consolas"/>
                <a:cs typeface="Consolas"/>
              </a:rPr>
              <a:t>System.out.println</a:t>
            </a:r>
            <a:r>
              <a:rPr lang="en-US" sz="1400" dirty="0">
                <a:latin typeface="Consolas"/>
                <a:cs typeface="Consolas"/>
              </a:rPr>
              <a:t>(“Car”); </a:t>
            </a:r>
          </a:p>
          <a:p>
            <a:pPr marL="0" indent="0">
              <a:buNone/>
            </a:pPr>
            <a:r>
              <a:rPr lang="en-US" sz="1400" dirty="0">
                <a:latin typeface="Consolas"/>
                <a:cs typeface="Consolas"/>
              </a:rPr>
              <a:t>	}</a:t>
            </a:r>
          </a:p>
          <a:p>
            <a:pPr marL="0" indent="0">
              <a:buNone/>
            </a:pPr>
            <a:r>
              <a:rPr lang="en-US" sz="1400" dirty="0">
                <a:latin typeface="Consolas"/>
                <a:cs typeface="Consolas"/>
              </a:rPr>
              <a:t>}</a:t>
            </a:r>
          </a:p>
          <a:p>
            <a:pPr marL="0" indent="0">
              <a:buNone/>
            </a:pPr>
            <a:r>
              <a:rPr lang="en-US" sz="1400" dirty="0">
                <a:latin typeface="Consolas"/>
                <a:cs typeface="Consolas"/>
              </a:rPr>
              <a:t>class </a:t>
            </a:r>
            <a:r>
              <a:rPr lang="en-US" sz="1400" dirty="0" err="1">
                <a:solidFill>
                  <a:srgbClr val="F79646"/>
                </a:solidFill>
                <a:latin typeface="Consolas"/>
                <a:cs typeface="Consolas"/>
              </a:rPr>
              <a:t>SDCar</a:t>
            </a:r>
            <a:r>
              <a:rPr lang="en-US" sz="1400" dirty="0">
                <a:solidFill>
                  <a:srgbClr val="F79646"/>
                </a:solidFill>
                <a:latin typeface="Consolas"/>
                <a:cs typeface="Consolas"/>
              </a:rPr>
              <a:t> </a:t>
            </a:r>
            <a:r>
              <a:rPr lang="en-US" sz="1400" dirty="0">
                <a:latin typeface="Consolas"/>
                <a:cs typeface="Consolas"/>
              </a:rPr>
              <a:t>extends </a:t>
            </a:r>
            <a:r>
              <a:rPr lang="en-US" sz="1400" dirty="0">
                <a:solidFill>
                  <a:srgbClr val="F79646"/>
                </a:solidFill>
                <a:latin typeface="Consolas"/>
                <a:cs typeface="Consolas"/>
              </a:rPr>
              <a:t>Car </a:t>
            </a:r>
            <a:r>
              <a:rPr lang="en-US" sz="1400" dirty="0">
                <a:latin typeface="Consolas"/>
                <a:cs typeface="Consolas"/>
              </a:rPr>
              <a:t>{</a:t>
            </a:r>
          </a:p>
          <a:p>
            <a:pPr marL="0" indent="0">
              <a:buNone/>
            </a:pPr>
            <a:r>
              <a:rPr lang="en-US" sz="1400" dirty="0">
                <a:latin typeface="Consolas"/>
                <a:cs typeface="Consolas"/>
              </a:rPr>
              <a:t>	</a:t>
            </a:r>
            <a:r>
              <a:rPr lang="en-US" sz="1400" dirty="0" err="1">
                <a:latin typeface="Consolas"/>
                <a:cs typeface="Consolas"/>
              </a:rPr>
              <a:t>SDCar</a:t>
            </a:r>
            <a:r>
              <a:rPr lang="en-US" sz="1400" dirty="0">
                <a:latin typeface="Consolas"/>
                <a:cs typeface="Consolas"/>
              </a:rPr>
              <a:t>() {</a:t>
            </a:r>
          </a:p>
          <a:p>
            <a:pPr marL="0" indent="0">
              <a:buNone/>
            </a:pPr>
            <a:r>
              <a:rPr lang="en-US" sz="1400" dirty="0">
                <a:latin typeface="Consolas"/>
                <a:cs typeface="Consolas"/>
              </a:rPr>
              <a:t>		</a:t>
            </a:r>
            <a:r>
              <a:rPr lang="en-US" sz="1400" i="1" dirty="0">
                <a:latin typeface="Consolas"/>
                <a:cs typeface="Consolas"/>
              </a:rPr>
              <a:t>super();  </a:t>
            </a:r>
          </a:p>
          <a:p>
            <a:pPr marL="0" indent="0">
              <a:buNone/>
            </a:pPr>
            <a:r>
              <a:rPr lang="en-US" sz="1400" dirty="0">
                <a:latin typeface="Consolas"/>
                <a:cs typeface="Consolas"/>
              </a:rPr>
              <a:t>		</a:t>
            </a:r>
            <a:r>
              <a:rPr lang="en-US" sz="1400" dirty="0" err="1">
                <a:latin typeface="Consolas"/>
                <a:cs typeface="Consolas"/>
              </a:rPr>
              <a:t>System.out.println</a:t>
            </a:r>
            <a:r>
              <a:rPr lang="en-US" sz="1400" dirty="0">
                <a:latin typeface="Consolas"/>
                <a:cs typeface="Consolas"/>
              </a:rPr>
              <a:t>(“</a:t>
            </a:r>
            <a:r>
              <a:rPr lang="en-US" sz="1400" dirty="0" err="1">
                <a:latin typeface="Consolas"/>
                <a:cs typeface="Consolas"/>
              </a:rPr>
              <a:t>SDCar</a:t>
            </a:r>
            <a:r>
              <a:rPr lang="en-US" sz="1400" dirty="0">
                <a:latin typeface="Consolas"/>
                <a:cs typeface="Consolas"/>
              </a:rPr>
              <a:t>”);</a:t>
            </a:r>
          </a:p>
          <a:p>
            <a:pPr marL="0" indent="0">
              <a:buNone/>
            </a:pPr>
            <a:r>
              <a:rPr lang="en-US" sz="1400" dirty="0">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err="1">
                <a:latin typeface="Consolas"/>
                <a:cs typeface="Consolas"/>
              </a:rPr>
              <a:t>SDCar</a:t>
            </a:r>
            <a:r>
              <a:rPr lang="en-US" sz="1400" dirty="0">
                <a:latin typeface="Consolas"/>
                <a:cs typeface="Consolas"/>
              </a:rPr>
              <a:t> c = new </a:t>
            </a:r>
            <a:r>
              <a:rPr lang="en-US" sz="1400" dirty="0" err="1">
                <a:latin typeface="Consolas"/>
                <a:cs typeface="Consolas"/>
              </a:rPr>
              <a:t>SDCar</a:t>
            </a:r>
            <a:r>
              <a:rPr lang="en-US" sz="1400" dirty="0">
                <a:latin typeface="Consolas"/>
                <a:cs typeface="Consolas"/>
              </a:rPr>
              <a:t>();  </a:t>
            </a:r>
          </a:p>
          <a:p>
            <a:pPr marL="0" indent="0">
              <a:buNone/>
            </a:pPr>
            <a:r>
              <a:rPr lang="en-US" sz="1400" dirty="0">
                <a:latin typeface="Consolas"/>
                <a:cs typeface="Consolas"/>
              </a:rPr>
              <a:t># Output:</a:t>
            </a:r>
          </a:p>
          <a:p>
            <a:pPr marL="0" indent="0">
              <a:buNone/>
            </a:pPr>
            <a:r>
              <a:rPr lang="en-US" sz="1400" dirty="0">
                <a:latin typeface="Consolas"/>
                <a:cs typeface="Consolas"/>
              </a:rPr>
              <a:t>// Car</a:t>
            </a:r>
          </a:p>
          <a:p>
            <a:pPr marL="0" indent="0">
              <a:buNone/>
            </a:pPr>
            <a:r>
              <a:rPr lang="en-US" sz="1400" dirty="0">
                <a:latin typeface="Consolas"/>
                <a:cs typeface="Consolas"/>
              </a:rPr>
              <a:t>// </a:t>
            </a:r>
            <a:r>
              <a:rPr lang="en-US" sz="1400" dirty="0" err="1">
                <a:latin typeface="Consolas"/>
                <a:cs typeface="Consolas"/>
              </a:rPr>
              <a:t>SDCar</a:t>
            </a:r>
            <a:endParaRPr lang="en-GB" sz="1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3738922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Overriding and Polymorphism</a:t>
            </a:r>
          </a:p>
        </p:txBody>
      </p:sp>
      <p:sp>
        <p:nvSpPr>
          <p:cNvPr id="3" name="Content Placeholder 2"/>
          <p:cNvSpPr>
            <a:spLocks noGrp="1"/>
          </p:cNvSpPr>
          <p:nvPr>
            <p:ph sz="half" idx="1"/>
          </p:nvPr>
        </p:nvSpPr>
        <p:spPr/>
        <p:txBody>
          <a:bodyPr>
            <a:normAutofit fontScale="92500" lnSpcReduction="10000"/>
          </a:bodyPr>
          <a:lstStyle/>
          <a:p>
            <a:r>
              <a:rPr lang="en-US" dirty="0">
                <a:latin typeface="Calibri"/>
                <a:cs typeface="Calibri"/>
              </a:rPr>
              <a:t>When using collections of objects belonging to a hierarchy of classes, </a:t>
            </a:r>
            <a:r>
              <a:rPr lang="en-US" dirty="0">
                <a:solidFill>
                  <a:schemeClr val="accent6">
                    <a:lumMod val="75000"/>
                  </a:schemeClr>
                </a:solidFill>
                <a:latin typeface="Calibri"/>
                <a:cs typeface="Calibri"/>
              </a:rPr>
              <a:t>the actual methods which are called are known only at runtime. </a:t>
            </a:r>
          </a:p>
          <a:p>
            <a:r>
              <a:rPr lang="en-US" dirty="0">
                <a:latin typeface="Calibri"/>
                <a:cs typeface="Calibri"/>
              </a:rPr>
              <a:t>The same method call (methods with the same signature) might have different results (</a:t>
            </a:r>
            <a:r>
              <a:rPr lang="en-US" dirty="0">
                <a:solidFill>
                  <a:schemeClr val="accent6">
                    <a:lumMod val="75000"/>
                  </a:schemeClr>
                </a:solidFill>
                <a:latin typeface="Calibri"/>
                <a:cs typeface="Calibri"/>
              </a:rPr>
              <a:t>polymorphism</a:t>
            </a:r>
            <a:r>
              <a:rPr lang="en-US" dirty="0">
                <a:latin typeface="Calibri"/>
                <a:cs typeface="Calibri"/>
              </a:rPr>
              <a:t>) depending on the actual class of the object.</a:t>
            </a:r>
          </a:p>
          <a:p>
            <a:endParaRPr lang="en-US" dirty="0">
              <a:latin typeface="Calibri"/>
              <a:cs typeface="Calibri"/>
            </a:endParaRPr>
          </a:p>
          <a:p>
            <a:pPr marL="0" indent="0">
              <a:buNone/>
            </a:pPr>
            <a:r>
              <a:rPr lang="en-US" sz="2000" dirty="0">
                <a:cs typeface="Calibri"/>
              </a:rPr>
              <a:t>* https://</a:t>
            </a:r>
            <a:r>
              <a:rPr lang="en-US" sz="2000" dirty="0" err="1">
                <a:cs typeface="Calibri"/>
              </a:rPr>
              <a:t>en.wikipedia.org</a:t>
            </a:r>
            <a:r>
              <a:rPr lang="en-US" sz="2000" dirty="0">
                <a:cs typeface="Calibri"/>
              </a:rPr>
              <a:t>/wiki/</a:t>
            </a:r>
            <a:r>
              <a:rPr lang="en-US" sz="2000" dirty="0" err="1">
                <a:cs typeface="Calibri"/>
              </a:rPr>
              <a:t>Late_binding</a:t>
            </a:r>
            <a:endParaRPr lang="en-US" sz="2000" dirty="0">
              <a:latin typeface="Calibri"/>
              <a:cs typeface="Calibri"/>
            </a:endParaRPr>
          </a:p>
        </p:txBody>
      </p:sp>
      <p:sp>
        <p:nvSpPr>
          <p:cNvPr id="5" name="Content Placeholder 4">
            <a:extLst>
              <a:ext uri="{FF2B5EF4-FFF2-40B4-BE49-F238E27FC236}">
                <a16:creationId xmlns:a16="http://schemas.microsoft.com/office/drawing/2014/main" id="{B593F9C7-56C8-804A-9A21-599502278A1C}"/>
              </a:ext>
            </a:extLst>
          </p:cNvPr>
          <p:cNvSpPr>
            <a:spLocks noGrp="1"/>
          </p:cNvSpPr>
          <p:nvPr>
            <p:ph sz="half" idx="2"/>
          </p:nvPr>
        </p:nvSpPr>
        <p:spPr/>
        <p:txBody>
          <a:bodyPr>
            <a:normAutofit fontScale="92500" lnSpcReduction="10000"/>
          </a:bodyPr>
          <a:lstStyle/>
          <a:p>
            <a:pPr marL="0" indent="0">
              <a:buNone/>
            </a:pPr>
            <a:r>
              <a:rPr lang="en-US" sz="1600" dirty="0">
                <a:latin typeface="Consolas"/>
                <a:cs typeface="Consolas"/>
              </a:rPr>
              <a:t>Car[] garage = new Car[4];</a:t>
            </a:r>
          </a:p>
          <a:p>
            <a:pPr marL="0" indent="0">
              <a:buNone/>
            </a:pPr>
            <a:endParaRPr lang="en-US" sz="1600" dirty="0">
              <a:latin typeface="Consolas"/>
              <a:cs typeface="Consolas"/>
            </a:endParaRPr>
          </a:p>
          <a:p>
            <a:pPr marL="0" indent="0">
              <a:buNone/>
            </a:pPr>
            <a:r>
              <a:rPr lang="en-US" sz="1600" dirty="0">
                <a:latin typeface="Consolas"/>
                <a:cs typeface="Consolas"/>
              </a:rPr>
              <a:t>garage[0] = new Car();</a:t>
            </a:r>
          </a:p>
          <a:p>
            <a:pPr marL="0" indent="0">
              <a:buNone/>
            </a:pPr>
            <a:r>
              <a:rPr lang="en-US" sz="1600" dirty="0">
                <a:latin typeface="Consolas"/>
                <a:cs typeface="Consolas"/>
              </a:rPr>
              <a:t>garage[1] = new </a:t>
            </a:r>
            <a:r>
              <a:rPr lang="en-US" sz="1600" dirty="0" err="1">
                <a:latin typeface="Consolas"/>
                <a:cs typeface="Consolas"/>
              </a:rPr>
              <a:t>SDCar</a:t>
            </a:r>
            <a:r>
              <a:rPr lang="en-US" sz="1600" dirty="0">
                <a:latin typeface="Consolas"/>
                <a:cs typeface="Consolas"/>
              </a:rPr>
              <a:t>();</a:t>
            </a:r>
          </a:p>
          <a:p>
            <a:pPr marL="0" indent="0">
              <a:buNone/>
            </a:pPr>
            <a:r>
              <a:rPr lang="en-US" sz="1600" dirty="0">
                <a:latin typeface="Consolas"/>
                <a:cs typeface="Consolas"/>
              </a:rPr>
              <a:t>garage[2] = new </a:t>
            </a:r>
            <a:r>
              <a:rPr lang="en-US" sz="1600" dirty="0" err="1">
                <a:latin typeface="Consolas"/>
                <a:cs typeface="Consolas"/>
              </a:rPr>
              <a:t>SDCar</a:t>
            </a:r>
            <a:r>
              <a:rPr lang="en-US" sz="1600" dirty="0">
                <a:latin typeface="Consolas"/>
                <a:cs typeface="Consolas"/>
              </a:rPr>
              <a:t>();</a:t>
            </a:r>
          </a:p>
          <a:p>
            <a:pPr marL="0" indent="0">
              <a:buNone/>
            </a:pPr>
            <a:r>
              <a:rPr lang="en-US" sz="1600" dirty="0">
                <a:latin typeface="Consolas"/>
                <a:cs typeface="Consolas"/>
              </a:rPr>
              <a:t>garage[3] = new Car();</a:t>
            </a:r>
          </a:p>
          <a:p>
            <a:pPr marL="0" indent="0">
              <a:buNone/>
            </a:pPr>
            <a:endParaRPr lang="en-US" sz="1600" dirty="0">
              <a:latin typeface="Consolas"/>
              <a:cs typeface="Consolas"/>
            </a:endParaRPr>
          </a:p>
          <a:p>
            <a:pPr marL="0" indent="0">
              <a:buNone/>
            </a:pPr>
            <a:r>
              <a:rPr lang="en-US" sz="1600" dirty="0">
                <a:latin typeface="Consolas"/>
                <a:cs typeface="Consolas"/>
              </a:rPr>
              <a:t>for(Car c : garage) {</a:t>
            </a:r>
          </a:p>
          <a:p>
            <a:pPr marL="0" indent="0">
              <a:buNone/>
            </a:pP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c.turnOn</a:t>
            </a:r>
            <a:r>
              <a:rPr lang="en-US" sz="1600" dirty="0">
                <a:solidFill>
                  <a:schemeClr val="accent6">
                    <a:lumMod val="75000"/>
                  </a:schemeClr>
                </a:solidFill>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chemeClr val="accent6">
                    <a:lumMod val="75000"/>
                  </a:schemeClr>
                </a:solidFill>
                <a:latin typeface="Consolas"/>
                <a:cs typeface="Consolas"/>
              </a:rPr>
              <a:t>/* </a:t>
            </a:r>
          </a:p>
          <a:p>
            <a:pPr marL="0" indent="0">
              <a:buNone/>
            </a:pPr>
            <a:r>
              <a:rPr lang="en-US" sz="1600" dirty="0">
                <a:solidFill>
                  <a:schemeClr val="accent6">
                    <a:lumMod val="75000"/>
                  </a:schemeClr>
                </a:solidFill>
                <a:latin typeface="Consolas"/>
                <a:cs typeface="Consolas"/>
              </a:rPr>
              <a:t>Which method is actually called</a:t>
            </a:r>
          </a:p>
          <a:p>
            <a:pPr marL="0" indent="0">
              <a:buNone/>
            </a:pPr>
            <a:r>
              <a:rPr lang="en-US" sz="1600" dirty="0">
                <a:solidFill>
                  <a:schemeClr val="accent6">
                    <a:lumMod val="75000"/>
                  </a:schemeClr>
                </a:solidFill>
                <a:latin typeface="Consolas"/>
                <a:cs typeface="Consolas"/>
              </a:rPr>
              <a:t>is not knowable at compile time! </a:t>
            </a:r>
          </a:p>
          <a:p>
            <a:pPr marL="0" indent="0">
              <a:buNone/>
            </a:pPr>
            <a:r>
              <a:rPr lang="en-US" sz="1600" dirty="0">
                <a:solidFill>
                  <a:schemeClr val="accent6">
                    <a:lumMod val="75000"/>
                  </a:schemeClr>
                </a:solidFill>
                <a:latin typeface="Consolas"/>
                <a:cs typeface="Consolas"/>
              </a:rPr>
              <a:t>*/</a:t>
            </a:r>
            <a:endParaRPr lang="en-US" sz="1600" dirty="0">
              <a:latin typeface="Consolas"/>
              <a:cs typeface="Consolas"/>
            </a:endParaRPr>
          </a:p>
          <a:p>
            <a:pPr marL="0" indent="0">
              <a:buNone/>
            </a:pPr>
            <a:endParaRPr lang="en-GB" sz="1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2817690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and Polymorphism</a:t>
            </a:r>
          </a:p>
        </p:txBody>
      </p:sp>
      <p:sp>
        <p:nvSpPr>
          <p:cNvPr id="3" name="Content Placeholder 2"/>
          <p:cNvSpPr>
            <a:spLocks noGrp="1"/>
          </p:cNvSpPr>
          <p:nvPr>
            <p:ph sz="half" idx="1"/>
          </p:nvPr>
        </p:nvSpPr>
        <p:spPr/>
        <p:txBody>
          <a:bodyPr>
            <a:normAutofit lnSpcReduction="10000"/>
          </a:bodyPr>
          <a:lstStyle/>
          <a:p>
            <a:r>
              <a:rPr lang="en-US" dirty="0"/>
              <a:t>Methods may have parameters </a:t>
            </a:r>
            <a:endParaRPr lang="en-US" dirty="0">
              <a:latin typeface="Wingdings"/>
            </a:endParaRPr>
          </a:p>
          <a:p>
            <a:r>
              <a:rPr lang="en-US" dirty="0"/>
              <a:t>Inside a class, </a:t>
            </a:r>
            <a:r>
              <a:rPr lang="en-US" dirty="0">
                <a:solidFill>
                  <a:schemeClr val="accent6">
                    <a:lumMod val="75000"/>
                  </a:schemeClr>
                </a:solidFill>
              </a:rPr>
              <a:t>methods with the same name but different signatures are allowed</a:t>
            </a:r>
          </a:p>
          <a:p>
            <a:r>
              <a:rPr lang="en-US" dirty="0"/>
              <a:t>A signature is made by: </a:t>
            </a:r>
          </a:p>
          <a:p>
            <a:pPr lvl="1"/>
            <a:r>
              <a:rPr lang="en-US" dirty="0">
                <a:solidFill>
                  <a:schemeClr val="accent6">
                    <a:lumMod val="75000"/>
                  </a:schemeClr>
                </a:solidFill>
              </a:rPr>
              <a:t>Method name </a:t>
            </a:r>
          </a:p>
          <a:p>
            <a:pPr lvl="1"/>
            <a:r>
              <a:rPr lang="en-US" dirty="0">
                <a:solidFill>
                  <a:schemeClr val="accent6">
                    <a:lumMod val="75000"/>
                  </a:schemeClr>
                </a:solidFill>
              </a:rPr>
              <a:t>Ordered list of parameters types </a:t>
            </a:r>
          </a:p>
          <a:p>
            <a:r>
              <a:rPr lang="en-US" dirty="0"/>
              <a:t>The method whose parameters types matches, is selected to be executed </a:t>
            </a:r>
          </a:p>
          <a:p>
            <a:endParaRPr lang="en-US" dirty="0"/>
          </a:p>
        </p:txBody>
      </p:sp>
      <p:sp>
        <p:nvSpPr>
          <p:cNvPr id="5" name="Content Placeholder 4">
            <a:extLst>
              <a:ext uri="{FF2B5EF4-FFF2-40B4-BE49-F238E27FC236}">
                <a16:creationId xmlns:a16="http://schemas.microsoft.com/office/drawing/2014/main" id="{11D03B7C-2A69-4746-96DB-702E7FC486EC}"/>
              </a:ext>
            </a:extLst>
          </p:cNvPr>
          <p:cNvSpPr>
            <a:spLocks noGrp="1"/>
          </p:cNvSpPr>
          <p:nvPr>
            <p:ph sz="half" idx="2"/>
          </p:nvPr>
        </p:nvSpPr>
        <p:spPr/>
        <p:txBody>
          <a:bodyPr>
            <a:normAutofit lnSpcReduction="10000"/>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doit</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s.length</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doit</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n</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s.length</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a:t>
            </a:r>
            <a:r>
              <a:rPr lang="it-IT" sz="1200" dirty="0">
                <a:latin typeface="Consolas" panose="020B0609020204030204" pitchFamily="49" charset="0"/>
                <a:cs typeface="Consolas" panose="020B0609020204030204" pitchFamily="49" charset="0"/>
              </a:rPr>
              <a:t> = new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f.doit</a:t>
            </a:r>
            <a:r>
              <a:rPr lang="it-IT" sz="1200" dirty="0">
                <a:latin typeface="Consolas" panose="020B0609020204030204" pitchFamily="49" charset="0"/>
                <a:cs typeface="Consolas" panose="020B0609020204030204" pitchFamily="49" charset="0"/>
              </a:rPr>
              <a:t>(5, "</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 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f.doit</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Foo</a:t>
            </a:r>
            <a:r>
              <a:rPr lang="it-IT" sz="1200" dirty="0">
                <a:latin typeface="Consolas" panose="020B0609020204030204" pitchFamily="49" charset="0"/>
                <a:cs typeface="Consolas" panose="020B0609020204030204" pitchFamily="49" charset="0"/>
              </a:rPr>
              <a:t>", 5));  // 15</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endParaRPr lang="en-IT" sz="12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3949755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Casting</a:t>
            </a:r>
            <a:endParaRPr lang="it-IT" dirty="0"/>
          </a:p>
        </p:txBody>
      </p:sp>
    </p:spTree>
    <p:extLst>
      <p:ext uri="{BB962C8B-B14F-4D97-AF65-F5344CB8AC3E}">
        <p14:creationId xmlns:p14="http://schemas.microsoft.com/office/powerpoint/2010/main" val="2757999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5" name="Content Placeholder 4">
            <a:extLst>
              <a:ext uri="{FF2B5EF4-FFF2-40B4-BE49-F238E27FC236}">
                <a16:creationId xmlns:a16="http://schemas.microsoft.com/office/drawing/2014/main" id="{ECD71AC6-D358-0D40-B909-22F96FB71705}"/>
              </a:ext>
            </a:extLst>
          </p:cNvPr>
          <p:cNvSpPr>
            <a:spLocks noGrp="1"/>
          </p:cNvSpPr>
          <p:nvPr>
            <p:ph idx="1"/>
          </p:nvPr>
        </p:nvSpPr>
        <p:spPr/>
        <p:txBody>
          <a:bodyPr>
            <a:normAutofit fontScale="92500" lnSpcReduction="10000"/>
          </a:bodyPr>
          <a:lstStyle/>
          <a:p>
            <a:r>
              <a:rPr lang="en-US" dirty="0"/>
              <a:t>Java is a </a:t>
            </a:r>
            <a:r>
              <a:rPr lang="en-US" i="1" dirty="0">
                <a:solidFill>
                  <a:schemeClr val="accent6">
                    <a:lumMod val="75000"/>
                  </a:schemeClr>
                </a:solidFill>
              </a:rPr>
              <a:t>statically typed </a:t>
            </a:r>
            <a:r>
              <a:rPr lang="en-US" dirty="0"/>
              <a:t>language</a:t>
            </a:r>
          </a:p>
          <a:p>
            <a:r>
              <a:rPr lang="en-US" dirty="0"/>
              <a:t>Both references and objects have a type</a:t>
            </a:r>
          </a:p>
          <a:p>
            <a:pPr marL="0" indent="0">
              <a:buNone/>
            </a:pPr>
            <a:endParaRPr lang="en-US" dirty="0"/>
          </a:p>
          <a:p>
            <a:pPr marL="0" indent="0">
              <a:buNone/>
            </a:pPr>
            <a:r>
              <a:rPr lang="en-US" sz="2600" dirty="0"/>
              <a:t>float f;</a:t>
            </a:r>
          </a:p>
          <a:p>
            <a:pPr marL="0" indent="0">
              <a:buNone/>
            </a:pPr>
            <a:r>
              <a:rPr lang="mr-IN" sz="2600" dirty="0" err="1">
                <a:latin typeface="Consolas" panose="020B0609020204030204" pitchFamily="49" charset="0"/>
              </a:rPr>
              <a:t>f</a:t>
            </a:r>
            <a:r>
              <a:rPr lang="mr-IN" sz="2600" dirty="0">
                <a:latin typeface="Consolas" panose="020B0609020204030204" pitchFamily="49" charset="0"/>
              </a:rPr>
              <a:t> = 4.7; </a:t>
            </a:r>
            <a:r>
              <a:rPr lang="it-IT" sz="2600" dirty="0">
                <a:latin typeface="Consolas" panose="020B0609020204030204" pitchFamily="49" charset="0"/>
              </a:rPr>
              <a:t>     			//OK      </a:t>
            </a:r>
          </a:p>
          <a:p>
            <a:pPr marL="0" indent="0">
              <a:buNone/>
            </a:pPr>
            <a:r>
              <a:rPr lang="en-US" sz="2600" dirty="0">
                <a:solidFill>
                  <a:srgbClr val="FF0000"/>
                </a:solidFill>
                <a:latin typeface="Consolas" panose="020B0609020204030204" pitchFamily="49" charset="0"/>
                <a:cs typeface="Consolas" panose="020B0609020204030204" pitchFamily="49" charset="0"/>
              </a:rPr>
              <a:t>f = “hello!”;      //Compile-time error  </a:t>
            </a:r>
          </a:p>
          <a:p>
            <a:endParaRPr lang="it-IT" sz="2600" dirty="0"/>
          </a:p>
          <a:p>
            <a:pPr marL="0" indent="0">
              <a:buNone/>
            </a:pPr>
            <a:r>
              <a:rPr lang="mr-IN" sz="2600" dirty="0" err="1"/>
              <a:t>Car</a:t>
            </a:r>
            <a:r>
              <a:rPr lang="mr-IN" sz="2600" dirty="0"/>
              <a:t> </a:t>
            </a:r>
            <a:r>
              <a:rPr lang="mr-IN" sz="2600" dirty="0" err="1"/>
              <a:t>c</a:t>
            </a:r>
            <a:r>
              <a:rPr lang="it-IT" sz="2600" dirty="0"/>
              <a:t>;</a:t>
            </a:r>
          </a:p>
          <a:p>
            <a:pPr marL="0" indent="0">
              <a:buNone/>
            </a:pPr>
            <a:r>
              <a:rPr lang="mr-IN" sz="2600" dirty="0" err="1">
                <a:latin typeface="Consolas" panose="020B0609020204030204" pitchFamily="49" charset="0"/>
              </a:rPr>
              <a:t>c</a:t>
            </a:r>
            <a:r>
              <a:rPr lang="mr-IN" sz="2600" dirty="0">
                <a:latin typeface="Consolas" panose="020B0609020204030204" pitchFamily="49" charset="0"/>
              </a:rPr>
              <a:t> = </a:t>
            </a:r>
            <a:r>
              <a:rPr lang="mr-IN" sz="2600" dirty="0" err="1">
                <a:latin typeface="Consolas" panose="020B0609020204030204" pitchFamily="49" charset="0"/>
              </a:rPr>
              <a:t>new</a:t>
            </a:r>
            <a:r>
              <a:rPr lang="mr-IN" sz="2600" dirty="0">
                <a:latin typeface="Consolas" panose="020B0609020204030204" pitchFamily="49" charset="0"/>
              </a:rPr>
              <a:t> </a:t>
            </a:r>
            <a:r>
              <a:rPr lang="mr-IN" sz="2600" dirty="0" err="1">
                <a:latin typeface="Consolas" panose="020B0609020204030204" pitchFamily="49" charset="0"/>
              </a:rPr>
              <a:t>Car</a:t>
            </a:r>
            <a:r>
              <a:rPr lang="it-IT" sz="2600" dirty="0">
                <a:latin typeface="Consolas" panose="020B0609020204030204" pitchFamily="49" charset="0"/>
                <a:cs typeface="Consolas" panose="020B0609020204030204" pitchFamily="49" charset="0"/>
              </a:rPr>
              <a:t>()</a:t>
            </a:r>
            <a:r>
              <a:rPr lang="mr-IN" sz="2600" dirty="0">
                <a:latin typeface="Consolas" panose="020B0609020204030204" pitchFamily="49" charset="0"/>
              </a:rPr>
              <a:t>; </a:t>
            </a:r>
            <a:r>
              <a:rPr lang="it-IT" sz="2600" dirty="0">
                <a:latin typeface="Consolas" panose="020B0609020204030204" pitchFamily="49" charset="0"/>
              </a:rPr>
              <a:t>     //OK!</a:t>
            </a:r>
            <a:endParaRPr lang="it-IT" sz="2600" dirty="0">
              <a:latin typeface="Consolas" panose="020B0609020204030204" pitchFamily="49" charset="0"/>
              <a:cs typeface="Consolas" panose="020B0609020204030204" pitchFamily="49" charset="0"/>
            </a:endParaRPr>
          </a:p>
          <a:p>
            <a:pPr marL="0" indent="0">
              <a:buNone/>
            </a:pPr>
            <a:r>
              <a:rPr lang="en-US" sz="2600" dirty="0">
                <a:solidFill>
                  <a:srgbClr val="FF0000"/>
                </a:solidFill>
                <a:latin typeface="Consolas" panose="020B0609020204030204" pitchFamily="49" charset="0"/>
                <a:cs typeface="Consolas" panose="020B0609020204030204" pitchFamily="49" charset="0"/>
              </a:rPr>
              <a:t>c = new String();  //Compile-time error </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216151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Upcasting and </a:t>
            </a:r>
            <a:r>
              <a:rPr lang="en-US" dirty="0" err="1"/>
              <a:t>Downcasting</a:t>
            </a:r>
            <a:endParaRPr lang="en-US" dirty="0"/>
          </a:p>
        </p:txBody>
      </p:sp>
      <p:sp>
        <p:nvSpPr>
          <p:cNvPr id="3" name="Content Placeholder 2"/>
          <p:cNvSpPr>
            <a:spLocks noGrp="1"/>
          </p:cNvSpPr>
          <p:nvPr>
            <p:ph sz="half" idx="1"/>
          </p:nvPr>
        </p:nvSpPr>
        <p:spPr>
          <a:xfrm>
            <a:off x="609600" y="1600201"/>
            <a:ext cx="6062464" cy="4525963"/>
          </a:xfrm>
        </p:spPr>
        <p:txBody>
          <a:bodyPr>
            <a:normAutofit fontScale="85000" lnSpcReduction="20000"/>
          </a:bodyPr>
          <a:lstStyle/>
          <a:p>
            <a:r>
              <a:rPr lang="en-US" sz="2200" dirty="0"/>
              <a:t>Specialization defines a sub-typing relationship (</a:t>
            </a:r>
            <a:r>
              <a:rPr lang="en-US" sz="2200" dirty="0">
                <a:solidFill>
                  <a:srgbClr val="E46C0A"/>
                </a:solidFill>
              </a:rPr>
              <a:t>is a </a:t>
            </a:r>
            <a:r>
              <a:rPr lang="en-US" sz="2200" dirty="0"/>
              <a:t>).  </a:t>
            </a:r>
          </a:p>
          <a:p>
            <a:r>
              <a:rPr lang="en-US" sz="2200" dirty="0">
                <a:solidFill>
                  <a:srgbClr val="E46C0A"/>
                </a:solidFill>
              </a:rPr>
              <a:t>All </a:t>
            </a:r>
            <a:r>
              <a:rPr lang="en-US" sz="2200" dirty="0" err="1">
                <a:solidFill>
                  <a:srgbClr val="E46C0A"/>
                </a:solidFill>
              </a:rPr>
              <a:t>SDCar</a:t>
            </a:r>
            <a:r>
              <a:rPr lang="en-US" sz="2200" dirty="0">
                <a:solidFill>
                  <a:srgbClr val="E46C0A"/>
                </a:solidFill>
              </a:rPr>
              <a:t>(s) are Car(s). Not all Car(s) are </a:t>
            </a:r>
            <a:r>
              <a:rPr lang="en-US" sz="2200" dirty="0" err="1">
                <a:solidFill>
                  <a:srgbClr val="E46C0A"/>
                </a:solidFill>
              </a:rPr>
              <a:t>SDCar</a:t>
            </a:r>
            <a:r>
              <a:rPr lang="en-US" sz="2200" dirty="0">
                <a:solidFill>
                  <a:srgbClr val="E46C0A"/>
                </a:solidFill>
              </a:rPr>
              <a:t>(s).</a:t>
            </a:r>
          </a:p>
          <a:p>
            <a:r>
              <a:rPr lang="en-US" sz="2200" dirty="0">
                <a:solidFill>
                  <a:srgbClr val="E46C0A"/>
                </a:solidFill>
              </a:rPr>
              <a:t>Upcasting and </a:t>
            </a:r>
            <a:r>
              <a:rPr lang="en-US" sz="2200" dirty="0" err="1">
                <a:solidFill>
                  <a:srgbClr val="E46C0A"/>
                </a:solidFill>
              </a:rPr>
              <a:t>downcasting</a:t>
            </a:r>
            <a:r>
              <a:rPr lang="en-US" sz="2200" dirty="0">
                <a:solidFill>
                  <a:srgbClr val="E46C0A"/>
                </a:solidFill>
              </a:rPr>
              <a:t> refer to the possibility of changing the reference type of a given object. </a:t>
            </a:r>
          </a:p>
          <a:p>
            <a:r>
              <a:rPr lang="en-US" sz="2200" dirty="0"/>
              <a:t>Upcasting consists in using references associated with a more generic type (less methods), while down-casting with more specific type (more methods).</a:t>
            </a:r>
          </a:p>
          <a:p>
            <a:pPr marL="0" indent="0">
              <a:buNone/>
            </a:pPr>
            <a:endParaRPr lang="en-US" sz="1800" dirty="0">
              <a:latin typeface="Consolas"/>
              <a:cs typeface="Consolas"/>
            </a:endParaRPr>
          </a:p>
          <a:p>
            <a:pPr marL="0" indent="0">
              <a:buNone/>
            </a:pPr>
            <a:r>
              <a:rPr lang="en-US" sz="1500" dirty="0">
                <a:latin typeface="Consolas"/>
                <a:cs typeface="Consolas"/>
              </a:rPr>
              <a:t>class Car {};</a:t>
            </a:r>
          </a:p>
          <a:p>
            <a:pPr marL="0" indent="0">
              <a:buNone/>
            </a:pPr>
            <a:r>
              <a:rPr lang="en-US" sz="1500" dirty="0">
                <a:latin typeface="Consolas"/>
                <a:cs typeface="Consolas"/>
              </a:rPr>
              <a:t>class </a:t>
            </a:r>
            <a:r>
              <a:rPr lang="en-US" sz="1500" dirty="0" err="1">
                <a:latin typeface="Consolas"/>
                <a:cs typeface="Consolas"/>
              </a:rPr>
              <a:t>SDCar</a:t>
            </a:r>
            <a:r>
              <a:rPr lang="en-US" sz="1500" dirty="0">
                <a:latin typeface="Consolas"/>
                <a:cs typeface="Consolas"/>
              </a:rPr>
              <a:t> extends Car {};</a:t>
            </a:r>
          </a:p>
          <a:p>
            <a:pPr marL="0" indent="0">
              <a:buNone/>
            </a:pPr>
            <a:endParaRPr lang="en-US" sz="1500" dirty="0">
              <a:latin typeface="Consolas"/>
              <a:cs typeface="Consolas"/>
            </a:endParaRPr>
          </a:p>
          <a:p>
            <a:pPr marL="0" indent="0">
              <a:buNone/>
            </a:pPr>
            <a:r>
              <a:rPr lang="en-US" sz="1500" dirty="0">
                <a:latin typeface="Consolas"/>
                <a:cs typeface="Consolas"/>
              </a:rPr>
              <a:t>Car c1 = new Car();      // OK!</a:t>
            </a:r>
          </a:p>
          <a:p>
            <a:pPr marL="0" indent="0">
              <a:buNone/>
            </a:pPr>
            <a:r>
              <a:rPr lang="en-US" sz="1500" dirty="0" err="1">
                <a:latin typeface="Consolas"/>
                <a:cs typeface="Consolas"/>
              </a:rPr>
              <a:t>SDcar</a:t>
            </a:r>
            <a:r>
              <a:rPr lang="en-US" sz="1500" dirty="0">
                <a:latin typeface="Consolas"/>
                <a:cs typeface="Consolas"/>
              </a:rPr>
              <a:t> c2 = new </a:t>
            </a:r>
            <a:r>
              <a:rPr lang="en-US" sz="1500" dirty="0" err="1">
                <a:latin typeface="Consolas"/>
                <a:cs typeface="Consolas"/>
              </a:rPr>
              <a:t>SDCar</a:t>
            </a:r>
            <a:r>
              <a:rPr lang="en-US" sz="1500" dirty="0">
                <a:latin typeface="Consolas"/>
                <a:cs typeface="Consolas"/>
              </a:rPr>
              <a:t> (); // OK!</a:t>
            </a:r>
          </a:p>
          <a:p>
            <a:pPr marL="0" indent="0">
              <a:buNone/>
            </a:pPr>
            <a:endParaRPr lang="en-US" sz="1500" dirty="0">
              <a:latin typeface="Consolas"/>
              <a:cs typeface="Consolas"/>
            </a:endParaRPr>
          </a:p>
          <a:p>
            <a:pPr marL="0" indent="0">
              <a:buNone/>
            </a:pPr>
            <a:r>
              <a:rPr lang="en-US" sz="1500" dirty="0">
                <a:solidFill>
                  <a:schemeClr val="accent6">
                    <a:lumMod val="75000"/>
                  </a:schemeClr>
                </a:solidFill>
                <a:latin typeface="Consolas"/>
                <a:cs typeface="Consolas"/>
              </a:rPr>
              <a:t>But also</a:t>
            </a:r>
            <a:r>
              <a:rPr lang="mr-IN" sz="1500" dirty="0">
                <a:solidFill>
                  <a:schemeClr val="accent6">
                    <a:lumMod val="75000"/>
                  </a:schemeClr>
                </a:solidFill>
                <a:latin typeface="Consolas"/>
                <a:cs typeface="Consolas"/>
              </a:rPr>
              <a:t>…</a:t>
            </a:r>
            <a:endParaRPr lang="it-IT" sz="1500" dirty="0">
              <a:solidFill>
                <a:schemeClr val="accent6">
                  <a:lumMod val="75000"/>
                </a:schemeClr>
              </a:solidFill>
              <a:latin typeface="Consolas"/>
              <a:cs typeface="Consolas"/>
            </a:endParaRPr>
          </a:p>
          <a:p>
            <a:pPr marL="0" indent="0">
              <a:buNone/>
            </a:pPr>
            <a:r>
              <a:rPr lang="it-IT" sz="1500" dirty="0">
                <a:solidFill>
                  <a:schemeClr val="accent6">
                    <a:lumMod val="75000"/>
                  </a:schemeClr>
                </a:solidFill>
                <a:latin typeface="Consolas"/>
                <a:cs typeface="Consolas"/>
              </a:rPr>
              <a:t>Car c3 = new </a:t>
            </a:r>
            <a:r>
              <a:rPr lang="it-IT" sz="1500" dirty="0" err="1">
                <a:solidFill>
                  <a:schemeClr val="accent6">
                    <a:lumMod val="75000"/>
                  </a:schemeClr>
                </a:solidFill>
                <a:latin typeface="Consolas"/>
                <a:cs typeface="Consolas"/>
              </a:rPr>
              <a:t>SDcar</a:t>
            </a:r>
            <a:r>
              <a:rPr lang="it-IT" sz="1500" dirty="0">
                <a:solidFill>
                  <a:schemeClr val="accent6">
                    <a:lumMod val="75000"/>
                  </a:schemeClr>
                </a:solidFill>
                <a:latin typeface="Consolas"/>
                <a:cs typeface="Consolas"/>
              </a:rPr>
              <a:t>(); </a:t>
            </a:r>
          </a:p>
          <a:p>
            <a:pPr marL="0" indent="0">
              <a:buNone/>
            </a:pPr>
            <a:r>
              <a:rPr lang="it-IT" sz="1800" dirty="0">
                <a:solidFill>
                  <a:schemeClr val="accent6">
                    <a:lumMod val="75000"/>
                  </a:schemeClr>
                </a:solidFill>
                <a:latin typeface="Consolas"/>
                <a:cs typeface="Consolas"/>
              </a:rPr>
              <a:t> Il pro dell’</a:t>
            </a:r>
            <a:r>
              <a:rPr lang="it-IT" sz="1800" dirty="0" err="1">
                <a:solidFill>
                  <a:schemeClr val="accent6">
                    <a:lumMod val="75000"/>
                  </a:schemeClr>
                </a:solidFill>
                <a:latin typeface="Consolas"/>
                <a:cs typeface="Consolas"/>
              </a:rPr>
              <a:t>upcasting</a:t>
            </a:r>
            <a:r>
              <a:rPr lang="it-IT" sz="1800" dirty="0">
                <a:solidFill>
                  <a:schemeClr val="accent6">
                    <a:lumMod val="75000"/>
                  </a:schemeClr>
                </a:solidFill>
                <a:latin typeface="Consolas"/>
                <a:cs typeface="Consolas"/>
              </a:rPr>
              <a:t> è che generalizzo.</a:t>
            </a:r>
          </a:p>
          <a:p>
            <a:pPr marL="0" indent="0">
              <a:buNone/>
            </a:pPr>
            <a:r>
              <a:rPr lang="it-IT" sz="1800" dirty="0">
                <a:solidFill>
                  <a:schemeClr val="accent6">
                    <a:lumMod val="75000"/>
                  </a:schemeClr>
                </a:solidFill>
                <a:latin typeface="Consolas"/>
                <a:cs typeface="Consolas"/>
              </a:rPr>
              <a:t>Lo svantaggio è che perdiamo l’accesso ad </a:t>
            </a:r>
            <a:r>
              <a:rPr lang="it-IT" sz="1800">
                <a:solidFill>
                  <a:schemeClr val="accent6">
                    <a:lumMod val="75000"/>
                  </a:schemeClr>
                </a:solidFill>
                <a:latin typeface="Consolas"/>
                <a:cs typeface="Consolas"/>
              </a:rPr>
              <a:t>alcuni attributi</a:t>
            </a:r>
            <a:endParaRPr lang="en-US" sz="1800" dirty="0">
              <a:solidFill>
                <a:schemeClr val="accent6">
                  <a:lumMod val="75000"/>
                </a:schemeClr>
              </a:solidFill>
              <a:latin typeface="Consolas"/>
              <a:cs typeface="Consolas"/>
            </a:endParaRPr>
          </a:p>
          <a:p>
            <a:pPr marL="0" indent="0">
              <a:buNone/>
            </a:pPr>
            <a:endParaRPr lang="en-US" sz="2400" dirty="0"/>
          </a:p>
        </p:txBody>
      </p:sp>
      <p:sp>
        <p:nvSpPr>
          <p:cNvPr id="21" name="Oval 20">
            <a:extLst>
              <a:ext uri="{FF2B5EF4-FFF2-40B4-BE49-F238E27FC236}">
                <a16:creationId xmlns:a16="http://schemas.microsoft.com/office/drawing/2014/main" id="{3CC283EF-97FB-BB47-B082-4D1D6B22F89B}"/>
              </a:ext>
            </a:extLst>
          </p:cNvPr>
          <p:cNvSpPr/>
          <p:nvPr/>
        </p:nvSpPr>
        <p:spPr>
          <a:xfrm>
            <a:off x="7176120" y="2232090"/>
            <a:ext cx="4680520" cy="33123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2E308D6-2A6B-4E43-8914-C2CCE97A07C1}"/>
              </a:ext>
            </a:extLst>
          </p:cNvPr>
          <p:cNvSpPr/>
          <p:nvPr/>
        </p:nvSpPr>
        <p:spPr>
          <a:xfrm>
            <a:off x="8400256" y="3181834"/>
            <a:ext cx="2960712" cy="2024608"/>
          </a:xfrm>
          <a:prstGeom prst="ellipse">
            <a:avLst/>
          </a:prstGeom>
          <a:solidFill>
            <a:schemeClr val="tx2">
              <a:lumMod val="40000"/>
              <a:lumOff val="6000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79646"/>
              </a:solidFill>
            </a:endParaRPr>
          </a:p>
        </p:txBody>
      </p:sp>
      <p:sp>
        <p:nvSpPr>
          <p:cNvPr id="23" name="TextBox 22">
            <a:extLst>
              <a:ext uri="{FF2B5EF4-FFF2-40B4-BE49-F238E27FC236}">
                <a16:creationId xmlns:a16="http://schemas.microsoft.com/office/drawing/2014/main" id="{05A40FA8-3D50-4645-9593-380830093D75}"/>
              </a:ext>
            </a:extLst>
          </p:cNvPr>
          <p:cNvSpPr txBox="1"/>
          <p:nvPr/>
        </p:nvSpPr>
        <p:spPr>
          <a:xfrm>
            <a:off x="9840417" y="4405970"/>
            <a:ext cx="978153" cy="369332"/>
          </a:xfrm>
          <a:prstGeom prst="rect">
            <a:avLst/>
          </a:prstGeom>
          <a:noFill/>
        </p:spPr>
        <p:txBody>
          <a:bodyPr wrap="square" rtlCol="0">
            <a:spAutoFit/>
          </a:bodyPr>
          <a:lstStyle/>
          <a:p>
            <a:r>
              <a:rPr lang="en-US" dirty="0" err="1"/>
              <a:t>SDCar</a:t>
            </a:r>
            <a:r>
              <a:rPr lang="en-US" dirty="0"/>
              <a:t>(s)</a:t>
            </a:r>
          </a:p>
        </p:txBody>
      </p:sp>
      <p:cxnSp>
        <p:nvCxnSpPr>
          <p:cNvPr id="24" name="Straight Arrow Connector 23">
            <a:extLst>
              <a:ext uri="{FF2B5EF4-FFF2-40B4-BE49-F238E27FC236}">
                <a16:creationId xmlns:a16="http://schemas.microsoft.com/office/drawing/2014/main" id="{536C0AE3-A645-8844-926D-2F2A44FAACB3}"/>
              </a:ext>
            </a:extLst>
          </p:cNvPr>
          <p:cNvCxnSpPr>
            <a:cxnSpLocks/>
          </p:cNvCxnSpPr>
          <p:nvPr/>
        </p:nvCxnSpPr>
        <p:spPr>
          <a:xfrm>
            <a:off x="8040216" y="3253842"/>
            <a:ext cx="1368152"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3D86AC-232B-1642-AF50-A75917E4776D}"/>
              </a:ext>
            </a:extLst>
          </p:cNvPr>
          <p:cNvCxnSpPr>
            <a:cxnSpLocks/>
          </p:cNvCxnSpPr>
          <p:nvPr/>
        </p:nvCxnSpPr>
        <p:spPr>
          <a:xfrm flipH="1" flipV="1">
            <a:off x="8688288" y="2893802"/>
            <a:ext cx="1224136"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0929053-762E-1C40-B8FF-55541B16A9F1}"/>
              </a:ext>
            </a:extLst>
          </p:cNvPr>
          <p:cNvSpPr txBox="1"/>
          <p:nvPr/>
        </p:nvSpPr>
        <p:spPr>
          <a:xfrm>
            <a:off x="9192345" y="2749786"/>
            <a:ext cx="829825" cy="369332"/>
          </a:xfrm>
          <a:prstGeom prst="rect">
            <a:avLst/>
          </a:prstGeom>
          <a:noFill/>
        </p:spPr>
        <p:txBody>
          <a:bodyPr wrap="square" rtlCol="0">
            <a:spAutoFit/>
          </a:bodyPr>
          <a:lstStyle/>
          <a:p>
            <a:r>
              <a:rPr lang="en-US" dirty="0" err="1">
                <a:solidFill>
                  <a:schemeClr val="bg1"/>
                </a:solidFill>
              </a:rPr>
              <a:t>Upcast</a:t>
            </a:r>
            <a:endParaRPr lang="en-US" dirty="0">
              <a:solidFill>
                <a:schemeClr val="bg1"/>
              </a:solidFill>
            </a:endParaRPr>
          </a:p>
        </p:txBody>
      </p:sp>
      <p:sp>
        <p:nvSpPr>
          <p:cNvPr id="27" name="TextBox 26">
            <a:extLst>
              <a:ext uri="{FF2B5EF4-FFF2-40B4-BE49-F238E27FC236}">
                <a16:creationId xmlns:a16="http://schemas.microsoft.com/office/drawing/2014/main" id="{66B99B2A-1CA6-054D-97E6-AAC0C2F80281}"/>
              </a:ext>
            </a:extLst>
          </p:cNvPr>
          <p:cNvSpPr txBox="1"/>
          <p:nvPr/>
        </p:nvSpPr>
        <p:spPr>
          <a:xfrm>
            <a:off x="7392145" y="3613882"/>
            <a:ext cx="1110475" cy="369332"/>
          </a:xfrm>
          <a:prstGeom prst="rect">
            <a:avLst/>
          </a:prstGeom>
          <a:noFill/>
        </p:spPr>
        <p:txBody>
          <a:bodyPr wrap="square" rtlCol="0">
            <a:spAutoFit/>
          </a:bodyPr>
          <a:lstStyle/>
          <a:p>
            <a:r>
              <a:rPr lang="en-US" dirty="0">
                <a:solidFill>
                  <a:schemeClr val="bg1"/>
                </a:solidFill>
              </a:rPr>
              <a:t>Downcast</a:t>
            </a:r>
          </a:p>
        </p:txBody>
      </p:sp>
      <p:sp>
        <p:nvSpPr>
          <p:cNvPr id="28" name="Slide Number Placeholder 3">
            <a:extLst>
              <a:ext uri="{FF2B5EF4-FFF2-40B4-BE49-F238E27FC236}">
                <a16:creationId xmlns:a16="http://schemas.microsoft.com/office/drawing/2014/main" id="{A51E52F2-99E9-484D-B58C-C08A56DD4B4A}"/>
              </a:ext>
            </a:extLst>
          </p:cNvPr>
          <p:cNvSpPr>
            <a:spLocks noGrp="1"/>
          </p:cNvSpPr>
          <p:nvPr>
            <p:ph type="sldNum" sz="quarter" idx="12"/>
          </p:nvPr>
        </p:nvSpPr>
        <p:spPr>
          <a:xfrm>
            <a:off x="5817810" y="6489027"/>
            <a:ext cx="4850191" cy="365125"/>
          </a:xfrm>
        </p:spPr>
        <p:txBody>
          <a:bodyPr/>
          <a:lstStyle/>
          <a:p>
            <a:fld id="{D2040F39-7941-49A4-B48D-F201B18B6351}" type="slidenum">
              <a:rPr lang="it-IT" smtClean="0"/>
              <a:pPr/>
              <a:t>65</a:t>
            </a:fld>
            <a:endParaRPr lang="it-IT" dirty="0"/>
          </a:p>
        </p:txBody>
      </p:sp>
      <p:sp>
        <p:nvSpPr>
          <p:cNvPr id="29" name="TextBox 28">
            <a:extLst>
              <a:ext uri="{FF2B5EF4-FFF2-40B4-BE49-F238E27FC236}">
                <a16:creationId xmlns:a16="http://schemas.microsoft.com/office/drawing/2014/main" id="{0E94BEBD-E595-684B-8C5E-F0CDF79B7123}"/>
              </a:ext>
            </a:extLst>
          </p:cNvPr>
          <p:cNvSpPr txBox="1"/>
          <p:nvPr/>
        </p:nvSpPr>
        <p:spPr>
          <a:xfrm>
            <a:off x="10429266" y="5364594"/>
            <a:ext cx="729687" cy="369332"/>
          </a:xfrm>
          <a:prstGeom prst="rect">
            <a:avLst/>
          </a:prstGeom>
          <a:noFill/>
        </p:spPr>
        <p:txBody>
          <a:bodyPr wrap="square" rtlCol="0">
            <a:spAutoFit/>
          </a:bodyPr>
          <a:lstStyle/>
          <a:p>
            <a:r>
              <a:rPr lang="en-US" dirty="0"/>
              <a:t>Car(s)</a:t>
            </a:r>
          </a:p>
        </p:txBody>
      </p:sp>
    </p:spTree>
    <p:extLst>
      <p:ext uri="{BB962C8B-B14F-4D97-AF65-F5344CB8AC3E}">
        <p14:creationId xmlns:p14="http://schemas.microsoft.com/office/powerpoint/2010/main" val="1309279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92E1-0254-6844-992F-AC9A26DADDCF}"/>
              </a:ext>
            </a:extLst>
          </p:cNvPr>
          <p:cNvSpPr>
            <a:spLocks noGrp="1"/>
          </p:cNvSpPr>
          <p:nvPr>
            <p:ph type="title"/>
          </p:nvPr>
        </p:nvSpPr>
        <p:spPr/>
        <p:txBody>
          <a:bodyPr/>
          <a:lstStyle/>
          <a:p>
            <a:r>
              <a:rPr lang="en-US" dirty="0"/>
              <a:t>Upcasting and </a:t>
            </a:r>
            <a:r>
              <a:rPr lang="en-US" dirty="0" err="1"/>
              <a:t>Downcasting</a:t>
            </a:r>
            <a:endParaRPr lang="it-IT" dirty="0"/>
          </a:p>
        </p:txBody>
      </p:sp>
      <p:sp>
        <p:nvSpPr>
          <p:cNvPr id="4" name="Slide Number Placeholder 3">
            <a:extLst>
              <a:ext uri="{FF2B5EF4-FFF2-40B4-BE49-F238E27FC236}">
                <a16:creationId xmlns:a16="http://schemas.microsoft.com/office/drawing/2014/main" id="{188EE299-2450-5245-927F-4E7D565519F9}"/>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
        <p:nvSpPr>
          <p:cNvPr id="5" name="Oval 4">
            <a:extLst>
              <a:ext uri="{FF2B5EF4-FFF2-40B4-BE49-F238E27FC236}">
                <a16:creationId xmlns:a16="http://schemas.microsoft.com/office/drawing/2014/main" id="{7D85F0D9-A3C9-294D-86E8-5FF7321DBE49}"/>
              </a:ext>
            </a:extLst>
          </p:cNvPr>
          <p:cNvSpPr/>
          <p:nvPr/>
        </p:nvSpPr>
        <p:spPr>
          <a:xfrm>
            <a:off x="5519936" y="2941685"/>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6" name="Oval 5">
            <a:extLst>
              <a:ext uri="{FF2B5EF4-FFF2-40B4-BE49-F238E27FC236}">
                <a16:creationId xmlns:a16="http://schemas.microsoft.com/office/drawing/2014/main" id="{85B48091-21DF-DC43-A983-C83EEFFAFBC2}"/>
              </a:ext>
            </a:extLst>
          </p:cNvPr>
          <p:cNvSpPr/>
          <p:nvPr/>
        </p:nvSpPr>
        <p:spPr>
          <a:xfrm>
            <a:off x="6023992" y="2941685"/>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7" name="Oval 6">
            <a:extLst>
              <a:ext uri="{FF2B5EF4-FFF2-40B4-BE49-F238E27FC236}">
                <a16:creationId xmlns:a16="http://schemas.microsoft.com/office/drawing/2014/main" id="{DC1C827C-A433-A34B-949A-A9F6564FAEB0}"/>
              </a:ext>
            </a:extLst>
          </p:cNvPr>
          <p:cNvSpPr/>
          <p:nvPr/>
        </p:nvSpPr>
        <p:spPr>
          <a:xfrm>
            <a:off x="5519936" y="3834902"/>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8" name="Oval 7">
            <a:extLst>
              <a:ext uri="{FF2B5EF4-FFF2-40B4-BE49-F238E27FC236}">
                <a16:creationId xmlns:a16="http://schemas.microsoft.com/office/drawing/2014/main" id="{8AE84583-CDD8-674E-ACEA-A9111BBC5F14}"/>
              </a:ext>
            </a:extLst>
          </p:cNvPr>
          <p:cNvSpPr/>
          <p:nvPr/>
        </p:nvSpPr>
        <p:spPr>
          <a:xfrm>
            <a:off x="6023992" y="3834902"/>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9" name="Oval 8">
            <a:extLst>
              <a:ext uri="{FF2B5EF4-FFF2-40B4-BE49-F238E27FC236}">
                <a16:creationId xmlns:a16="http://schemas.microsoft.com/office/drawing/2014/main" id="{B35AAF67-304B-5041-B9E4-31618AC1476D}"/>
              </a:ext>
            </a:extLst>
          </p:cNvPr>
          <p:cNvSpPr/>
          <p:nvPr/>
        </p:nvSpPr>
        <p:spPr>
          <a:xfrm>
            <a:off x="5508275" y="4728119"/>
            <a:ext cx="360040" cy="79208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dirty="0"/>
          </a:p>
        </p:txBody>
      </p:sp>
      <p:sp>
        <p:nvSpPr>
          <p:cNvPr id="10" name="Oval 9">
            <a:extLst>
              <a:ext uri="{FF2B5EF4-FFF2-40B4-BE49-F238E27FC236}">
                <a16:creationId xmlns:a16="http://schemas.microsoft.com/office/drawing/2014/main" id="{0C90AAD4-3FCA-2B42-938B-5E27E028A069}"/>
              </a:ext>
            </a:extLst>
          </p:cNvPr>
          <p:cNvSpPr/>
          <p:nvPr/>
        </p:nvSpPr>
        <p:spPr>
          <a:xfrm>
            <a:off x="6012331" y="4728119"/>
            <a:ext cx="360040" cy="792088"/>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dirty="0"/>
          </a:p>
        </p:txBody>
      </p:sp>
      <p:sp>
        <p:nvSpPr>
          <p:cNvPr id="11" name="Oval 10">
            <a:extLst>
              <a:ext uri="{FF2B5EF4-FFF2-40B4-BE49-F238E27FC236}">
                <a16:creationId xmlns:a16="http://schemas.microsoft.com/office/drawing/2014/main" id="{22663CA2-EC15-C248-BC44-F5BB9C5F197B}"/>
              </a:ext>
            </a:extLst>
          </p:cNvPr>
          <p:cNvSpPr/>
          <p:nvPr/>
        </p:nvSpPr>
        <p:spPr>
          <a:xfrm>
            <a:off x="3610124" y="2912564"/>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2" name="Oval 11">
            <a:extLst>
              <a:ext uri="{FF2B5EF4-FFF2-40B4-BE49-F238E27FC236}">
                <a16:creationId xmlns:a16="http://schemas.microsoft.com/office/drawing/2014/main" id="{5538875D-7606-A048-A89E-F2356112EFA2}"/>
              </a:ext>
            </a:extLst>
          </p:cNvPr>
          <p:cNvSpPr/>
          <p:nvPr/>
        </p:nvSpPr>
        <p:spPr>
          <a:xfrm>
            <a:off x="4114180" y="2912564"/>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3" name="Oval 12">
            <a:extLst>
              <a:ext uri="{FF2B5EF4-FFF2-40B4-BE49-F238E27FC236}">
                <a16:creationId xmlns:a16="http://schemas.microsoft.com/office/drawing/2014/main" id="{C020B478-1291-9F47-ABB7-B43525BD7BCE}"/>
              </a:ext>
            </a:extLst>
          </p:cNvPr>
          <p:cNvSpPr/>
          <p:nvPr/>
        </p:nvSpPr>
        <p:spPr>
          <a:xfrm>
            <a:off x="3610124" y="3805781"/>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4" name="Oval 13">
            <a:extLst>
              <a:ext uri="{FF2B5EF4-FFF2-40B4-BE49-F238E27FC236}">
                <a16:creationId xmlns:a16="http://schemas.microsoft.com/office/drawing/2014/main" id="{A2013B74-2A7D-6942-82CE-7D62A1EDE92B}"/>
              </a:ext>
            </a:extLst>
          </p:cNvPr>
          <p:cNvSpPr/>
          <p:nvPr/>
        </p:nvSpPr>
        <p:spPr>
          <a:xfrm>
            <a:off x="4114180" y="3805781"/>
            <a:ext cx="360040" cy="79208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
        <p:nvSpPr>
          <p:cNvPr id="15" name="TextBox 14">
            <a:extLst>
              <a:ext uri="{FF2B5EF4-FFF2-40B4-BE49-F238E27FC236}">
                <a16:creationId xmlns:a16="http://schemas.microsoft.com/office/drawing/2014/main" id="{94C771A9-F182-6D42-B4B9-DE5B82884D29}"/>
              </a:ext>
            </a:extLst>
          </p:cNvPr>
          <p:cNvSpPr txBox="1"/>
          <p:nvPr/>
        </p:nvSpPr>
        <p:spPr>
          <a:xfrm>
            <a:off x="3285691" y="2100774"/>
            <a:ext cx="1493870" cy="646331"/>
          </a:xfrm>
          <a:prstGeom prst="rect">
            <a:avLst/>
          </a:prstGeom>
          <a:noFill/>
        </p:spPr>
        <p:txBody>
          <a:bodyPr wrap="none" rtlCol="0">
            <a:spAutoFit/>
          </a:bodyPr>
          <a:lstStyle/>
          <a:p>
            <a:r>
              <a:rPr lang="it-IT" dirty="0"/>
              <a:t>Reference Car</a:t>
            </a:r>
          </a:p>
          <a:p>
            <a:r>
              <a:rPr lang="it-IT" dirty="0"/>
              <a:t>Car c1 = </a:t>
            </a:r>
            <a:r>
              <a:rPr lang="it-IT" dirty="0" err="1"/>
              <a:t>sdc</a:t>
            </a:r>
            <a:endParaRPr lang="it-IT" dirty="0"/>
          </a:p>
        </p:txBody>
      </p:sp>
      <p:sp>
        <p:nvSpPr>
          <p:cNvPr id="16" name="TextBox 15">
            <a:extLst>
              <a:ext uri="{FF2B5EF4-FFF2-40B4-BE49-F238E27FC236}">
                <a16:creationId xmlns:a16="http://schemas.microsoft.com/office/drawing/2014/main" id="{7FABA1B5-F561-C644-8CB2-CC388AAC9902}"/>
              </a:ext>
            </a:extLst>
          </p:cNvPr>
          <p:cNvSpPr txBox="1"/>
          <p:nvPr/>
        </p:nvSpPr>
        <p:spPr>
          <a:xfrm>
            <a:off x="5280041" y="2109322"/>
            <a:ext cx="1796133" cy="646331"/>
          </a:xfrm>
          <a:prstGeom prst="rect">
            <a:avLst/>
          </a:prstGeom>
          <a:noFill/>
        </p:spPr>
        <p:txBody>
          <a:bodyPr wrap="none" rtlCol="0">
            <a:spAutoFit/>
          </a:bodyPr>
          <a:lstStyle/>
          <a:p>
            <a:r>
              <a:rPr lang="it-IT" dirty="0"/>
              <a:t>Reference </a:t>
            </a:r>
            <a:r>
              <a:rPr lang="it-IT" dirty="0" err="1"/>
              <a:t>SDCar</a:t>
            </a:r>
            <a:endParaRPr lang="it-IT" dirty="0"/>
          </a:p>
          <a:p>
            <a:r>
              <a:rPr lang="it-IT" dirty="0" err="1"/>
              <a:t>SDCar</a:t>
            </a:r>
            <a:r>
              <a:rPr lang="it-IT" dirty="0"/>
              <a:t> c2 = </a:t>
            </a:r>
            <a:r>
              <a:rPr lang="it-IT" dirty="0" err="1"/>
              <a:t>sdc</a:t>
            </a:r>
            <a:endParaRPr lang="it-IT" dirty="0"/>
          </a:p>
        </p:txBody>
      </p:sp>
      <p:sp>
        <p:nvSpPr>
          <p:cNvPr id="17" name="Rounded Rectangle 16">
            <a:extLst>
              <a:ext uri="{FF2B5EF4-FFF2-40B4-BE49-F238E27FC236}">
                <a16:creationId xmlns:a16="http://schemas.microsoft.com/office/drawing/2014/main" id="{70D2FC21-CC2F-4246-A437-9100BF8D29B9}"/>
              </a:ext>
            </a:extLst>
          </p:cNvPr>
          <p:cNvSpPr/>
          <p:nvPr/>
        </p:nvSpPr>
        <p:spPr>
          <a:xfrm>
            <a:off x="3358097" y="2747105"/>
            <a:ext cx="1349059" cy="206678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E998E79A-BA8F-0C4C-95C9-C1385BB07E16}"/>
              </a:ext>
            </a:extLst>
          </p:cNvPr>
          <p:cNvSpPr/>
          <p:nvPr/>
        </p:nvSpPr>
        <p:spPr>
          <a:xfrm>
            <a:off x="5280041" y="2747105"/>
            <a:ext cx="1299323" cy="293088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Oval 18">
            <a:extLst>
              <a:ext uri="{FF2B5EF4-FFF2-40B4-BE49-F238E27FC236}">
                <a16:creationId xmlns:a16="http://schemas.microsoft.com/office/drawing/2014/main" id="{ECFB8102-9F9C-FA4E-9379-3A0D1EF76A9E}"/>
              </a:ext>
            </a:extLst>
          </p:cNvPr>
          <p:cNvSpPr/>
          <p:nvPr/>
        </p:nvSpPr>
        <p:spPr>
          <a:xfrm>
            <a:off x="8979499" y="2941685"/>
            <a:ext cx="360040" cy="792088"/>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0" name="Oval 19">
            <a:extLst>
              <a:ext uri="{FF2B5EF4-FFF2-40B4-BE49-F238E27FC236}">
                <a16:creationId xmlns:a16="http://schemas.microsoft.com/office/drawing/2014/main" id="{EA22CDDE-4373-704A-9A41-63AF90753CBB}"/>
              </a:ext>
            </a:extLst>
          </p:cNvPr>
          <p:cNvSpPr/>
          <p:nvPr/>
        </p:nvSpPr>
        <p:spPr>
          <a:xfrm>
            <a:off x="9483555" y="2941685"/>
            <a:ext cx="360040" cy="792088"/>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1" name="Oval 20">
            <a:extLst>
              <a:ext uri="{FF2B5EF4-FFF2-40B4-BE49-F238E27FC236}">
                <a16:creationId xmlns:a16="http://schemas.microsoft.com/office/drawing/2014/main" id="{B8A1CDBA-2BD3-C54B-9027-4F898470A798}"/>
              </a:ext>
            </a:extLst>
          </p:cNvPr>
          <p:cNvSpPr/>
          <p:nvPr/>
        </p:nvSpPr>
        <p:spPr>
          <a:xfrm>
            <a:off x="8979499" y="3834902"/>
            <a:ext cx="360040" cy="792088"/>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2" name="Oval 21">
            <a:extLst>
              <a:ext uri="{FF2B5EF4-FFF2-40B4-BE49-F238E27FC236}">
                <a16:creationId xmlns:a16="http://schemas.microsoft.com/office/drawing/2014/main" id="{EAB8C20E-8AA3-8346-9E45-0036597E32B7}"/>
              </a:ext>
            </a:extLst>
          </p:cNvPr>
          <p:cNvSpPr/>
          <p:nvPr/>
        </p:nvSpPr>
        <p:spPr>
          <a:xfrm>
            <a:off x="9483555" y="3834902"/>
            <a:ext cx="360040" cy="792088"/>
          </a:xfrm>
          <a:prstGeom prst="ellipse">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3" name="Oval 22">
            <a:extLst>
              <a:ext uri="{FF2B5EF4-FFF2-40B4-BE49-F238E27FC236}">
                <a16:creationId xmlns:a16="http://schemas.microsoft.com/office/drawing/2014/main" id="{612ED33D-E637-EB4E-92C7-326A1044A3B7}"/>
              </a:ext>
            </a:extLst>
          </p:cNvPr>
          <p:cNvSpPr/>
          <p:nvPr/>
        </p:nvSpPr>
        <p:spPr>
          <a:xfrm>
            <a:off x="8967838" y="4728119"/>
            <a:ext cx="360040" cy="792088"/>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4" name="Oval 23">
            <a:extLst>
              <a:ext uri="{FF2B5EF4-FFF2-40B4-BE49-F238E27FC236}">
                <a16:creationId xmlns:a16="http://schemas.microsoft.com/office/drawing/2014/main" id="{0C55647E-CD1D-CE49-B90D-826A0BFC9972}"/>
              </a:ext>
            </a:extLst>
          </p:cNvPr>
          <p:cNvSpPr/>
          <p:nvPr/>
        </p:nvSpPr>
        <p:spPr>
          <a:xfrm>
            <a:off x="9471894" y="4728119"/>
            <a:ext cx="360040" cy="792088"/>
          </a:xfrm>
          <a:prstGeom prst="ellipse">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5" name="Rounded Rectangle 24">
            <a:extLst>
              <a:ext uri="{FF2B5EF4-FFF2-40B4-BE49-F238E27FC236}">
                <a16:creationId xmlns:a16="http://schemas.microsoft.com/office/drawing/2014/main" id="{778E29B9-1E81-AF40-A176-DDA28225514E}"/>
              </a:ext>
            </a:extLst>
          </p:cNvPr>
          <p:cNvSpPr/>
          <p:nvPr/>
        </p:nvSpPr>
        <p:spPr>
          <a:xfrm>
            <a:off x="8739604" y="2747105"/>
            <a:ext cx="1299323" cy="293088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37" name="Straight Connector 36">
            <a:extLst>
              <a:ext uri="{FF2B5EF4-FFF2-40B4-BE49-F238E27FC236}">
                <a16:creationId xmlns:a16="http://schemas.microsoft.com/office/drawing/2014/main" id="{82608139-3720-CA4B-B20F-C785CB945668}"/>
              </a:ext>
            </a:extLst>
          </p:cNvPr>
          <p:cNvCxnSpPr>
            <a:cxnSpLocks/>
          </p:cNvCxnSpPr>
          <p:nvPr/>
        </p:nvCxnSpPr>
        <p:spPr>
          <a:xfrm>
            <a:off x="2824604" y="5173933"/>
            <a:ext cx="2455437" cy="0"/>
          </a:xfrm>
          <a:prstGeom prst="line">
            <a:avLst/>
          </a:prstGeom>
          <a:ln w="38100" cap="flat" cmpd="sng" algn="ctr">
            <a:solidFill>
              <a:schemeClr val="accent2">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D49F7B08-704D-504A-8ADE-878D1FA3CE2E}"/>
              </a:ext>
            </a:extLst>
          </p:cNvPr>
          <p:cNvCxnSpPr>
            <a:cxnSpLocks/>
            <a:endCxn id="24" idx="2"/>
          </p:cNvCxnSpPr>
          <p:nvPr/>
        </p:nvCxnSpPr>
        <p:spPr>
          <a:xfrm>
            <a:off x="6023992" y="5124163"/>
            <a:ext cx="3447902" cy="0"/>
          </a:xfrm>
          <a:prstGeom prst="straightConnector1">
            <a:avLst/>
          </a:prstGeom>
          <a:ln w="38100" cap="flat" cmpd="sng" algn="ctr">
            <a:solidFill>
              <a:schemeClr val="accent2">
                <a:lumMod val="60000"/>
                <a:lumOff val="40000"/>
              </a:schemeClr>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36916167-1C63-3745-9EF6-40C779C56E83}"/>
              </a:ext>
            </a:extLst>
          </p:cNvPr>
          <p:cNvCxnSpPr>
            <a:cxnSpLocks/>
          </p:cNvCxnSpPr>
          <p:nvPr/>
        </p:nvCxnSpPr>
        <p:spPr>
          <a:xfrm>
            <a:off x="2824604" y="4237829"/>
            <a:ext cx="533493" cy="0"/>
          </a:xfrm>
          <a:prstGeom prst="line">
            <a:avLst/>
          </a:prstGeom>
          <a:ln w="38100">
            <a:solidFill>
              <a:schemeClr val="accent3">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B4B947F-6F5A-4944-BA93-4C3C26172C52}"/>
              </a:ext>
            </a:extLst>
          </p:cNvPr>
          <p:cNvCxnSpPr>
            <a:cxnSpLocks/>
          </p:cNvCxnSpPr>
          <p:nvPr/>
        </p:nvCxnSpPr>
        <p:spPr>
          <a:xfrm>
            <a:off x="4114180" y="4255855"/>
            <a:ext cx="1159478" cy="0"/>
          </a:xfrm>
          <a:prstGeom prst="line">
            <a:avLst/>
          </a:prstGeom>
          <a:ln w="38100">
            <a:solidFill>
              <a:schemeClr val="accent3">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1448B282-609C-294F-8CF2-6092421F8949}"/>
              </a:ext>
            </a:extLst>
          </p:cNvPr>
          <p:cNvCxnSpPr/>
          <p:nvPr/>
        </p:nvCxnSpPr>
        <p:spPr>
          <a:xfrm>
            <a:off x="6023992" y="4237829"/>
            <a:ext cx="2943846" cy="18026"/>
          </a:xfrm>
          <a:prstGeom prst="straightConnector1">
            <a:avLst/>
          </a:prstGeom>
          <a:ln w="38100">
            <a:solidFill>
              <a:schemeClr val="accent3">
                <a:lumMod val="75000"/>
              </a:schemeClr>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A2424711-EF91-1B4E-8284-D4ABA006182A}"/>
              </a:ext>
            </a:extLst>
          </p:cNvPr>
          <p:cNvSpPr txBox="1"/>
          <p:nvPr/>
        </p:nvSpPr>
        <p:spPr>
          <a:xfrm>
            <a:off x="1302966" y="3914663"/>
            <a:ext cx="1303627" cy="646331"/>
          </a:xfrm>
          <a:prstGeom prst="rect">
            <a:avLst/>
          </a:prstGeom>
          <a:noFill/>
        </p:spPr>
        <p:txBody>
          <a:bodyPr wrap="none" rtlCol="0">
            <a:spAutoFit/>
          </a:bodyPr>
          <a:lstStyle/>
          <a:p>
            <a:r>
              <a:rPr lang="it-IT" dirty="0"/>
              <a:t>Method call</a:t>
            </a:r>
          </a:p>
          <a:p>
            <a:r>
              <a:rPr lang="it-IT" dirty="0" err="1"/>
              <a:t>c.turnOn</a:t>
            </a:r>
            <a:r>
              <a:rPr lang="it-IT" dirty="0"/>
              <a:t>()</a:t>
            </a:r>
          </a:p>
        </p:txBody>
      </p:sp>
      <p:sp>
        <p:nvSpPr>
          <p:cNvPr id="32" name="TextBox 31">
            <a:extLst>
              <a:ext uri="{FF2B5EF4-FFF2-40B4-BE49-F238E27FC236}">
                <a16:creationId xmlns:a16="http://schemas.microsoft.com/office/drawing/2014/main" id="{B64BB0C1-A06E-734D-BB2E-F3CE5D516486}"/>
              </a:ext>
            </a:extLst>
          </p:cNvPr>
          <p:cNvSpPr txBox="1"/>
          <p:nvPr/>
        </p:nvSpPr>
        <p:spPr>
          <a:xfrm>
            <a:off x="1257976" y="4850767"/>
            <a:ext cx="1399614" cy="646331"/>
          </a:xfrm>
          <a:prstGeom prst="rect">
            <a:avLst/>
          </a:prstGeom>
          <a:noFill/>
        </p:spPr>
        <p:txBody>
          <a:bodyPr wrap="none" rtlCol="0">
            <a:spAutoFit/>
          </a:bodyPr>
          <a:lstStyle/>
          <a:p>
            <a:r>
              <a:rPr lang="it-IT" dirty="0"/>
              <a:t>Method call</a:t>
            </a:r>
          </a:p>
          <a:p>
            <a:r>
              <a:rPr lang="it-IT" dirty="0" err="1"/>
              <a:t>c.turnSDOn</a:t>
            </a:r>
            <a:r>
              <a:rPr lang="it-IT" dirty="0"/>
              <a:t>()</a:t>
            </a:r>
          </a:p>
        </p:txBody>
      </p:sp>
      <p:sp>
        <p:nvSpPr>
          <p:cNvPr id="34" name="TextBox 33">
            <a:extLst>
              <a:ext uri="{FF2B5EF4-FFF2-40B4-BE49-F238E27FC236}">
                <a16:creationId xmlns:a16="http://schemas.microsoft.com/office/drawing/2014/main" id="{B11025CA-627B-A949-9210-4E7A044CC9B1}"/>
              </a:ext>
            </a:extLst>
          </p:cNvPr>
          <p:cNvSpPr txBox="1"/>
          <p:nvPr/>
        </p:nvSpPr>
        <p:spPr>
          <a:xfrm>
            <a:off x="8031734" y="2079330"/>
            <a:ext cx="2592288" cy="646331"/>
          </a:xfrm>
          <a:prstGeom prst="rect">
            <a:avLst/>
          </a:prstGeom>
          <a:noFill/>
        </p:spPr>
        <p:txBody>
          <a:bodyPr wrap="square" rtlCol="0">
            <a:spAutoFit/>
          </a:bodyPr>
          <a:lstStyle/>
          <a:p>
            <a:pPr algn="ctr"/>
            <a:r>
              <a:rPr lang="it-IT" b="1" dirty="0" err="1"/>
              <a:t>Actual</a:t>
            </a:r>
            <a:r>
              <a:rPr lang="it-IT" b="1" dirty="0"/>
              <a:t> Object</a:t>
            </a:r>
          </a:p>
          <a:p>
            <a:pPr algn="ctr"/>
            <a:r>
              <a:rPr lang="it-IT" b="1" dirty="0" err="1"/>
              <a:t>SDCar</a:t>
            </a:r>
            <a:r>
              <a:rPr lang="it-IT" b="1" dirty="0"/>
              <a:t> </a:t>
            </a:r>
            <a:r>
              <a:rPr lang="it-IT" b="1" dirty="0" err="1"/>
              <a:t>sdc</a:t>
            </a:r>
            <a:r>
              <a:rPr lang="it-IT" b="1" dirty="0"/>
              <a:t> = new </a:t>
            </a:r>
            <a:r>
              <a:rPr lang="it-IT" b="1" dirty="0" err="1"/>
              <a:t>SDCar</a:t>
            </a:r>
            <a:r>
              <a:rPr lang="it-IT" b="1" dirty="0"/>
              <a:t>()</a:t>
            </a:r>
          </a:p>
        </p:txBody>
      </p:sp>
    </p:spTree>
    <p:extLst>
      <p:ext uri="{BB962C8B-B14F-4D97-AF65-F5344CB8AC3E}">
        <p14:creationId xmlns:p14="http://schemas.microsoft.com/office/powerpoint/2010/main" val="151659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Upcasting</a:t>
            </a:r>
            <a:endParaRPr lang="en-US" dirty="0"/>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Upcasting refers to the use of a reference which is more general (closer to Object type) than the actual type of the object itself</a:t>
            </a:r>
          </a:p>
          <a:p>
            <a:r>
              <a:rPr lang="en-US" sz="2800" dirty="0">
                <a:latin typeface="Calibri" panose="020F0502020204030204" pitchFamily="34" charset="0"/>
                <a:cs typeface="Calibri" panose="020F0502020204030204" pitchFamily="34" charset="0"/>
              </a:rPr>
              <a:t>Note well: </a:t>
            </a:r>
            <a:r>
              <a:rPr lang="en-US" sz="2800" dirty="0">
                <a:solidFill>
                  <a:schemeClr val="accent6">
                    <a:lumMod val="75000"/>
                  </a:schemeClr>
                </a:solidFill>
                <a:latin typeface="Calibri" panose="020F0502020204030204" pitchFamily="34" charset="0"/>
                <a:cs typeface="Calibri" panose="020F0502020204030204" pitchFamily="34" charset="0"/>
              </a:rPr>
              <a:t>references and objects are separate concepts</a:t>
            </a:r>
            <a:r>
              <a:rPr lang="en-US" sz="2800" dirty="0">
                <a:latin typeface="Calibri" panose="020F0502020204030204" pitchFamily="34" charset="0"/>
                <a:cs typeface="Calibri" panose="020F0502020204030204" pitchFamily="34" charset="0"/>
              </a:rPr>
              <a:t>. Object referenced by ‘c’ continues to be of </a:t>
            </a:r>
            <a:r>
              <a:rPr lang="en-US" sz="2800" dirty="0" err="1">
                <a:latin typeface="Calibri" panose="020F0502020204030204" pitchFamily="34" charset="0"/>
                <a:cs typeface="Calibri" panose="020F0502020204030204" pitchFamily="34" charset="0"/>
              </a:rPr>
              <a:t>SDCar</a:t>
            </a:r>
            <a:r>
              <a:rPr lang="en-US" sz="2800" dirty="0">
                <a:latin typeface="Calibri" panose="020F0502020204030204" pitchFamily="34" charset="0"/>
                <a:cs typeface="Calibri" panose="020F0502020204030204" pitchFamily="34" charset="0"/>
              </a:rPr>
              <a:t> type! Only the reference (i.e., the external interface) changes!</a:t>
            </a:r>
          </a:p>
          <a:p>
            <a:r>
              <a:rPr lang="en-US" sz="2800" dirty="0"/>
              <a:t>It is </a:t>
            </a:r>
            <a:r>
              <a:rPr lang="en-US" sz="2800" dirty="0">
                <a:solidFill>
                  <a:srgbClr val="E46C0A"/>
                </a:solidFill>
              </a:rPr>
              <a:t>dependable: </a:t>
            </a:r>
            <a:r>
              <a:rPr lang="en-US" sz="2800" dirty="0"/>
              <a:t>It is always true that an </a:t>
            </a:r>
            <a:r>
              <a:rPr lang="en-US" sz="2800" dirty="0" err="1"/>
              <a:t>SDCar</a:t>
            </a:r>
            <a:r>
              <a:rPr lang="en-US" sz="2800" dirty="0"/>
              <a:t> is a Car too</a:t>
            </a:r>
          </a:p>
          <a:p>
            <a:r>
              <a:rPr lang="en-US" sz="2800" dirty="0"/>
              <a:t>It is </a:t>
            </a:r>
            <a:r>
              <a:rPr lang="en-US" sz="2800" dirty="0">
                <a:solidFill>
                  <a:srgbClr val="E46C0A"/>
                </a:solidFill>
              </a:rPr>
              <a:t>automatic: </a:t>
            </a:r>
            <a:r>
              <a:rPr lang="en-US" sz="2800" dirty="0">
                <a:latin typeface="Consolas" panose="020B0609020204030204" pitchFamily="49" charset="0"/>
                <a:cs typeface="Consolas" panose="020B0609020204030204" pitchFamily="49" charset="0"/>
              </a:rPr>
              <a:t>Car c = new </a:t>
            </a:r>
            <a:r>
              <a:rPr lang="en-US" sz="2800" dirty="0" err="1">
                <a:latin typeface="Consolas" panose="020B0609020204030204" pitchFamily="49" charset="0"/>
                <a:cs typeface="Consolas" panose="020B0609020204030204" pitchFamily="49" charset="0"/>
              </a:rPr>
              <a:t>SDCar</a:t>
            </a:r>
            <a:r>
              <a:rPr lang="en-US" sz="2800" dirty="0">
                <a:latin typeface="Consolas" panose="020B0609020204030204" pitchFamily="49" charset="0"/>
                <a:cs typeface="Consolas" panose="020B0609020204030204" pitchFamily="49" charset="0"/>
              </a:rPr>
              <a:t>();</a:t>
            </a:r>
            <a:endParaRPr lang="en-US" sz="2800" dirty="0">
              <a:latin typeface="Calibri" panose="020F0502020204030204" pitchFamily="34" charset="0"/>
              <a:cs typeface="Calibri" panose="020F0502020204030204" pitchFamily="34" charset="0"/>
            </a:endParaRPr>
          </a:p>
          <a:p>
            <a:pPr marL="0" indent="0">
              <a:buNone/>
            </a:pPr>
            <a:endParaRPr lang="en-US" sz="2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67</a:t>
            </a:fld>
            <a:endParaRPr lang="it-IT" dirty="0"/>
          </a:p>
        </p:txBody>
      </p:sp>
    </p:spTree>
    <p:extLst>
      <p:ext uri="{BB962C8B-B14F-4D97-AF65-F5344CB8AC3E}">
        <p14:creationId xmlns:p14="http://schemas.microsoft.com/office/powerpoint/2010/main" val="12793748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5706A-E5D0-EA4B-87A9-C729BA2A6DD9}"/>
              </a:ext>
            </a:extLst>
          </p:cNvPr>
          <p:cNvSpPr>
            <a:spLocks noGrp="1"/>
          </p:cNvSpPr>
          <p:nvPr>
            <p:ph type="title"/>
          </p:nvPr>
        </p:nvSpPr>
        <p:spPr/>
        <p:txBody>
          <a:bodyPr/>
          <a:lstStyle/>
          <a:p>
            <a:r>
              <a:rPr lang="en-IT" dirty="0"/>
              <a:t>Example</a:t>
            </a:r>
          </a:p>
        </p:txBody>
      </p:sp>
      <p:sp>
        <p:nvSpPr>
          <p:cNvPr id="6" name="Content Placeholder 5">
            <a:extLst>
              <a:ext uri="{FF2B5EF4-FFF2-40B4-BE49-F238E27FC236}">
                <a16:creationId xmlns:a16="http://schemas.microsoft.com/office/drawing/2014/main" id="{22B2DCA6-00C9-D04C-8C7E-6DBA98B4CBAA}"/>
              </a:ext>
            </a:extLst>
          </p:cNvPr>
          <p:cNvSpPr>
            <a:spLocks noGrp="1"/>
          </p:cNvSpPr>
          <p:nvPr>
            <p:ph sz="half" idx="1"/>
          </p:nvPr>
        </p:nvSpPr>
        <p:spPr/>
        <p:txBody>
          <a:bodyPr>
            <a:normAutofit fontScale="70000" lnSpcReduction="20000"/>
          </a:bodyPr>
          <a:lstStyle/>
          <a:p>
            <a:pPr marL="0" indent="0">
              <a:buNone/>
            </a:pPr>
            <a:r>
              <a:rPr lang="en-US" dirty="0">
                <a:latin typeface="Consolas"/>
                <a:cs typeface="Consolas"/>
              </a:rPr>
              <a:t>class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isOn</a:t>
            </a:r>
            <a:r>
              <a:rPr lang="en-US" dirty="0">
                <a:latin typeface="Consolas"/>
                <a:cs typeface="Consolas"/>
              </a:rPr>
              <a:t>;</a:t>
            </a:r>
          </a:p>
          <a:p>
            <a:pPr marL="0" indent="0">
              <a:buNone/>
            </a:pPr>
            <a:r>
              <a:rPr lang="en-US" dirty="0">
                <a:latin typeface="Consolas"/>
                <a:cs typeface="Consolas"/>
              </a:rPr>
              <a:t>	string </a:t>
            </a:r>
            <a:r>
              <a:rPr lang="en-US" dirty="0" err="1">
                <a:latin typeface="Consolas"/>
                <a:cs typeface="Consolas"/>
              </a:rPr>
              <a:t>licensePlate</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endParaRPr lang="en-IT" dirty="0"/>
          </a:p>
        </p:txBody>
      </p:sp>
      <p:sp>
        <p:nvSpPr>
          <p:cNvPr id="7" name="Content Placeholder 6">
            <a:extLst>
              <a:ext uri="{FF2B5EF4-FFF2-40B4-BE49-F238E27FC236}">
                <a16:creationId xmlns:a16="http://schemas.microsoft.com/office/drawing/2014/main" id="{327B546D-7701-174B-955D-8720A08C6B8D}"/>
              </a:ext>
            </a:extLst>
          </p:cNvPr>
          <p:cNvSpPr>
            <a:spLocks noGrp="1"/>
          </p:cNvSpPr>
          <p:nvPr>
            <p:ph sz="half" idx="2"/>
          </p:nvPr>
        </p:nvSpPr>
        <p:spPr/>
        <p:txBody>
          <a:bodyPr>
            <a:normAutofit fontScale="70000" lnSpcReduction="20000"/>
          </a:bodyPr>
          <a:lstStyle/>
          <a:p>
            <a:pPr marL="0" indent="0">
              <a:buNone/>
            </a:pPr>
            <a:r>
              <a:rPr lang="en-US" dirty="0" err="1">
                <a:latin typeface="Courier"/>
                <a:cs typeface="Courier"/>
              </a:rPr>
              <a:t>SDCar</a:t>
            </a:r>
            <a:r>
              <a:rPr lang="en-US" dirty="0">
                <a:latin typeface="Courier"/>
                <a:cs typeface="Courier"/>
              </a:rPr>
              <a:t> c1 = new </a:t>
            </a:r>
            <a:r>
              <a:rPr lang="en-US" dirty="0" err="1">
                <a:latin typeface="Courier"/>
                <a:cs typeface="Courier"/>
              </a:rPr>
              <a:t>SDCar</a:t>
            </a:r>
            <a:r>
              <a:rPr lang="en-US" dirty="0">
                <a:latin typeface="Courier"/>
                <a:cs typeface="Courier"/>
              </a:rPr>
              <a:t>();</a:t>
            </a:r>
          </a:p>
          <a:p>
            <a:pPr marL="0" indent="0">
              <a:buNone/>
            </a:pPr>
            <a:r>
              <a:rPr lang="en-US" dirty="0">
                <a:latin typeface="Courier"/>
                <a:cs typeface="Courier"/>
              </a:rPr>
              <a:t>c1.turnSDOn() </a:t>
            </a:r>
            <a:r>
              <a:rPr lang="en-US" dirty="0">
                <a:solidFill>
                  <a:srgbClr val="008000"/>
                </a:solidFill>
                <a:latin typeface="Courier"/>
                <a:cs typeface="Courier"/>
              </a:rPr>
              <a:t>// OK!</a:t>
            </a:r>
          </a:p>
          <a:p>
            <a:pPr marL="0" indent="0">
              <a:buNone/>
            </a:pPr>
            <a:endParaRPr lang="en-US" dirty="0">
              <a:solidFill>
                <a:srgbClr val="FF0000"/>
              </a:solidFill>
              <a:latin typeface="Courier"/>
              <a:cs typeface="Courier"/>
            </a:endParaRPr>
          </a:p>
          <a:p>
            <a:pPr marL="0" indent="0">
              <a:buNone/>
            </a:pPr>
            <a:r>
              <a:rPr lang="en-US" dirty="0">
                <a:latin typeface="Courier"/>
                <a:cs typeface="Courier"/>
              </a:rPr>
              <a:t>// Upcast</a:t>
            </a:r>
            <a:endParaRPr lang="en-US" dirty="0">
              <a:solidFill>
                <a:srgbClr val="FF0000"/>
              </a:solidFill>
              <a:latin typeface="Courier"/>
              <a:cs typeface="Courier"/>
            </a:endParaRPr>
          </a:p>
          <a:p>
            <a:pPr marL="0" indent="0">
              <a:buNone/>
            </a:pPr>
            <a:r>
              <a:rPr lang="en-US" dirty="0">
                <a:latin typeface="Courier"/>
                <a:cs typeface="Courier"/>
              </a:rPr>
              <a:t>Car c2 = c1; </a:t>
            </a:r>
          </a:p>
          <a:p>
            <a:pPr marL="0" indent="0">
              <a:buNone/>
            </a:pPr>
            <a:endParaRPr lang="en-US" dirty="0">
              <a:latin typeface="Courier"/>
              <a:cs typeface="Courier"/>
            </a:endParaRPr>
          </a:p>
          <a:p>
            <a:pPr marL="0" indent="0">
              <a:buNone/>
            </a:pPr>
            <a:r>
              <a:rPr lang="en-US" dirty="0">
                <a:solidFill>
                  <a:schemeClr val="accent6">
                    <a:lumMod val="75000"/>
                  </a:schemeClr>
                </a:solidFill>
                <a:latin typeface="Courier"/>
                <a:cs typeface="Courier"/>
              </a:rPr>
              <a:t>// Compile time error!</a:t>
            </a:r>
          </a:p>
          <a:p>
            <a:pPr marL="0" indent="0">
              <a:buNone/>
            </a:pPr>
            <a:r>
              <a:rPr lang="en-US" i="1" dirty="0">
                <a:solidFill>
                  <a:schemeClr val="accent6">
                    <a:lumMod val="75000"/>
                  </a:schemeClr>
                </a:solidFill>
                <a:latin typeface="Courier"/>
                <a:cs typeface="Courier"/>
              </a:rPr>
              <a:t>// Car reference </a:t>
            </a:r>
            <a:r>
              <a:rPr lang="en-US" dirty="0">
                <a:solidFill>
                  <a:schemeClr val="accent6">
                    <a:lumMod val="75000"/>
                  </a:schemeClr>
                </a:solidFill>
                <a:latin typeface="Courier"/>
                <a:cs typeface="Courier"/>
              </a:rPr>
              <a:t>does not allow </a:t>
            </a:r>
          </a:p>
          <a:p>
            <a:pPr marL="0" indent="0">
              <a:buNone/>
            </a:pPr>
            <a:r>
              <a:rPr lang="en-US" dirty="0">
                <a:solidFill>
                  <a:schemeClr val="accent6">
                    <a:lumMod val="75000"/>
                  </a:schemeClr>
                </a:solidFill>
                <a:latin typeface="Courier"/>
                <a:cs typeface="Courier"/>
              </a:rPr>
              <a:t>// </a:t>
            </a:r>
            <a:r>
              <a:rPr lang="en-US" dirty="0" err="1">
                <a:solidFill>
                  <a:schemeClr val="accent6">
                    <a:lumMod val="75000"/>
                  </a:schemeClr>
                </a:solidFill>
                <a:latin typeface="Courier"/>
                <a:cs typeface="Courier"/>
              </a:rPr>
              <a:t>turnSDOn</a:t>
            </a:r>
            <a:r>
              <a:rPr lang="en-US" dirty="0">
                <a:solidFill>
                  <a:schemeClr val="accent6">
                    <a:lumMod val="75000"/>
                  </a:schemeClr>
                </a:solidFill>
                <a:latin typeface="Courier"/>
                <a:cs typeface="Courier"/>
              </a:rPr>
              <a:t>() method call</a:t>
            </a:r>
            <a:endParaRPr lang="en-US" dirty="0">
              <a:latin typeface="Courier"/>
              <a:cs typeface="Courier"/>
            </a:endParaRPr>
          </a:p>
          <a:p>
            <a:pPr marL="0" indent="0">
              <a:buNone/>
            </a:pPr>
            <a:r>
              <a:rPr lang="en-US" dirty="0">
                <a:latin typeface="Courier"/>
                <a:cs typeface="Courier"/>
              </a:rPr>
              <a:t>c2.turnSDOn()</a:t>
            </a:r>
            <a:endParaRPr lang="en-US" dirty="0">
              <a:solidFill>
                <a:schemeClr val="accent6">
                  <a:lumMod val="75000"/>
                </a:schemeClr>
              </a:solidFill>
              <a:latin typeface="Courier"/>
              <a:cs typeface="Courier"/>
            </a:endParaRPr>
          </a:p>
        </p:txBody>
      </p:sp>
      <p:sp>
        <p:nvSpPr>
          <p:cNvPr id="4" name="Slide Number Placeholder 3">
            <a:extLst>
              <a:ext uri="{FF2B5EF4-FFF2-40B4-BE49-F238E27FC236}">
                <a16:creationId xmlns:a16="http://schemas.microsoft.com/office/drawing/2014/main" id="{81821761-6DD7-264D-A6D1-80CC90A4187B}"/>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3611665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Upcast</a:t>
            </a:r>
            <a:r>
              <a:rPr lang="en-US" dirty="0"/>
              <a:t> to object</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Every class is either directly or indirectly a subclass of Object</a:t>
            </a:r>
          </a:p>
          <a:p>
            <a:r>
              <a:rPr lang="en-US" dirty="0"/>
              <a:t>It is always possible to upcast any reference to Object</a:t>
            </a:r>
          </a:p>
          <a:p>
            <a:r>
              <a:rPr lang="en-US" dirty="0"/>
              <a:t>The price to pay is </a:t>
            </a:r>
            <a:r>
              <a:rPr lang="en-US" dirty="0">
                <a:solidFill>
                  <a:schemeClr val="accent6">
                    <a:lumMod val="75000"/>
                  </a:schemeClr>
                </a:solidFill>
              </a:rPr>
              <a:t>losing access to all methods more specific than those defined in Object</a:t>
            </a:r>
            <a:endParaRPr lang="en-US" dirty="0"/>
          </a:p>
          <a:p>
            <a:endParaRPr lang="en-US" dirty="0"/>
          </a:p>
          <a:p>
            <a:pPr marL="0" indent="0">
              <a:buNone/>
            </a:pPr>
            <a:r>
              <a:rPr lang="en-US" sz="2600" dirty="0" err="1">
                <a:latin typeface="Consolas"/>
                <a:cs typeface="Consolas"/>
              </a:rPr>
              <a:t>AnyClass</a:t>
            </a:r>
            <a:r>
              <a:rPr lang="en-US" sz="2600" dirty="0">
                <a:latin typeface="Consolas"/>
                <a:cs typeface="Consolas"/>
              </a:rPr>
              <a:t> any = new </a:t>
            </a:r>
            <a:r>
              <a:rPr lang="en-US" sz="2600" dirty="0" err="1">
                <a:latin typeface="Consolas"/>
                <a:cs typeface="Consolas"/>
              </a:rPr>
              <a:t>AnyClass</a:t>
            </a:r>
            <a:r>
              <a:rPr lang="en-US" sz="2600" dirty="0">
                <a:latin typeface="Consolas"/>
                <a:cs typeface="Consolas"/>
              </a:rPr>
              <a:t>();</a:t>
            </a:r>
          </a:p>
          <a:p>
            <a:pPr marL="0" indent="0">
              <a:buNone/>
            </a:pPr>
            <a:r>
              <a:rPr lang="en-US" sz="2600" dirty="0">
                <a:latin typeface="Consolas"/>
                <a:cs typeface="Consolas"/>
              </a:rPr>
              <a:t>Object obj = (Object)any;</a:t>
            </a:r>
          </a:p>
          <a:p>
            <a:pPr marL="0" indent="0">
              <a:buNone/>
            </a:pPr>
            <a:endParaRPr lang="en-US" sz="2600" dirty="0">
              <a:latin typeface="Consolas"/>
              <a:cs typeface="Consolas"/>
            </a:endParaRPr>
          </a:p>
          <a:p>
            <a:pPr marL="0" indent="0">
              <a:buNone/>
            </a:pPr>
            <a:r>
              <a:rPr lang="en-US" sz="2600" dirty="0">
                <a:latin typeface="Consolas"/>
                <a:cs typeface="Consolas"/>
              </a:rPr>
              <a:t>Object obj = (Object) new Car();</a:t>
            </a:r>
          </a:p>
          <a:p>
            <a:pPr marL="0" indent="0">
              <a:buNone/>
            </a:pPr>
            <a:r>
              <a:rPr lang="en-US" sz="2600" dirty="0" err="1">
                <a:latin typeface="Consolas"/>
                <a:cs typeface="Consolas"/>
              </a:rPr>
              <a:t>obj.turnOn</a:t>
            </a:r>
            <a:r>
              <a:rPr lang="en-US" sz="2600" dirty="0">
                <a:latin typeface="Consolas"/>
                <a:cs typeface="Consolas"/>
              </a:rPr>
              <a:t>() // compile-time error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392919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5E7E79-D9E8-DC50-8D34-96309CFE57FD}"/>
              </a:ext>
            </a:extLst>
          </p:cNvPr>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6" name="Content Placeholder 5" descr="A picture containing text&#10;&#10;Description automatically generated">
            <a:extLst>
              <a:ext uri="{FF2B5EF4-FFF2-40B4-BE49-F238E27FC236}">
                <a16:creationId xmlns:a16="http://schemas.microsoft.com/office/drawing/2014/main" id="{4CAA93D2-FA76-97A8-DFC8-149D74B5F37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816" y="1750"/>
            <a:ext cx="12236496" cy="6883634"/>
          </a:xfrm>
        </p:spPr>
      </p:pic>
    </p:spTree>
    <p:extLst>
      <p:ext uri="{BB962C8B-B14F-4D97-AF65-F5344CB8AC3E}">
        <p14:creationId xmlns:p14="http://schemas.microsoft.com/office/powerpoint/2010/main" val="21739815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Downcasting</a:t>
            </a:r>
            <a:endParaRPr lang="en-US" dirty="0"/>
          </a:p>
        </p:txBody>
      </p:sp>
      <p:sp>
        <p:nvSpPr>
          <p:cNvPr id="3" name="Content Placeholder 2"/>
          <p:cNvSpPr>
            <a:spLocks noGrp="1"/>
          </p:cNvSpPr>
          <p:nvPr>
            <p:ph idx="1"/>
          </p:nvPr>
        </p:nvSpPr>
        <p:spPr/>
        <p:txBody>
          <a:bodyPr>
            <a:normAutofit/>
          </a:bodyPr>
          <a:lstStyle/>
          <a:p>
            <a:r>
              <a:rPr lang="en-US" dirty="0" err="1">
                <a:solidFill>
                  <a:schemeClr val="accent6">
                    <a:lumMod val="75000"/>
                  </a:schemeClr>
                </a:solidFill>
                <a:latin typeface="Calibri" panose="020F0502020204030204" pitchFamily="34" charset="0"/>
                <a:cs typeface="Calibri" panose="020F0502020204030204" pitchFamily="34" charset="0"/>
              </a:rPr>
              <a:t>Downcasting</a:t>
            </a:r>
            <a:r>
              <a:rPr lang="en-US" dirty="0">
                <a:solidFill>
                  <a:schemeClr val="accent6">
                    <a:lumMod val="75000"/>
                  </a:schemeClr>
                </a:solidFill>
                <a:latin typeface="Calibri" panose="020F0502020204030204" pitchFamily="34" charset="0"/>
                <a:cs typeface="Calibri" panose="020F0502020204030204" pitchFamily="34" charset="0"/>
              </a:rPr>
              <a:t> refers to the use of a reference which is more specific (closer to the type of the object itself) than current reference</a:t>
            </a:r>
            <a:endParaRPr lang="en-US" dirty="0"/>
          </a:p>
          <a:p>
            <a:r>
              <a:rPr lang="en-US" dirty="0"/>
              <a:t>MUST be explicit because it’s a risky operation, no automatic conversion provided by the compiler (it’s up to you!)</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1591080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5706A-E5D0-EA4B-87A9-C729BA2A6DD9}"/>
              </a:ext>
            </a:extLst>
          </p:cNvPr>
          <p:cNvSpPr>
            <a:spLocks noGrp="1"/>
          </p:cNvSpPr>
          <p:nvPr>
            <p:ph type="title"/>
          </p:nvPr>
        </p:nvSpPr>
        <p:spPr/>
        <p:txBody>
          <a:bodyPr/>
          <a:lstStyle/>
          <a:p>
            <a:r>
              <a:rPr lang="en-IT" dirty="0"/>
              <a:t>Example</a:t>
            </a:r>
          </a:p>
        </p:txBody>
      </p:sp>
      <p:sp>
        <p:nvSpPr>
          <p:cNvPr id="6" name="Content Placeholder 5">
            <a:extLst>
              <a:ext uri="{FF2B5EF4-FFF2-40B4-BE49-F238E27FC236}">
                <a16:creationId xmlns:a16="http://schemas.microsoft.com/office/drawing/2014/main" id="{22B2DCA6-00C9-D04C-8C7E-6DBA98B4CBAA}"/>
              </a:ext>
            </a:extLst>
          </p:cNvPr>
          <p:cNvSpPr>
            <a:spLocks noGrp="1"/>
          </p:cNvSpPr>
          <p:nvPr>
            <p:ph sz="half" idx="1"/>
          </p:nvPr>
        </p:nvSpPr>
        <p:spPr/>
        <p:txBody>
          <a:bodyPr>
            <a:normAutofit fontScale="70000" lnSpcReduction="20000"/>
          </a:bodyPr>
          <a:lstStyle/>
          <a:p>
            <a:pPr marL="0" indent="0">
              <a:buNone/>
            </a:pPr>
            <a:r>
              <a:rPr lang="en-US" dirty="0">
                <a:latin typeface="Consolas"/>
                <a:cs typeface="Consolas"/>
              </a:rPr>
              <a:t>class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isOn</a:t>
            </a:r>
            <a:r>
              <a:rPr lang="en-US" dirty="0">
                <a:latin typeface="Consolas"/>
                <a:cs typeface="Consolas"/>
              </a:rPr>
              <a:t>;</a:t>
            </a:r>
          </a:p>
          <a:p>
            <a:pPr marL="0" indent="0">
              <a:buNone/>
            </a:pPr>
            <a:r>
              <a:rPr lang="en-US" dirty="0">
                <a:latin typeface="Consolas"/>
                <a:cs typeface="Consolas"/>
              </a:rPr>
              <a:t>	string </a:t>
            </a:r>
            <a:r>
              <a:rPr lang="en-US" dirty="0" err="1">
                <a:latin typeface="Consolas"/>
                <a:cs typeface="Consolas"/>
              </a:rPr>
              <a:t>licensePlate</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endParaRPr lang="en-IT" dirty="0"/>
          </a:p>
        </p:txBody>
      </p:sp>
      <p:sp>
        <p:nvSpPr>
          <p:cNvPr id="7" name="Content Placeholder 6">
            <a:extLst>
              <a:ext uri="{FF2B5EF4-FFF2-40B4-BE49-F238E27FC236}">
                <a16:creationId xmlns:a16="http://schemas.microsoft.com/office/drawing/2014/main" id="{327B546D-7701-174B-955D-8720A08C6B8D}"/>
              </a:ext>
            </a:extLst>
          </p:cNvPr>
          <p:cNvSpPr>
            <a:spLocks noGrp="1"/>
          </p:cNvSpPr>
          <p:nvPr>
            <p:ph sz="half" idx="2"/>
          </p:nvPr>
        </p:nvSpPr>
        <p:spPr/>
        <p:txBody>
          <a:bodyPr>
            <a:normAutofit fontScale="70000" lnSpcReduction="20000"/>
          </a:bodyPr>
          <a:lstStyle/>
          <a:p>
            <a:pPr marL="0" indent="0">
              <a:buNone/>
            </a:pPr>
            <a:r>
              <a:rPr lang="en-US" dirty="0">
                <a:latin typeface="Courier"/>
                <a:cs typeface="Courier"/>
              </a:rPr>
              <a:t>Car c1 = new </a:t>
            </a:r>
            <a:r>
              <a:rPr lang="en-US" dirty="0" err="1">
                <a:latin typeface="Courier"/>
                <a:cs typeface="Courier"/>
              </a:rPr>
              <a:t>SDCar</a:t>
            </a:r>
            <a:r>
              <a:rPr lang="en-US" dirty="0">
                <a:latin typeface="Courier"/>
                <a:cs typeface="Courier"/>
              </a:rPr>
              <a:t>();</a:t>
            </a:r>
          </a:p>
          <a:p>
            <a:pPr marL="0" indent="0">
              <a:buNone/>
            </a:pPr>
            <a:r>
              <a:rPr lang="en-US" dirty="0">
                <a:solidFill>
                  <a:schemeClr val="accent6">
                    <a:lumMod val="75000"/>
                  </a:schemeClr>
                </a:solidFill>
                <a:latin typeface="Courier"/>
                <a:cs typeface="Courier"/>
              </a:rPr>
              <a:t>// Compile time error!</a:t>
            </a:r>
            <a:endParaRPr lang="en-US" dirty="0">
              <a:latin typeface="Courier"/>
              <a:cs typeface="Courier"/>
            </a:endParaRPr>
          </a:p>
          <a:p>
            <a:pPr marL="0" indent="0">
              <a:buNone/>
            </a:pPr>
            <a:r>
              <a:rPr lang="en-US" dirty="0">
                <a:latin typeface="Courier"/>
                <a:cs typeface="Courier"/>
              </a:rPr>
              <a:t>c1.turnSDOn()</a:t>
            </a:r>
            <a:endParaRPr lang="en-US" dirty="0">
              <a:solidFill>
                <a:schemeClr val="accent6">
                  <a:lumMod val="75000"/>
                </a:schemeClr>
              </a:solidFill>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 Downcast</a:t>
            </a:r>
          </a:p>
          <a:p>
            <a:pPr marL="0" indent="0">
              <a:buNone/>
            </a:pPr>
            <a:r>
              <a:rPr lang="en-US" dirty="0" err="1">
                <a:latin typeface="Courier"/>
                <a:cs typeface="Courier"/>
              </a:rPr>
              <a:t>SDCar</a:t>
            </a:r>
            <a:r>
              <a:rPr lang="en-US" dirty="0">
                <a:latin typeface="Courier"/>
                <a:cs typeface="Courier"/>
              </a:rPr>
              <a:t> c2 = (</a:t>
            </a:r>
            <a:r>
              <a:rPr lang="en-US" dirty="0" err="1">
                <a:latin typeface="Courier"/>
                <a:cs typeface="Courier"/>
              </a:rPr>
              <a:t>SDcar</a:t>
            </a:r>
            <a:r>
              <a:rPr lang="en-US" dirty="0">
                <a:latin typeface="Courier"/>
                <a:cs typeface="Courier"/>
              </a:rPr>
              <a:t>)c1;  </a:t>
            </a:r>
          </a:p>
          <a:p>
            <a:pPr marL="0" indent="0">
              <a:buNone/>
            </a:pPr>
            <a:endParaRPr lang="en-US" dirty="0">
              <a:solidFill>
                <a:schemeClr val="accent6">
                  <a:lumMod val="75000"/>
                </a:schemeClr>
              </a:solidFill>
              <a:latin typeface="Courier"/>
              <a:cs typeface="Courier"/>
            </a:endParaRPr>
          </a:p>
          <a:p>
            <a:pPr marL="0" indent="0">
              <a:buNone/>
            </a:pPr>
            <a:r>
              <a:rPr lang="en-US" dirty="0">
                <a:solidFill>
                  <a:schemeClr val="accent6">
                    <a:lumMod val="75000"/>
                  </a:schemeClr>
                </a:solidFill>
                <a:latin typeface="Courier"/>
                <a:cs typeface="Courier"/>
              </a:rPr>
              <a:t>// Accidentally OK! </a:t>
            </a:r>
          </a:p>
          <a:p>
            <a:pPr marL="0" indent="0">
              <a:buNone/>
            </a:pPr>
            <a:r>
              <a:rPr lang="en-US" dirty="0">
                <a:solidFill>
                  <a:schemeClr val="accent6">
                    <a:lumMod val="75000"/>
                  </a:schemeClr>
                </a:solidFill>
                <a:latin typeface="Courier"/>
                <a:cs typeface="Courier"/>
              </a:rPr>
              <a:t>// The object referenced by c1 was actually of class </a:t>
            </a:r>
            <a:r>
              <a:rPr lang="en-US" dirty="0" err="1">
                <a:solidFill>
                  <a:schemeClr val="accent6">
                    <a:lumMod val="75000"/>
                  </a:schemeClr>
                </a:solidFill>
                <a:latin typeface="Courier"/>
                <a:cs typeface="Courier"/>
              </a:rPr>
              <a:t>SDCar</a:t>
            </a:r>
            <a:endParaRPr lang="en-US" dirty="0">
              <a:latin typeface="Courier"/>
              <a:cs typeface="Courier"/>
            </a:endParaRPr>
          </a:p>
          <a:p>
            <a:pPr marL="0" indent="0">
              <a:buNone/>
            </a:pPr>
            <a:r>
              <a:rPr lang="en-US" dirty="0">
                <a:latin typeface="Courier"/>
                <a:cs typeface="Courier"/>
              </a:rPr>
              <a:t>c2.turnSDOn()</a:t>
            </a:r>
          </a:p>
          <a:p>
            <a:pPr marL="0" indent="0">
              <a:buNone/>
            </a:pPr>
            <a:endParaRPr lang="en-US" dirty="0">
              <a:solidFill>
                <a:schemeClr val="accent6">
                  <a:lumMod val="75000"/>
                </a:schemeClr>
              </a:solidFill>
              <a:latin typeface="Courier"/>
              <a:cs typeface="Courier"/>
            </a:endParaRPr>
          </a:p>
          <a:p>
            <a:pPr marL="0" indent="0">
              <a:buNone/>
            </a:pPr>
            <a:endParaRPr lang="en-US" dirty="0">
              <a:solidFill>
                <a:schemeClr val="accent6">
                  <a:lumMod val="75000"/>
                </a:schemeClr>
              </a:solidFill>
              <a:latin typeface="Courier"/>
              <a:cs typeface="Courier"/>
            </a:endParaRPr>
          </a:p>
        </p:txBody>
      </p:sp>
      <p:sp>
        <p:nvSpPr>
          <p:cNvPr id="4" name="Slide Number Placeholder 3">
            <a:extLst>
              <a:ext uri="{FF2B5EF4-FFF2-40B4-BE49-F238E27FC236}">
                <a16:creationId xmlns:a16="http://schemas.microsoft.com/office/drawing/2014/main" id="{81821761-6DD7-264D-A6D1-80CC90A4187B}"/>
              </a:ext>
            </a:extLst>
          </p:cNvPr>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10527610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35706A-E5D0-EA4B-87A9-C729BA2A6DD9}"/>
              </a:ext>
            </a:extLst>
          </p:cNvPr>
          <p:cNvSpPr>
            <a:spLocks noGrp="1"/>
          </p:cNvSpPr>
          <p:nvPr>
            <p:ph type="title"/>
          </p:nvPr>
        </p:nvSpPr>
        <p:spPr/>
        <p:txBody>
          <a:bodyPr/>
          <a:lstStyle/>
          <a:p>
            <a:r>
              <a:rPr lang="en-IT" dirty="0"/>
              <a:t>Example</a:t>
            </a:r>
          </a:p>
        </p:txBody>
      </p:sp>
      <p:sp>
        <p:nvSpPr>
          <p:cNvPr id="6" name="Content Placeholder 5">
            <a:extLst>
              <a:ext uri="{FF2B5EF4-FFF2-40B4-BE49-F238E27FC236}">
                <a16:creationId xmlns:a16="http://schemas.microsoft.com/office/drawing/2014/main" id="{22B2DCA6-00C9-D04C-8C7E-6DBA98B4CBAA}"/>
              </a:ext>
            </a:extLst>
          </p:cNvPr>
          <p:cNvSpPr>
            <a:spLocks noGrp="1"/>
          </p:cNvSpPr>
          <p:nvPr>
            <p:ph sz="half" idx="1"/>
          </p:nvPr>
        </p:nvSpPr>
        <p:spPr/>
        <p:txBody>
          <a:bodyPr>
            <a:normAutofit fontScale="70000" lnSpcReduction="20000"/>
          </a:bodyPr>
          <a:lstStyle/>
          <a:p>
            <a:pPr marL="0" indent="0">
              <a:buNone/>
            </a:pPr>
            <a:r>
              <a:rPr lang="en-US" dirty="0">
                <a:latin typeface="Consolas"/>
                <a:cs typeface="Consolas"/>
              </a:rPr>
              <a:t>Class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isOn</a:t>
            </a:r>
            <a:r>
              <a:rPr lang="en-US" dirty="0">
                <a:latin typeface="Consolas"/>
                <a:cs typeface="Consolas"/>
              </a:rPr>
              <a:t>;</a:t>
            </a:r>
          </a:p>
          <a:p>
            <a:pPr marL="0" indent="0">
              <a:buNone/>
            </a:pPr>
            <a:r>
              <a:rPr lang="en-US" dirty="0">
                <a:latin typeface="Consolas"/>
                <a:cs typeface="Consolas"/>
              </a:rPr>
              <a:t>	string </a:t>
            </a:r>
            <a:r>
              <a:rPr lang="en-US" dirty="0" err="1">
                <a:latin typeface="Consolas"/>
                <a:cs typeface="Consolas"/>
              </a:rPr>
              <a:t>licensePlate</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void </a:t>
            </a:r>
            <a:r>
              <a:rPr lang="en-US" dirty="0" err="1">
                <a:latin typeface="Consolas"/>
                <a:cs typeface="Consolas"/>
              </a:rPr>
              <a:t>turnOn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Class </a:t>
            </a:r>
            <a:r>
              <a:rPr lang="en-US" dirty="0" err="1">
                <a:latin typeface="Consolas"/>
                <a:cs typeface="Consolas"/>
              </a:rPr>
              <a:t>SDCar</a:t>
            </a:r>
            <a:r>
              <a:rPr lang="en-US" dirty="0">
                <a:latin typeface="Consolas"/>
                <a:cs typeface="Consolas"/>
              </a:rPr>
              <a:t> extends Car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isSelfDriving</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turnSDOn</a:t>
            </a:r>
            <a:r>
              <a:rPr lang="en-US" dirty="0">
                <a:latin typeface="Consolas"/>
                <a:cs typeface="Consolas"/>
              </a:rPr>
              <a:t>() {…}</a:t>
            </a:r>
          </a:p>
          <a:p>
            <a:pPr marL="0" indent="0">
              <a:buNone/>
            </a:pPr>
            <a:r>
              <a:rPr lang="en-US" dirty="0">
                <a:latin typeface="Consolas"/>
                <a:cs typeface="Consolas"/>
              </a:rPr>
              <a:t>	void </a:t>
            </a:r>
            <a:r>
              <a:rPr lang="en-US" dirty="0" err="1">
                <a:latin typeface="Consolas"/>
                <a:cs typeface="Consolas"/>
              </a:rPr>
              <a:t>turnSDOff</a:t>
            </a:r>
            <a:r>
              <a:rPr lang="en-US" dirty="0">
                <a:latin typeface="Consolas"/>
                <a:cs typeface="Consolas"/>
              </a:rPr>
              <a:t>() {</a:t>
            </a:r>
            <a:r>
              <a:rPr lang="mr-IN" dirty="0">
                <a:latin typeface="Consolas"/>
                <a:cs typeface="Consolas"/>
              </a:rPr>
              <a:t>…</a:t>
            </a:r>
            <a:r>
              <a:rPr lang="en-US" dirty="0">
                <a:latin typeface="Consolas"/>
                <a:cs typeface="Consolas"/>
              </a:rPr>
              <a:t>}</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endParaRPr lang="en-IT" dirty="0"/>
          </a:p>
        </p:txBody>
      </p:sp>
      <p:sp>
        <p:nvSpPr>
          <p:cNvPr id="7" name="Content Placeholder 6">
            <a:extLst>
              <a:ext uri="{FF2B5EF4-FFF2-40B4-BE49-F238E27FC236}">
                <a16:creationId xmlns:a16="http://schemas.microsoft.com/office/drawing/2014/main" id="{327B546D-7701-174B-955D-8720A08C6B8D}"/>
              </a:ext>
            </a:extLst>
          </p:cNvPr>
          <p:cNvSpPr>
            <a:spLocks noGrp="1"/>
          </p:cNvSpPr>
          <p:nvPr>
            <p:ph sz="half" idx="2"/>
          </p:nvPr>
        </p:nvSpPr>
        <p:spPr/>
        <p:txBody>
          <a:bodyPr>
            <a:normAutofit fontScale="70000" lnSpcReduction="20000"/>
          </a:bodyPr>
          <a:lstStyle/>
          <a:p>
            <a:pPr marL="0" indent="0">
              <a:buNone/>
            </a:pPr>
            <a:r>
              <a:rPr lang="en-US" dirty="0">
                <a:latin typeface="Courier"/>
                <a:cs typeface="Courier"/>
              </a:rPr>
              <a:t>Car c1 = new Car();</a:t>
            </a:r>
          </a:p>
          <a:p>
            <a:pPr marL="0" indent="0">
              <a:buNone/>
            </a:pPr>
            <a:r>
              <a:rPr lang="en-US" dirty="0">
                <a:solidFill>
                  <a:schemeClr val="accent6">
                    <a:lumMod val="75000"/>
                  </a:schemeClr>
                </a:solidFill>
                <a:latin typeface="Courier"/>
                <a:cs typeface="Courier"/>
              </a:rPr>
              <a:t>// Compile time error!</a:t>
            </a:r>
            <a:endParaRPr lang="en-US" dirty="0">
              <a:latin typeface="Courier"/>
              <a:cs typeface="Courier"/>
            </a:endParaRPr>
          </a:p>
          <a:p>
            <a:pPr marL="0" indent="0">
              <a:buNone/>
            </a:pPr>
            <a:r>
              <a:rPr lang="en-US" dirty="0">
                <a:latin typeface="Courier"/>
                <a:cs typeface="Courier"/>
              </a:rPr>
              <a:t>c1.turnSDOn()</a:t>
            </a:r>
            <a:endParaRPr lang="en-US" dirty="0">
              <a:solidFill>
                <a:schemeClr val="accent6">
                  <a:lumMod val="75000"/>
                </a:schemeClr>
              </a:solidFill>
              <a:latin typeface="Courier"/>
              <a:cs typeface="Courier"/>
            </a:endParaRPr>
          </a:p>
          <a:p>
            <a:pPr marL="0" indent="0">
              <a:buNone/>
            </a:pPr>
            <a:endParaRPr lang="en-US" dirty="0">
              <a:solidFill>
                <a:srgbClr val="FF0000"/>
              </a:solidFill>
              <a:latin typeface="Courier"/>
              <a:cs typeface="Courier"/>
            </a:endParaRPr>
          </a:p>
          <a:p>
            <a:pPr marL="0" indent="0">
              <a:buNone/>
            </a:pPr>
            <a:r>
              <a:rPr lang="en-US" dirty="0">
                <a:latin typeface="Courier"/>
                <a:cs typeface="Courier"/>
              </a:rPr>
              <a:t>// Downcast</a:t>
            </a:r>
            <a:endParaRPr lang="en-US" dirty="0">
              <a:solidFill>
                <a:srgbClr val="FF0000"/>
              </a:solidFill>
              <a:latin typeface="Courier"/>
              <a:cs typeface="Courier"/>
            </a:endParaRPr>
          </a:p>
          <a:p>
            <a:pPr marL="0" indent="0">
              <a:buNone/>
            </a:pPr>
            <a:r>
              <a:rPr lang="en-US" dirty="0" err="1">
                <a:latin typeface="Courier"/>
                <a:cs typeface="Courier"/>
              </a:rPr>
              <a:t>SDCar</a:t>
            </a:r>
            <a:r>
              <a:rPr lang="en-US" dirty="0">
                <a:latin typeface="Courier"/>
                <a:cs typeface="Courier"/>
              </a:rPr>
              <a:t> c2 = (</a:t>
            </a:r>
            <a:r>
              <a:rPr lang="en-US" dirty="0" err="1">
                <a:latin typeface="Courier"/>
                <a:cs typeface="Courier"/>
              </a:rPr>
              <a:t>SDcar</a:t>
            </a:r>
            <a:r>
              <a:rPr lang="en-US" dirty="0">
                <a:latin typeface="Courier"/>
                <a:cs typeface="Courier"/>
              </a:rPr>
              <a:t>)c1;</a:t>
            </a:r>
          </a:p>
          <a:p>
            <a:pPr marL="0" indent="0">
              <a:buNone/>
            </a:pPr>
            <a:r>
              <a:rPr lang="en-US" dirty="0">
                <a:latin typeface="Courier"/>
                <a:cs typeface="Courier"/>
              </a:rPr>
              <a:t>  </a:t>
            </a:r>
          </a:p>
          <a:p>
            <a:pPr marL="0" indent="0">
              <a:buNone/>
            </a:pPr>
            <a:r>
              <a:rPr lang="en-US" dirty="0">
                <a:solidFill>
                  <a:srgbClr val="FF0000"/>
                </a:solidFill>
                <a:latin typeface="Courier"/>
                <a:cs typeface="Courier"/>
              </a:rPr>
              <a:t>// Run time error!</a:t>
            </a:r>
            <a:endParaRPr lang="en-US" dirty="0">
              <a:latin typeface="Courier"/>
              <a:cs typeface="Courier"/>
            </a:endParaRPr>
          </a:p>
          <a:p>
            <a:pPr marL="0" indent="0">
              <a:buNone/>
            </a:pPr>
            <a:r>
              <a:rPr lang="en-US" dirty="0">
                <a:latin typeface="Courier"/>
                <a:cs typeface="Courier"/>
              </a:rPr>
              <a:t>c2.turnSDOn()</a:t>
            </a:r>
            <a:endParaRPr lang="en-US" dirty="0">
              <a:solidFill>
                <a:srgbClr val="FF0000"/>
              </a:solidFill>
              <a:latin typeface="Courier"/>
              <a:cs typeface="Courier"/>
            </a:endParaRPr>
          </a:p>
        </p:txBody>
      </p:sp>
      <p:sp>
        <p:nvSpPr>
          <p:cNvPr id="4" name="Slide Number Placeholder 3">
            <a:extLst>
              <a:ext uri="{FF2B5EF4-FFF2-40B4-BE49-F238E27FC236}">
                <a16:creationId xmlns:a16="http://schemas.microsoft.com/office/drawing/2014/main" id="{81821761-6DD7-264D-A6D1-80CC90A4187B}"/>
              </a:ext>
            </a:extLst>
          </p:cNvPr>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15636648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instanceof</a:t>
            </a:r>
            <a:r>
              <a:rPr lang="en-US" dirty="0"/>
              <a:t> operator</a:t>
            </a:r>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solidFill>
                  <a:srgbClr val="E46C0A"/>
                </a:solidFill>
              </a:rPr>
              <a:t>instanceof</a:t>
            </a:r>
            <a:r>
              <a:rPr lang="en-US" dirty="0">
                <a:solidFill>
                  <a:srgbClr val="E46C0A"/>
                </a:solidFill>
              </a:rPr>
              <a:t> </a:t>
            </a:r>
            <a:r>
              <a:rPr lang="en-US" dirty="0"/>
              <a:t>operator is useful in avoiding downcast-related runtime errors. The actual type of the object is verified before </a:t>
            </a:r>
            <a:r>
              <a:rPr lang="en-US" dirty="0" err="1"/>
              <a:t>downcasting</a:t>
            </a:r>
            <a:r>
              <a:rPr lang="en-US" dirty="0"/>
              <a:t> its reference.</a:t>
            </a:r>
          </a:p>
          <a:p>
            <a:pPr marL="0" indent="0">
              <a:buNone/>
            </a:pPr>
            <a:endParaRPr lang="en-US" dirty="0"/>
          </a:p>
          <a:p>
            <a:pPr marL="0" indent="0">
              <a:buNone/>
            </a:pPr>
            <a:r>
              <a:rPr lang="en-US" sz="2600" dirty="0">
                <a:latin typeface="Consolas"/>
                <a:cs typeface="Consolas"/>
              </a:rPr>
              <a:t>Car c = new </a:t>
            </a:r>
            <a:r>
              <a:rPr lang="en-US" sz="2600" dirty="0" err="1">
                <a:latin typeface="Consolas"/>
                <a:cs typeface="Consolas"/>
              </a:rPr>
              <a:t>SDCar</a:t>
            </a:r>
            <a:r>
              <a:rPr lang="en-US" sz="2600" dirty="0">
                <a:latin typeface="Consolas"/>
                <a:cs typeface="Consolas"/>
              </a:rPr>
              <a:t>();</a:t>
            </a:r>
          </a:p>
          <a:p>
            <a:pPr marL="0" indent="0">
              <a:buNone/>
            </a:pPr>
            <a:r>
              <a:rPr lang="en-US" sz="2600" dirty="0">
                <a:latin typeface="Consolas"/>
                <a:cs typeface="Consolas"/>
              </a:rPr>
              <a:t>if (c </a:t>
            </a:r>
            <a:r>
              <a:rPr lang="en-US" sz="2600" dirty="0" err="1">
                <a:solidFill>
                  <a:srgbClr val="E46C0A"/>
                </a:solidFill>
                <a:latin typeface="Consolas"/>
                <a:cs typeface="Consolas"/>
              </a:rPr>
              <a:t>instanceof</a:t>
            </a:r>
            <a:r>
              <a:rPr lang="en-US" sz="2600" dirty="0">
                <a:solidFill>
                  <a:srgbClr val="E46C0A"/>
                </a:solidFill>
                <a:latin typeface="Consolas"/>
                <a:cs typeface="Consolas"/>
              </a:rPr>
              <a:t> </a:t>
            </a:r>
            <a:r>
              <a:rPr lang="en-US" sz="2600" dirty="0" err="1">
                <a:latin typeface="Consolas"/>
                <a:cs typeface="Consolas"/>
              </a:rPr>
              <a:t>SDCar</a:t>
            </a:r>
            <a:r>
              <a:rPr lang="en-US" sz="2600" dirty="0">
                <a:latin typeface="Consolas"/>
                <a:cs typeface="Consolas"/>
              </a:rPr>
              <a:t>){</a:t>
            </a:r>
          </a:p>
          <a:p>
            <a:pPr marL="0" indent="0">
              <a:buNone/>
            </a:pPr>
            <a:r>
              <a:rPr lang="en-US" sz="2600" dirty="0">
                <a:latin typeface="Consolas"/>
                <a:cs typeface="Consolas"/>
              </a:rPr>
              <a:t>	</a:t>
            </a:r>
            <a:r>
              <a:rPr lang="en-US" sz="2600" dirty="0" err="1">
                <a:latin typeface="Consolas"/>
                <a:cs typeface="Consolas"/>
              </a:rPr>
              <a:t>SDCar</a:t>
            </a:r>
            <a:r>
              <a:rPr lang="en-US" sz="2600" dirty="0">
                <a:latin typeface="Consolas"/>
                <a:cs typeface="Consolas"/>
              </a:rPr>
              <a:t> </a:t>
            </a:r>
            <a:r>
              <a:rPr lang="en-US" sz="2600" dirty="0" err="1">
                <a:latin typeface="Consolas"/>
                <a:cs typeface="Consolas"/>
              </a:rPr>
              <a:t>sdc</a:t>
            </a:r>
            <a:r>
              <a:rPr lang="en-US" sz="2600" dirty="0">
                <a:latin typeface="Consolas"/>
                <a:cs typeface="Consolas"/>
              </a:rPr>
              <a:t> = (</a:t>
            </a:r>
            <a:r>
              <a:rPr lang="en-US" sz="2600" dirty="0" err="1">
                <a:latin typeface="Consolas"/>
                <a:cs typeface="Consolas"/>
              </a:rPr>
              <a:t>SDCar</a:t>
            </a:r>
            <a:r>
              <a:rPr lang="en-US" sz="2600" dirty="0">
                <a:latin typeface="Consolas"/>
                <a:cs typeface="Consolas"/>
              </a:rPr>
              <a:t>) c;</a:t>
            </a:r>
          </a:p>
          <a:p>
            <a:pPr marL="0" indent="0">
              <a:buNone/>
            </a:pPr>
            <a:r>
              <a:rPr lang="en-US" sz="2600" dirty="0">
                <a:latin typeface="Consolas"/>
                <a:cs typeface="Consolas"/>
              </a:rPr>
              <a:t>	</a:t>
            </a:r>
            <a:r>
              <a:rPr lang="en-US" sz="2600" dirty="0" err="1">
                <a:latin typeface="Consolas"/>
                <a:cs typeface="Consolas"/>
              </a:rPr>
              <a:t>sdc.turnSDOn</a:t>
            </a:r>
            <a:r>
              <a:rPr lang="en-US" sz="2600" dirty="0">
                <a:latin typeface="Consolas"/>
                <a:cs typeface="Consolas"/>
              </a:rPr>
              <a:t>();</a:t>
            </a:r>
          </a:p>
          <a:p>
            <a:pPr marL="0" indent="0">
              <a:buNone/>
            </a:pPr>
            <a:r>
              <a:rPr lang="en-US" sz="2600" dirty="0">
                <a:latin typeface="Consolas"/>
                <a:cs typeface="Consolas"/>
              </a:rPr>
              <a:t>}</a:t>
            </a:r>
          </a:p>
          <a:p>
            <a:pPr marL="0" indent="0">
              <a:buNone/>
            </a:pPr>
            <a:endParaRPr lang="en-US" sz="2600" dirty="0">
              <a:latin typeface="Consolas"/>
              <a:cs typeface="Consolas"/>
            </a:endParaRPr>
          </a:p>
          <a:p>
            <a:pPr marL="0" indent="0">
              <a:buNone/>
            </a:pPr>
            <a:r>
              <a:rPr lang="en-US" sz="2600" dirty="0">
                <a:latin typeface="Consolas"/>
                <a:cs typeface="Consolas"/>
              </a:rPr>
              <a:t>// since Java 14</a:t>
            </a:r>
          </a:p>
          <a:p>
            <a:pPr marL="0" indent="0">
              <a:buNone/>
            </a:pPr>
            <a:r>
              <a:rPr lang="en-US" sz="2600" dirty="0">
                <a:latin typeface="Consolas"/>
                <a:cs typeface="Consolas"/>
              </a:rPr>
              <a:t>if (c </a:t>
            </a:r>
            <a:r>
              <a:rPr lang="en-US" sz="2600" dirty="0" err="1">
                <a:solidFill>
                  <a:srgbClr val="E46C0A"/>
                </a:solidFill>
                <a:latin typeface="Consolas"/>
                <a:cs typeface="Consolas"/>
              </a:rPr>
              <a:t>instanceof</a:t>
            </a:r>
            <a:r>
              <a:rPr lang="en-US" sz="2600" dirty="0">
                <a:solidFill>
                  <a:srgbClr val="E46C0A"/>
                </a:solidFill>
                <a:latin typeface="Consolas"/>
                <a:cs typeface="Consolas"/>
              </a:rPr>
              <a:t> </a:t>
            </a:r>
            <a:r>
              <a:rPr lang="en-US" sz="2600" dirty="0" err="1">
                <a:latin typeface="Consolas"/>
                <a:cs typeface="Consolas"/>
              </a:rPr>
              <a:t>SDCar</a:t>
            </a:r>
            <a:r>
              <a:rPr lang="en-US" sz="2600" dirty="0">
                <a:latin typeface="Consolas"/>
                <a:cs typeface="Consolas"/>
              </a:rPr>
              <a:t> </a:t>
            </a:r>
            <a:r>
              <a:rPr lang="en-US" sz="2600" dirty="0" err="1">
                <a:latin typeface="Consolas"/>
                <a:cs typeface="Consolas"/>
              </a:rPr>
              <a:t>sdc</a:t>
            </a:r>
            <a:r>
              <a:rPr lang="en-US" sz="2600" dirty="0">
                <a:latin typeface="Consolas"/>
                <a:cs typeface="Consolas"/>
              </a:rPr>
              <a:t>){</a:t>
            </a:r>
          </a:p>
          <a:p>
            <a:pPr marL="0" indent="0">
              <a:buNone/>
            </a:pPr>
            <a:r>
              <a:rPr lang="en-US" sz="2600" dirty="0">
                <a:latin typeface="Consolas"/>
                <a:cs typeface="Consolas"/>
              </a:rPr>
              <a:t>	</a:t>
            </a:r>
            <a:r>
              <a:rPr lang="en-US" sz="2600" dirty="0" err="1">
                <a:latin typeface="Consolas"/>
                <a:cs typeface="Consolas"/>
              </a:rPr>
              <a:t>sdc.turnSDOn</a:t>
            </a:r>
            <a:r>
              <a:rPr lang="en-US" sz="2600" dirty="0">
                <a:latin typeface="Consolas"/>
                <a:cs typeface="Consolas"/>
              </a:rPr>
              <a:t>();</a:t>
            </a:r>
          </a:p>
          <a:p>
            <a:pPr marL="0" indent="0">
              <a:buNone/>
            </a:pPr>
            <a:r>
              <a:rPr lang="en-US" sz="2600" dirty="0">
                <a:latin typeface="Consolas"/>
                <a:cs typeface="Consolas"/>
              </a:rPr>
              <a:t>}</a:t>
            </a:r>
          </a:p>
          <a:p>
            <a:pPr marL="0" indent="0">
              <a:buNone/>
            </a:pPr>
            <a:endParaRPr lang="en-US" sz="26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3051050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p:txBody>
          <a:bodyPr/>
          <a:lstStyle/>
          <a:p>
            <a:pPr eaLnBrk="1" hangingPunct="1"/>
            <a:r>
              <a:rPr lang="en-US" dirty="0">
                <a:latin typeface="Calibri"/>
                <a:cs typeface="Calibri"/>
              </a:rPr>
              <a:t>Abstract Classes</a:t>
            </a:r>
          </a:p>
        </p:txBody>
      </p:sp>
    </p:spTree>
    <p:extLst>
      <p:ext uri="{BB962C8B-B14F-4D97-AF65-F5344CB8AC3E}">
        <p14:creationId xmlns:p14="http://schemas.microsoft.com/office/powerpoint/2010/main" val="23237737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latin typeface="Calibri"/>
                <a:cs typeface="Calibri"/>
              </a:rPr>
              <a:t>Abstract methods</a:t>
            </a:r>
          </a:p>
        </p:txBody>
      </p:sp>
      <p:sp>
        <p:nvSpPr>
          <p:cNvPr id="19459" name="Rectangle 3"/>
          <p:cNvSpPr>
            <a:spLocks noGrp="1" noChangeArrowheads="1"/>
          </p:cNvSpPr>
          <p:nvPr>
            <p:ph type="body" idx="1"/>
          </p:nvPr>
        </p:nvSpPr>
        <p:spPr/>
        <p:txBody>
          <a:bodyPr/>
          <a:lstStyle/>
          <a:p>
            <a:pPr eaLnBrk="1" hangingPunct="1">
              <a:lnSpc>
                <a:spcPct val="90000"/>
              </a:lnSpc>
            </a:pPr>
            <a:r>
              <a:rPr lang="en-US" dirty="0" err="1">
                <a:latin typeface="Calibri"/>
                <a:cs typeface="Calibri"/>
              </a:rPr>
              <a:t>Tou</a:t>
            </a:r>
            <a:r>
              <a:rPr lang="en-US" dirty="0">
                <a:latin typeface="Calibri"/>
                <a:cs typeface="Calibri"/>
              </a:rPr>
              <a:t> can </a:t>
            </a:r>
            <a:r>
              <a:rPr lang="en-US" i="1" dirty="0">
                <a:latin typeface="Calibri"/>
                <a:cs typeface="Calibri"/>
              </a:rPr>
              <a:t>declare</a:t>
            </a:r>
            <a:r>
              <a:rPr lang="en-US" dirty="0">
                <a:latin typeface="Calibri"/>
                <a:cs typeface="Calibri"/>
              </a:rPr>
              <a:t> a </a:t>
            </a:r>
            <a:r>
              <a:rPr lang="en-US" i="1" dirty="0">
                <a:latin typeface="Calibri"/>
                <a:cs typeface="Calibri"/>
              </a:rPr>
              <a:t>method</a:t>
            </a:r>
            <a:r>
              <a:rPr lang="en-US" dirty="0">
                <a:latin typeface="Calibri"/>
                <a:cs typeface="Calibri"/>
              </a:rPr>
              <a:t> without </a:t>
            </a:r>
            <a:r>
              <a:rPr lang="en-US" i="1" dirty="0">
                <a:cs typeface="Calibri"/>
              </a:rPr>
              <a:t>implementing</a:t>
            </a:r>
            <a:r>
              <a:rPr lang="en-US" dirty="0">
                <a:latin typeface="Calibri"/>
                <a:cs typeface="Calibri"/>
              </a:rPr>
              <a:t> it </a:t>
            </a:r>
            <a:r>
              <a:rPr lang="en-US" dirty="0">
                <a:cs typeface="Calibri"/>
              </a:rPr>
              <a:t>(i.e., the body of the method is missing</a:t>
            </a:r>
            <a:r>
              <a:rPr lang="en-US" dirty="0">
                <a:latin typeface="Calibri"/>
                <a:cs typeface="Calibri"/>
              </a:rPr>
              <a:t>):</a:t>
            </a:r>
          </a:p>
          <a:p>
            <a:pPr lvl="1" eaLnBrk="1" hangingPunct="1">
              <a:lnSpc>
                <a:spcPct val="90000"/>
              </a:lnSpc>
              <a:buClr>
                <a:srgbClr val="FFFF99"/>
              </a:buClr>
              <a:buFontTx/>
              <a:buChar char=" "/>
            </a:pPr>
            <a:r>
              <a:rPr lang="en-US" dirty="0">
                <a:latin typeface="Calibri"/>
                <a:cs typeface="Calibri"/>
              </a:rPr>
              <a:t>public </a:t>
            </a:r>
            <a:r>
              <a:rPr lang="en-US" dirty="0">
                <a:solidFill>
                  <a:schemeClr val="accent6">
                    <a:lumMod val="75000"/>
                  </a:schemeClr>
                </a:solidFill>
                <a:latin typeface="Calibri"/>
                <a:cs typeface="Calibri"/>
              </a:rPr>
              <a:t>abstract </a:t>
            </a:r>
            <a:r>
              <a:rPr lang="en-US" dirty="0">
                <a:latin typeface="Calibri"/>
                <a:cs typeface="Calibri"/>
              </a:rPr>
              <a:t>void draw(</a:t>
            </a:r>
            <a:r>
              <a:rPr lang="en-US" dirty="0" err="1">
                <a:latin typeface="Calibri"/>
                <a:cs typeface="Calibri"/>
              </a:rPr>
              <a:t>int</a:t>
            </a:r>
            <a:r>
              <a:rPr lang="en-US" dirty="0">
                <a:latin typeface="Calibri"/>
                <a:cs typeface="Calibri"/>
              </a:rPr>
              <a:t> size);</a:t>
            </a:r>
          </a:p>
          <a:p>
            <a:pPr eaLnBrk="1" hangingPunct="1">
              <a:lnSpc>
                <a:spcPct val="90000"/>
              </a:lnSpc>
            </a:pPr>
            <a:r>
              <a:rPr lang="en-US" dirty="0">
                <a:latin typeface="Calibri"/>
                <a:cs typeface="Calibri"/>
              </a:rPr>
              <a:t>A method that has been </a:t>
            </a:r>
            <a:r>
              <a:rPr lang="en-US" dirty="0">
                <a:solidFill>
                  <a:schemeClr val="accent6">
                    <a:lumMod val="75000"/>
                  </a:schemeClr>
                </a:solidFill>
                <a:latin typeface="Calibri"/>
                <a:cs typeface="Calibri"/>
              </a:rPr>
              <a:t>declared</a:t>
            </a:r>
            <a:r>
              <a:rPr lang="en-US" dirty="0">
                <a:solidFill>
                  <a:schemeClr val="accent6">
                    <a:lumMod val="50000"/>
                  </a:schemeClr>
                </a:solidFill>
                <a:latin typeface="Calibri"/>
                <a:cs typeface="Calibri"/>
              </a:rPr>
              <a:t> </a:t>
            </a:r>
            <a:r>
              <a:rPr lang="en-US" dirty="0">
                <a:latin typeface="Calibri"/>
                <a:cs typeface="Calibri"/>
              </a:rPr>
              <a:t>but </a:t>
            </a:r>
            <a:r>
              <a:rPr lang="en-US" dirty="0">
                <a:solidFill>
                  <a:srgbClr val="E46C0A"/>
                </a:solidFill>
                <a:latin typeface="Calibri"/>
                <a:cs typeface="Calibri"/>
              </a:rPr>
              <a:t>not implemented</a:t>
            </a:r>
            <a:r>
              <a:rPr lang="en-US" dirty="0">
                <a:latin typeface="Calibri"/>
                <a:cs typeface="Calibri"/>
              </a:rPr>
              <a:t> is called an </a:t>
            </a:r>
            <a:r>
              <a:rPr lang="en-US" dirty="0">
                <a:solidFill>
                  <a:schemeClr val="accent6">
                    <a:lumMod val="75000"/>
                  </a:schemeClr>
                </a:solidFill>
                <a:latin typeface="Calibri"/>
                <a:cs typeface="Calibri"/>
              </a:rPr>
              <a:t>abstract method</a:t>
            </a:r>
          </a:p>
          <a:p>
            <a:pPr lvl="1" eaLnBrk="1" hangingPunct="1">
              <a:lnSpc>
                <a:spcPct val="90000"/>
              </a:lnSpc>
            </a:pPr>
            <a:endParaRPr lang="en-US" dirty="0">
              <a:latin typeface="Calibri"/>
              <a:cs typeface="Calibri"/>
            </a:endParaRPr>
          </a:p>
        </p:txBody>
      </p:sp>
      <p:sp>
        <p:nvSpPr>
          <p:cNvPr id="6" name="Slide Number Placeholder 3">
            <a:extLst>
              <a:ext uri="{FF2B5EF4-FFF2-40B4-BE49-F238E27FC236}">
                <a16:creationId xmlns:a16="http://schemas.microsoft.com/office/drawing/2014/main" id="{C0348313-231F-544A-9631-ADAAFEC6005A}"/>
              </a:ext>
            </a:extLst>
          </p:cNvPr>
          <p:cNvSpPr txBox="1">
            <a:spLocks/>
          </p:cNvSpPr>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75</a:t>
            </a:fld>
            <a:endParaRPr lang="en-US" sz="1400" dirty="0">
              <a:latin typeface="Arial" charset="0"/>
            </a:endParaRPr>
          </a:p>
        </p:txBody>
      </p:sp>
    </p:spTree>
    <p:extLst>
      <p:ext uri="{BB962C8B-B14F-4D97-AF65-F5344CB8AC3E}">
        <p14:creationId xmlns:p14="http://schemas.microsoft.com/office/powerpoint/2010/main" val="1063367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latin typeface="Calibri"/>
                <a:cs typeface="Calibri"/>
              </a:rPr>
              <a:t>Abstract classes</a:t>
            </a:r>
          </a:p>
        </p:txBody>
      </p:sp>
      <p:sp>
        <p:nvSpPr>
          <p:cNvPr id="21507" name="Rectangle 3"/>
          <p:cNvSpPr>
            <a:spLocks noGrp="1" noChangeArrowheads="1"/>
          </p:cNvSpPr>
          <p:nvPr>
            <p:ph sz="half" idx="1"/>
          </p:nvPr>
        </p:nvSpPr>
        <p:spPr/>
        <p:txBody>
          <a:bodyPr>
            <a:normAutofit fontScale="92500" lnSpcReduction="20000"/>
          </a:bodyPr>
          <a:lstStyle/>
          <a:p>
            <a:pPr eaLnBrk="1" hangingPunct="1"/>
            <a:r>
              <a:rPr lang="en-US" dirty="0">
                <a:latin typeface="Calibri"/>
                <a:cs typeface="Calibri"/>
              </a:rPr>
              <a:t>Any class containing </a:t>
            </a:r>
            <a:r>
              <a:rPr lang="en-US" dirty="0">
                <a:solidFill>
                  <a:schemeClr val="accent6">
                    <a:lumMod val="75000"/>
                  </a:schemeClr>
                </a:solidFill>
                <a:latin typeface="Calibri"/>
                <a:cs typeface="Calibri"/>
              </a:rPr>
              <a:t>one or more abstract methods</a:t>
            </a:r>
            <a:r>
              <a:rPr lang="en-US" dirty="0">
                <a:latin typeface="Calibri"/>
                <a:cs typeface="Calibri"/>
              </a:rPr>
              <a:t> is an </a:t>
            </a:r>
            <a:r>
              <a:rPr lang="en-US" dirty="0">
                <a:solidFill>
                  <a:srgbClr val="E46C0A"/>
                </a:solidFill>
                <a:latin typeface="Calibri"/>
                <a:cs typeface="Calibri"/>
              </a:rPr>
              <a:t>abstract class</a:t>
            </a:r>
          </a:p>
          <a:p>
            <a:r>
              <a:rPr lang="en-US" dirty="0">
                <a:cs typeface="Calibri"/>
              </a:rPr>
              <a:t>An abstract class is </a:t>
            </a:r>
            <a:r>
              <a:rPr lang="en-US" i="1" dirty="0">
                <a:cs typeface="Calibri"/>
              </a:rPr>
              <a:t>incomplete</a:t>
            </a:r>
            <a:r>
              <a:rPr lang="en-US" dirty="0">
                <a:cs typeface="Calibri"/>
              </a:rPr>
              <a:t> in the sense it has </a:t>
            </a:r>
            <a:r>
              <a:rPr lang="en-US" altLang="ja-JP" dirty="0">
                <a:cs typeface="Calibri"/>
              </a:rPr>
              <a:t>missing method bodies</a:t>
            </a:r>
            <a:endParaRPr lang="en-US" dirty="0">
              <a:solidFill>
                <a:srgbClr val="E46C0A"/>
              </a:solidFill>
              <a:latin typeface="Calibri"/>
              <a:cs typeface="Calibri"/>
            </a:endParaRPr>
          </a:p>
          <a:p>
            <a:pPr eaLnBrk="1" hangingPunct="1"/>
            <a:r>
              <a:rPr lang="en-US" dirty="0">
                <a:latin typeface="Calibri"/>
                <a:cs typeface="Calibri"/>
              </a:rPr>
              <a:t>You must declare the class with the keyword </a:t>
            </a:r>
            <a:r>
              <a:rPr lang="en-US" dirty="0">
                <a:solidFill>
                  <a:srgbClr val="E46C0A"/>
                </a:solidFill>
                <a:latin typeface="Calibri"/>
                <a:cs typeface="Calibri"/>
              </a:rPr>
              <a:t>abstract</a:t>
            </a:r>
            <a:r>
              <a:rPr lang="en-US" dirty="0">
                <a:latin typeface="Calibri"/>
                <a:cs typeface="Calibri"/>
              </a:rPr>
              <a:t>:</a:t>
            </a:r>
          </a:p>
          <a:p>
            <a:pPr lvl="1" eaLnBrk="1" hangingPunct="1">
              <a:buClr>
                <a:srgbClr val="99CCFF"/>
              </a:buClr>
              <a:buFontTx/>
              <a:buChar char=" "/>
            </a:pPr>
            <a:r>
              <a:rPr lang="en-US" dirty="0">
                <a:latin typeface="Consolas"/>
                <a:cs typeface="Consolas"/>
              </a:rPr>
              <a:t>abstract class </a:t>
            </a:r>
            <a:r>
              <a:rPr lang="en-US" dirty="0" err="1">
                <a:latin typeface="Consolas"/>
                <a:cs typeface="Consolas"/>
              </a:rPr>
              <a:t>MyClass</a:t>
            </a:r>
            <a:r>
              <a:rPr lang="en-US" dirty="0">
                <a:latin typeface="Consolas"/>
                <a:cs typeface="Consolas"/>
              </a:rPr>
              <a:t> {...}</a:t>
            </a:r>
          </a:p>
          <a:p>
            <a:pPr eaLnBrk="1" hangingPunct="1"/>
            <a:r>
              <a:rPr lang="en-US" dirty="0">
                <a:latin typeface="Calibri"/>
                <a:cs typeface="Calibri"/>
              </a:rPr>
              <a:t>You</a:t>
            </a:r>
            <a:r>
              <a:rPr lang="en-US" dirty="0">
                <a:solidFill>
                  <a:srgbClr val="E46C0A"/>
                </a:solidFill>
                <a:latin typeface="Calibri"/>
                <a:cs typeface="Calibri"/>
              </a:rPr>
              <a:t> cannot instantiate </a:t>
            </a:r>
            <a:r>
              <a:rPr lang="en-US" dirty="0">
                <a:latin typeface="Calibri"/>
                <a:cs typeface="Calibri"/>
              </a:rPr>
              <a:t>(create a new instance of) an abstract class</a:t>
            </a:r>
          </a:p>
        </p:txBody>
      </p:sp>
      <p:sp>
        <p:nvSpPr>
          <p:cNvPr id="2" name="Content Placeholder 1">
            <a:extLst>
              <a:ext uri="{FF2B5EF4-FFF2-40B4-BE49-F238E27FC236}">
                <a16:creationId xmlns:a16="http://schemas.microsoft.com/office/drawing/2014/main" id="{65D1A846-2BCC-B547-9DEF-2506031557F0}"/>
              </a:ext>
            </a:extLst>
          </p:cNvPr>
          <p:cNvSpPr>
            <a:spLocks noGrp="1"/>
          </p:cNvSpPr>
          <p:nvPr>
            <p:ph sz="half" idx="2"/>
          </p:nvPr>
        </p:nvSpPr>
        <p:spPr/>
        <p:txBody>
          <a:bodyPr>
            <a:normAutofit fontScale="92500" lnSpcReduction="20000"/>
          </a:bodyPr>
          <a:lstStyle/>
          <a:p>
            <a:r>
              <a:rPr lang="en-US" dirty="0">
                <a:solidFill>
                  <a:srgbClr val="E46C0A"/>
                </a:solidFill>
                <a:cs typeface="Calibri"/>
              </a:rPr>
              <a:t>You can extend (subclass) an abstract class</a:t>
            </a:r>
          </a:p>
          <a:p>
            <a:pPr lvl="1"/>
            <a:r>
              <a:rPr lang="en-US" dirty="0">
                <a:cs typeface="Calibri"/>
              </a:rPr>
              <a:t>If the subclass defines all the inherited abstract methods, it is </a:t>
            </a:r>
            <a:r>
              <a:rPr lang="en-US" altLang="ja-JP" dirty="0">
                <a:cs typeface="Calibri"/>
              </a:rPr>
              <a:t>concrete and can be instantiated</a:t>
            </a:r>
          </a:p>
          <a:p>
            <a:pPr lvl="1"/>
            <a:r>
              <a:rPr lang="en-US" dirty="0">
                <a:cs typeface="Calibri"/>
              </a:rPr>
              <a:t>If the subclass does </a:t>
            </a:r>
            <a:r>
              <a:rPr lang="en-US" i="1" dirty="0">
                <a:cs typeface="Calibri"/>
              </a:rPr>
              <a:t>not</a:t>
            </a:r>
            <a:r>
              <a:rPr lang="en-US" dirty="0">
                <a:cs typeface="Calibri"/>
              </a:rPr>
              <a:t> define all the inherited abstract methods, it must be abstract too</a:t>
            </a:r>
          </a:p>
          <a:p>
            <a:r>
              <a:rPr lang="en-US" dirty="0">
                <a:cs typeface="Calibri"/>
              </a:rPr>
              <a:t>You can declare a class to be </a:t>
            </a:r>
            <a:r>
              <a:rPr lang="en-US" dirty="0">
                <a:solidFill>
                  <a:srgbClr val="E46C0A"/>
                </a:solidFill>
                <a:cs typeface="Calibri"/>
              </a:rPr>
              <a:t>abstract </a:t>
            </a:r>
            <a:r>
              <a:rPr lang="en-US" dirty="0">
                <a:cs typeface="Calibri"/>
              </a:rPr>
              <a:t>even if it does not contain any abstract methods</a:t>
            </a:r>
          </a:p>
          <a:p>
            <a:pPr lvl="1"/>
            <a:r>
              <a:rPr lang="en-US" dirty="0">
                <a:cs typeface="Calibri"/>
              </a:rPr>
              <a:t>This just prevents the class from being instantiated</a:t>
            </a:r>
          </a:p>
          <a:p>
            <a:endParaRPr lang="en-IT" dirty="0"/>
          </a:p>
        </p:txBody>
      </p:sp>
      <p:sp>
        <p:nvSpPr>
          <p:cNvPr id="21505"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53B43709-A97F-804F-97AF-09B91E0C9B75}" type="slidenum">
              <a:rPr lang="en-US" sz="1400">
                <a:latin typeface="Arial" charset="0"/>
              </a:rPr>
              <a:pPr/>
              <a:t>76</a:t>
            </a:fld>
            <a:endParaRPr lang="en-US" sz="1400" dirty="0">
              <a:latin typeface="Arial" charset="0"/>
            </a:endParaRPr>
          </a:p>
        </p:txBody>
      </p:sp>
    </p:spTree>
    <p:extLst>
      <p:ext uri="{BB962C8B-B14F-4D97-AF65-F5344CB8AC3E}">
        <p14:creationId xmlns:p14="http://schemas.microsoft.com/office/powerpoint/2010/main" val="1109426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latin typeface="Calibri"/>
                <a:cs typeface="Calibri"/>
              </a:rPr>
              <a:t>Why use abstract classes?</a:t>
            </a:r>
          </a:p>
        </p:txBody>
      </p:sp>
      <p:sp>
        <p:nvSpPr>
          <p:cNvPr id="25603" name="Rectangle 3"/>
          <p:cNvSpPr>
            <a:spLocks noGrp="1" noChangeArrowheads="1"/>
          </p:cNvSpPr>
          <p:nvPr>
            <p:ph sz="half" idx="1"/>
          </p:nvPr>
        </p:nvSpPr>
        <p:spPr/>
        <p:txBody>
          <a:bodyPr>
            <a:normAutofit/>
          </a:bodyPr>
          <a:lstStyle/>
          <a:p>
            <a:pPr eaLnBrk="1" hangingPunct="1"/>
            <a:r>
              <a:rPr lang="en-US" dirty="0">
                <a:latin typeface="Calibri"/>
                <a:cs typeface="Calibri"/>
              </a:rPr>
              <a:t>Suppose you wanted to create a class </a:t>
            </a:r>
            <a:r>
              <a:rPr lang="en-US" dirty="0">
                <a:solidFill>
                  <a:srgbClr val="E46C0A"/>
                </a:solidFill>
                <a:latin typeface="Calibri"/>
                <a:cs typeface="Calibri"/>
              </a:rPr>
              <a:t>Shape</a:t>
            </a:r>
            <a:r>
              <a:rPr lang="en-US" dirty="0">
                <a:latin typeface="Calibri"/>
                <a:cs typeface="Calibri"/>
              </a:rPr>
              <a:t>, with subclasses </a:t>
            </a:r>
            <a:r>
              <a:rPr lang="en-US" dirty="0">
                <a:solidFill>
                  <a:srgbClr val="E46C0A"/>
                </a:solidFill>
                <a:latin typeface="Calibri"/>
                <a:cs typeface="Calibri"/>
              </a:rPr>
              <a:t>Oval, Rectangle, Triangle, Hexagon</a:t>
            </a:r>
            <a:r>
              <a:rPr lang="en-US" dirty="0">
                <a:latin typeface="Calibri"/>
                <a:cs typeface="Calibri"/>
              </a:rPr>
              <a:t>, etc.</a:t>
            </a:r>
          </a:p>
          <a:p>
            <a:pPr eaLnBrk="1" hangingPunct="1"/>
            <a:r>
              <a:rPr lang="en-US" dirty="0">
                <a:latin typeface="Calibri"/>
                <a:cs typeface="Calibri"/>
              </a:rPr>
              <a:t>Each subclass implements a method </a:t>
            </a:r>
            <a:r>
              <a:rPr lang="en-US" dirty="0">
                <a:solidFill>
                  <a:schemeClr val="accent6">
                    <a:lumMod val="75000"/>
                  </a:schemeClr>
                </a:solidFill>
                <a:latin typeface="Calibri"/>
                <a:cs typeface="Calibri"/>
              </a:rPr>
              <a:t>draw() </a:t>
            </a:r>
            <a:r>
              <a:rPr lang="en-US" dirty="0">
                <a:latin typeface="Calibri"/>
                <a:cs typeface="Calibri"/>
              </a:rPr>
              <a:t>for representing its shape on a 2D graphic panel</a:t>
            </a:r>
          </a:p>
        </p:txBody>
      </p:sp>
      <p:sp>
        <p:nvSpPr>
          <p:cNvPr id="2" name="Content Placeholder 1">
            <a:extLst>
              <a:ext uri="{FF2B5EF4-FFF2-40B4-BE49-F238E27FC236}">
                <a16:creationId xmlns:a16="http://schemas.microsoft.com/office/drawing/2014/main" id="{0F1C2CCA-5008-0045-ABDB-006DCF4900BD}"/>
              </a:ext>
            </a:extLst>
          </p:cNvPr>
          <p:cNvSpPr>
            <a:spLocks noGrp="1"/>
          </p:cNvSpPr>
          <p:nvPr>
            <p:ph sz="half" idx="2"/>
          </p:nvPr>
        </p:nvSpPr>
        <p:spPr/>
        <p:txBody>
          <a:bodyPr>
            <a:normAutofit/>
          </a:bodyPr>
          <a:lstStyle/>
          <a:p>
            <a:pPr marL="0" indent="0">
              <a:buNone/>
            </a:pPr>
            <a:r>
              <a:rPr lang="en-US" sz="2200" dirty="0">
                <a:solidFill>
                  <a:srgbClr val="000000"/>
                </a:solidFill>
                <a:latin typeface="Consolas"/>
                <a:cs typeface="Consolas"/>
              </a:rPr>
              <a:t>class Shape { ... }</a:t>
            </a:r>
          </a:p>
          <a:p>
            <a:pPr marL="0" indent="0">
              <a:buNone/>
            </a:pPr>
            <a:endParaRPr lang="en-US" sz="2200" dirty="0">
              <a:solidFill>
                <a:srgbClr val="000000"/>
              </a:solidFill>
              <a:latin typeface="Consolas"/>
              <a:cs typeface="Consolas"/>
            </a:endParaRPr>
          </a:p>
          <a:p>
            <a:pPr marL="0" indent="0">
              <a:buNone/>
            </a:pPr>
            <a:r>
              <a:rPr lang="en-US" sz="2200" dirty="0">
                <a:solidFill>
                  <a:srgbClr val="000000"/>
                </a:solidFill>
                <a:latin typeface="Consolas"/>
                <a:cs typeface="Consolas"/>
              </a:rPr>
              <a:t>class Star extends Shape {</a:t>
            </a:r>
            <a:br>
              <a:rPr lang="en-US" sz="2200" dirty="0">
                <a:solidFill>
                  <a:srgbClr val="000000"/>
                </a:solidFill>
                <a:latin typeface="Consolas"/>
                <a:cs typeface="Consolas"/>
              </a:rPr>
            </a:br>
            <a:r>
              <a:rPr lang="en-US" sz="2200" dirty="0">
                <a:solidFill>
                  <a:srgbClr val="000000"/>
                </a:solidFill>
                <a:latin typeface="Consolas"/>
                <a:cs typeface="Consolas"/>
              </a:rPr>
              <a:t>    void draw() { ... }</a:t>
            </a:r>
            <a:br>
              <a:rPr lang="en-US" sz="2200" dirty="0">
                <a:solidFill>
                  <a:srgbClr val="000000"/>
                </a:solidFill>
                <a:latin typeface="Consolas"/>
                <a:cs typeface="Consolas"/>
              </a:rPr>
            </a:br>
            <a:r>
              <a:rPr lang="en-US" sz="2200" dirty="0">
                <a:solidFill>
                  <a:srgbClr val="000000"/>
                </a:solidFill>
                <a:latin typeface="Consolas"/>
                <a:cs typeface="Consolas"/>
              </a:rPr>
              <a:t>    ...</a:t>
            </a:r>
            <a:br>
              <a:rPr lang="en-US" sz="2200" dirty="0">
                <a:solidFill>
                  <a:srgbClr val="000000"/>
                </a:solidFill>
                <a:latin typeface="Consolas"/>
                <a:cs typeface="Consolas"/>
              </a:rPr>
            </a:br>
            <a:r>
              <a:rPr lang="en-US" sz="2200" dirty="0">
                <a:solidFill>
                  <a:srgbClr val="000000"/>
                </a:solidFill>
                <a:latin typeface="Consolas"/>
                <a:cs typeface="Consolas"/>
              </a:rPr>
              <a:t>}</a:t>
            </a:r>
          </a:p>
          <a:p>
            <a:pPr marL="0" indent="0">
              <a:buNone/>
            </a:pPr>
            <a:endParaRPr lang="en-US" sz="2200" dirty="0">
              <a:solidFill>
                <a:srgbClr val="000000"/>
              </a:solidFill>
              <a:latin typeface="Consolas"/>
              <a:cs typeface="Consolas"/>
            </a:endParaRPr>
          </a:p>
          <a:p>
            <a:pPr marL="0" indent="0">
              <a:buNone/>
            </a:pPr>
            <a:r>
              <a:rPr lang="en-US" sz="2200" dirty="0">
                <a:solidFill>
                  <a:srgbClr val="000000"/>
                </a:solidFill>
                <a:latin typeface="Consolas"/>
                <a:cs typeface="Consolas"/>
              </a:rPr>
              <a:t>class Circle extends Shape {</a:t>
            </a:r>
            <a:br>
              <a:rPr lang="en-US" sz="2200" dirty="0">
                <a:solidFill>
                  <a:srgbClr val="000000"/>
                </a:solidFill>
                <a:latin typeface="Consolas"/>
                <a:cs typeface="Consolas"/>
              </a:rPr>
            </a:br>
            <a:r>
              <a:rPr lang="en-US" sz="2200" dirty="0">
                <a:solidFill>
                  <a:srgbClr val="000000"/>
                </a:solidFill>
                <a:latin typeface="Consolas"/>
                <a:cs typeface="Consolas"/>
              </a:rPr>
              <a:t>    void draw() { ... }</a:t>
            </a:r>
            <a:br>
              <a:rPr lang="en-US" sz="2200" dirty="0">
                <a:solidFill>
                  <a:srgbClr val="000000"/>
                </a:solidFill>
                <a:latin typeface="Consolas"/>
                <a:cs typeface="Consolas"/>
              </a:rPr>
            </a:br>
            <a:r>
              <a:rPr lang="en-US" sz="2200" dirty="0">
                <a:solidFill>
                  <a:srgbClr val="000000"/>
                </a:solidFill>
                <a:latin typeface="Consolas"/>
                <a:cs typeface="Consolas"/>
              </a:rPr>
              <a:t>    ...</a:t>
            </a:r>
            <a:br>
              <a:rPr lang="en-US" sz="2200" dirty="0">
                <a:solidFill>
                  <a:srgbClr val="000000"/>
                </a:solidFill>
                <a:latin typeface="Consolas"/>
                <a:cs typeface="Consolas"/>
              </a:rPr>
            </a:br>
            <a:r>
              <a:rPr lang="en-US" sz="2200" dirty="0">
                <a:solidFill>
                  <a:srgbClr val="000000"/>
                </a:solidFill>
                <a:latin typeface="Consolas"/>
                <a:cs typeface="Consolas"/>
              </a:rPr>
              <a:t>}</a:t>
            </a:r>
          </a:p>
          <a:p>
            <a:pPr marL="0" indent="0">
              <a:buNone/>
            </a:pPr>
            <a:endParaRPr lang="en-IT" sz="2200" dirty="0"/>
          </a:p>
        </p:txBody>
      </p:sp>
      <p:sp>
        <p:nvSpPr>
          <p:cNvPr id="25601"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7073A00-3B92-4743-89E8-61B9B6CD1BCB}" type="slidenum">
              <a:rPr lang="en-US" sz="1400">
                <a:latin typeface="Arial" charset="0"/>
              </a:rPr>
              <a:pPr/>
              <a:t>77</a:t>
            </a:fld>
            <a:endParaRPr lang="en-US" sz="1400">
              <a:latin typeface="Arial" charset="0"/>
            </a:endParaRPr>
          </a:p>
        </p:txBody>
      </p:sp>
    </p:spTree>
    <p:extLst>
      <p:ext uri="{BB962C8B-B14F-4D97-AF65-F5344CB8AC3E}">
        <p14:creationId xmlns:p14="http://schemas.microsoft.com/office/powerpoint/2010/main" val="17566863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latin typeface="Calibri"/>
                <a:cs typeface="Calibri"/>
              </a:rPr>
              <a:t>A problem</a:t>
            </a:r>
          </a:p>
        </p:txBody>
      </p:sp>
      <p:sp>
        <p:nvSpPr>
          <p:cNvPr id="31747" name="Rectangle 3"/>
          <p:cNvSpPr>
            <a:spLocks noGrp="1" noChangeArrowheads="1"/>
          </p:cNvSpPr>
          <p:nvPr>
            <p:ph sz="half" idx="1"/>
          </p:nvPr>
        </p:nvSpPr>
        <p:spPr/>
        <p:txBody>
          <a:bodyPr>
            <a:noAutofit/>
          </a:bodyPr>
          <a:lstStyle/>
          <a:p>
            <a:pPr marL="0" indent="0">
              <a:buNone/>
            </a:pPr>
            <a:r>
              <a:rPr lang="en-US" sz="2000" dirty="0">
                <a:solidFill>
                  <a:srgbClr val="000000"/>
                </a:solidFill>
                <a:latin typeface="Consolas"/>
                <a:cs typeface="Consolas"/>
              </a:rPr>
              <a:t>class Shape { ... }</a:t>
            </a:r>
          </a:p>
          <a:p>
            <a:pPr marL="0" indent="0">
              <a:buNone/>
            </a:pPr>
            <a:endParaRPr lang="en-US" sz="2000" dirty="0">
              <a:solidFill>
                <a:srgbClr val="000000"/>
              </a:solidFill>
              <a:latin typeface="Consolas"/>
              <a:cs typeface="Consolas"/>
            </a:endParaRPr>
          </a:p>
          <a:p>
            <a:pPr marL="0" indent="0">
              <a:buNone/>
            </a:pPr>
            <a:r>
              <a:rPr lang="en-US" sz="2000" dirty="0">
                <a:solidFill>
                  <a:srgbClr val="000000"/>
                </a:solidFill>
                <a:latin typeface="Consolas"/>
                <a:cs typeface="Consolas"/>
              </a:rPr>
              <a:t>class Star extends Shape {</a:t>
            </a:r>
            <a:br>
              <a:rPr lang="en-US" sz="2000" dirty="0">
                <a:solidFill>
                  <a:srgbClr val="000000"/>
                </a:solidFill>
                <a:latin typeface="Consolas"/>
                <a:cs typeface="Consolas"/>
              </a:rPr>
            </a:br>
            <a:r>
              <a:rPr lang="en-US" sz="2000" dirty="0">
                <a:solidFill>
                  <a:srgbClr val="000000"/>
                </a:solidFill>
                <a:latin typeface="Consolas"/>
                <a:cs typeface="Consolas"/>
              </a:rPr>
              <a:t>    void draw() { ... }</a:t>
            </a:r>
            <a:br>
              <a:rPr lang="en-US" sz="2000" dirty="0">
                <a:solidFill>
                  <a:srgbClr val="000000"/>
                </a:solidFill>
                <a:latin typeface="Consolas"/>
                <a:cs typeface="Consolas"/>
              </a:rPr>
            </a:br>
            <a:r>
              <a:rPr lang="en-US" sz="2000" dirty="0">
                <a:solidFill>
                  <a:srgbClr val="000000"/>
                </a:solidFill>
                <a:latin typeface="Consolas"/>
                <a:cs typeface="Consolas"/>
              </a:rPr>
              <a:t>    ...</a:t>
            </a:r>
            <a:br>
              <a:rPr lang="en-US" sz="2000" dirty="0">
                <a:solidFill>
                  <a:srgbClr val="000000"/>
                </a:solidFill>
                <a:latin typeface="Consolas"/>
                <a:cs typeface="Consolas"/>
              </a:rPr>
            </a:br>
            <a:r>
              <a:rPr lang="en-US" sz="2000" dirty="0">
                <a:solidFill>
                  <a:srgbClr val="000000"/>
                </a:solidFill>
                <a:latin typeface="Consolas"/>
                <a:cs typeface="Consolas"/>
              </a:rPr>
              <a:t>}</a:t>
            </a:r>
          </a:p>
          <a:p>
            <a:pPr marL="0" indent="0">
              <a:buNone/>
            </a:pPr>
            <a:endParaRPr lang="en-US" sz="2000" dirty="0">
              <a:solidFill>
                <a:srgbClr val="000000"/>
              </a:solidFill>
              <a:latin typeface="Consolas"/>
              <a:cs typeface="Consolas"/>
            </a:endParaRPr>
          </a:p>
          <a:p>
            <a:pPr marL="0" indent="0">
              <a:buNone/>
            </a:pPr>
            <a:r>
              <a:rPr lang="en-US" sz="2000" dirty="0">
                <a:solidFill>
                  <a:srgbClr val="000000"/>
                </a:solidFill>
                <a:latin typeface="Consolas"/>
                <a:cs typeface="Consolas"/>
              </a:rPr>
              <a:t>class Circle extends Shape {</a:t>
            </a:r>
            <a:br>
              <a:rPr lang="en-US" sz="2000" dirty="0">
                <a:solidFill>
                  <a:srgbClr val="000000"/>
                </a:solidFill>
                <a:latin typeface="Consolas"/>
                <a:cs typeface="Consolas"/>
              </a:rPr>
            </a:br>
            <a:r>
              <a:rPr lang="en-US" sz="2000" dirty="0">
                <a:solidFill>
                  <a:srgbClr val="000000"/>
                </a:solidFill>
                <a:latin typeface="Consolas"/>
                <a:cs typeface="Consolas"/>
              </a:rPr>
              <a:t>    void draw() { ... }</a:t>
            </a:r>
            <a:br>
              <a:rPr lang="en-US" sz="2000" dirty="0">
                <a:solidFill>
                  <a:srgbClr val="000000"/>
                </a:solidFill>
                <a:latin typeface="Consolas"/>
                <a:cs typeface="Consolas"/>
              </a:rPr>
            </a:br>
            <a:r>
              <a:rPr lang="en-US" sz="2000" dirty="0">
                <a:solidFill>
                  <a:srgbClr val="000000"/>
                </a:solidFill>
                <a:latin typeface="Consolas"/>
                <a:cs typeface="Consolas"/>
              </a:rPr>
              <a:t>    ...</a:t>
            </a:r>
            <a:br>
              <a:rPr lang="en-US" sz="2000" dirty="0">
                <a:solidFill>
                  <a:srgbClr val="000000"/>
                </a:solidFill>
                <a:latin typeface="Consolas"/>
                <a:cs typeface="Consolas"/>
              </a:rPr>
            </a:br>
            <a:r>
              <a:rPr lang="en-US" sz="2000" dirty="0">
                <a:solidFill>
                  <a:srgbClr val="000000"/>
                </a:solidFill>
                <a:latin typeface="Consolas"/>
                <a:cs typeface="Consolas"/>
              </a:rPr>
              <a:t>}</a:t>
            </a:r>
          </a:p>
          <a:p>
            <a:pPr marL="0" indent="0">
              <a:buNone/>
            </a:pPr>
            <a:endParaRPr lang="en-US" sz="2000" dirty="0">
              <a:solidFill>
                <a:srgbClr val="000000"/>
              </a:solidFill>
              <a:latin typeface="Consolas"/>
              <a:cs typeface="Consolas"/>
            </a:endParaRPr>
          </a:p>
        </p:txBody>
      </p:sp>
      <p:sp>
        <p:nvSpPr>
          <p:cNvPr id="2" name="Content Placeholder 1">
            <a:extLst>
              <a:ext uri="{FF2B5EF4-FFF2-40B4-BE49-F238E27FC236}">
                <a16:creationId xmlns:a16="http://schemas.microsoft.com/office/drawing/2014/main" id="{8DC21DEA-9B06-8242-832B-9289A2D25980}"/>
              </a:ext>
            </a:extLst>
          </p:cNvPr>
          <p:cNvSpPr>
            <a:spLocks noGrp="1"/>
          </p:cNvSpPr>
          <p:nvPr>
            <p:ph sz="half" idx="2"/>
          </p:nvPr>
        </p:nvSpPr>
        <p:spPr/>
        <p:txBody>
          <a:bodyPr>
            <a:normAutofit fontScale="85000" lnSpcReduction="20000"/>
          </a:bodyPr>
          <a:lstStyle/>
          <a:p>
            <a:pPr marL="0" indent="0">
              <a:buNone/>
            </a:pPr>
            <a:r>
              <a:rPr lang="en-US" sz="1800" dirty="0">
                <a:solidFill>
                  <a:srgbClr val="E46C0A"/>
                </a:solidFill>
                <a:latin typeface="Consolas"/>
                <a:cs typeface="Consolas"/>
              </a:rPr>
              <a:t>// Legal, but unwanted</a:t>
            </a:r>
          </a:p>
          <a:p>
            <a:pPr marL="0" indent="0">
              <a:buNone/>
            </a:pPr>
            <a:r>
              <a:rPr lang="en-US" sz="1800" dirty="0">
                <a:solidFill>
                  <a:srgbClr val="E46C0A"/>
                </a:solidFill>
                <a:latin typeface="Consolas"/>
                <a:cs typeface="Consolas"/>
              </a:rPr>
              <a:t>Shape s = new Shape(); </a:t>
            </a:r>
          </a:p>
          <a:p>
            <a:pPr marL="0" indent="0">
              <a:buNone/>
            </a:pPr>
            <a:r>
              <a:rPr lang="en-US" sz="1800" dirty="0">
                <a:solidFill>
                  <a:schemeClr val="accent6">
                    <a:lumMod val="75000"/>
                  </a:schemeClr>
                </a:solidFill>
                <a:latin typeface="Consolas"/>
                <a:cs typeface="Consolas"/>
              </a:rPr>
              <a:t>// Illegal, Shape does not have draw()</a:t>
            </a:r>
            <a:endParaRPr lang="en-US" sz="1800" dirty="0">
              <a:solidFill>
                <a:srgbClr val="E46C0A"/>
              </a:solidFill>
              <a:latin typeface="Consolas"/>
              <a:cs typeface="Consolas"/>
            </a:endParaRPr>
          </a:p>
          <a:p>
            <a:pPr marL="0" indent="0">
              <a:buNone/>
            </a:pPr>
            <a:r>
              <a:rPr lang="en-US" sz="1800" dirty="0" err="1">
                <a:solidFill>
                  <a:srgbClr val="E46C0A"/>
                </a:solidFill>
                <a:latin typeface="Consolas"/>
                <a:cs typeface="Consolas"/>
              </a:rPr>
              <a:t>s.draw</a:t>
            </a:r>
            <a:r>
              <a:rPr lang="en-US" sz="1800" dirty="0">
                <a:solidFill>
                  <a:srgbClr val="E46C0A"/>
                </a:solidFill>
                <a:latin typeface="Consolas"/>
                <a:cs typeface="Consolas"/>
              </a:rPr>
              <a:t>(); </a:t>
            </a:r>
          </a:p>
          <a:p>
            <a:pPr marL="0" indent="0">
              <a:buNone/>
            </a:pPr>
            <a:r>
              <a:rPr lang="en-US" sz="1800" dirty="0">
                <a:solidFill>
                  <a:schemeClr val="accent3">
                    <a:lumMod val="75000"/>
                  </a:schemeClr>
                </a:solidFill>
                <a:latin typeface="Consolas"/>
                <a:cs typeface="Consolas"/>
              </a:rPr>
              <a:t>// Legal, because a Star </a:t>
            </a:r>
            <a:r>
              <a:rPr lang="en-US" sz="1800" b="1" i="1" dirty="0">
                <a:solidFill>
                  <a:schemeClr val="accent3">
                    <a:lumMod val="75000"/>
                  </a:schemeClr>
                </a:solidFill>
                <a:latin typeface="Consolas"/>
                <a:cs typeface="Consolas"/>
              </a:rPr>
              <a:t>is</a:t>
            </a:r>
            <a:r>
              <a:rPr lang="en-US" sz="1800" dirty="0">
                <a:solidFill>
                  <a:schemeClr val="accent3">
                    <a:lumMod val="75000"/>
                  </a:schemeClr>
                </a:solidFill>
                <a:latin typeface="Consolas"/>
                <a:cs typeface="Consolas"/>
              </a:rPr>
              <a:t> a Shape</a:t>
            </a:r>
            <a:endParaRPr lang="en-US" sz="1800" dirty="0">
              <a:solidFill>
                <a:srgbClr val="E46C0A"/>
              </a:solidFill>
              <a:latin typeface="Consolas"/>
              <a:cs typeface="Consolas"/>
            </a:endParaRPr>
          </a:p>
          <a:p>
            <a:pPr marL="0" indent="0">
              <a:buNone/>
            </a:pPr>
            <a:r>
              <a:rPr lang="en-US" sz="1800" dirty="0">
                <a:solidFill>
                  <a:schemeClr val="accent3">
                    <a:lumMod val="75000"/>
                  </a:schemeClr>
                </a:solidFill>
                <a:latin typeface="Consolas"/>
                <a:cs typeface="Consolas"/>
              </a:rPr>
              <a:t>s = new Star();  </a:t>
            </a:r>
          </a:p>
          <a:p>
            <a:pPr marL="0" indent="0">
              <a:buNone/>
            </a:pPr>
            <a:r>
              <a:rPr lang="en-US" sz="1800" dirty="0">
                <a:solidFill>
                  <a:schemeClr val="accent6">
                    <a:lumMod val="75000"/>
                  </a:schemeClr>
                </a:solidFill>
                <a:latin typeface="Consolas"/>
                <a:cs typeface="Consolas"/>
              </a:rPr>
              <a:t>// Illegal, Shape does not have draw()</a:t>
            </a:r>
          </a:p>
          <a:p>
            <a:pPr marL="0" indent="0">
              <a:buNone/>
            </a:pPr>
            <a:r>
              <a:rPr lang="en-US" sz="1800" dirty="0" err="1">
                <a:solidFill>
                  <a:schemeClr val="accent6">
                    <a:lumMod val="75000"/>
                  </a:schemeClr>
                </a:solidFill>
                <a:latin typeface="Consolas"/>
                <a:cs typeface="Consolas"/>
              </a:rPr>
              <a:t>s.draw</a:t>
            </a:r>
            <a:r>
              <a:rPr lang="en-US" sz="1800" dirty="0">
                <a:solidFill>
                  <a:schemeClr val="accent6">
                    <a:lumMod val="75000"/>
                  </a:schemeClr>
                </a:solidFill>
                <a:latin typeface="Consolas"/>
                <a:cs typeface="Consolas"/>
              </a:rPr>
              <a:t>();  </a:t>
            </a:r>
          </a:p>
          <a:p>
            <a:pPr marL="0" indent="0">
              <a:buNone/>
            </a:pPr>
            <a:endParaRPr lang="en-US" sz="1800" dirty="0">
              <a:solidFill>
                <a:schemeClr val="accent6">
                  <a:lumMod val="75000"/>
                </a:schemeClr>
              </a:solidFill>
              <a:latin typeface="Consolas"/>
              <a:cs typeface="Consolas"/>
            </a:endParaRPr>
          </a:p>
          <a:p>
            <a:pPr marL="0" indent="0">
              <a:buNone/>
            </a:pPr>
            <a:r>
              <a:rPr lang="en-US" sz="1800" dirty="0">
                <a:latin typeface="Consolas"/>
                <a:cs typeface="Consolas"/>
              </a:rPr>
              <a:t>// same problem, another view</a:t>
            </a:r>
          </a:p>
          <a:p>
            <a:pPr marL="0" indent="0">
              <a:buNone/>
            </a:pPr>
            <a:r>
              <a:rPr lang="en-US" sz="1800" dirty="0">
                <a:solidFill>
                  <a:srgbClr val="000000"/>
                </a:solidFill>
                <a:latin typeface="Consolas"/>
                <a:cs typeface="Consolas"/>
              </a:rPr>
              <a:t>Shape[] shapes = new Shape[16];</a:t>
            </a:r>
          </a:p>
          <a:p>
            <a:pPr marL="0" indent="0">
              <a:buNone/>
            </a:pPr>
            <a:r>
              <a:rPr lang="en-US" sz="1800" dirty="0">
                <a:solidFill>
                  <a:srgbClr val="000000"/>
                </a:solidFill>
                <a:latin typeface="Consolas"/>
                <a:cs typeface="Consolas"/>
              </a:rPr>
              <a:t>shapes[0] = new Circle();</a:t>
            </a:r>
          </a:p>
          <a:p>
            <a:pPr marL="0" indent="0">
              <a:buNone/>
            </a:pPr>
            <a:r>
              <a:rPr lang="en-US" sz="1800" dirty="0">
                <a:solidFill>
                  <a:srgbClr val="000000"/>
                </a:solidFill>
                <a:latin typeface="Consolas"/>
                <a:cs typeface="Consolas"/>
              </a:rPr>
              <a:t>shapes[1] = new Star();</a:t>
            </a:r>
          </a:p>
          <a:p>
            <a:pPr marL="0" indent="0">
              <a:buNone/>
            </a:pPr>
            <a:r>
              <a:rPr lang="mr-IN" sz="1800" dirty="0">
                <a:solidFill>
                  <a:srgbClr val="000000"/>
                </a:solidFill>
                <a:latin typeface="Consolas"/>
                <a:cs typeface="Consolas"/>
              </a:rPr>
              <a:t>…</a:t>
            </a:r>
            <a:endParaRPr lang="en-US" sz="1800" dirty="0">
              <a:solidFill>
                <a:srgbClr val="000000"/>
              </a:solidFill>
              <a:latin typeface="Consolas"/>
              <a:cs typeface="Consolas"/>
            </a:endParaRPr>
          </a:p>
          <a:p>
            <a:pPr marL="0" indent="0">
              <a:buNone/>
            </a:pPr>
            <a:r>
              <a:rPr lang="en-US" sz="1800" dirty="0">
                <a:solidFill>
                  <a:srgbClr val="000000"/>
                </a:solidFill>
                <a:latin typeface="Consolas"/>
                <a:cs typeface="Consolas"/>
              </a:rPr>
              <a:t>for (Shape s : shapes) {</a:t>
            </a:r>
          </a:p>
          <a:p>
            <a:pPr marL="0" indent="0">
              <a:buNone/>
            </a:pPr>
            <a:r>
              <a:rPr lang="en-US" sz="1800" dirty="0">
                <a:solidFill>
                  <a:srgbClr val="E46C0A"/>
                </a:solidFill>
                <a:latin typeface="Consolas"/>
                <a:cs typeface="Consolas"/>
              </a:rPr>
              <a:t>	// Illegal, Shape does not have draw()</a:t>
            </a:r>
            <a:r>
              <a:rPr lang="en-US" sz="1800" dirty="0">
                <a:solidFill>
                  <a:srgbClr val="000000"/>
                </a:solidFill>
                <a:latin typeface="Consolas"/>
                <a:cs typeface="Consolas"/>
              </a:rPr>
              <a:t>	</a:t>
            </a:r>
          </a:p>
          <a:p>
            <a:pPr marL="0" indent="0">
              <a:buNone/>
            </a:pPr>
            <a:r>
              <a:rPr lang="en-US" sz="1800" dirty="0">
                <a:solidFill>
                  <a:srgbClr val="000000"/>
                </a:solidFill>
                <a:latin typeface="Consolas"/>
                <a:cs typeface="Consolas"/>
              </a:rPr>
              <a:t>	</a:t>
            </a:r>
            <a:r>
              <a:rPr lang="en-US" sz="1800" dirty="0" err="1">
                <a:solidFill>
                  <a:srgbClr val="000000"/>
                </a:solidFill>
                <a:latin typeface="Consolas"/>
                <a:cs typeface="Consolas"/>
              </a:rPr>
              <a:t>s.draw</a:t>
            </a:r>
            <a:r>
              <a:rPr lang="en-US" sz="1800" dirty="0">
                <a:solidFill>
                  <a:srgbClr val="000000"/>
                </a:solidFill>
                <a:latin typeface="Consolas"/>
                <a:cs typeface="Consolas"/>
              </a:rPr>
              <a:t>();</a:t>
            </a:r>
          </a:p>
          <a:p>
            <a:pPr marL="0" indent="0">
              <a:buNone/>
            </a:pPr>
            <a:r>
              <a:rPr lang="en-US" sz="1800" dirty="0">
                <a:solidFill>
                  <a:srgbClr val="000000"/>
                </a:solidFill>
                <a:latin typeface="Consolas"/>
                <a:cs typeface="Consolas"/>
              </a:rPr>
              <a:t>}</a:t>
            </a:r>
          </a:p>
          <a:p>
            <a:pPr marL="0" indent="0">
              <a:buNone/>
            </a:pPr>
            <a:r>
              <a:rPr lang="en-US" sz="1800" dirty="0">
                <a:solidFill>
                  <a:schemeClr val="accent6">
                    <a:lumMod val="75000"/>
                  </a:schemeClr>
                </a:solidFill>
                <a:latin typeface="Consolas"/>
                <a:cs typeface="Consolas"/>
              </a:rPr>
              <a:t>      </a:t>
            </a:r>
          </a:p>
          <a:p>
            <a:pPr marL="0" indent="0">
              <a:buNone/>
            </a:pPr>
            <a:endParaRPr lang="en-IT" sz="1800" dirty="0"/>
          </a:p>
        </p:txBody>
      </p:sp>
      <p:sp>
        <p:nvSpPr>
          <p:cNvPr id="31745"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2EAC9EE-EF3D-3942-B551-335F0DA739E4}" type="slidenum">
              <a:rPr lang="en-US" sz="1400">
                <a:latin typeface="Arial" charset="0"/>
              </a:rPr>
              <a:pPr/>
              <a:t>78</a:t>
            </a:fld>
            <a:endParaRPr lang="en-US" sz="1400">
              <a:latin typeface="Arial" charset="0"/>
            </a:endParaRPr>
          </a:p>
        </p:txBody>
      </p:sp>
    </p:spTree>
    <p:extLst>
      <p:ext uri="{BB962C8B-B14F-4D97-AF65-F5344CB8AC3E}">
        <p14:creationId xmlns:p14="http://schemas.microsoft.com/office/powerpoint/2010/main" val="2777708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p:cNvSpPr>
            <a:spLocks noGrp="1"/>
          </p:cNvSpPr>
          <p:nvPr>
            <p:ph type="sldNum" sz="quarter" idx="4294967295"/>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23C1D92-EE58-6246-9F6B-BB400C2F8886}" type="slidenum">
              <a:rPr lang="en-US" sz="1400">
                <a:latin typeface="Arial" charset="0"/>
              </a:rPr>
              <a:pPr/>
              <a:t>79</a:t>
            </a:fld>
            <a:endParaRPr lang="en-US" sz="1400">
              <a:latin typeface="Arial" charset="0"/>
            </a:endParaRPr>
          </a:p>
        </p:txBody>
      </p:sp>
      <p:sp>
        <p:nvSpPr>
          <p:cNvPr id="33794" name="Rectangle 2"/>
          <p:cNvSpPr>
            <a:spLocks noGrp="1" noChangeArrowheads="1"/>
          </p:cNvSpPr>
          <p:nvPr>
            <p:ph type="title"/>
          </p:nvPr>
        </p:nvSpPr>
        <p:spPr/>
        <p:txBody>
          <a:bodyPr/>
          <a:lstStyle/>
          <a:p>
            <a:pPr eaLnBrk="1" hangingPunct="1"/>
            <a:r>
              <a:rPr lang="en-US" dirty="0">
                <a:latin typeface="Calibri"/>
                <a:cs typeface="Calibri"/>
              </a:rPr>
              <a:t>A solution</a:t>
            </a:r>
          </a:p>
        </p:txBody>
      </p:sp>
      <p:sp>
        <p:nvSpPr>
          <p:cNvPr id="33795" name="Rectangle 3"/>
          <p:cNvSpPr>
            <a:spLocks noGrp="1" noChangeArrowheads="1"/>
          </p:cNvSpPr>
          <p:nvPr>
            <p:ph type="body" idx="1"/>
          </p:nvPr>
        </p:nvSpPr>
        <p:spPr/>
        <p:txBody>
          <a:bodyPr>
            <a:normAutofit/>
          </a:bodyPr>
          <a:lstStyle/>
          <a:p>
            <a:pPr marL="0" indent="0">
              <a:lnSpc>
                <a:spcPct val="90000"/>
              </a:lnSpc>
              <a:buNone/>
            </a:pPr>
            <a:r>
              <a:rPr lang="en-US" sz="1800" dirty="0">
                <a:latin typeface="Consolas"/>
                <a:cs typeface="Consolas"/>
              </a:rPr>
              <a:t>abstract class Shape {</a:t>
            </a:r>
            <a:br>
              <a:rPr lang="en-US" sz="1800" dirty="0">
                <a:latin typeface="Consolas"/>
                <a:cs typeface="Consolas"/>
              </a:rPr>
            </a:br>
            <a:r>
              <a:rPr lang="en-US" sz="1800" dirty="0">
                <a:latin typeface="Consolas"/>
                <a:cs typeface="Consolas"/>
              </a:rPr>
              <a:t>    abstract void draw();</a:t>
            </a:r>
            <a:br>
              <a:rPr lang="en-US" sz="1800" dirty="0">
                <a:latin typeface="Consolas"/>
                <a:cs typeface="Consolas"/>
              </a:rPr>
            </a:br>
            <a:r>
              <a:rPr lang="en-US" sz="1800" dirty="0">
                <a:latin typeface="Consolas"/>
                <a:cs typeface="Consolas"/>
              </a:rPr>
              <a:t>}</a:t>
            </a:r>
          </a:p>
          <a:p>
            <a:pPr marL="0" indent="0">
              <a:lnSpc>
                <a:spcPct val="90000"/>
              </a:lnSpc>
              <a:buNone/>
            </a:pPr>
            <a:r>
              <a:rPr lang="en-US" sz="1800" dirty="0">
                <a:latin typeface="Consolas"/>
                <a:cs typeface="Consolas"/>
              </a:rPr>
              <a:t>class Star extends Shape {</a:t>
            </a:r>
            <a:br>
              <a:rPr lang="en-US" sz="1800" dirty="0">
                <a:latin typeface="Consolas"/>
                <a:cs typeface="Consolas"/>
              </a:rPr>
            </a:br>
            <a:r>
              <a:rPr lang="en-US" sz="1800" dirty="0">
                <a:latin typeface="Consolas"/>
                <a:cs typeface="Consolas"/>
              </a:rPr>
              <a:t>    void draw() { ... }</a:t>
            </a:r>
            <a:br>
              <a:rPr lang="en-US" sz="1800" dirty="0">
                <a:latin typeface="Consolas"/>
                <a:cs typeface="Consolas"/>
              </a:rPr>
            </a:br>
            <a:r>
              <a:rPr lang="en-US" sz="1800" dirty="0">
                <a:latin typeface="Consolas"/>
                <a:cs typeface="Consolas"/>
              </a:rPr>
              <a:t>    ...</a:t>
            </a:r>
            <a:br>
              <a:rPr lang="en-US" sz="1800" dirty="0">
                <a:latin typeface="Consolas"/>
                <a:cs typeface="Consolas"/>
              </a:rPr>
            </a:br>
            <a:r>
              <a:rPr lang="en-US" sz="1800" dirty="0">
                <a:latin typeface="Consolas"/>
                <a:cs typeface="Consolas"/>
              </a:rPr>
              <a:t>}</a:t>
            </a:r>
          </a:p>
          <a:p>
            <a:pPr marL="0" indent="0">
              <a:lnSpc>
                <a:spcPct val="90000"/>
              </a:lnSpc>
              <a:buNone/>
            </a:pPr>
            <a:r>
              <a:rPr lang="en-US" sz="1800" dirty="0">
                <a:latin typeface="Consolas"/>
                <a:cs typeface="Consolas"/>
              </a:rPr>
              <a:t>class Circle extends Shape {</a:t>
            </a:r>
            <a:br>
              <a:rPr lang="en-US" sz="1800" dirty="0">
                <a:latin typeface="Consolas"/>
                <a:cs typeface="Consolas"/>
              </a:rPr>
            </a:br>
            <a:r>
              <a:rPr lang="en-US" sz="1800" dirty="0">
                <a:latin typeface="Consolas"/>
                <a:cs typeface="Consolas"/>
              </a:rPr>
              <a:t>    void draw() { ... }</a:t>
            </a:r>
            <a:br>
              <a:rPr lang="en-US" sz="1800" dirty="0">
                <a:latin typeface="Consolas"/>
                <a:cs typeface="Consolas"/>
              </a:rPr>
            </a:br>
            <a:r>
              <a:rPr lang="en-US" sz="1800" dirty="0">
                <a:latin typeface="Consolas"/>
                <a:cs typeface="Consolas"/>
              </a:rPr>
              <a:t>    ...</a:t>
            </a:r>
            <a:br>
              <a:rPr lang="en-US" sz="1800" dirty="0">
                <a:latin typeface="Consolas"/>
                <a:cs typeface="Consolas"/>
              </a:rPr>
            </a:br>
            <a:r>
              <a:rPr lang="en-US" sz="1800" dirty="0">
                <a:latin typeface="Consolas"/>
                <a:cs typeface="Consolas"/>
              </a:rPr>
              <a:t>}</a:t>
            </a:r>
          </a:p>
          <a:p>
            <a:pPr marL="0" indent="0">
              <a:buNone/>
            </a:pPr>
            <a:r>
              <a:rPr lang="en-US" sz="1800" dirty="0">
                <a:solidFill>
                  <a:schemeClr val="accent3">
                    <a:lumMod val="75000"/>
                  </a:schemeClr>
                </a:solidFill>
                <a:latin typeface="Consolas"/>
                <a:cs typeface="Consolas"/>
              </a:rPr>
              <a:t>Shape s;</a:t>
            </a:r>
          </a:p>
          <a:p>
            <a:pPr marL="0" indent="0">
              <a:buNone/>
            </a:pPr>
            <a:r>
              <a:rPr lang="en-US" sz="1800" dirty="0">
                <a:solidFill>
                  <a:srgbClr val="E46C0A"/>
                </a:solidFill>
                <a:latin typeface="Consolas"/>
                <a:cs typeface="Consolas"/>
              </a:rPr>
              <a:t>s = new Shape(); // Illegal, Shape is abstract</a:t>
            </a:r>
          </a:p>
          <a:p>
            <a:pPr marL="0" indent="0">
              <a:buNone/>
            </a:pPr>
            <a:r>
              <a:rPr lang="en-US" sz="1800" dirty="0">
                <a:solidFill>
                  <a:schemeClr val="accent3">
                    <a:lumMod val="75000"/>
                  </a:schemeClr>
                </a:solidFill>
                <a:latin typeface="Consolas"/>
                <a:cs typeface="Consolas"/>
              </a:rPr>
              <a:t>s = new Star();  // Legal, because a Star </a:t>
            </a:r>
            <a:r>
              <a:rPr lang="en-US" sz="1800" b="1" i="1" dirty="0">
                <a:solidFill>
                  <a:schemeClr val="accent3">
                    <a:lumMod val="75000"/>
                  </a:schemeClr>
                </a:solidFill>
                <a:latin typeface="Consolas"/>
                <a:cs typeface="Consolas"/>
              </a:rPr>
              <a:t>is</a:t>
            </a:r>
            <a:r>
              <a:rPr lang="en-US" sz="1800" dirty="0">
                <a:solidFill>
                  <a:schemeClr val="accent3">
                    <a:lumMod val="75000"/>
                  </a:schemeClr>
                </a:solidFill>
                <a:latin typeface="Consolas"/>
                <a:cs typeface="Consolas"/>
              </a:rPr>
              <a:t> a Shape</a:t>
            </a:r>
          </a:p>
          <a:p>
            <a:pPr marL="0" indent="0">
              <a:buNone/>
            </a:pPr>
            <a:r>
              <a:rPr lang="en-US" sz="1800" dirty="0" err="1">
                <a:solidFill>
                  <a:schemeClr val="accent3">
                    <a:lumMod val="75000"/>
                  </a:schemeClr>
                </a:solidFill>
                <a:latin typeface="Consolas"/>
                <a:cs typeface="Consolas"/>
              </a:rPr>
              <a:t>s.draw</a:t>
            </a:r>
            <a:r>
              <a:rPr lang="en-US" sz="1800" dirty="0">
                <a:solidFill>
                  <a:schemeClr val="accent3">
                    <a:lumMod val="75000"/>
                  </a:schemeClr>
                </a:solidFill>
                <a:latin typeface="Consolas"/>
                <a:cs typeface="Consolas"/>
              </a:rPr>
              <a:t>();        // Legal, Shape does have draw()</a:t>
            </a:r>
            <a:endParaRPr lang="en-US" sz="1800" b="1" i="1" dirty="0">
              <a:solidFill>
                <a:schemeClr val="accent3">
                  <a:lumMod val="75000"/>
                </a:schemeClr>
              </a:solidFill>
              <a:latin typeface="Consolas"/>
              <a:cs typeface="Consolas"/>
            </a:endParaRPr>
          </a:p>
          <a:p>
            <a:pPr marL="0" indent="0">
              <a:lnSpc>
                <a:spcPct val="90000"/>
              </a:lnSpc>
              <a:buNone/>
            </a:pPr>
            <a:endParaRPr lang="en-US" sz="1800" dirty="0">
              <a:latin typeface="Consolas"/>
              <a:cs typeface="Consolas"/>
            </a:endParaRPr>
          </a:p>
          <a:p>
            <a:pPr marL="0" indent="0">
              <a:lnSpc>
                <a:spcPct val="90000"/>
              </a:lnSpc>
              <a:buNone/>
            </a:pPr>
            <a:endParaRPr lang="en-US" sz="1800" dirty="0">
              <a:latin typeface="Consolas"/>
              <a:cs typeface="Consolas"/>
            </a:endParaRPr>
          </a:p>
        </p:txBody>
      </p:sp>
    </p:spTree>
    <p:extLst>
      <p:ext uri="{BB962C8B-B14F-4D97-AF65-F5344CB8AC3E}">
        <p14:creationId xmlns:p14="http://schemas.microsoft.com/office/powerpoint/2010/main" val="247104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sz="half" idx="1"/>
          </p:nvPr>
        </p:nvSpPr>
        <p:spPr/>
        <p:txBody>
          <a:bodyPr>
            <a:normAutofit/>
          </a:bodyPr>
          <a:lstStyle/>
          <a:p>
            <a:r>
              <a:rPr lang="en-US" dirty="0"/>
              <a:t>A class is like a type definition:</a:t>
            </a:r>
          </a:p>
          <a:p>
            <a:pPr lvl="1"/>
            <a:r>
              <a:rPr lang="en-US" dirty="0"/>
              <a:t>A class defines a category (i.e., a class) of entities</a:t>
            </a:r>
          </a:p>
          <a:p>
            <a:pPr lvl="1"/>
            <a:r>
              <a:rPr lang="en-US" dirty="0"/>
              <a:t>Memory is not allocated until an object is created from the class</a:t>
            </a:r>
          </a:p>
          <a:p>
            <a:endParaRPr lang="en-US" dirty="0"/>
          </a:p>
          <a:p>
            <a:r>
              <a:rPr lang="en-US" dirty="0"/>
              <a:t>A class is composed of:</a:t>
            </a:r>
          </a:p>
          <a:p>
            <a:pPr lvl="1"/>
            <a:r>
              <a:rPr lang="en-US" dirty="0">
                <a:solidFill>
                  <a:schemeClr val="accent6">
                    <a:lumMod val="75000"/>
                  </a:schemeClr>
                </a:solidFill>
              </a:rPr>
              <a:t>Data</a:t>
            </a:r>
            <a:r>
              <a:rPr lang="en-US" dirty="0"/>
              <a:t> (Variables, Attributes)</a:t>
            </a:r>
          </a:p>
          <a:p>
            <a:pPr lvl="1"/>
            <a:r>
              <a:rPr lang="en-US" dirty="0">
                <a:solidFill>
                  <a:schemeClr val="accent6">
                    <a:lumMod val="75000"/>
                  </a:schemeClr>
                </a:solidFill>
              </a:rPr>
              <a:t>Behaviors</a:t>
            </a:r>
            <a:r>
              <a:rPr lang="en-US" dirty="0"/>
              <a:t> (Operations, Methods)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6" name="Picture 4" descr="Toyota Supra 2021 Price In Italy , Features And Specs - Ccarprice IT">
            <a:extLst>
              <a:ext uri="{FF2B5EF4-FFF2-40B4-BE49-F238E27FC236}">
                <a16:creationId xmlns:a16="http://schemas.microsoft.com/office/drawing/2014/main" id="{41D5E98B-02E6-B3A3-969C-C98CE9499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492" y="4558558"/>
            <a:ext cx="1305584" cy="7030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2020 Tesla Model S Buyer&amp;#39;s Guide: Reviews, Specs, Comparisons">
            <a:extLst>
              <a:ext uri="{FF2B5EF4-FFF2-40B4-BE49-F238E27FC236}">
                <a16:creationId xmlns:a16="http://schemas.microsoft.com/office/drawing/2014/main" id="{D48DE1A1-7FBA-FCA4-AF13-01A6FA587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663" y="4487215"/>
            <a:ext cx="1262282" cy="7100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Mustang-Italia :::">
            <a:extLst>
              <a:ext uri="{FF2B5EF4-FFF2-40B4-BE49-F238E27FC236}">
                <a16:creationId xmlns:a16="http://schemas.microsoft.com/office/drawing/2014/main" id="{3863DE3A-3F08-51CA-75D9-91666D293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467" y="4519999"/>
            <a:ext cx="1262283" cy="7801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Car icon simple front logo Royalty Free Vector Image">
            <a:extLst>
              <a:ext uri="{FF2B5EF4-FFF2-40B4-BE49-F238E27FC236}">
                <a16:creationId xmlns:a16="http://schemas.microsoft.com/office/drawing/2014/main" id="{10E4FFEC-819A-B878-B77B-DE00D5611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296" b="19592"/>
          <a:stretch/>
        </p:blipFill>
        <p:spPr bwMode="auto">
          <a:xfrm>
            <a:off x="7841340" y="1805784"/>
            <a:ext cx="1448421" cy="106443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71F004B9-7463-4ED7-C6CA-583CDEC8FE0E}"/>
              </a:ext>
            </a:extLst>
          </p:cNvPr>
          <p:cNvCxnSpPr>
            <a:cxnSpLocks/>
          </p:cNvCxnSpPr>
          <p:nvPr/>
        </p:nvCxnSpPr>
        <p:spPr>
          <a:xfrm flipH="1">
            <a:off x="8565551" y="3090345"/>
            <a:ext cx="108733" cy="1396870"/>
          </a:xfrm>
          <a:prstGeom prst="straightConnector1">
            <a:avLst/>
          </a:prstGeom>
          <a:ln w="1270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084D8A9-E7A1-694B-A959-FCE8C50D10CD}"/>
              </a:ext>
            </a:extLst>
          </p:cNvPr>
          <p:cNvCxnSpPr>
            <a:cxnSpLocks/>
          </p:cNvCxnSpPr>
          <p:nvPr/>
        </p:nvCxnSpPr>
        <p:spPr>
          <a:xfrm>
            <a:off x="9322753" y="3063108"/>
            <a:ext cx="814782" cy="1451343"/>
          </a:xfrm>
          <a:prstGeom prst="straightConnector1">
            <a:avLst/>
          </a:prstGeom>
          <a:ln w="1270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4B80C91-0182-9F4B-4680-CD9CF7162E73}"/>
              </a:ext>
            </a:extLst>
          </p:cNvPr>
          <p:cNvCxnSpPr>
            <a:cxnSpLocks/>
          </p:cNvCxnSpPr>
          <p:nvPr/>
        </p:nvCxnSpPr>
        <p:spPr>
          <a:xfrm flipH="1">
            <a:off x="7304891" y="3090345"/>
            <a:ext cx="449128" cy="1529468"/>
          </a:xfrm>
          <a:prstGeom prst="straightConnector1">
            <a:avLst/>
          </a:prstGeom>
          <a:ln w="12700">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3767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p:txBody>
          <a:bodyPr/>
          <a:lstStyle/>
          <a:p>
            <a:pPr eaLnBrk="1" hangingPunct="1"/>
            <a:r>
              <a:rPr lang="en-US" dirty="0">
                <a:latin typeface="Calibri"/>
                <a:cs typeface="Calibri"/>
              </a:rPr>
              <a:t>Interfaces</a:t>
            </a:r>
          </a:p>
        </p:txBody>
      </p:sp>
    </p:spTree>
    <p:extLst>
      <p:ext uri="{BB962C8B-B14F-4D97-AF65-F5344CB8AC3E}">
        <p14:creationId xmlns:p14="http://schemas.microsoft.com/office/powerpoint/2010/main" val="35870885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9822-DD0C-FA4C-9332-ED36122A5309}"/>
              </a:ext>
            </a:extLst>
          </p:cNvPr>
          <p:cNvSpPr>
            <a:spLocks noGrp="1"/>
          </p:cNvSpPr>
          <p:nvPr>
            <p:ph type="title"/>
          </p:nvPr>
        </p:nvSpPr>
        <p:spPr/>
        <p:txBody>
          <a:bodyPr/>
          <a:lstStyle/>
          <a:p>
            <a:r>
              <a:rPr lang="it-IT" dirty="0" err="1"/>
              <a:t>Interfaces</a:t>
            </a:r>
            <a:endParaRPr lang="it-IT" dirty="0"/>
          </a:p>
        </p:txBody>
      </p:sp>
      <p:sp>
        <p:nvSpPr>
          <p:cNvPr id="3" name="Content Placeholder 2">
            <a:extLst>
              <a:ext uri="{FF2B5EF4-FFF2-40B4-BE49-F238E27FC236}">
                <a16:creationId xmlns:a16="http://schemas.microsoft.com/office/drawing/2014/main" id="{BDDC6A55-75CC-DD4A-B58A-18929B5E6528}"/>
              </a:ext>
            </a:extLst>
          </p:cNvPr>
          <p:cNvSpPr>
            <a:spLocks noGrp="1"/>
          </p:cNvSpPr>
          <p:nvPr>
            <p:ph sz="half" idx="1"/>
          </p:nvPr>
        </p:nvSpPr>
        <p:spPr/>
        <p:txBody>
          <a:bodyPr>
            <a:noAutofit/>
          </a:bodyPr>
          <a:lstStyle/>
          <a:p>
            <a:r>
              <a:rPr lang="en-US" sz="1800" dirty="0"/>
              <a:t>Completely abstract concepts can be defined by making use of </a:t>
            </a:r>
            <a:r>
              <a:rPr lang="en-US" sz="1800" dirty="0">
                <a:solidFill>
                  <a:schemeClr val="accent6">
                    <a:lumMod val="75000"/>
                  </a:schemeClr>
                </a:solidFill>
              </a:rPr>
              <a:t>Interfaces</a:t>
            </a:r>
          </a:p>
          <a:p>
            <a:r>
              <a:rPr lang="en-US" sz="1800" dirty="0"/>
              <a:t>Interfaces are particular classes containing exclusively abstract methods. </a:t>
            </a:r>
            <a:r>
              <a:rPr lang="en-US" sz="1800" dirty="0">
                <a:cs typeface="Calibri"/>
              </a:rPr>
              <a:t>All their methods are implicitly public and abstract. Thus, Interfaces cannot be instantiated.</a:t>
            </a:r>
          </a:p>
          <a:p>
            <a:r>
              <a:rPr lang="en-US" sz="1800" dirty="0">
                <a:solidFill>
                  <a:schemeClr val="accent6">
                    <a:lumMod val="75000"/>
                  </a:schemeClr>
                </a:solidFill>
                <a:cs typeface="Calibri"/>
              </a:rPr>
              <a:t>When a class implements an interface, it promises to the compiler to provide an implementation for all the methods declared within the interface</a:t>
            </a:r>
          </a:p>
          <a:p>
            <a:endParaRPr lang="en-US" sz="1800" dirty="0">
              <a:solidFill>
                <a:schemeClr val="accent6">
                  <a:lumMod val="75000"/>
                </a:schemeClr>
              </a:solidFill>
              <a:cs typeface="Calibri"/>
            </a:endParaRPr>
          </a:p>
          <a:p>
            <a:pPr marL="0" indent="0">
              <a:lnSpc>
                <a:spcPct val="90000"/>
              </a:lnSpc>
              <a:buNone/>
            </a:pPr>
            <a:r>
              <a:rPr lang="en-US" sz="1800" dirty="0">
                <a:latin typeface="Consolas"/>
                <a:cs typeface="Consolas"/>
              </a:rPr>
              <a:t>public interface Shape {</a:t>
            </a:r>
          </a:p>
          <a:p>
            <a:pPr marL="0" indent="0">
              <a:lnSpc>
                <a:spcPct val="90000"/>
              </a:lnSpc>
              <a:buNone/>
            </a:pPr>
            <a:r>
              <a:rPr lang="en-US" sz="1800" dirty="0">
                <a:latin typeface="Consolas"/>
                <a:cs typeface="Consolas"/>
              </a:rPr>
              <a:t>	double </a:t>
            </a:r>
            <a:r>
              <a:rPr lang="en-US" sz="1800" dirty="0" err="1">
                <a:latin typeface="Consolas"/>
                <a:cs typeface="Consolas"/>
              </a:rPr>
              <a:t>getWidth</a:t>
            </a:r>
            <a:r>
              <a:rPr lang="en-US" sz="1800" dirty="0">
                <a:latin typeface="Consolas"/>
                <a:cs typeface="Consolas"/>
              </a:rPr>
              <a:t>();</a:t>
            </a:r>
          </a:p>
          <a:p>
            <a:pPr marL="0" indent="0">
              <a:lnSpc>
                <a:spcPct val="90000"/>
              </a:lnSpc>
              <a:buNone/>
            </a:pPr>
            <a:r>
              <a:rPr lang="en-US" sz="1800" dirty="0">
                <a:latin typeface="Consolas"/>
                <a:cs typeface="Consolas"/>
              </a:rPr>
              <a:t>    double </a:t>
            </a:r>
            <a:r>
              <a:rPr lang="en-US" sz="1800" dirty="0" err="1">
                <a:latin typeface="Consolas"/>
                <a:cs typeface="Consolas"/>
              </a:rPr>
              <a:t>getHeight</a:t>
            </a:r>
            <a:r>
              <a:rPr lang="en-US" sz="1800" dirty="0">
                <a:latin typeface="Consolas"/>
                <a:cs typeface="Consolas"/>
              </a:rPr>
              <a:t>();</a:t>
            </a:r>
          </a:p>
          <a:p>
            <a:pPr marL="0" indent="0">
              <a:lnSpc>
                <a:spcPct val="90000"/>
              </a:lnSpc>
              <a:buNone/>
            </a:pPr>
            <a:r>
              <a:rPr lang="en-US" sz="1800" dirty="0">
                <a:latin typeface="Consolas"/>
                <a:cs typeface="Consolas"/>
              </a:rPr>
              <a:t>    String draw();</a:t>
            </a:r>
          </a:p>
          <a:p>
            <a:pPr marL="0" indent="0">
              <a:lnSpc>
                <a:spcPct val="90000"/>
              </a:lnSpc>
              <a:buNone/>
            </a:pPr>
            <a:r>
              <a:rPr lang="en-US" sz="1800" dirty="0">
                <a:latin typeface="Consolas"/>
                <a:cs typeface="Consolas"/>
              </a:rPr>
              <a:t>}</a:t>
            </a:r>
            <a:endParaRPr lang="it-IT" sz="1800" dirty="0"/>
          </a:p>
          <a:p>
            <a:pPr marL="0" indent="0">
              <a:buNone/>
            </a:pPr>
            <a:endParaRPr lang="en-US" sz="1800" dirty="0">
              <a:solidFill>
                <a:schemeClr val="accent6">
                  <a:lumMod val="75000"/>
                </a:schemeClr>
              </a:solidFill>
              <a:cs typeface="Calibri"/>
            </a:endParaRPr>
          </a:p>
        </p:txBody>
      </p:sp>
      <p:sp>
        <p:nvSpPr>
          <p:cNvPr id="10" name="Slide Number Placeholder 3">
            <a:extLst>
              <a:ext uri="{FF2B5EF4-FFF2-40B4-BE49-F238E27FC236}">
                <a16:creationId xmlns:a16="http://schemas.microsoft.com/office/drawing/2014/main" id="{DBC27C2B-4D33-534D-8CC2-153AA4384156}"/>
              </a:ext>
            </a:extLst>
          </p:cNvPr>
          <p:cNvSpPr txBox="1">
            <a:spLocks/>
          </p:cNvSpPr>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81</a:t>
            </a:fld>
            <a:endParaRPr lang="en-US" sz="1400" dirty="0">
              <a:latin typeface="Arial" charset="0"/>
            </a:endParaRPr>
          </a:p>
        </p:txBody>
      </p:sp>
      <p:pic>
        <p:nvPicPr>
          <p:cNvPr id="4" name="Content Placeholder 5">
            <a:extLst>
              <a:ext uri="{FF2B5EF4-FFF2-40B4-BE49-F238E27FC236}">
                <a16:creationId xmlns:a16="http://schemas.microsoft.com/office/drawing/2014/main" id="{9FB02A5C-ED5E-8DE2-46FB-854DAFFC70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566714"/>
            <a:ext cx="5384800" cy="2592935"/>
          </a:xfrm>
          <a:prstGeom prst="rect">
            <a:avLst/>
          </a:prstGeom>
        </p:spPr>
      </p:pic>
    </p:spTree>
    <p:extLst>
      <p:ext uri="{BB962C8B-B14F-4D97-AF65-F5344CB8AC3E}">
        <p14:creationId xmlns:p14="http://schemas.microsoft.com/office/powerpoint/2010/main" val="4262903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4-6FC5-7A24-FE19-2C6217E7974E}"/>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4CE1CBDC-8B6F-4E06-C99A-6ED1BF605ADD}"/>
              </a:ext>
            </a:extLst>
          </p:cNvPr>
          <p:cNvSpPr>
            <a:spLocks noGrp="1"/>
          </p:cNvSpPr>
          <p:nvPr>
            <p:ph sz="half" idx="1"/>
          </p:nvPr>
        </p:nvSpPr>
        <p:spPr/>
        <p:txBody>
          <a:bodyPr>
            <a:normAutofit fontScale="40000" lnSpcReduction="20000"/>
          </a:bodyPr>
          <a:lstStyle/>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 an implementation of the abstract concept</a:t>
            </a:r>
          </a:p>
          <a:p>
            <a:pPr marL="0" indent="0">
              <a:buNone/>
            </a:pPr>
            <a:r>
              <a:rPr lang="en-GB" dirty="0">
                <a:latin typeface="Consolas" panose="020B0609020204030204" pitchFamily="49" charset="0"/>
                <a:cs typeface="Consolas" panose="020B0609020204030204" pitchFamily="49" charset="0"/>
              </a:rPr>
              <a:t>class Circle implements Shape {</a:t>
            </a:r>
          </a:p>
          <a:p>
            <a:pPr marL="0" indent="0">
              <a:buNone/>
            </a:pPr>
            <a:r>
              <a:rPr lang="en-GB" dirty="0">
                <a:latin typeface="Consolas" panose="020B0609020204030204" pitchFamily="49" charset="0"/>
                <a:cs typeface="Consolas" panose="020B0609020204030204" pitchFamily="49" charset="0"/>
              </a:rPr>
              <a:t>        double width;</a:t>
            </a:r>
          </a:p>
          <a:p>
            <a:pPr marL="0" indent="0">
              <a:buNone/>
            </a:pPr>
            <a:r>
              <a:rPr lang="en-GB" dirty="0">
                <a:latin typeface="Consolas" panose="020B0609020204030204" pitchFamily="49" charset="0"/>
                <a:cs typeface="Consolas" panose="020B0609020204030204" pitchFamily="49" charset="0"/>
              </a:rPr>
              <a:t>        double height;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public Circle(double width, double height)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this.width</a:t>
            </a:r>
            <a:r>
              <a:rPr lang="en-GB" dirty="0">
                <a:latin typeface="Consolas" panose="020B0609020204030204" pitchFamily="49" charset="0"/>
                <a:cs typeface="Consolas" panose="020B0609020204030204" pitchFamily="49" charset="0"/>
              </a:rPr>
              <a:t> = width;</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this.height</a:t>
            </a:r>
            <a:r>
              <a:rPr lang="en-GB" dirty="0">
                <a:latin typeface="Consolas" panose="020B0609020204030204" pitchFamily="49" charset="0"/>
                <a:cs typeface="Consolas" panose="020B0609020204030204" pitchFamily="49" charset="0"/>
              </a:rPr>
              <a:t> = height;</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@Override</a:t>
            </a:r>
          </a:p>
          <a:p>
            <a:pPr marL="0" indent="0">
              <a:buNone/>
            </a:pPr>
            <a:r>
              <a:rPr lang="en-GB" dirty="0">
                <a:latin typeface="Consolas" panose="020B0609020204030204" pitchFamily="49" charset="0"/>
                <a:cs typeface="Consolas" panose="020B0609020204030204" pitchFamily="49" charset="0"/>
              </a:rPr>
              <a:t>        public double </a:t>
            </a:r>
            <a:r>
              <a:rPr lang="en-GB" dirty="0" err="1">
                <a:latin typeface="Consolas" panose="020B0609020204030204" pitchFamily="49" charset="0"/>
                <a:cs typeface="Consolas" panose="020B0609020204030204" pitchFamily="49" charset="0"/>
              </a:rPr>
              <a:t>getWidth</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width;</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@Override</a:t>
            </a:r>
          </a:p>
          <a:p>
            <a:pPr marL="0" indent="0">
              <a:buNone/>
            </a:pPr>
            <a:r>
              <a:rPr lang="en-GB" dirty="0">
                <a:latin typeface="Consolas" panose="020B0609020204030204" pitchFamily="49" charset="0"/>
                <a:cs typeface="Consolas" panose="020B0609020204030204" pitchFamily="49" charset="0"/>
              </a:rPr>
              <a:t>        public double </a:t>
            </a:r>
            <a:r>
              <a:rPr lang="en-GB" dirty="0" err="1">
                <a:latin typeface="Consolas" panose="020B0609020204030204" pitchFamily="49" charset="0"/>
                <a:cs typeface="Consolas" panose="020B0609020204030204" pitchFamily="49" charset="0"/>
              </a:rPr>
              <a:t>getHeight</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height;</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@Override</a:t>
            </a:r>
          </a:p>
          <a:p>
            <a:pPr marL="0" indent="0">
              <a:buNone/>
            </a:pPr>
            <a:r>
              <a:rPr lang="en-GB" dirty="0">
                <a:latin typeface="Consolas" panose="020B0609020204030204" pitchFamily="49" charset="0"/>
                <a:cs typeface="Consolas" panose="020B0609020204030204" pitchFamily="49" charset="0"/>
              </a:rPr>
              <a:t>        public String draw() {</a:t>
            </a:r>
          </a:p>
          <a:p>
            <a:pPr marL="0" indent="0">
              <a:buNone/>
            </a:pPr>
            <a:r>
              <a:rPr lang="en-GB" dirty="0">
                <a:latin typeface="Consolas" panose="020B0609020204030204" pitchFamily="49" charset="0"/>
                <a:cs typeface="Consolas" panose="020B0609020204030204" pitchFamily="49" charset="0"/>
              </a:rPr>
              <a:t>            return "I'm a Circle";</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endParaRPr lang="en-IT"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3194720-6E4B-1D67-1656-CDE5A87A1991}"/>
              </a:ext>
            </a:extLst>
          </p:cNvPr>
          <p:cNvSpPr>
            <a:spLocks noGrp="1"/>
          </p:cNvSpPr>
          <p:nvPr>
            <p:ph sz="half" idx="2"/>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 user of the abstract concept</a:t>
            </a:r>
          </a:p>
          <a:p>
            <a:pPr marL="0" indent="0">
              <a:buNone/>
            </a:pPr>
            <a:r>
              <a:rPr lang="en-GB" sz="1400" dirty="0">
                <a:latin typeface="Consolas" panose="020B0609020204030204" pitchFamily="49" charset="0"/>
                <a:cs typeface="Consolas" panose="020B0609020204030204" pitchFamily="49" charset="0"/>
              </a:rPr>
              <a:t>. . . </a:t>
            </a:r>
          </a:p>
          <a:p>
            <a:pPr marL="0" indent="0">
              <a:buNone/>
            </a:pPr>
            <a:r>
              <a:rPr lang="en-GB" sz="1400" dirty="0">
                <a:latin typeface="Consolas" panose="020B0609020204030204" pitchFamily="49" charset="0"/>
                <a:cs typeface="Consolas" panose="020B0609020204030204" pitchFamily="49" charset="0"/>
              </a:rPr>
              <a:t>	void </a:t>
            </a:r>
            <a:r>
              <a:rPr lang="en-GB" sz="1400" dirty="0" err="1">
                <a:latin typeface="Consolas" panose="020B0609020204030204" pitchFamily="49" charset="0"/>
                <a:cs typeface="Consolas" panose="020B0609020204030204" pitchFamily="49" charset="0"/>
              </a:rPr>
              <a:t>drawShapes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&lt;Shape&gt; shapes) {</a:t>
            </a:r>
          </a:p>
          <a:p>
            <a:pPr marL="0" indent="0">
              <a:buNone/>
            </a:pPr>
            <a:r>
              <a:rPr lang="en-GB" sz="1400" dirty="0">
                <a:latin typeface="Consolas" panose="020B0609020204030204" pitchFamily="49" charset="0"/>
                <a:cs typeface="Consolas" panose="020B0609020204030204" pitchFamily="49" charset="0"/>
              </a:rPr>
              <a:t>        for (Shape s : shapes)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s.draw</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 .</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fully abstract concept (guarantees decoupling)</a:t>
            </a:r>
          </a:p>
          <a:p>
            <a:pPr marL="0" indent="0">
              <a:lnSpc>
                <a:spcPct val="90000"/>
              </a:lnSpc>
              <a:buNone/>
            </a:pPr>
            <a:r>
              <a:rPr lang="en-US" sz="1400" dirty="0">
                <a:solidFill>
                  <a:schemeClr val="accent6">
                    <a:lumMod val="75000"/>
                  </a:schemeClr>
                </a:solidFill>
                <a:latin typeface="Consolas"/>
                <a:cs typeface="Consolas"/>
              </a:rPr>
              <a:t>public interface Shape {</a:t>
            </a:r>
          </a:p>
          <a:p>
            <a:pPr marL="0" indent="0">
              <a:lnSpc>
                <a:spcPct val="90000"/>
              </a:lnSpc>
              <a:buNone/>
            </a:pPr>
            <a:r>
              <a:rPr lang="en-US" sz="1400" dirty="0">
                <a:solidFill>
                  <a:schemeClr val="accent6">
                    <a:lumMod val="75000"/>
                  </a:schemeClr>
                </a:solidFill>
                <a:latin typeface="Consolas"/>
                <a:cs typeface="Consolas"/>
              </a:rPr>
              <a:t>	double </a:t>
            </a:r>
            <a:r>
              <a:rPr lang="en-US" sz="1400" dirty="0" err="1">
                <a:solidFill>
                  <a:schemeClr val="accent6">
                    <a:lumMod val="75000"/>
                  </a:schemeClr>
                </a:solidFill>
                <a:latin typeface="Consolas"/>
                <a:cs typeface="Consolas"/>
              </a:rPr>
              <a:t>getWidth</a:t>
            </a:r>
            <a:r>
              <a:rPr lang="en-US" sz="1400" dirty="0">
                <a:solidFill>
                  <a:schemeClr val="accent6">
                    <a:lumMod val="75000"/>
                  </a:schemeClr>
                </a:solidFill>
                <a:latin typeface="Consolas"/>
                <a:cs typeface="Consolas"/>
              </a:rPr>
              <a:t>();</a:t>
            </a:r>
          </a:p>
          <a:p>
            <a:pPr marL="0" indent="0">
              <a:lnSpc>
                <a:spcPct val="90000"/>
              </a:lnSpc>
              <a:buNone/>
            </a:pPr>
            <a:r>
              <a:rPr lang="en-US" sz="1400" dirty="0">
                <a:solidFill>
                  <a:schemeClr val="accent6">
                    <a:lumMod val="75000"/>
                  </a:schemeClr>
                </a:solidFill>
                <a:latin typeface="Consolas"/>
                <a:cs typeface="Consolas"/>
              </a:rPr>
              <a:t>    double </a:t>
            </a:r>
            <a:r>
              <a:rPr lang="en-US" sz="1400" dirty="0" err="1">
                <a:solidFill>
                  <a:schemeClr val="accent6">
                    <a:lumMod val="75000"/>
                  </a:schemeClr>
                </a:solidFill>
                <a:latin typeface="Consolas"/>
                <a:cs typeface="Consolas"/>
              </a:rPr>
              <a:t>getHeight</a:t>
            </a:r>
            <a:r>
              <a:rPr lang="en-US" sz="1400" dirty="0">
                <a:solidFill>
                  <a:schemeClr val="accent6">
                    <a:lumMod val="75000"/>
                  </a:schemeClr>
                </a:solidFill>
                <a:latin typeface="Consolas"/>
                <a:cs typeface="Consolas"/>
              </a:rPr>
              <a:t>();</a:t>
            </a:r>
          </a:p>
          <a:p>
            <a:pPr marL="0" indent="0">
              <a:lnSpc>
                <a:spcPct val="90000"/>
              </a:lnSpc>
              <a:buNone/>
            </a:pPr>
            <a:r>
              <a:rPr lang="en-US" sz="1400" dirty="0">
                <a:solidFill>
                  <a:schemeClr val="accent6">
                    <a:lumMod val="75000"/>
                  </a:schemeClr>
                </a:solidFill>
                <a:latin typeface="Consolas"/>
                <a:cs typeface="Consolas"/>
              </a:rPr>
              <a:t>    String draw();</a:t>
            </a:r>
          </a:p>
          <a:p>
            <a:pPr marL="0" indent="0">
              <a:lnSpc>
                <a:spcPct val="90000"/>
              </a:lnSpc>
              <a:buNone/>
            </a:pPr>
            <a:r>
              <a:rPr lang="en-US" sz="1400" dirty="0">
                <a:solidFill>
                  <a:schemeClr val="accent6">
                    <a:lumMod val="75000"/>
                  </a:schemeClr>
                </a:solidFill>
                <a:latin typeface="Consolas"/>
                <a:cs typeface="Consolas"/>
              </a:rPr>
              <a:t>}</a:t>
            </a:r>
            <a:endParaRPr lang="it-IT" sz="1400" dirty="0">
              <a:solidFill>
                <a:schemeClr val="accent6">
                  <a:lumMod val="75000"/>
                </a:schemeClr>
              </a:solidFill>
            </a:endParaRPr>
          </a:p>
          <a:p>
            <a:pPr marL="0" indent="0">
              <a:buNone/>
            </a:pPr>
            <a:endParaRPr lang="en-IT" sz="14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2ADF2932-FC05-85F1-2337-5D500796572F}"/>
              </a:ext>
            </a:extLst>
          </p:cNvPr>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31565281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4-6FC5-7A24-FE19-2C6217E7974E}"/>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4CE1CBDC-8B6F-4E06-C99A-6ED1BF605ADD}"/>
              </a:ext>
            </a:extLst>
          </p:cNvPr>
          <p:cNvSpPr>
            <a:spLocks noGrp="1"/>
          </p:cNvSpPr>
          <p:nvPr>
            <p:ph sz="half" idx="1"/>
          </p:nvPr>
        </p:nvSpPr>
        <p:spPr/>
        <p:txBody>
          <a:bodyPr>
            <a:noAutofit/>
          </a:bodyPr>
          <a:lstStyle/>
          <a:p>
            <a:pPr marL="0" indent="0">
              <a:buNone/>
            </a:pPr>
            <a:r>
              <a:rPr lang="en-GB" sz="1100" dirty="0">
                <a:latin typeface="Consolas" panose="020B0609020204030204" pitchFamily="49" charset="0"/>
                <a:cs typeface="Consolas" panose="020B0609020204030204" pitchFamily="49" charset="0"/>
              </a:rPr>
              <a:t>class </a:t>
            </a:r>
            <a:r>
              <a:rPr lang="en-GB" sz="1100" dirty="0">
                <a:solidFill>
                  <a:srgbClr val="FF0000"/>
                </a:solidFill>
                <a:latin typeface="Consolas" panose="020B0609020204030204" pitchFamily="49" charset="0"/>
                <a:cs typeface="Consolas" panose="020B0609020204030204" pitchFamily="49" charset="0"/>
              </a:rPr>
              <a:t>Circle</a:t>
            </a:r>
            <a:r>
              <a:rPr lang="en-GB" sz="1100" dirty="0">
                <a:latin typeface="Consolas" panose="020B0609020204030204" pitchFamily="49" charset="0"/>
                <a:cs typeface="Consolas" panose="020B0609020204030204" pitchFamily="49" charset="0"/>
              </a:rPr>
              <a:t> implements Shape {</a:t>
            </a:r>
          </a:p>
          <a:p>
            <a:pPr marL="0" indent="0">
              <a:buNone/>
            </a:pPr>
            <a:r>
              <a:rPr lang="en-GB" sz="1100" dirty="0">
                <a:latin typeface="Consolas" panose="020B0609020204030204" pitchFamily="49" charset="0"/>
                <a:cs typeface="Consolas" panose="020B0609020204030204" pitchFamily="49" charset="0"/>
              </a:rPr>
              <a:t>        double width;</a:t>
            </a:r>
          </a:p>
          <a:p>
            <a:pPr marL="0" indent="0">
              <a:buNone/>
            </a:pPr>
            <a:r>
              <a:rPr lang="en-GB" sz="1100" dirty="0">
                <a:latin typeface="Consolas" panose="020B0609020204030204" pitchFamily="49" charset="0"/>
                <a:cs typeface="Consolas" panose="020B0609020204030204" pitchFamily="49" charset="0"/>
              </a:rPr>
              <a:t>        double height;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a:t>
            </a:r>
            <a:r>
              <a:rPr lang="en-GB" sz="1100" dirty="0">
                <a:solidFill>
                  <a:srgbClr val="FF0000"/>
                </a:solidFill>
                <a:latin typeface="Consolas" panose="020B0609020204030204" pitchFamily="49" charset="0"/>
                <a:cs typeface="Consolas" panose="020B0609020204030204" pitchFamily="49" charset="0"/>
              </a:rPr>
              <a:t>Circle</a:t>
            </a:r>
            <a:r>
              <a:rPr lang="en-GB" sz="1100" dirty="0">
                <a:latin typeface="Consolas" panose="020B0609020204030204" pitchFamily="49" charset="0"/>
                <a:cs typeface="Consolas" panose="020B0609020204030204" pitchFamily="49" charset="0"/>
              </a:rPr>
              <a:t>(double width, double height) {</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this.width</a:t>
            </a:r>
            <a:r>
              <a:rPr lang="en-GB" sz="1100" dirty="0">
                <a:latin typeface="Consolas" panose="020B0609020204030204" pitchFamily="49" charset="0"/>
                <a:cs typeface="Consolas" panose="020B0609020204030204" pitchFamily="49" charset="0"/>
              </a:rPr>
              <a:t> = width;</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this.height</a:t>
            </a:r>
            <a:r>
              <a:rPr lang="en-GB" sz="1100" dirty="0">
                <a:latin typeface="Consolas" panose="020B0609020204030204" pitchFamily="49" charset="0"/>
                <a:cs typeface="Consolas" panose="020B0609020204030204" pitchFamily="49" charset="0"/>
              </a:rPr>
              <a:t> =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getWidth</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width;</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getHeight</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a:t>
            </a:r>
            <a:r>
              <a:rPr lang="en-GB" sz="1100" dirty="0">
                <a:solidFill>
                  <a:srgbClr val="FF0000"/>
                </a:solidFill>
                <a:latin typeface="Consolas" panose="020B0609020204030204" pitchFamily="49" charset="0"/>
                <a:cs typeface="Consolas" panose="020B0609020204030204" pitchFamily="49" charset="0"/>
              </a:rPr>
              <a:t>Circle</a:t>
            </a:r>
            <a:r>
              <a:rPr lang="en-GB" sz="1100" dirty="0">
                <a:latin typeface="Consolas" panose="020B0609020204030204" pitchFamily="49" charset="0"/>
                <a:cs typeface="Consolas" panose="020B0609020204030204" pitchFamily="49" charset="0"/>
              </a:rPr>
              <a:t>";</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a:t>
            </a:r>
            <a:endParaRPr lang="en-IT" sz="11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3194720-6E4B-1D67-1656-CDE5A87A1991}"/>
              </a:ext>
            </a:extLst>
          </p:cNvPr>
          <p:cNvSpPr>
            <a:spLocks noGrp="1"/>
          </p:cNvSpPr>
          <p:nvPr>
            <p:ph sz="half" idx="2"/>
          </p:nvPr>
        </p:nvSpPr>
        <p:spPr/>
        <p:txBody>
          <a:bodyPr>
            <a:noAutofit/>
          </a:bodyPr>
          <a:lstStyle/>
          <a:p>
            <a:pPr marL="0" indent="0">
              <a:buNone/>
            </a:pPr>
            <a:r>
              <a:rPr lang="en-GB" sz="1100" dirty="0">
                <a:latin typeface="Consolas" panose="020B0609020204030204" pitchFamily="49" charset="0"/>
                <a:cs typeface="Consolas" panose="020B0609020204030204" pitchFamily="49" charset="0"/>
              </a:rPr>
              <a:t>class </a:t>
            </a:r>
            <a:r>
              <a:rPr lang="en-GB" sz="1100" dirty="0">
                <a:solidFill>
                  <a:srgbClr val="FF0000"/>
                </a:solidFill>
                <a:latin typeface="Consolas" panose="020B0609020204030204" pitchFamily="49" charset="0"/>
                <a:cs typeface="Consolas" panose="020B0609020204030204" pitchFamily="49" charset="0"/>
              </a:rPr>
              <a:t>Rectangle</a:t>
            </a:r>
            <a:r>
              <a:rPr lang="en-GB" sz="1100" dirty="0">
                <a:latin typeface="Consolas" panose="020B0609020204030204" pitchFamily="49" charset="0"/>
                <a:cs typeface="Consolas" panose="020B0609020204030204" pitchFamily="49" charset="0"/>
              </a:rPr>
              <a:t> implements Shape {</a:t>
            </a:r>
          </a:p>
          <a:p>
            <a:pPr marL="0" indent="0">
              <a:buNone/>
            </a:pPr>
            <a:r>
              <a:rPr lang="en-GB" sz="1100" dirty="0">
                <a:latin typeface="Consolas" panose="020B0609020204030204" pitchFamily="49" charset="0"/>
                <a:cs typeface="Consolas" panose="020B0609020204030204" pitchFamily="49" charset="0"/>
              </a:rPr>
              <a:t>        double width;</a:t>
            </a:r>
          </a:p>
          <a:p>
            <a:pPr marL="0" indent="0">
              <a:buNone/>
            </a:pPr>
            <a:r>
              <a:rPr lang="en-GB" sz="1100" dirty="0">
                <a:latin typeface="Consolas" panose="020B0609020204030204" pitchFamily="49" charset="0"/>
                <a:cs typeface="Consolas" panose="020B0609020204030204" pitchFamily="49" charset="0"/>
              </a:rPr>
              <a:t>        double height;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a:t>
            </a:r>
            <a:r>
              <a:rPr lang="en-GB" sz="1100" dirty="0">
                <a:solidFill>
                  <a:srgbClr val="FF0000"/>
                </a:solidFill>
                <a:latin typeface="Consolas" panose="020B0609020204030204" pitchFamily="49" charset="0"/>
                <a:cs typeface="Consolas" panose="020B0609020204030204" pitchFamily="49" charset="0"/>
              </a:rPr>
              <a:t>Rectangle</a:t>
            </a:r>
            <a:r>
              <a:rPr lang="en-GB" sz="1100" dirty="0">
                <a:latin typeface="Consolas" panose="020B0609020204030204" pitchFamily="49" charset="0"/>
                <a:cs typeface="Consolas" panose="020B0609020204030204" pitchFamily="49" charset="0"/>
              </a:rPr>
              <a:t>(double width, double height) {</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this.width</a:t>
            </a:r>
            <a:r>
              <a:rPr lang="en-GB" sz="1100" dirty="0">
                <a:latin typeface="Consolas" panose="020B0609020204030204" pitchFamily="49" charset="0"/>
                <a:cs typeface="Consolas" panose="020B0609020204030204" pitchFamily="49" charset="0"/>
              </a:rPr>
              <a:t> = width;</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this.height</a:t>
            </a:r>
            <a:r>
              <a:rPr lang="en-GB" sz="1100" dirty="0">
                <a:latin typeface="Consolas" panose="020B0609020204030204" pitchFamily="49" charset="0"/>
                <a:cs typeface="Consolas" panose="020B0609020204030204" pitchFamily="49" charset="0"/>
              </a:rPr>
              <a:t> =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getWidth</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width;</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getHeight</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a:t>
            </a:r>
            <a:r>
              <a:rPr lang="en-GB" sz="1100" dirty="0">
                <a:solidFill>
                  <a:srgbClr val="FF0000"/>
                </a:solidFill>
                <a:latin typeface="Consolas" panose="020B0609020204030204" pitchFamily="49" charset="0"/>
                <a:cs typeface="Consolas" panose="020B0609020204030204" pitchFamily="49" charset="0"/>
              </a:rPr>
              <a:t>Rectangle</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a:t>
            </a:r>
            <a:endParaRPr lang="en-IT" sz="1100" dirty="0">
              <a:latin typeface="Consolas" panose="020B0609020204030204" pitchFamily="49" charset="0"/>
              <a:cs typeface="Consolas" panose="020B0609020204030204" pitchFamily="49" charset="0"/>
            </a:endParaRPr>
          </a:p>
          <a:p>
            <a:pPr marL="0" indent="0">
              <a:buNone/>
            </a:pPr>
            <a:endParaRPr lang="en-IT" sz="11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2ADF2932-FC05-85F1-2337-5D500796572F}"/>
              </a:ext>
            </a:extLst>
          </p:cNvPr>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13683028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4-6FC5-7A24-FE19-2C6217E7974E}"/>
              </a:ext>
            </a:extLst>
          </p:cNvPr>
          <p:cNvSpPr>
            <a:spLocks noGrp="1"/>
          </p:cNvSpPr>
          <p:nvPr>
            <p:ph type="title"/>
          </p:nvPr>
        </p:nvSpPr>
        <p:spPr>
          <a:xfrm>
            <a:off x="609600" y="260648"/>
            <a:ext cx="10972800" cy="1143000"/>
          </a:xfrm>
        </p:spPr>
        <p:txBody>
          <a:bodyPr/>
          <a:lstStyle/>
          <a:p>
            <a:r>
              <a:rPr lang="en-IT" dirty="0"/>
              <a:t>Interfaces</a:t>
            </a:r>
          </a:p>
        </p:txBody>
      </p:sp>
      <p:sp>
        <p:nvSpPr>
          <p:cNvPr id="3" name="Content Placeholder 2">
            <a:extLst>
              <a:ext uri="{FF2B5EF4-FFF2-40B4-BE49-F238E27FC236}">
                <a16:creationId xmlns:a16="http://schemas.microsoft.com/office/drawing/2014/main" id="{4CE1CBDC-8B6F-4E06-C99A-6ED1BF605ADD}"/>
              </a:ext>
            </a:extLst>
          </p:cNvPr>
          <p:cNvSpPr>
            <a:spLocks noGrp="1"/>
          </p:cNvSpPr>
          <p:nvPr>
            <p:ph sz="half" idx="1"/>
          </p:nvPr>
        </p:nvSpPr>
        <p:spPr/>
        <p:txBody>
          <a:bodyPr>
            <a:noAutofit/>
          </a:bodyPr>
          <a:lstStyle/>
          <a:p>
            <a:pPr marL="0" indent="0">
              <a:buNone/>
            </a:pPr>
            <a:r>
              <a:rPr lang="en-GB" sz="1100" dirty="0">
                <a:solidFill>
                  <a:schemeClr val="accent6">
                    <a:lumMod val="75000"/>
                  </a:schemeClr>
                </a:solidFill>
                <a:latin typeface="Consolas" panose="020B0609020204030204" pitchFamily="49" charset="0"/>
                <a:cs typeface="Consolas" panose="020B0609020204030204" pitchFamily="49" charset="0"/>
              </a:rPr>
              <a:t>abstract class </a:t>
            </a:r>
            <a:r>
              <a:rPr lang="en-GB" sz="1100" dirty="0" err="1">
                <a:solidFill>
                  <a:schemeClr val="accent6">
                    <a:lumMod val="75000"/>
                  </a:schemeClr>
                </a:solidFill>
                <a:latin typeface="Consolas" panose="020B0609020204030204" pitchFamily="49" charset="0"/>
                <a:cs typeface="Consolas" panose="020B0609020204030204" pitchFamily="49" charset="0"/>
              </a:rPr>
              <a:t>AbstractShape</a:t>
            </a:r>
            <a:r>
              <a:rPr lang="en-GB" sz="1100" dirty="0">
                <a:solidFill>
                  <a:schemeClr val="accent6">
                    <a:lumMod val="75000"/>
                  </a:schemeClr>
                </a:solidFill>
                <a:latin typeface="Consolas" panose="020B0609020204030204" pitchFamily="49" charset="0"/>
                <a:cs typeface="Consolas" panose="020B0609020204030204" pitchFamily="49" charset="0"/>
              </a:rPr>
              <a:t> implements Shape</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double width;</a:t>
            </a:r>
          </a:p>
          <a:p>
            <a:pPr marL="0" indent="0">
              <a:buNone/>
            </a:pPr>
            <a:r>
              <a:rPr lang="en-GB" sz="1100" dirty="0">
                <a:latin typeface="Consolas" panose="020B0609020204030204" pitchFamily="49" charset="0"/>
                <a:cs typeface="Consolas" panose="020B0609020204030204" pitchFamily="49" charset="0"/>
              </a:rPr>
              <a:t>        double height;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a:t>
            </a:r>
            <a:r>
              <a:rPr lang="en-GB" sz="1100" dirty="0" err="1">
                <a:latin typeface="Consolas" panose="020B0609020204030204" pitchFamily="49" charset="0"/>
                <a:cs typeface="Consolas" panose="020B0609020204030204" pitchFamily="49" charset="0"/>
              </a:rPr>
              <a:t>AbstractShape</a:t>
            </a:r>
            <a:r>
              <a:rPr lang="en-GB" sz="1100" dirty="0">
                <a:latin typeface="Consolas" panose="020B0609020204030204" pitchFamily="49" charset="0"/>
                <a:cs typeface="Consolas" panose="020B0609020204030204" pitchFamily="49" charset="0"/>
              </a:rPr>
              <a:t>(double width, double height) {</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this.width</a:t>
            </a:r>
            <a:r>
              <a:rPr lang="en-GB" sz="1100" dirty="0">
                <a:latin typeface="Consolas" panose="020B0609020204030204" pitchFamily="49" charset="0"/>
                <a:cs typeface="Consolas" panose="020B0609020204030204" pitchFamily="49" charset="0"/>
              </a:rPr>
              <a:t> = width;</a:t>
            </a:r>
          </a:p>
          <a:p>
            <a:pPr marL="0" indent="0">
              <a:buNone/>
            </a:pP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this.height</a:t>
            </a:r>
            <a:r>
              <a:rPr lang="en-GB" sz="1100" dirty="0">
                <a:latin typeface="Consolas" panose="020B0609020204030204" pitchFamily="49" charset="0"/>
                <a:cs typeface="Consolas" panose="020B0609020204030204" pitchFamily="49" charset="0"/>
              </a:rPr>
              <a:t> =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getWidth</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width;</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double </a:t>
            </a:r>
            <a:r>
              <a:rPr lang="en-GB" sz="1100" dirty="0" err="1">
                <a:latin typeface="Consolas" panose="020B0609020204030204" pitchFamily="49" charset="0"/>
                <a:cs typeface="Consolas" panose="020B0609020204030204" pitchFamily="49" charset="0"/>
              </a:rPr>
              <a:t>getHeight</a:t>
            </a: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            return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a:t>
            </a:r>
            <a:endParaRPr lang="en-IT" sz="11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3194720-6E4B-1D67-1656-CDE5A87A1991}"/>
              </a:ext>
            </a:extLst>
          </p:cNvPr>
          <p:cNvSpPr>
            <a:spLocks noGrp="1"/>
          </p:cNvSpPr>
          <p:nvPr>
            <p:ph sz="half" idx="2"/>
          </p:nvPr>
        </p:nvSpPr>
        <p:spPr/>
        <p:txBody>
          <a:bodyPr>
            <a:noAutofit/>
          </a:bodyPr>
          <a:lstStyle/>
          <a:p>
            <a:pPr marL="0" indent="0">
              <a:buNone/>
            </a:pPr>
            <a:r>
              <a:rPr lang="en-GB" sz="1100" dirty="0">
                <a:solidFill>
                  <a:schemeClr val="accent6">
                    <a:lumMod val="75000"/>
                  </a:schemeClr>
                </a:solidFill>
                <a:latin typeface="Consolas" panose="020B0609020204030204" pitchFamily="49" charset="0"/>
                <a:cs typeface="Consolas" panose="020B0609020204030204" pitchFamily="49" charset="0"/>
              </a:rPr>
              <a:t>class Circle extends </a:t>
            </a:r>
            <a:r>
              <a:rPr lang="en-GB" sz="1100" dirty="0" err="1">
                <a:solidFill>
                  <a:schemeClr val="accent6">
                    <a:lumMod val="75000"/>
                  </a:schemeClr>
                </a:solidFill>
                <a:latin typeface="Consolas" panose="020B0609020204030204" pitchFamily="49" charset="0"/>
                <a:cs typeface="Consolas" panose="020B0609020204030204" pitchFamily="49" charset="0"/>
              </a:rPr>
              <a:t>AbstractShape</a:t>
            </a:r>
            <a:r>
              <a:rPr lang="en-GB" sz="11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Circle(double width, double height) {</a:t>
            </a:r>
          </a:p>
          <a:p>
            <a:pPr marL="0" indent="0">
              <a:buNone/>
            </a:pPr>
            <a:r>
              <a:rPr lang="en-GB" sz="1100" dirty="0">
                <a:latin typeface="Consolas" panose="020B0609020204030204" pitchFamily="49" charset="0"/>
                <a:cs typeface="Consolas" panose="020B0609020204030204" pitchFamily="49" charset="0"/>
              </a:rPr>
              <a:t>            super(width,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Circle";</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solidFill>
                  <a:schemeClr val="accent6">
                    <a:lumMod val="75000"/>
                  </a:schemeClr>
                </a:solidFill>
                <a:latin typeface="Consolas" panose="020B0609020204030204" pitchFamily="49" charset="0"/>
                <a:cs typeface="Consolas" panose="020B0609020204030204" pitchFamily="49" charset="0"/>
              </a:rPr>
              <a:t>class Rectangle extends </a:t>
            </a:r>
            <a:r>
              <a:rPr lang="en-GB" sz="1100" dirty="0" err="1">
                <a:solidFill>
                  <a:schemeClr val="accent6">
                    <a:lumMod val="75000"/>
                  </a:schemeClr>
                </a:solidFill>
                <a:latin typeface="Consolas" panose="020B0609020204030204" pitchFamily="49" charset="0"/>
                <a:cs typeface="Consolas" panose="020B0609020204030204" pitchFamily="49" charset="0"/>
              </a:rPr>
              <a:t>AbstractShape</a:t>
            </a:r>
            <a:r>
              <a:rPr lang="en-GB" sz="11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public Rectangle(double width, double height) {</a:t>
            </a:r>
          </a:p>
          <a:p>
            <a:pPr marL="0" indent="0">
              <a:buNone/>
            </a:pPr>
            <a:r>
              <a:rPr lang="en-GB" sz="1100" dirty="0">
                <a:latin typeface="Consolas" panose="020B0609020204030204" pitchFamily="49" charset="0"/>
                <a:cs typeface="Consolas" panose="020B0609020204030204" pitchFamily="49" charset="0"/>
              </a:rPr>
              <a:t>            super(width, height);</a:t>
            </a:r>
          </a:p>
          <a:p>
            <a:pPr marL="0" indent="0">
              <a:buNone/>
            </a:pPr>
            <a:r>
              <a:rPr lang="en-GB" sz="1100" dirty="0">
                <a:latin typeface="Consolas" panose="020B0609020204030204" pitchFamily="49" charset="0"/>
                <a:cs typeface="Consolas" panose="020B0609020204030204" pitchFamily="49" charset="0"/>
              </a:rPr>
              <a:t>        }</a:t>
            </a:r>
          </a:p>
          <a:p>
            <a:pPr marL="0" indent="0">
              <a:buNone/>
            </a:pPr>
            <a:endParaRPr lang="en-GB"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        @Override</a:t>
            </a:r>
          </a:p>
          <a:p>
            <a:pPr marL="0" indent="0">
              <a:buNone/>
            </a:pPr>
            <a:r>
              <a:rPr lang="en-GB" sz="1100" dirty="0">
                <a:latin typeface="Consolas" panose="020B0609020204030204" pitchFamily="49" charset="0"/>
                <a:cs typeface="Consolas" panose="020B0609020204030204" pitchFamily="49" charset="0"/>
              </a:rPr>
              <a:t>        public String draw() {</a:t>
            </a:r>
          </a:p>
          <a:p>
            <a:pPr marL="0" indent="0">
              <a:buNone/>
            </a:pPr>
            <a:r>
              <a:rPr lang="en-GB" sz="1100" dirty="0">
                <a:latin typeface="Consolas" panose="020B0609020204030204" pitchFamily="49" charset="0"/>
                <a:cs typeface="Consolas" panose="020B0609020204030204" pitchFamily="49" charset="0"/>
              </a:rPr>
              <a:t>            return "I'm a Rectangle";</a:t>
            </a:r>
          </a:p>
          <a:p>
            <a:pPr marL="0" indent="0">
              <a:buNone/>
            </a:pPr>
            <a:r>
              <a:rPr lang="en-GB" sz="1100" dirty="0">
                <a:latin typeface="Consolas" panose="020B0609020204030204" pitchFamily="49" charset="0"/>
                <a:cs typeface="Consolas" panose="020B0609020204030204" pitchFamily="49" charset="0"/>
              </a:rPr>
              <a:t>        }</a:t>
            </a:r>
          </a:p>
          <a:p>
            <a:pPr marL="0" indent="0">
              <a:buNone/>
            </a:pPr>
            <a:r>
              <a:rPr lang="en-GB" sz="1100" dirty="0">
                <a:latin typeface="Consolas" panose="020B0609020204030204" pitchFamily="49" charset="0"/>
                <a:cs typeface="Consolas" panose="020B0609020204030204" pitchFamily="49" charset="0"/>
              </a:rPr>
              <a:t>}</a:t>
            </a:r>
            <a:endParaRPr lang="en-IT" sz="11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2ADF2932-FC05-85F1-2337-5D500796572F}"/>
              </a:ext>
            </a:extLst>
          </p:cNvPr>
          <p:cNvSpPr>
            <a:spLocks noGrp="1"/>
          </p:cNvSpPr>
          <p:nvPr>
            <p:ph type="sldNum" sz="quarter" idx="12"/>
          </p:nvPr>
        </p:nvSpPr>
        <p:spPr/>
        <p:txBody>
          <a:bodyPr/>
          <a:lstStyle/>
          <a:p>
            <a:fld id="{D2040F39-7941-49A4-B48D-F201B18B6351}" type="slidenum">
              <a:rPr lang="it-IT" smtClean="0"/>
              <a:pPr/>
              <a:t>84</a:t>
            </a:fld>
            <a:endParaRPr lang="it-IT" dirty="0"/>
          </a:p>
        </p:txBody>
      </p:sp>
    </p:spTree>
    <p:extLst>
      <p:ext uri="{BB962C8B-B14F-4D97-AF65-F5344CB8AC3E}">
        <p14:creationId xmlns:p14="http://schemas.microsoft.com/office/powerpoint/2010/main" val="4154447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9822-DD0C-FA4C-9332-ED36122A5309}"/>
              </a:ext>
            </a:extLst>
          </p:cNvPr>
          <p:cNvSpPr>
            <a:spLocks noGrp="1"/>
          </p:cNvSpPr>
          <p:nvPr>
            <p:ph type="title"/>
          </p:nvPr>
        </p:nvSpPr>
        <p:spPr/>
        <p:txBody>
          <a:bodyPr/>
          <a:lstStyle/>
          <a:p>
            <a:r>
              <a:rPr lang="it-IT" dirty="0" err="1"/>
              <a:t>Interfaces</a:t>
            </a:r>
            <a:endParaRPr lang="it-IT" dirty="0"/>
          </a:p>
        </p:txBody>
      </p:sp>
      <p:sp>
        <p:nvSpPr>
          <p:cNvPr id="3" name="Content Placeholder 2">
            <a:extLst>
              <a:ext uri="{FF2B5EF4-FFF2-40B4-BE49-F238E27FC236}">
                <a16:creationId xmlns:a16="http://schemas.microsoft.com/office/drawing/2014/main" id="{BDDC6A55-75CC-DD4A-B58A-18929B5E6528}"/>
              </a:ext>
            </a:extLst>
          </p:cNvPr>
          <p:cNvSpPr>
            <a:spLocks noGrp="1"/>
          </p:cNvSpPr>
          <p:nvPr>
            <p:ph sz="half" idx="1"/>
          </p:nvPr>
        </p:nvSpPr>
        <p:spPr/>
        <p:txBody>
          <a:bodyPr>
            <a:normAutofit/>
          </a:bodyPr>
          <a:lstStyle/>
          <a:p>
            <a:r>
              <a:rPr lang="en-US" sz="1800" dirty="0">
                <a:solidFill>
                  <a:schemeClr val="accent6">
                    <a:lumMod val="75000"/>
                  </a:schemeClr>
                </a:solidFill>
                <a:cs typeface="Calibri"/>
              </a:rPr>
              <a:t>Interfaces can be partially implemented in abstract classes</a:t>
            </a:r>
            <a:r>
              <a:rPr lang="en-US" sz="1800" dirty="0">
                <a:cs typeface="Calibri"/>
              </a:rPr>
              <a:t>. The approach provides both </a:t>
            </a:r>
            <a:r>
              <a:rPr lang="en-US" sz="1800" dirty="0">
                <a:solidFill>
                  <a:schemeClr val="accent6">
                    <a:lumMod val="75000"/>
                  </a:schemeClr>
                </a:solidFill>
                <a:cs typeface="Calibri"/>
              </a:rPr>
              <a:t>abstract concepts and reduced code repetition. </a:t>
            </a:r>
          </a:p>
          <a:p>
            <a:r>
              <a:rPr lang="en-US" sz="1800" dirty="0">
                <a:cs typeface="Calibri"/>
              </a:rPr>
              <a:t>Widely used inside the Java API</a:t>
            </a:r>
          </a:p>
        </p:txBody>
      </p:sp>
      <p:sp>
        <p:nvSpPr>
          <p:cNvPr id="5" name="Content Placeholder 4">
            <a:extLst>
              <a:ext uri="{FF2B5EF4-FFF2-40B4-BE49-F238E27FC236}">
                <a16:creationId xmlns:a16="http://schemas.microsoft.com/office/drawing/2014/main" id="{CC52F919-387C-6044-808D-B9FD1231FC98}"/>
              </a:ext>
            </a:extLst>
          </p:cNvPr>
          <p:cNvSpPr>
            <a:spLocks noGrp="1"/>
          </p:cNvSpPr>
          <p:nvPr>
            <p:ph sz="half" idx="2"/>
          </p:nvPr>
        </p:nvSpPr>
        <p:spPr/>
        <p:txBody>
          <a:bodyPr>
            <a:normAutofit/>
          </a:bodyPr>
          <a:lstStyle/>
          <a:p>
            <a:pPr marL="0" indent="0">
              <a:lnSpc>
                <a:spcPct val="90000"/>
              </a:lnSpc>
              <a:buNone/>
            </a:pPr>
            <a:r>
              <a:rPr lang="en-US" sz="1400" dirty="0">
                <a:latin typeface="Consolas"/>
                <a:cs typeface="Consolas"/>
              </a:rPr>
              <a:t>interface Shape {</a:t>
            </a:r>
          </a:p>
          <a:p>
            <a:pPr marL="0" indent="0">
              <a:lnSpc>
                <a:spcPct val="90000"/>
              </a:lnSpc>
              <a:buNone/>
            </a:pPr>
            <a:r>
              <a:rPr lang="en-US" sz="1400" dirty="0">
                <a:latin typeface="Consolas"/>
                <a:cs typeface="Consolas"/>
              </a:rPr>
              <a:t>  </a:t>
            </a:r>
            <a:r>
              <a:rPr lang="en-US" sz="1400" dirty="0">
                <a:solidFill>
                  <a:schemeClr val="accent6">
                    <a:lumMod val="75000"/>
                  </a:schemeClr>
                </a:solidFill>
                <a:latin typeface="Consolas"/>
                <a:cs typeface="Consolas"/>
              </a:rPr>
              <a:t>public abstract </a:t>
            </a:r>
            <a:r>
              <a:rPr lang="en-US" sz="1400" dirty="0">
                <a:latin typeface="Consolas"/>
                <a:cs typeface="Consolas"/>
              </a:rPr>
              <a:t>double </a:t>
            </a:r>
            <a:r>
              <a:rPr lang="en-US" sz="1400" dirty="0" err="1">
                <a:latin typeface="Consolas"/>
                <a:cs typeface="Consolas"/>
              </a:rPr>
              <a:t>getWidth</a:t>
            </a:r>
            <a:r>
              <a:rPr lang="en-US" sz="1400" dirty="0">
                <a:latin typeface="Consolas"/>
                <a:cs typeface="Consolas"/>
              </a:rPr>
              <a:t>();</a:t>
            </a:r>
            <a:br>
              <a:rPr lang="en-US" sz="1400" dirty="0">
                <a:latin typeface="Consolas"/>
                <a:cs typeface="Consolas"/>
              </a:rPr>
            </a:br>
            <a:r>
              <a:rPr lang="en-US" sz="1400" dirty="0">
                <a:latin typeface="Consolas"/>
                <a:cs typeface="Consolas"/>
              </a:rPr>
              <a:t>  </a:t>
            </a:r>
            <a:r>
              <a:rPr lang="en-US" sz="1400" dirty="0">
                <a:solidFill>
                  <a:schemeClr val="accent6">
                    <a:lumMod val="75000"/>
                  </a:schemeClr>
                </a:solidFill>
                <a:latin typeface="Consolas"/>
                <a:cs typeface="Consolas"/>
              </a:rPr>
              <a:t>public abstract </a:t>
            </a:r>
            <a:r>
              <a:rPr lang="en-US" sz="1400" dirty="0">
                <a:latin typeface="Consolas"/>
                <a:cs typeface="Consolas"/>
              </a:rPr>
              <a:t>void draw();</a:t>
            </a:r>
          </a:p>
          <a:p>
            <a:pPr marL="0" indent="0">
              <a:lnSpc>
                <a:spcPct val="90000"/>
              </a:lnSpc>
              <a:buNone/>
            </a:pPr>
            <a:r>
              <a:rPr lang="en-US" sz="1400" dirty="0">
                <a:latin typeface="Consolas"/>
                <a:cs typeface="Consolas"/>
              </a:rPr>
              <a:t>}</a:t>
            </a:r>
          </a:p>
          <a:p>
            <a:pPr marL="0" indent="0">
              <a:lnSpc>
                <a:spcPct val="90000"/>
              </a:lnSpc>
              <a:buNone/>
            </a:pPr>
            <a:endParaRPr lang="en-US" sz="1400" dirty="0">
              <a:latin typeface="Consolas"/>
              <a:cs typeface="Consolas"/>
            </a:endParaRPr>
          </a:p>
          <a:p>
            <a:pPr marL="0" indent="0">
              <a:lnSpc>
                <a:spcPct val="90000"/>
              </a:lnSpc>
              <a:buNone/>
            </a:pPr>
            <a:r>
              <a:rPr lang="en-US" sz="1400" dirty="0">
                <a:latin typeface="Consolas"/>
                <a:cs typeface="Consolas"/>
              </a:rPr>
              <a:t>abstract class </a:t>
            </a:r>
            <a:r>
              <a:rPr lang="en-US" sz="1400" dirty="0" err="1">
                <a:latin typeface="Consolas"/>
                <a:cs typeface="Consolas"/>
              </a:rPr>
              <a:t>AbstractShape</a:t>
            </a:r>
            <a:r>
              <a:rPr lang="en-US" sz="1400" dirty="0">
                <a:latin typeface="Consolas"/>
                <a:cs typeface="Consolas"/>
              </a:rPr>
              <a:t> </a:t>
            </a:r>
            <a:r>
              <a:rPr lang="en-US" sz="1400" dirty="0">
                <a:solidFill>
                  <a:schemeClr val="accent6">
                    <a:lumMod val="75000"/>
                  </a:schemeClr>
                </a:solidFill>
                <a:latin typeface="Consolas"/>
                <a:cs typeface="Consolas"/>
              </a:rPr>
              <a:t>implements</a:t>
            </a:r>
            <a:r>
              <a:rPr lang="en-US" sz="1400" dirty="0">
                <a:latin typeface="Consolas"/>
                <a:cs typeface="Consolas"/>
              </a:rPr>
              <a:t> Shape {</a:t>
            </a:r>
          </a:p>
          <a:p>
            <a:pPr marL="0" indent="0">
              <a:lnSpc>
                <a:spcPct val="90000"/>
              </a:lnSpc>
              <a:buNone/>
            </a:pPr>
            <a:r>
              <a:rPr lang="en-US" sz="1400" dirty="0">
                <a:latin typeface="Consolas"/>
                <a:cs typeface="Consolas"/>
              </a:rPr>
              <a:t>    double </a:t>
            </a:r>
            <a:r>
              <a:rPr lang="en-US" sz="1400" dirty="0" err="1">
                <a:latin typeface="Consolas"/>
                <a:cs typeface="Consolas"/>
              </a:rPr>
              <a:t>getWidth</a:t>
            </a:r>
            <a:r>
              <a:rPr lang="en-US" sz="1400" dirty="0">
                <a:latin typeface="Consolas"/>
                <a:cs typeface="Consolas"/>
              </a:rPr>
              <a:t>() { . . . };</a:t>
            </a:r>
            <a:br>
              <a:rPr lang="en-US" sz="1400" dirty="0">
                <a:latin typeface="Consolas"/>
                <a:cs typeface="Consolas"/>
              </a:rPr>
            </a:br>
            <a:r>
              <a:rPr lang="en-US" sz="1400" dirty="0">
                <a:latin typeface="Consolas"/>
                <a:cs typeface="Consolas"/>
              </a:rPr>
              <a:t>    abstract void draw();</a:t>
            </a:r>
            <a:br>
              <a:rPr lang="en-US" sz="1400" dirty="0">
                <a:latin typeface="Consolas"/>
                <a:cs typeface="Consolas"/>
              </a:rPr>
            </a:br>
            <a:r>
              <a:rPr lang="en-US" sz="1400" dirty="0">
                <a:latin typeface="Consolas"/>
                <a:cs typeface="Consolas"/>
              </a:rPr>
              <a:t>}</a:t>
            </a:r>
          </a:p>
          <a:p>
            <a:pPr marL="0" indent="0">
              <a:lnSpc>
                <a:spcPct val="90000"/>
              </a:lnSpc>
              <a:buNone/>
            </a:pPr>
            <a:endParaRPr lang="en-US" sz="1400" dirty="0">
              <a:latin typeface="Consolas"/>
              <a:cs typeface="Consolas"/>
            </a:endParaRPr>
          </a:p>
          <a:p>
            <a:pPr marL="0" indent="0">
              <a:lnSpc>
                <a:spcPct val="90000"/>
              </a:lnSpc>
              <a:buNone/>
            </a:pPr>
            <a:r>
              <a:rPr lang="en-US" sz="1400" dirty="0">
                <a:latin typeface="Consolas"/>
                <a:cs typeface="Consolas"/>
              </a:rPr>
              <a:t>class Star </a:t>
            </a:r>
            <a:r>
              <a:rPr lang="en-US" sz="1400" dirty="0">
                <a:solidFill>
                  <a:schemeClr val="accent6">
                    <a:lumMod val="75000"/>
                  </a:schemeClr>
                </a:solidFill>
                <a:latin typeface="Consolas"/>
                <a:cs typeface="Consolas"/>
              </a:rPr>
              <a:t>extends</a:t>
            </a:r>
            <a:r>
              <a:rPr lang="en-US" sz="1400" dirty="0">
                <a:latin typeface="Consolas"/>
                <a:cs typeface="Consolas"/>
              </a:rPr>
              <a:t> </a:t>
            </a:r>
            <a:r>
              <a:rPr lang="en-US" sz="1400" dirty="0" err="1">
                <a:latin typeface="Consolas"/>
                <a:cs typeface="Consolas"/>
              </a:rPr>
              <a:t>AbstractShape</a:t>
            </a:r>
            <a:r>
              <a:rPr lang="en-US" sz="1400" dirty="0">
                <a:latin typeface="Consolas"/>
                <a:cs typeface="Consolas"/>
              </a:rPr>
              <a:t> {</a:t>
            </a:r>
            <a:br>
              <a:rPr lang="en-US" sz="1400" dirty="0">
                <a:latin typeface="Consolas"/>
                <a:cs typeface="Consolas"/>
              </a:rPr>
            </a:br>
            <a:r>
              <a:rPr lang="en-US" sz="1400" dirty="0">
                <a:latin typeface="Consolas"/>
                <a:cs typeface="Consolas"/>
              </a:rPr>
              <a:t>    void draw() { ... }</a:t>
            </a:r>
            <a:br>
              <a:rPr lang="en-US" sz="1400" dirty="0">
                <a:latin typeface="Consolas"/>
                <a:cs typeface="Consolas"/>
              </a:rPr>
            </a:br>
            <a:r>
              <a:rPr lang="en-US" sz="1400" dirty="0">
                <a:latin typeface="Consolas"/>
                <a:cs typeface="Consolas"/>
              </a:rPr>
              <a:t>    ...</a:t>
            </a:r>
            <a:br>
              <a:rPr lang="en-US" sz="1400" dirty="0">
                <a:latin typeface="Consolas"/>
                <a:cs typeface="Consolas"/>
              </a:rPr>
            </a:br>
            <a:r>
              <a:rPr lang="en-US" sz="1400" dirty="0">
                <a:latin typeface="Consolas"/>
                <a:cs typeface="Consolas"/>
              </a:rPr>
              <a:t>}</a:t>
            </a:r>
          </a:p>
          <a:p>
            <a:pPr marL="0" indent="0">
              <a:lnSpc>
                <a:spcPct val="90000"/>
              </a:lnSpc>
              <a:buNone/>
            </a:pPr>
            <a:endParaRPr lang="en-US" sz="1400" dirty="0">
              <a:latin typeface="Consolas"/>
              <a:cs typeface="Consolas"/>
            </a:endParaRPr>
          </a:p>
          <a:p>
            <a:pPr marL="0" indent="0">
              <a:lnSpc>
                <a:spcPct val="90000"/>
              </a:lnSpc>
              <a:buNone/>
            </a:pPr>
            <a:r>
              <a:rPr lang="en-US" sz="1400" dirty="0">
                <a:latin typeface="Consolas"/>
                <a:cs typeface="Consolas"/>
              </a:rPr>
              <a:t>class Circle </a:t>
            </a:r>
            <a:r>
              <a:rPr lang="en-US" sz="1400" dirty="0">
                <a:solidFill>
                  <a:schemeClr val="accent6">
                    <a:lumMod val="75000"/>
                  </a:schemeClr>
                </a:solidFill>
                <a:latin typeface="Consolas"/>
                <a:cs typeface="Consolas"/>
              </a:rPr>
              <a:t>extends</a:t>
            </a:r>
            <a:r>
              <a:rPr lang="en-US" sz="1400" dirty="0">
                <a:latin typeface="Consolas"/>
                <a:cs typeface="Consolas"/>
              </a:rPr>
              <a:t> </a:t>
            </a:r>
            <a:r>
              <a:rPr lang="en-US" sz="1400" dirty="0" err="1">
                <a:latin typeface="Consolas"/>
                <a:cs typeface="Consolas"/>
              </a:rPr>
              <a:t>AbstractShape</a:t>
            </a:r>
            <a:r>
              <a:rPr lang="en-US" sz="1400" dirty="0">
                <a:latin typeface="Consolas"/>
                <a:cs typeface="Consolas"/>
              </a:rPr>
              <a:t> {</a:t>
            </a:r>
            <a:br>
              <a:rPr lang="en-US" sz="1400" dirty="0">
                <a:latin typeface="Consolas"/>
                <a:cs typeface="Consolas"/>
              </a:rPr>
            </a:br>
            <a:r>
              <a:rPr lang="en-US" sz="1400" dirty="0">
                <a:latin typeface="Consolas"/>
                <a:cs typeface="Consolas"/>
              </a:rPr>
              <a:t>    void draw() { ... }</a:t>
            </a:r>
            <a:br>
              <a:rPr lang="en-US" sz="1400" dirty="0">
                <a:latin typeface="Consolas"/>
                <a:cs typeface="Consolas"/>
              </a:rPr>
            </a:br>
            <a:r>
              <a:rPr lang="en-US" sz="1400" dirty="0">
                <a:latin typeface="Consolas"/>
                <a:cs typeface="Consolas"/>
              </a:rPr>
              <a:t>    ...</a:t>
            </a:r>
            <a:br>
              <a:rPr lang="en-US" sz="1400" dirty="0">
                <a:latin typeface="Consolas"/>
                <a:cs typeface="Consolas"/>
              </a:rPr>
            </a:br>
            <a:r>
              <a:rPr lang="en-US" sz="1400" dirty="0">
                <a:latin typeface="Consolas"/>
                <a:cs typeface="Consolas"/>
              </a:rPr>
              <a:t>}</a:t>
            </a:r>
          </a:p>
          <a:p>
            <a:endParaRPr lang="it-IT" sz="1400" dirty="0"/>
          </a:p>
          <a:p>
            <a:pPr marL="0" indent="0">
              <a:buNone/>
            </a:pPr>
            <a:endParaRPr lang="it-IT" sz="1400" dirty="0"/>
          </a:p>
        </p:txBody>
      </p:sp>
      <p:sp>
        <p:nvSpPr>
          <p:cNvPr id="9" name="TextBox 8">
            <a:extLst>
              <a:ext uri="{FF2B5EF4-FFF2-40B4-BE49-F238E27FC236}">
                <a16:creationId xmlns:a16="http://schemas.microsoft.com/office/drawing/2014/main" id="{1E64AD6F-EB50-6D47-B98A-EDD30881412F}"/>
              </a:ext>
            </a:extLst>
          </p:cNvPr>
          <p:cNvSpPr txBox="1"/>
          <p:nvPr/>
        </p:nvSpPr>
        <p:spPr>
          <a:xfrm>
            <a:off x="9815938" y="5327395"/>
            <a:ext cx="1500924" cy="646331"/>
          </a:xfrm>
          <a:prstGeom prst="rect">
            <a:avLst/>
          </a:prstGeom>
          <a:noFill/>
        </p:spPr>
        <p:txBody>
          <a:bodyPr wrap="none" rtlCol="0">
            <a:spAutoFit/>
          </a:bodyPr>
          <a:lstStyle/>
          <a:p>
            <a:r>
              <a:rPr lang="it-IT" i="1" dirty="0" err="1">
                <a:solidFill>
                  <a:schemeClr val="accent6">
                    <a:lumMod val="75000"/>
                  </a:schemeClr>
                </a:solidFill>
              </a:rPr>
              <a:t>Implemented</a:t>
            </a:r>
            <a:r>
              <a:rPr lang="it-IT" i="1" dirty="0">
                <a:solidFill>
                  <a:schemeClr val="accent6">
                    <a:lumMod val="75000"/>
                  </a:schemeClr>
                </a:solidFill>
              </a:rPr>
              <a:t> </a:t>
            </a:r>
          </a:p>
          <a:p>
            <a:r>
              <a:rPr lang="it-IT" i="1" dirty="0" err="1">
                <a:solidFill>
                  <a:schemeClr val="accent6">
                    <a:lumMod val="75000"/>
                  </a:schemeClr>
                </a:solidFill>
              </a:rPr>
              <a:t>concepts</a:t>
            </a:r>
            <a:endParaRPr lang="it-IT" i="1" dirty="0">
              <a:solidFill>
                <a:schemeClr val="accent6">
                  <a:lumMod val="75000"/>
                </a:schemeClr>
              </a:solidFill>
            </a:endParaRPr>
          </a:p>
        </p:txBody>
      </p:sp>
      <p:sp>
        <p:nvSpPr>
          <p:cNvPr id="10" name="Slide Number Placeholder 3">
            <a:extLst>
              <a:ext uri="{FF2B5EF4-FFF2-40B4-BE49-F238E27FC236}">
                <a16:creationId xmlns:a16="http://schemas.microsoft.com/office/drawing/2014/main" id="{DBC27C2B-4D33-534D-8CC2-153AA4384156}"/>
              </a:ext>
            </a:extLst>
          </p:cNvPr>
          <p:cNvSpPr txBox="1">
            <a:spLocks/>
          </p:cNvSpPr>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85</a:t>
            </a:fld>
            <a:endParaRPr lang="en-US" sz="1400" dirty="0">
              <a:latin typeface="Arial" charset="0"/>
            </a:endParaRPr>
          </a:p>
        </p:txBody>
      </p:sp>
      <p:sp>
        <p:nvSpPr>
          <p:cNvPr id="11" name="TextBox 10">
            <a:extLst>
              <a:ext uri="{FF2B5EF4-FFF2-40B4-BE49-F238E27FC236}">
                <a16:creationId xmlns:a16="http://schemas.microsoft.com/office/drawing/2014/main" id="{6B2E2A1B-015B-9E4F-ADA5-CFDF1607944B}"/>
              </a:ext>
            </a:extLst>
          </p:cNvPr>
          <p:cNvSpPr txBox="1"/>
          <p:nvPr/>
        </p:nvSpPr>
        <p:spPr>
          <a:xfrm>
            <a:off x="10229629" y="1600201"/>
            <a:ext cx="1024896" cy="646331"/>
          </a:xfrm>
          <a:prstGeom prst="rect">
            <a:avLst/>
          </a:prstGeom>
          <a:noFill/>
        </p:spPr>
        <p:txBody>
          <a:bodyPr wrap="none" rtlCol="0">
            <a:spAutoFit/>
          </a:bodyPr>
          <a:lstStyle/>
          <a:p>
            <a:r>
              <a:rPr lang="it-IT" i="1" dirty="0" err="1">
                <a:solidFill>
                  <a:schemeClr val="accent6">
                    <a:lumMod val="75000"/>
                  </a:schemeClr>
                </a:solidFill>
              </a:rPr>
              <a:t>Abstract</a:t>
            </a:r>
            <a:r>
              <a:rPr lang="it-IT" i="1" dirty="0">
                <a:solidFill>
                  <a:schemeClr val="accent6">
                    <a:lumMod val="75000"/>
                  </a:schemeClr>
                </a:solidFill>
              </a:rPr>
              <a:t> </a:t>
            </a:r>
          </a:p>
          <a:p>
            <a:r>
              <a:rPr lang="it-IT" i="1" dirty="0" err="1">
                <a:solidFill>
                  <a:schemeClr val="accent6">
                    <a:lumMod val="75000"/>
                  </a:schemeClr>
                </a:solidFill>
              </a:rPr>
              <a:t>concepts</a:t>
            </a:r>
            <a:endParaRPr lang="it-IT" i="1" dirty="0">
              <a:solidFill>
                <a:schemeClr val="accent6">
                  <a:lumMod val="75000"/>
                </a:schemeClr>
              </a:solidFill>
            </a:endParaRPr>
          </a:p>
        </p:txBody>
      </p:sp>
      <p:cxnSp>
        <p:nvCxnSpPr>
          <p:cNvPr id="6" name="Straight Arrow Connector 5">
            <a:extLst>
              <a:ext uri="{FF2B5EF4-FFF2-40B4-BE49-F238E27FC236}">
                <a16:creationId xmlns:a16="http://schemas.microsoft.com/office/drawing/2014/main" id="{60CAA5F2-7553-0348-B05F-48E620FD5B4E}"/>
              </a:ext>
            </a:extLst>
          </p:cNvPr>
          <p:cNvCxnSpPr>
            <a:cxnSpLocks/>
          </p:cNvCxnSpPr>
          <p:nvPr/>
        </p:nvCxnSpPr>
        <p:spPr>
          <a:xfrm>
            <a:off x="11418462" y="1600201"/>
            <a:ext cx="0" cy="4281340"/>
          </a:xfrm>
          <a:prstGeom prst="straightConnector1">
            <a:avLst/>
          </a:prstGeom>
          <a:ln w="38100">
            <a:solidFill>
              <a:schemeClr val="accent6">
                <a:lumMod val="75000"/>
              </a:schemeClr>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12" name="Content Placeholder 10">
            <a:extLst>
              <a:ext uri="{FF2B5EF4-FFF2-40B4-BE49-F238E27FC236}">
                <a16:creationId xmlns:a16="http://schemas.microsoft.com/office/drawing/2014/main" id="{781E4EDC-D907-C948-AE20-563570E0B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614" y="2848008"/>
            <a:ext cx="4508448" cy="3569188"/>
          </a:xfrm>
          <a:prstGeom prst="rect">
            <a:avLst/>
          </a:prstGeom>
        </p:spPr>
      </p:pic>
    </p:spTree>
    <p:extLst>
      <p:ext uri="{BB962C8B-B14F-4D97-AF65-F5344CB8AC3E}">
        <p14:creationId xmlns:p14="http://schemas.microsoft.com/office/powerpoint/2010/main" val="22425787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179F-82CE-BD40-B407-D31A559476C8}"/>
              </a:ext>
            </a:extLst>
          </p:cNvPr>
          <p:cNvSpPr>
            <a:spLocks noGrp="1"/>
          </p:cNvSpPr>
          <p:nvPr>
            <p:ph type="title"/>
          </p:nvPr>
        </p:nvSpPr>
        <p:spPr/>
        <p:txBody>
          <a:bodyPr/>
          <a:lstStyle/>
          <a:p>
            <a:r>
              <a:rPr lang="en-IT" dirty="0"/>
              <a:t>Default/Static methods</a:t>
            </a:r>
          </a:p>
        </p:txBody>
      </p:sp>
      <p:sp>
        <p:nvSpPr>
          <p:cNvPr id="5" name="Content Placeholder 4">
            <a:extLst>
              <a:ext uri="{FF2B5EF4-FFF2-40B4-BE49-F238E27FC236}">
                <a16:creationId xmlns:a16="http://schemas.microsoft.com/office/drawing/2014/main" id="{DE6AA574-73C8-6041-9FAF-E0C02ABD2856}"/>
              </a:ext>
            </a:extLst>
          </p:cNvPr>
          <p:cNvSpPr>
            <a:spLocks noGrp="1"/>
          </p:cNvSpPr>
          <p:nvPr>
            <p:ph idx="1"/>
          </p:nvPr>
        </p:nvSpPr>
        <p:spPr/>
        <p:txBody>
          <a:bodyPr>
            <a:normAutofit fontScale="92500" lnSpcReduction="10000"/>
          </a:bodyPr>
          <a:lstStyle/>
          <a:p>
            <a:r>
              <a:rPr lang="en-GB" dirty="0"/>
              <a:t>In a typical design based on abstractions, where an interface has one or multiple implementations, if one or more methods are added to an interface, </a:t>
            </a:r>
            <a:r>
              <a:rPr lang="en-GB" dirty="0">
                <a:solidFill>
                  <a:schemeClr val="accent6">
                    <a:lumMod val="75000"/>
                  </a:schemeClr>
                </a:solidFill>
              </a:rPr>
              <a:t>all the implementations will be forced to implement them too</a:t>
            </a:r>
            <a:r>
              <a:rPr lang="en-GB" dirty="0"/>
              <a:t>.</a:t>
            </a:r>
          </a:p>
          <a:p>
            <a:r>
              <a:rPr lang="en-GB" dirty="0"/>
              <a:t>Default methods enable you to add new functionality to the interfaces of your libraries and ensure binary compatibility with code written for older versions of those interfaces.</a:t>
            </a:r>
          </a:p>
          <a:p>
            <a:r>
              <a:rPr lang="en-GB" dirty="0"/>
              <a:t>A static method is a method that is associated with the class in which it is defined rather than with any object. Every instance of the class shares its static methods.</a:t>
            </a:r>
          </a:p>
          <a:p>
            <a:endParaRPr lang="en-GB" dirty="0"/>
          </a:p>
        </p:txBody>
      </p:sp>
      <p:sp>
        <p:nvSpPr>
          <p:cNvPr id="4" name="Slide Number Placeholder 3">
            <a:extLst>
              <a:ext uri="{FF2B5EF4-FFF2-40B4-BE49-F238E27FC236}">
                <a16:creationId xmlns:a16="http://schemas.microsoft.com/office/drawing/2014/main" id="{E7B54CA1-B85D-B542-8868-E9042A3056D3}"/>
              </a:ext>
            </a:extLst>
          </p:cNvPr>
          <p:cNvSpPr>
            <a:spLocks noGrp="1"/>
          </p:cNvSpPr>
          <p:nvPr>
            <p:ph type="sldNum" sz="quarter" idx="12"/>
          </p:nvPr>
        </p:nvSpPr>
        <p:spPr/>
        <p:txBody>
          <a:bodyPr/>
          <a:lstStyle/>
          <a:p>
            <a:fld id="{D2040F39-7941-49A4-B48D-F201B18B6351}" type="slidenum">
              <a:rPr lang="it-IT" smtClean="0"/>
              <a:pPr/>
              <a:t>86</a:t>
            </a:fld>
            <a:endParaRPr lang="it-IT" dirty="0"/>
          </a:p>
        </p:txBody>
      </p:sp>
    </p:spTree>
    <p:extLst>
      <p:ext uri="{BB962C8B-B14F-4D97-AF65-F5344CB8AC3E}">
        <p14:creationId xmlns:p14="http://schemas.microsoft.com/office/powerpoint/2010/main" val="1664735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9E5A61-4C22-DF8A-5D43-5957A6B2C668}"/>
              </a:ext>
            </a:extLst>
          </p:cNvPr>
          <p:cNvSpPr>
            <a:spLocks noGrp="1"/>
          </p:cNvSpPr>
          <p:nvPr>
            <p:ph type="title"/>
          </p:nvPr>
        </p:nvSpPr>
        <p:spPr/>
        <p:txBody>
          <a:bodyPr/>
          <a:lstStyle/>
          <a:p>
            <a:r>
              <a:rPr lang="en-IT" dirty="0"/>
              <a:t>Default/Static methods</a:t>
            </a:r>
          </a:p>
        </p:txBody>
      </p:sp>
      <p:pic>
        <p:nvPicPr>
          <p:cNvPr id="9" name="Content Placeholder 8" descr="Table&#10;&#10;Description automatically generated">
            <a:extLst>
              <a:ext uri="{FF2B5EF4-FFF2-40B4-BE49-F238E27FC236}">
                <a16:creationId xmlns:a16="http://schemas.microsoft.com/office/drawing/2014/main" id="{4C57D271-03C8-FE4A-DB33-09323D383E3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442086"/>
            <a:ext cx="5384800" cy="2842191"/>
          </a:xfrm>
        </p:spPr>
      </p:pic>
      <p:sp>
        <p:nvSpPr>
          <p:cNvPr id="7" name="Content Placeholder 6">
            <a:extLst>
              <a:ext uri="{FF2B5EF4-FFF2-40B4-BE49-F238E27FC236}">
                <a16:creationId xmlns:a16="http://schemas.microsoft.com/office/drawing/2014/main" id="{B3CE36A7-C1CD-E2BF-2679-99FB8B2C149B}"/>
              </a:ext>
            </a:extLst>
          </p:cNvPr>
          <p:cNvSpPr>
            <a:spLocks noGrp="1"/>
          </p:cNvSpPr>
          <p:nvPr>
            <p:ph sz="half" idx="2"/>
          </p:nvPr>
        </p:nvSpPr>
        <p:spPr/>
        <p:txBody>
          <a:bodyPr>
            <a:normAutofit fontScale="40000" lnSpcReduction="20000"/>
          </a:bodyPr>
          <a:lstStyle/>
          <a:p>
            <a:pPr marL="0" indent="0">
              <a:buNone/>
            </a:pPr>
            <a:r>
              <a:rPr lang="en-GB" dirty="0">
                <a:latin typeface="Consolas" panose="020B0609020204030204" pitchFamily="49" charset="0"/>
                <a:cs typeface="Consolas" panose="020B0609020204030204" pitchFamily="49" charset="0"/>
              </a:rPr>
              <a:t>public interface </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default void show()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static void display()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 implements </a:t>
            </a:r>
            <a:r>
              <a:rPr lang="en-GB" dirty="0" err="1">
                <a:latin typeface="Consolas" panose="020B0609020204030204" pitchFamily="49" charset="0"/>
                <a:cs typeface="Consolas" panose="020B0609020204030204" pitchFamily="49" charset="0"/>
              </a:rPr>
              <a:t>DefaultStaticExampleInterface</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public class Main {</a:t>
            </a:r>
          </a:p>
          <a:p>
            <a:pPr marL="0" indent="0">
              <a:buNone/>
            </a:pPr>
            <a:r>
              <a:rPr lang="en-GB" dirty="0">
                <a:latin typeface="Consolas" panose="020B0609020204030204" pitchFamily="49" charset="0"/>
                <a:cs typeface="Consolas" panose="020B0609020204030204" pitchFamily="49" charset="0"/>
              </a:rPr>
              <a:t>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 Call interface static method on Interface</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DefaultStaticExampleInterface.display</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 = new </a:t>
            </a:r>
            <a:r>
              <a:rPr lang="en-GB" dirty="0" err="1">
                <a:latin typeface="Consolas" panose="020B0609020204030204" pitchFamily="49" charset="0"/>
                <a:cs typeface="Consolas" panose="020B0609020204030204" pitchFamily="49" charset="0"/>
              </a:rPr>
              <a:t>DefaultStaticExampleClass</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 Call default method on Class</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defaultStaticExampleClass.show</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A84D9E8-4E71-0E36-B397-7FE7B808D82C}"/>
              </a:ext>
            </a:extLst>
          </p:cNvPr>
          <p:cNvSpPr>
            <a:spLocks noGrp="1"/>
          </p:cNvSpPr>
          <p:nvPr>
            <p:ph type="sldNum" sz="quarter" idx="12"/>
          </p:nvPr>
        </p:nvSpPr>
        <p:spPr/>
        <p:txBody>
          <a:bodyPr/>
          <a:lstStyle/>
          <a:p>
            <a:fld id="{D2040F39-7941-49A4-B48D-F201B18B6351}" type="slidenum">
              <a:rPr lang="it-IT" smtClean="0"/>
              <a:pPr/>
              <a:t>87</a:t>
            </a:fld>
            <a:endParaRPr lang="it-IT" dirty="0"/>
          </a:p>
        </p:txBody>
      </p:sp>
    </p:spTree>
    <p:extLst>
      <p:ext uri="{BB962C8B-B14F-4D97-AF65-F5344CB8AC3E}">
        <p14:creationId xmlns:p14="http://schemas.microsoft.com/office/powerpoint/2010/main" val="861536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a:latin typeface="Calibri"/>
                <a:cs typeface="Calibri"/>
              </a:rPr>
              <a:t>Multiple inheritance</a:t>
            </a:r>
          </a:p>
        </p:txBody>
      </p:sp>
      <p:sp>
        <p:nvSpPr>
          <p:cNvPr id="46083" name="Rectangle 3"/>
          <p:cNvSpPr>
            <a:spLocks noGrp="1" noChangeArrowheads="1"/>
          </p:cNvSpPr>
          <p:nvPr>
            <p:ph idx="1"/>
          </p:nvPr>
        </p:nvSpPr>
        <p:spPr/>
        <p:txBody>
          <a:bodyPr>
            <a:normAutofit/>
          </a:bodyPr>
          <a:lstStyle/>
          <a:p>
            <a:pPr eaLnBrk="1" hangingPunct="1"/>
            <a:r>
              <a:rPr lang="en-US" sz="2400" dirty="0">
                <a:solidFill>
                  <a:schemeClr val="accent6">
                    <a:lumMod val="75000"/>
                  </a:schemeClr>
                </a:solidFill>
                <a:latin typeface="Calibri"/>
                <a:cs typeface="Calibri"/>
              </a:rPr>
              <a:t>In Java, a class can only extend one class, but can implement multiple interfaces. </a:t>
            </a:r>
            <a:r>
              <a:rPr lang="en-US" sz="2400" dirty="0">
                <a:latin typeface="Calibri"/>
                <a:cs typeface="Calibri"/>
              </a:rPr>
              <a:t>This lets the class fill multiple </a:t>
            </a:r>
            <a:r>
              <a:rPr lang="en-US" altLang="ja-JP" sz="2400" i="1" dirty="0">
                <a:latin typeface="Calibri"/>
                <a:cs typeface="Calibri"/>
              </a:rPr>
              <a:t>roles </a:t>
            </a:r>
            <a:r>
              <a:rPr lang="en-US" altLang="ja-JP" sz="2400" dirty="0">
                <a:latin typeface="Calibri"/>
                <a:cs typeface="Calibri"/>
              </a:rPr>
              <a:t>(i.e., multiple set of methods)</a:t>
            </a:r>
          </a:p>
          <a:p>
            <a:pPr lvl="1" eaLnBrk="1" hangingPunct="1"/>
            <a:r>
              <a:rPr lang="en-US" altLang="ja-JP" sz="2400" dirty="0">
                <a:latin typeface="Calibri"/>
                <a:cs typeface="Calibri"/>
              </a:rPr>
              <a:t>Collections (e.g., LinkedList) commonly implement multiple interfaces</a:t>
            </a:r>
          </a:p>
          <a:p>
            <a:pPr lvl="1" eaLnBrk="1" hangingPunct="1"/>
            <a:r>
              <a:rPr lang="en-US" sz="2400" dirty="0">
                <a:latin typeface="Calibri"/>
                <a:cs typeface="Calibri"/>
              </a:rPr>
              <a:t>Graphical containers (e.g., </a:t>
            </a:r>
            <a:r>
              <a:rPr lang="en-US" sz="2400" dirty="0" err="1">
                <a:latin typeface="Calibri"/>
                <a:cs typeface="Calibri"/>
              </a:rPr>
              <a:t>JFrame</a:t>
            </a:r>
            <a:r>
              <a:rPr lang="en-US" sz="2400" dirty="0">
                <a:latin typeface="Calibri"/>
                <a:cs typeface="Calibri"/>
              </a:rPr>
              <a:t>) commonly implement several listeners (i.e., interfaces)</a:t>
            </a:r>
          </a:p>
          <a:p>
            <a:pPr marL="0" indent="0">
              <a:buNone/>
            </a:pPr>
            <a:endParaRPr lang="en-US" sz="2200" dirty="0">
              <a:latin typeface="Calibri"/>
              <a:cs typeface="Calibri"/>
            </a:endParaRPr>
          </a:p>
          <a:p>
            <a:pPr marL="0" indent="0">
              <a:buNone/>
            </a:pPr>
            <a:r>
              <a:rPr lang="en-US" sz="2200" dirty="0">
                <a:latin typeface="Consolas"/>
                <a:cs typeface="Consolas"/>
              </a:rPr>
              <a:t>class LinkedList </a:t>
            </a:r>
            <a:r>
              <a:rPr lang="en-US" sz="2200" dirty="0">
                <a:solidFill>
                  <a:schemeClr val="accent6">
                    <a:lumMod val="75000"/>
                  </a:schemeClr>
                </a:solidFill>
                <a:latin typeface="Consolas"/>
                <a:cs typeface="Consolas"/>
              </a:rPr>
              <a:t>extends</a:t>
            </a:r>
            <a:r>
              <a:rPr lang="en-US" sz="2200" dirty="0">
                <a:latin typeface="Consolas"/>
                <a:cs typeface="Consolas"/>
              </a:rPr>
              <a:t> </a:t>
            </a:r>
            <a:r>
              <a:rPr lang="en-US" sz="2200" dirty="0" err="1">
                <a:latin typeface="Consolas"/>
                <a:cs typeface="Consolas"/>
              </a:rPr>
              <a:t>AbstractList</a:t>
            </a:r>
            <a:r>
              <a:rPr lang="en-US" sz="2200" dirty="0">
                <a:latin typeface="Consolas"/>
                <a:cs typeface="Consolas"/>
              </a:rPr>
              <a:t> </a:t>
            </a:r>
            <a:r>
              <a:rPr lang="en-US" sz="2200" dirty="0">
                <a:solidFill>
                  <a:schemeClr val="accent6">
                    <a:lumMod val="75000"/>
                  </a:schemeClr>
                </a:solidFill>
                <a:latin typeface="Consolas"/>
                <a:cs typeface="Consolas"/>
              </a:rPr>
              <a:t>implements</a:t>
            </a:r>
            <a:r>
              <a:rPr lang="en-US" sz="2200" dirty="0">
                <a:latin typeface="Consolas"/>
                <a:cs typeface="Consolas"/>
              </a:rPr>
              <a:t> List, Queue {}</a:t>
            </a:r>
            <a:br>
              <a:rPr lang="en-US" sz="2200" dirty="0">
                <a:latin typeface="Calibri"/>
                <a:cs typeface="Calibri"/>
              </a:rPr>
            </a:br>
            <a:r>
              <a:rPr lang="en-US" sz="2200" dirty="0">
                <a:latin typeface="Consolas"/>
                <a:cs typeface="Consolas"/>
              </a:rPr>
              <a:t>class Application </a:t>
            </a:r>
            <a:r>
              <a:rPr lang="en-US" sz="2200" dirty="0">
                <a:solidFill>
                  <a:schemeClr val="accent6">
                    <a:lumMod val="75000"/>
                  </a:schemeClr>
                </a:solidFill>
                <a:latin typeface="Consolas"/>
                <a:cs typeface="Consolas"/>
              </a:rPr>
              <a:t>extends</a:t>
            </a:r>
            <a:r>
              <a:rPr lang="en-US" sz="2200" dirty="0">
                <a:latin typeface="Consolas"/>
                <a:cs typeface="Consolas"/>
              </a:rPr>
              <a:t> </a:t>
            </a:r>
            <a:r>
              <a:rPr lang="en-US" sz="2200" dirty="0" err="1">
                <a:latin typeface="Consolas"/>
                <a:cs typeface="Consolas"/>
              </a:rPr>
              <a:t>JFrame</a:t>
            </a:r>
            <a:r>
              <a:rPr lang="en-US" sz="2200" dirty="0">
                <a:latin typeface="Consolas"/>
                <a:cs typeface="Consolas"/>
              </a:rPr>
              <a:t> </a:t>
            </a:r>
            <a:r>
              <a:rPr lang="en-US" sz="2200" dirty="0">
                <a:solidFill>
                  <a:schemeClr val="accent6">
                    <a:lumMod val="75000"/>
                  </a:schemeClr>
                </a:solidFill>
                <a:latin typeface="Consolas"/>
                <a:cs typeface="Consolas"/>
              </a:rPr>
              <a:t>implements </a:t>
            </a:r>
            <a:r>
              <a:rPr lang="en-US" sz="2200" dirty="0">
                <a:latin typeface="Consolas"/>
                <a:cs typeface="Consolas"/>
              </a:rPr>
              <a:t>ActionListener, </a:t>
            </a:r>
            <a:r>
              <a:rPr lang="en-US" sz="2200" dirty="0" err="1">
                <a:latin typeface="Consolas"/>
                <a:cs typeface="Consolas"/>
              </a:rPr>
              <a:t>KeyListener</a:t>
            </a:r>
            <a:r>
              <a:rPr lang="en-US" sz="2200" dirty="0">
                <a:latin typeface="Consolas"/>
                <a:cs typeface="Consolas"/>
              </a:rPr>
              <a:t> {} </a:t>
            </a:r>
          </a:p>
        </p:txBody>
      </p:sp>
      <p:sp>
        <p:nvSpPr>
          <p:cNvPr id="46081"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C7FDE83-7A1F-4B46-BC2A-B32D90E4E6B5}" type="slidenum">
              <a:rPr lang="en-US" sz="1400">
                <a:latin typeface="Arial" charset="0"/>
              </a:rPr>
              <a:pPr/>
              <a:t>88</a:t>
            </a:fld>
            <a:endParaRPr lang="en-US" sz="1400">
              <a:latin typeface="Arial" charset="0"/>
            </a:endParaRPr>
          </a:p>
        </p:txBody>
      </p:sp>
    </p:spTree>
    <p:extLst>
      <p:ext uri="{BB962C8B-B14F-4D97-AF65-F5344CB8AC3E}">
        <p14:creationId xmlns:p14="http://schemas.microsoft.com/office/powerpoint/2010/main" val="22870010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Multiple inheritance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a:t>
            </a:r>
            <a:r>
              <a:rPr lang="en-US" sz="1800" dirty="0">
                <a:solidFill>
                  <a:schemeClr val="accent6">
                    <a:lumMod val="75000"/>
                  </a:schemeClr>
                </a:solidFill>
                <a:latin typeface="Consolas"/>
                <a:cs typeface="Consolas"/>
              </a:rPr>
              <a:t>class</a:t>
            </a:r>
            <a:r>
              <a:rPr lang="en-US" sz="1800" dirty="0">
                <a:latin typeface="Consolas"/>
                <a:cs typeface="Consolas"/>
              </a:rPr>
              <a:t> </a:t>
            </a:r>
            <a:r>
              <a:rPr lang="en-US" sz="1800" dirty="0" err="1">
                <a:latin typeface="Consolas"/>
                <a:cs typeface="Consolas"/>
              </a:rPr>
              <a:t>GroudVehicle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activateWheels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en-US" sz="1800" dirty="0">
                <a:latin typeface="Consolas"/>
                <a:cs typeface="Consolas"/>
              </a:rPr>
              <a:t>public </a:t>
            </a:r>
            <a:r>
              <a:rPr lang="en-US" sz="1800" dirty="0">
                <a:solidFill>
                  <a:srgbClr val="E46C0A"/>
                </a:solidFill>
                <a:latin typeface="Consolas"/>
                <a:cs typeface="Consolas"/>
              </a:rPr>
              <a:t>class</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activateWaterFans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Not</a:t>
            </a:r>
            <a:r>
              <a:rPr lang="it-IT" sz="1800" dirty="0">
                <a:solidFill>
                  <a:srgbClr val="E46C0A"/>
                </a:solidFill>
                <a:latin typeface="Consolas"/>
                <a:cs typeface="Consolas"/>
              </a:rPr>
              <a:t> </a:t>
            </a:r>
            <a:r>
              <a:rPr lang="it-IT" sz="1800" dirty="0" err="1">
                <a:solidFill>
                  <a:srgbClr val="E46C0A"/>
                </a:solidFill>
                <a:latin typeface="Consolas"/>
                <a:cs typeface="Consolas"/>
              </a:rPr>
              <a:t>allowed</a:t>
            </a:r>
            <a:r>
              <a:rPr lang="it-IT" sz="1800" dirty="0">
                <a:solidFill>
                  <a:srgbClr val="E46C0A"/>
                </a:solidFill>
                <a:latin typeface="Consolas"/>
                <a:cs typeface="Consolas"/>
              </a:rPr>
              <a:t> in Java!! </a:t>
            </a:r>
            <a:r>
              <a:rPr lang="it-IT" sz="1800" dirty="0" err="1">
                <a:solidFill>
                  <a:srgbClr val="E46C0A"/>
                </a:solidFill>
                <a:latin typeface="Consolas"/>
                <a:cs typeface="Consolas"/>
              </a:rPr>
              <a:t>Only</a:t>
            </a:r>
            <a:r>
              <a:rPr lang="it-IT" sz="1800" dirty="0">
                <a:solidFill>
                  <a:srgbClr val="E46C0A"/>
                </a:solidFill>
                <a:latin typeface="Consolas"/>
                <a:cs typeface="Consolas"/>
              </a:rPr>
              <a:t> </a:t>
            </a:r>
            <a:r>
              <a:rPr lang="it-IT" sz="1800" dirty="0" err="1">
                <a:solidFill>
                  <a:srgbClr val="E46C0A"/>
                </a:solidFill>
                <a:latin typeface="Consolas"/>
                <a:cs typeface="Consolas"/>
              </a:rPr>
              <a:t>one</a:t>
            </a:r>
            <a:r>
              <a:rPr lang="it-IT" sz="1800" dirty="0">
                <a:solidFill>
                  <a:srgbClr val="E46C0A"/>
                </a:solidFill>
                <a:latin typeface="Consolas"/>
                <a:cs typeface="Consolas"/>
              </a:rPr>
              <a:t> </a:t>
            </a:r>
            <a:r>
              <a:rPr lang="it-IT" sz="1800" dirty="0" err="1">
                <a:solidFill>
                  <a:srgbClr val="E46C0A"/>
                </a:solidFill>
                <a:latin typeface="Consolas"/>
                <a:cs typeface="Consolas"/>
              </a:rPr>
              <a:t>class</a:t>
            </a:r>
            <a:r>
              <a:rPr lang="it-IT" sz="1800" dirty="0">
                <a:solidFill>
                  <a:srgbClr val="E46C0A"/>
                </a:solidFill>
                <a:latin typeface="Consolas"/>
                <a:cs typeface="Consolas"/>
              </a:rPr>
              <a:t> can be </a:t>
            </a:r>
            <a:r>
              <a:rPr lang="it-IT" sz="1800" dirty="0" err="1">
                <a:solidFill>
                  <a:srgbClr val="E46C0A"/>
                </a:solidFill>
                <a:latin typeface="Consolas"/>
                <a:cs typeface="Consolas"/>
              </a:rPr>
              <a:t>extended</a:t>
            </a:r>
            <a:r>
              <a:rPr lang="it-IT" sz="1800" dirty="0">
                <a:solidFill>
                  <a:srgbClr val="E46C0A"/>
                </a:solidFill>
                <a:latin typeface="Consolas"/>
                <a:cs typeface="Consolas"/>
              </a:rPr>
              <a:t>!</a:t>
            </a:r>
          </a:p>
          <a:p>
            <a:pPr marL="0" indent="0">
              <a:buNone/>
            </a:pPr>
            <a:r>
              <a:rPr lang="it-IT" sz="1800" dirty="0">
                <a:latin typeface="Consolas"/>
                <a:cs typeface="Consolas"/>
              </a:rPr>
              <a:t>public </a:t>
            </a:r>
            <a:r>
              <a:rPr lang="it-IT" sz="1800" dirty="0" err="1">
                <a:solidFill>
                  <a:srgbClr val="E46C0A"/>
                </a:solidFill>
                <a:latin typeface="Consolas"/>
                <a:cs typeface="Consolas"/>
              </a:rPr>
              <a:t>class</a:t>
            </a:r>
            <a:r>
              <a:rPr lang="it-IT" sz="1800" dirty="0">
                <a:solidFill>
                  <a:srgbClr val="E46C0A"/>
                </a:solidFill>
                <a:latin typeface="Consolas"/>
                <a:cs typeface="Consolas"/>
              </a:rPr>
              <a:t> </a:t>
            </a:r>
            <a:r>
              <a:rPr lang="it-IT" sz="1800" dirty="0" err="1">
                <a:latin typeface="Consolas"/>
                <a:cs typeface="Consolas"/>
              </a:rPr>
              <a:t>Anphibian</a:t>
            </a:r>
            <a:r>
              <a:rPr lang="it-IT" sz="1800" dirty="0">
                <a:latin typeface="Consolas"/>
                <a:cs typeface="Consolas"/>
              </a:rPr>
              <a:t> </a:t>
            </a:r>
            <a:r>
              <a:rPr lang="it-IT" sz="1800" dirty="0" err="1">
                <a:solidFill>
                  <a:srgbClr val="E46C0A"/>
                </a:solidFill>
                <a:latin typeface="Consolas"/>
                <a:cs typeface="Consolas"/>
              </a:rPr>
              <a:t>extends</a:t>
            </a:r>
            <a:r>
              <a:rPr lang="it-IT" sz="1800" dirty="0">
                <a:solidFill>
                  <a:srgbClr val="E46C0A"/>
                </a:solidFill>
                <a:latin typeface="Consolas"/>
                <a:cs typeface="Consolas"/>
              </a:rPr>
              <a:t> </a:t>
            </a:r>
            <a:r>
              <a:rPr lang="en-US" sz="1800" dirty="0" err="1">
                <a:latin typeface="Consolas"/>
                <a:cs typeface="Consolas"/>
              </a:rPr>
              <a:t>GroudVehicle</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r>
              <a:rPr lang="en-US" sz="1800" dirty="0">
                <a:latin typeface="Consolas"/>
                <a:cs typeface="Consolas"/>
              </a:rPr>
              <a:t> </a:t>
            </a:r>
          </a:p>
        </p:txBody>
      </p:sp>
      <p:sp>
        <p:nvSpPr>
          <p:cNvPr id="5" name="Slide Number Placeholder 3">
            <a:extLst>
              <a:ext uri="{FF2B5EF4-FFF2-40B4-BE49-F238E27FC236}">
                <a16:creationId xmlns:a16="http://schemas.microsoft.com/office/drawing/2014/main" id="{41713670-84E6-6244-85B6-E38989D65219}"/>
              </a:ext>
            </a:extLst>
          </p:cNvPr>
          <p:cNvSpPr txBox="1">
            <a:spLocks/>
          </p:cNvSpPr>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89</a:t>
            </a:fld>
            <a:endParaRPr lang="en-US" sz="1400" dirty="0">
              <a:latin typeface="Arial" charset="0"/>
            </a:endParaRPr>
          </a:p>
        </p:txBody>
      </p:sp>
    </p:spTree>
    <p:extLst>
      <p:ext uri="{BB962C8B-B14F-4D97-AF65-F5344CB8AC3E}">
        <p14:creationId xmlns:p14="http://schemas.microsoft.com/office/powerpoint/2010/main" val="410051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85CF94-ECED-A522-8B2C-77D9064ADE61}"/>
              </a:ext>
            </a:extLst>
          </p:cNvPr>
          <p:cNvSpPr>
            <a:spLocks noGrp="1"/>
          </p:cNvSpPr>
          <p:nvPr>
            <p:ph type="title"/>
          </p:nvPr>
        </p:nvSpPr>
        <p:spPr/>
        <p:txBody>
          <a:bodyPr/>
          <a:lstStyle/>
          <a:p>
            <a:r>
              <a:rPr lang="en-IT" dirty="0"/>
              <a:t>Object</a:t>
            </a:r>
          </a:p>
        </p:txBody>
      </p:sp>
      <p:sp>
        <p:nvSpPr>
          <p:cNvPr id="7" name="Content Placeholder 6">
            <a:extLst>
              <a:ext uri="{FF2B5EF4-FFF2-40B4-BE49-F238E27FC236}">
                <a16:creationId xmlns:a16="http://schemas.microsoft.com/office/drawing/2014/main" id="{48DB53FC-9C31-90E2-C624-B76A8435A506}"/>
              </a:ext>
            </a:extLst>
          </p:cNvPr>
          <p:cNvSpPr>
            <a:spLocks noGrp="1"/>
          </p:cNvSpPr>
          <p:nvPr>
            <p:ph sz="half" idx="1"/>
          </p:nvPr>
        </p:nvSpPr>
        <p:spPr/>
        <p:txBody>
          <a:bodyPr>
            <a:normAutofit fontScale="85000" lnSpcReduction="20000"/>
          </a:bodyPr>
          <a:lstStyle/>
          <a:p>
            <a:r>
              <a:rPr lang="en-GB" sz="2800" dirty="0">
                <a:solidFill>
                  <a:schemeClr val="accent6">
                    <a:lumMod val="75000"/>
                  </a:schemeClr>
                </a:solidFill>
              </a:rPr>
              <a:t>The creation of an object is called instantiation</a:t>
            </a:r>
            <a:r>
              <a:rPr lang="en-GB" sz="2800" dirty="0"/>
              <a:t>. The created object is called an instance</a:t>
            </a:r>
          </a:p>
          <a:p>
            <a:r>
              <a:rPr lang="en-GB" sz="2800" dirty="0"/>
              <a:t>No limit to the number of objects that can be created from a class</a:t>
            </a:r>
          </a:p>
          <a:p>
            <a:r>
              <a:rPr lang="en-GB" sz="2800" dirty="0"/>
              <a:t>Each object is independent. Changing one object doesn't change the others</a:t>
            </a:r>
          </a:p>
          <a:p>
            <a:r>
              <a:rPr lang="en-US" sz="2800" dirty="0">
                <a:solidFill>
                  <a:srgbClr val="E46C0A"/>
                </a:solidFill>
              </a:rPr>
              <a:t>Object </a:t>
            </a:r>
            <a:r>
              <a:rPr lang="en-US" sz="2800" dirty="0"/>
              <a:t>(class instance)</a:t>
            </a:r>
          </a:p>
          <a:p>
            <a:pPr lvl="1"/>
            <a:r>
              <a:rPr lang="en-US" dirty="0">
                <a:solidFill>
                  <a:schemeClr val="accent6">
                    <a:lumMod val="75000"/>
                  </a:schemeClr>
                </a:solidFill>
              </a:rPr>
              <a:t>Type</a:t>
            </a:r>
          </a:p>
          <a:p>
            <a:pPr lvl="1"/>
            <a:r>
              <a:rPr lang="en-US" dirty="0">
                <a:solidFill>
                  <a:schemeClr val="accent6">
                    <a:lumMod val="75000"/>
                  </a:schemeClr>
                </a:solidFill>
              </a:rPr>
              <a:t>Identity </a:t>
            </a:r>
          </a:p>
          <a:p>
            <a:pPr lvl="1"/>
            <a:r>
              <a:rPr lang="en-US" dirty="0">
                <a:solidFill>
                  <a:schemeClr val="accent6">
                    <a:lumMod val="75000"/>
                  </a:schemeClr>
                </a:solidFill>
              </a:rPr>
              <a:t>Internal state</a:t>
            </a:r>
          </a:p>
          <a:p>
            <a:pPr lvl="1"/>
            <a:r>
              <a:rPr lang="en-US" i="1" dirty="0">
                <a:solidFill>
                  <a:schemeClr val="accent6">
                    <a:lumMod val="75000"/>
                  </a:schemeClr>
                </a:solidFill>
              </a:rPr>
              <a:t>One or more references must point to every valid object </a:t>
            </a:r>
            <a:endParaRPr lang="en-GB" dirty="0">
              <a:solidFill>
                <a:schemeClr val="accent6">
                  <a:lumMod val="75000"/>
                </a:schemeClr>
              </a:solidFill>
            </a:endParaRPr>
          </a:p>
          <a:p>
            <a:endParaRPr lang="en-GB" sz="2800" dirty="0"/>
          </a:p>
          <a:p>
            <a:endParaRPr lang="en-IT" sz="2800" dirty="0"/>
          </a:p>
        </p:txBody>
      </p:sp>
      <p:sp>
        <p:nvSpPr>
          <p:cNvPr id="2" name="Content Placeholder 1">
            <a:extLst>
              <a:ext uri="{FF2B5EF4-FFF2-40B4-BE49-F238E27FC236}">
                <a16:creationId xmlns:a16="http://schemas.microsoft.com/office/drawing/2014/main" id="{DA2D0565-ACE3-E3A6-BB15-EDA5E75B9DDC}"/>
              </a:ext>
            </a:extLst>
          </p:cNvPr>
          <p:cNvSpPr>
            <a:spLocks noGrp="1"/>
          </p:cNvSpPr>
          <p:nvPr>
            <p:ph sz="half" idx="2"/>
          </p:nvPr>
        </p:nvSpPr>
        <p:spPr/>
        <p:txBody>
          <a:bodyPr>
            <a:normAutofit fontScale="85000" lnSpcReduction="20000"/>
          </a:bodyPr>
          <a:lstStyle/>
          <a:p>
            <a:pPr marL="0" indent="0">
              <a:buNone/>
            </a:pPr>
            <a:r>
              <a:rPr lang="en-GB" sz="2000" dirty="0">
                <a:latin typeface="Consolas" panose="020B0609020204030204" pitchFamily="49" charset="0"/>
                <a:cs typeface="Consolas" panose="020B0609020204030204" pitchFamily="49" charset="0"/>
              </a:rPr>
              <a:t>public static void main(String[] </a:t>
            </a:r>
            <a:r>
              <a:rPr lang="en-GB" sz="2000" dirty="0" err="1">
                <a:latin typeface="Consolas" panose="020B0609020204030204" pitchFamily="49" charset="0"/>
                <a:cs typeface="Consolas" panose="020B0609020204030204" pitchFamily="49" charset="0"/>
              </a:rPr>
              <a:t>args</a:t>
            </a: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Object </a:t>
            </a:r>
            <a:r>
              <a:rPr lang="en-GB" sz="2000" dirty="0" err="1">
                <a:latin typeface="Consolas" panose="020B0609020204030204" pitchFamily="49" charset="0"/>
                <a:cs typeface="Consolas" panose="020B0609020204030204" pitchFamily="49" charset="0"/>
              </a:rPr>
              <a:t>obj</a:t>
            </a:r>
            <a:r>
              <a:rPr lang="en-GB" sz="2000" dirty="0">
                <a:latin typeface="Consolas" panose="020B0609020204030204" pitchFamily="49" charset="0"/>
                <a:cs typeface="Consolas" panose="020B0609020204030204" pitchFamily="49" charset="0"/>
              </a:rPr>
              <a:t> = new Object();</a:t>
            </a:r>
          </a:p>
          <a:p>
            <a:pPr marL="0" indent="0">
              <a:buNone/>
            </a:pP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 type, identity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System.out.println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obj</a:t>
            </a: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 type, identity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System.out.printf</a:t>
            </a:r>
            <a:r>
              <a:rPr lang="en-GB" sz="2000" dirty="0">
                <a:latin typeface="Consolas" panose="020B0609020204030204" pitchFamily="49" charset="0"/>
                <a:cs typeface="Consolas" panose="020B0609020204030204" pitchFamily="49" charset="0"/>
              </a:rPr>
              <a:t>("%s@%x\n",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obj.getClass</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getName</a:t>
            </a: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obj.hashCode</a:t>
            </a: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    }</a:t>
            </a:r>
            <a:endParaRPr lang="en-IT"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CA9D5925-CF82-4732-AF07-35B2F1D61FD4}"/>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32455276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Multiple inheritance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a:t>
            </a:r>
            <a:r>
              <a:rPr lang="en-US" sz="1800" dirty="0">
                <a:solidFill>
                  <a:srgbClr val="E46C0A"/>
                </a:solidFill>
                <a:latin typeface="Consolas"/>
                <a:cs typeface="Consolas"/>
              </a:rPr>
              <a:t>interface</a:t>
            </a:r>
            <a:r>
              <a:rPr lang="en-US" sz="1800" dirty="0">
                <a:latin typeface="Consolas"/>
                <a:cs typeface="Consolas"/>
              </a:rPr>
              <a:t> </a:t>
            </a:r>
            <a:r>
              <a:rPr lang="en-US" sz="1800" dirty="0" err="1">
                <a:latin typeface="Consolas"/>
                <a:cs typeface="Consolas"/>
              </a:rPr>
              <a:t>GroudVehicle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activateWheels</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en-US" sz="1800" dirty="0">
                <a:latin typeface="Consolas"/>
                <a:cs typeface="Consolas"/>
              </a:rPr>
              <a:t>public </a:t>
            </a:r>
            <a:r>
              <a:rPr lang="en-US" sz="1800" dirty="0">
                <a:solidFill>
                  <a:srgbClr val="E46C0A"/>
                </a:solidFill>
                <a:latin typeface="Consolas"/>
                <a:cs typeface="Consolas"/>
              </a:rPr>
              <a:t>interface</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activateWaterFans</a:t>
            </a:r>
            <a:r>
              <a:rPr lang="en-US" sz="1800" dirty="0">
                <a:latin typeface="Consolas"/>
                <a:cs typeface="Consolas"/>
              </a:rPr>
              <a:t>();</a:t>
            </a: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r>
              <a:rPr lang="it-IT" sz="1800" dirty="0">
                <a:latin typeface="Consolas"/>
                <a:cs typeface="Consolas"/>
              </a:rPr>
              <a:t>public </a:t>
            </a:r>
            <a:r>
              <a:rPr lang="it-IT" sz="1800" dirty="0" err="1">
                <a:solidFill>
                  <a:srgbClr val="E46C0A"/>
                </a:solidFill>
                <a:latin typeface="Consolas"/>
                <a:cs typeface="Consolas"/>
              </a:rPr>
              <a:t>class</a:t>
            </a:r>
            <a:r>
              <a:rPr lang="it-IT" sz="1800" dirty="0">
                <a:solidFill>
                  <a:srgbClr val="E46C0A"/>
                </a:solidFill>
                <a:latin typeface="Consolas"/>
                <a:cs typeface="Consolas"/>
              </a:rPr>
              <a:t> </a:t>
            </a:r>
            <a:r>
              <a:rPr lang="it-IT" sz="1800" dirty="0" err="1">
                <a:latin typeface="Consolas"/>
                <a:cs typeface="Consolas"/>
              </a:rPr>
              <a:t>Anphibian</a:t>
            </a:r>
            <a:r>
              <a:rPr lang="it-IT" sz="1800" dirty="0">
                <a:latin typeface="Consolas"/>
                <a:cs typeface="Consolas"/>
              </a:rPr>
              <a:t> </a:t>
            </a:r>
            <a:r>
              <a:rPr lang="it-IT" sz="1800" dirty="0" err="1">
                <a:solidFill>
                  <a:srgbClr val="E46C0A"/>
                </a:solidFill>
                <a:latin typeface="Consolas"/>
                <a:cs typeface="Consolas"/>
              </a:rPr>
              <a:t>implements</a:t>
            </a:r>
            <a:r>
              <a:rPr lang="it-IT" sz="1800" dirty="0">
                <a:solidFill>
                  <a:srgbClr val="E46C0A"/>
                </a:solidFill>
                <a:latin typeface="Consolas"/>
                <a:cs typeface="Consolas"/>
              </a:rPr>
              <a:t> </a:t>
            </a:r>
            <a:r>
              <a:rPr lang="en-US" sz="1800" dirty="0" err="1">
                <a:latin typeface="Consolas"/>
                <a:cs typeface="Consolas"/>
              </a:rPr>
              <a:t>GroudVehicle</a:t>
            </a:r>
            <a:r>
              <a:rPr lang="en-US" sz="1800" dirty="0">
                <a:latin typeface="Consolas"/>
                <a:cs typeface="Consolas"/>
              </a:rPr>
              <a:t>, </a:t>
            </a:r>
            <a:r>
              <a:rPr lang="en-US" sz="1800" dirty="0" err="1">
                <a:latin typeface="Consolas"/>
                <a:cs typeface="Consolas"/>
              </a:rPr>
              <a:t>WaterVehicle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activateWheels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activateWaterFans</a:t>
            </a:r>
            <a:r>
              <a:rPr lang="en-US" sz="1800" dirty="0">
                <a:latin typeface="Consolas"/>
                <a:cs typeface="Consolas"/>
              </a:rPr>
              <a:t>() {</a:t>
            </a:r>
            <a:r>
              <a:rPr lang="mr-IN" sz="1800" dirty="0">
                <a:latin typeface="Consolas"/>
                <a:cs typeface="Consolas"/>
              </a:rPr>
              <a:t>…</a:t>
            </a: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a:latin typeface="Consolas"/>
                <a:cs typeface="Consolas"/>
              </a:rPr>
              <a:t>	</a:t>
            </a:r>
            <a:r>
              <a:rPr lang="mr-IN" sz="1800" dirty="0">
                <a:latin typeface="Consolas"/>
                <a:cs typeface="Consolas"/>
              </a:rPr>
              <a:t>…</a:t>
            </a:r>
            <a:endParaRPr lang="it-IT" sz="1800" dirty="0">
              <a:latin typeface="Consolas"/>
              <a:cs typeface="Consolas"/>
            </a:endParaRP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a:p>
            <a:pPr marL="457200" lvl="1" indent="0">
              <a:buNone/>
            </a:pPr>
            <a:r>
              <a:rPr lang="en-US" sz="1800" dirty="0">
                <a:latin typeface="Consolas"/>
                <a:cs typeface="Consolas"/>
              </a:rPr>
              <a:t> </a:t>
            </a:r>
          </a:p>
        </p:txBody>
      </p:sp>
      <p:sp>
        <p:nvSpPr>
          <p:cNvPr id="5" name="Slide Number Placeholder 3">
            <a:extLst>
              <a:ext uri="{FF2B5EF4-FFF2-40B4-BE49-F238E27FC236}">
                <a16:creationId xmlns:a16="http://schemas.microsoft.com/office/drawing/2014/main" id="{EA8E821E-23E9-D747-8AB9-E6970B5C13E5}"/>
              </a:ext>
            </a:extLst>
          </p:cNvPr>
          <p:cNvSpPr txBox="1">
            <a:spLocks/>
          </p:cNvSpPr>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it-IT"/>
            </a:defPPr>
            <a:lvl1pPr marL="0" algn="l" defTabSz="914400" rtl="0" eaLnBrk="1" latinLnBrk="0" hangingPunct="1">
              <a:defRPr sz="2400" kern="1200">
                <a:solidFill>
                  <a:schemeClr val="tx1"/>
                </a:solidFill>
                <a:latin typeface="Times" charset="0"/>
                <a:ea typeface="ＭＳ Ｐゴシック" charset="0"/>
                <a:cs typeface="ＭＳ Ｐゴシック" charset="0"/>
              </a:defRPr>
            </a:lvl1pPr>
            <a:lvl2pPr marL="742950" indent="-285750" algn="l" defTabSz="914400" rtl="0" eaLnBrk="1" latinLnBrk="0" hangingPunct="1">
              <a:defRPr sz="2400" kern="1200">
                <a:solidFill>
                  <a:schemeClr val="tx1"/>
                </a:solidFill>
                <a:latin typeface="Times" charset="0"/>
                <a:ea typeface="ＭＳ Ｐゴシック" charset="0"/>
                <a:cs typeface="+mn-cs"/>
              </a:defRPr>
            </a:lvl2pPr>
            <a:lvl3pPr marL="1143000" indent="-228600" algn="l" defTabSz="914400" rtl="0" eaLnBrk="1" latinLnBrk="0" hangingPunct="1">
              <a:defRPr sz="2400" kern="1200">
                <a:solidFill>
                  <a:schemeClr val="tx1"/>
                </a:solidFill>
                <a:latin typeface="Times" charset="0"/>
                <a:ea typeface="ＭＳ Ｐゴシック" charset="0"/>
                <a:cs typeface="+mn-cs"/>
              </a:defRPr>
            </a:lvl3pPr>
            <a:lvl4pPr marL="1600200" indent="-228600" algn="l" defTabSz="914400" rtl="0" eaLnBrk="1" latinLnBrk="0" hangingPunct="1">
              <a:defRPr sz="2400" kern="1200">
                <a:solidFill>
                  <a:schemeClr val="tx1"/>
                </a:solidFill>
                <a:latin typeface="Times" charset="0"/>
                <a:ea typeface="ＭＳ Ｐゴシック" charset="0"/>
                <a:cs typeface="+mn-cs"/>
              </a:defRPr>
            </a:lvl4pPr>
            <a:lvl5pPr marL="2057400" indent="-228600" algn="l" defTabSz="914400" rtl="0" eaLnBrk="1" latinLnBrk="0" hangingPunct="1">
              <a:defRPr sz="2400" kern="1200">
                <a:solidFill>
                  <a:schemeClr val="tx1"/>
                </a:solidFill>
                <a:latin typeface="Times" charset="0"/>
                <a:ea typeface="ＭＳ Ｐゴシック" charset="0"/>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charset="0"/>
                <a:ea typeface="ＭＳ Ｐゴシック" charset="0"/>
                <a:cs typeface="+mn-cs"/>
              </a:defRPr>
            </a:lvl9pPr>
          </a:lstStyle>
          <a:p>
            <a:fld id="{53B43709-A97F-804F-97AF-09B91E0C9B75}" type="slidenum">
              <a:rPr lang="en-US" sz="1400">
                <a:latin typeface="Arial" charset="0"/>
              </a:rPr>
              <a:pPr/>
              <a:t>90</a:t>
            </a:fld>
            <a:endParaRPr lang="en-US" sz="1400" dirty="0">
              <a:latin typeface="Arial" charset="0"/>
            </a:endParaRPr>
          </a:p>
        </p:txBody>
      </p:sp>
    </p:spTree>
    <p:extLst>
      <p:ext uri="{BB962C8B-B14F-4D97-AF65-F5344CB8AC3E}">
        <p14:creationId xmlns:p14="http://schemas.microsoft.com/office/powerpoint/2010/main" val="8763467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latin typeface="Trebuchet MS" charset="0"/>
              </a:rPr>
              <a:t>Interfaces and </a:t>
            </a:r>
            <a:r>
              <a:rPr lang="en-US" dirty="0" err="1">
                <a:solidFill>
                  <a:schemeClr val="tx1"/>
                </a:solidFill>
                <a:latin typeface="Trebuchet MS" charset="0"/>
              </a:rPr>
              <a:t>instanceof</a:t>
            </a:r>
            <a:endParaRPr lang="en-US" dirty="0">
              <a:solidFill>
                <a:schemeClr val="tx1"/>
              </a:solidFill>
              <a:latin typeface="Times New Roman" charset="0"/>
            </a:endParaRPr>
          </a:p>
        </p:txBody>
      </p:sp>
      <p:sp>
        <p:nvSpPr>
          <p:cNvPr id="50179" name="Rectangle 3"/>
          <p:cNvSpPr>
            <a:spLocks noGrp="1" noChangeArrowheads="1"/>
          </p:cNvSpPr>
          <p:nvPr>
            <p:ph idx="1"/>
          </p:nvPr>
        </p:nvSpPr>
        <p:spPr/>
        <p:txBody>
          <a:bodyPr>
            <a:normAutofit/>
          </a:bodyPr>
          <a:lstStyle/>
          <a:p>
            <a:pPr>
              <a:buClr>
                <a:srgbClr val="FFFF99"/>
              </a:buClr>
              <a:buNone/>
            </a:pPr>
            <a:r>
              <a:rPr lang="en-US" sz="2400" dirty="0">
                <a:latin typeface="Consolas"/>
                <a:cs typeface="Consolas"/>
              </a:rPr>
              <a:t>class Dog extends Mammal implements Pet, Friend, Fun {...} </a:t>
            </a:r>
          </a:p>
          <a:p>
            <a:pPr>
              <a:buClr>
                <a:srgbClr val="FFFF99"/>
              </a:buClr>
              <a:buNone/>
            </a:pPr>
            <a:endParaRPr lang="en-US" sz="2400" dirty="0">
              <a:latin typeface="Consolas"/>
              <a:cs typeface="Consolas"/>
            </a:endParaRPr>
          </a:p>
          <a:p>
            <a:pPr>
              <a:buClr>
                <a:srgbClr val="FFFF99"/>
              </a:buClr>
              <a:buNone/>
            </a:pPr>
            <a:r>
              <a:rPr lang="en-US" sz="2400" dirty="0">
                <a:latin typeface="Consolas"/>
                <a:cs typeface="Consolas"/>
              </a:rPr>
              <a:t>Dog </a:t>
            </a:r>
            <a:r>
              <a:rPr lang="en-US" sz="2400" dirty="0" err="1">
                <a:latin typeface="Consolas"/>
                <a:cs typeface="Consolas"/>
              </a:rPr>
              <a:t>lessie</a:t>
            </a:r>
            <a:r>
              <a:rPr lang="en-US" sz="2400" dirty="0">
                <a:latin typeface="Consolas"/>
                <a:cs typeface="Consolas"/>
              </a:rPr>
              <a:t> = new Dog();						 </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Object  	// true</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Dog		 	// true</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Mammal 	// true</a:t>
            </a:r>
          </a:p>
          <a:p>
            <a:pPr>
              <a:buClr>
                <a:srgbClr val="FFFF99"/>
              </a:buClr>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Pet  		// true</a:t>
            </a:r>
          </a:p>
          <a:p>
            <a:pPr marL="0" indent="0">
              <a:buNone/>
            </a:pPr>
            <a:r>
              <a:rPr lang="en-US" sz="2400" dirty="0" err="1">
                <a:latin typeface="Consolas"/>
                <a:cs typeface="Consolas"/>
              </a:rPr>
              <a:t>lessie</a:t>
            </a:r>
            <a:r>
              <a:rPr lang="en-US" sz="2400" dirty="0">
                <a:latin typeface="Consolas"/>
                <a:cs typeface="Consolas"/>
              </a:rPr>
              <a:t> </a:t>
            </a:r>
            <a:r>
              <a:rPr lang="en-US" sz="2400" dirty="0" err="1">
                <a:latin typeface="Consolas"/>
                <a:cs typeface="Consolas"/>
              </a:rPr>
              <a:t>instanceof</a:t>
            </a:r>
            <a:r>
              <a:rPr lang="en-US" sz="2400" dirty="0">
                <a:latin typeface="Consolas"/>
                <a:cs typeface="Consolas"/>
              </a:rPr>
              <a:t> Friend 	// true</a:t>
            </a:r>
          </a:p>
          <a:p>
            <a:pPr marL="0" indent="0" eaLnBrk="1" hangingPunct="1">
              <a:buNone/>
            </a:pPr>
            <a:endParaRPr lang="en-US" altLang="ja-JP" sz="2400" dirty="0">
              <a:solidFill>
                <a:schemeClr val="accent6">
                  <a:lumMod val="75000"/>
                </a:schemeClr>
              </a:solidFill>
              <a:latin typeface="Calibri"/>
              <a:cs typeface="Calibri"/>
            </a:endParaRPr>
          </a:p>
        </p:txBody>
      </p:sp>
      <p:sp>
        <p:nvSpPr>
          <p:cNvPr id="50177" name="Slide Number Placeholder 3"/>
          <p:cNvSpPr>
            <a:spLocks noGrp="1"/>
          </p:cNvSpPr>
          <p:nvPr>
            <p:ph type="sldNum" sz="quarter" idx="12"/>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E6C51392-1779-B24F-9CB9-E40C7BA8859F}" type="slidenum">
              <a:rPr lang="en-US" sz="1400">
                <a:latin typeface="Arial" charset="0"/>
              </a:rPr>
              <a:pPr/>
              <a:t>91</a:t>
            </a:fld>
            <a:endParaRPr lang="en-US" sz="1400">
              <a:latin typeface="Arial" charset="0"/>
            </a:endParaRPr>
          </a:p>
        </p:txBody>
      </p:sp>
    </p:spTree>
    <p:extLst>
      <p:ext uri="{BB962C8B-B14F-4D97-AF65-F5344CB8AC3E}">
        <p14:creationId xmlns:p14="http://schemas.microsoft.com/office/powerpoint/2010/main" val="10265894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p:txBody>
          <a:bodyPr/>
          <a:lstStyle/>
          <a:p>
            <a:pPr eaLnBrk="1" hangingPunct="1"/>
            <a:r>
              <a:rPr lang="en-US" dirty="0">
                <a:latin typeface="Calibri"/>
                <a:cs typeface="Calibri"/>
              </a:rPr>
              <a:t>Modelling</a:t>
            </a:r>
            <a:br>
              <a:rPr lang="en-US" dirty="0">
                <a:latin typeface="Calibri"/>
                <a:cs typeface="Calibri"/>
              </a:rPr>
            </a:br>
            <a:r>
              <a:rPr lang="en-US" dirty="0">
                <a:latin typeface="Calibri"/>
                <a:cs typeface="Calibri"/>
              </a:rPr>
              <a:t>Object Oriented Software</a:t>
            </a:r>
          </a:p>
        </p:txBody>
      </p:sp>
    </p:spTree>
    <p:extLst>
      <p:ext uri="{BB962C8B-B14F-4D97-AF65-F5344CB8AC3E}">
        <p14:creationId xmlns:p14="http://schemas.microsoft.com/office/powerpoint/2010/main" val="27725264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0E3E-EE5D-684C-99DE-B5B07C2219EB}"/>
              </a:ext>
            </a:extLst>
          </p:cNvPr>
          <p:cNvSpPr>
            <a:spLocks noGrp="1"/>
          </p:cNvSpPr>
          <p:nvPr>
            <p:ph type="title"/>
          </p:nvPr>
        </p:nvSpPr>
        <p:spPr/>
        <p:txBody>
          <a:bodyPr/>
          <a:lstStyle/>
          <a:p>
            <a:r>
              <a:rPr lang="en-IT" dirty="0"/>
              <a:t>Waterfall model</a:t>
            </a:r>
          </a:p>
        </p:txBody>
      </p:sp>
      <p:pic>
        <p:nvPicPr>
          <p:cNvPr id="6" name="Content Placeholder 5">
            <a:extLst>
              <a:ext uri="{FF2B5EF4-FFF2-40B4-BE49-F238E27FC236}">
                <a16:creationId xmlns:a16="http://schemas.microsoft.com/office/drawing/2014/main" id="{1C043559-C3CC-2B4F-A2BF-28D0582BC6BD}"/>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981200" y="1741831"/>
            <a:ext cx="8963142" cy="4620869"/>
          </a:xfrm>
        </p:spPr>
      </p:pic>
      <p:sp>
        <p:nvSpPr>
          <p:cNvPr id="4" name="Slide Number Placeholder 3">
            <a:extLst>
              <a:ext uri="{FF2B5EF4-FFF2-40B4-BE49-F238E27FC236}">
                <a16:creationId xmlns:a16="http://schemas.microsoft.com/office/drawing/2014/main" id="{5C159928-0DA5-C14C-ACB3-945FFCA7AE9A}"/>
              </a:ext>
            </a:extLst>
          </p:cNvPr>
          <p:cNvSpPr>
            <a:spLocks noGrp="1"/>
          </p:cNvSpPr>
          <p:nvPr>
            <p:ph type="sldNum" sz="quarter" idx="12"/>
          </p:nvPr>
        </p:nvSpPr>
        <p:spPr/>
        <p:txBody>
          <a:bodyPr/>
          <a:lstStyle/>
          <a:p>
            <a:fld id="{D2040F39-7941-49A4-B48D-F201B18B6351}" type="slidenum">
              <a:rPr lang="it-IT" smtClean="0"/>
              <a:pPr/>
              <a:t>93</a:t>
            </a:fld>
            <a:endParaRPr lang="it-IT" dirty="0"/>
          </a:p>
        </p:txBody>
      </p:sp>
    </p:spTree>
    <p:extLst>
      <p:ext uri="{BB962C8B-B14F-4D97-AF65-F5344CB8AC3E}">
        <p14:creationId xmlns:p14="http://schemas.microsoft.com/office/powerpoint/2010/main" val="16374396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15FE-26E6-834D-9F3D-6E0046F9BBFE}"/>
              </a:ext>
            </a:extLst>
          </p:cNvPr>
          <p:cNvSpPr>
            <a:spLocks noGrp="1"/>
          </p:cNvSpPr>
          <p:nvPr>
            <p:ph type="title"/>
          </p:nvPr>
        </p:nvSpPr>
        <p:spPr/>
        <p:txBody>
          <a:bodyPr/>
          <a:lstStyle/>
          <a:p>
            <a:r>
              <a:rPr lang="en-IT" dirty="0"/>
              <a:t>Software life-cycle costs</a:t>
            </a:r>
          </a:p>
        </p:txBody>
      </p:sp>
      <p:sp>
        <p:nvSpPr>
          <p:cNvPr id="4" name="Slide Number Placeholder 3">
            <a:extLst>
              <a:ext uri="{FF2B5EF4-FFF2-40B4-BE49-F238E27FC236}">
                <a16:creationId xmlns:a16="http://schemas.microsoft.com/office/drawing/2014/main" id="{93586D66-F9AC-D547-A4C5-728D476F934F}"/>
              </a:ext>
            </a:extLst>
          </p:cNvPr>
          <p:cNvSpPr>
            <a:spLocks noGrp="1"/>
          </p:cNvSpPr>
          <p:nvPr>
            <p:ph type="sldNum" sz="quarter" idx="12"/>
          </p:nvPr>
        </p:nvSpPr>
        <p:spPr/>
        <p:txBody>
          <a:bodyPr/>
          <a:lstStyle/>
          <a:p>
            <a:fld id="{D2040F39-7941-49A4-B48D-F201B18B6351}" type="slidenum">
              <a:rPr lang="it-IT" smtClean="0"/>
              <a:pPr/>
              <a:t>94</a:t>
            </a:fld>
            <a:endParaRPr lang="it-IT" dirty="0"/>
          </a:p>
        </p:txBody>
      </p:sp>
      <p:pic>
        <p:nvPicPr>
          <p:cNvPr id="11" name="Content Placeholder 10">
            <a:extLst>
              <a:ext uri="{FF2B5EF4-FFF2-40B4-BE49-F238E27FC236}">
                <a16:creationId xmlns:a16="http://schemas.microsoft.com/office/drawing/2014/main" id="{E2EA820A-BF16-AB4D-8C43-7E02CD654B0F}"/>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415481" y="1511366"/>
            <a:ext cx="9361038" cy="4680519"/>
          </a:xfrm>
        </p:spPr>
      </p:pic>
      <p:pic>
        <p:nvPicPr>
          <p:cNvPr id="7" name="Content Placeholder 5">
            <a:extLst>
              <a:ext uri="{FF2B5EF4-FFF2-40B4-BE49-F238E27FC236}">
                <a16:creationId xmlns:a16="http://schemas.microsoft.com/office/drawing/2014/main" id="{80559956-220B-7142-80D4-4A29C3C113C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99656" y="1511366"/>
            <a:ext cx="3548674" cy="2985663"/>
          </a:xfrm>
          <a:prstGeom prst="rect">
            <a:avLst/>
          </a:prstGeom>
        </p:spPr>
      </p:pic>
    </p:spTree>
    <p:extLst>
      <p:ext uri="{BB962C8B-B14F-4D97-AF65-F5344CB8AC3E}">
        <p14:creationId xmlns:p14="http://schemas.microsoft.com/office/powerpoint/2010/main" val="16753081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904A-9C74-DA4E-9A8E-BEAB44CB34B2}"/>
              </a:ext>
            </a:extLst>
          </p:cNvPr>
          <p:cNvSpPr>
            <a:spLocks noGrp="1"/>
          </p:cNvSpPr>
          <p:nvPr>
            <p:ph type="title"/>
          </p:nvPr>
        </p:nvSpPr>
        <p:spPr/>
        <p:txBody>
          <a:bodyPr/>
          <a:lstStyle/>
          <a:p>
            <a:r>
              <a:rPr lang="en-IT" dirty="0"/>
              <a:t>Failure rates of software projects</a:t>
            </a:r>
          </a:p>
        </p:txBody>
      </p:sp>
      <p:pic>
        <p:nvPicPr>
          <p:cNvPr id="6" name="Content Placeholder 5">
            <a:extLst>
              <a:ext uri="{FF2B5EF4-FFF2-40B4-BE49-F238E27FC236}">
                <a16:creationId xmlns:a16="http://schemas.microsoft.com/office/drawing/2014/main" id="{8D845EA9-0A9E-DB40-B7A2-306B0F903A80}"/>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2240169" y="1600201"/>
            <a:ext cx="7711663" cy="4525963"/>
          </a:xfrm>
        </p:spPr>
      </p:pic>
      <p:sp>
        <p:nvSpPr>
          <p:cNvPr id="4" name="Slide Number Placeholder 3">
            <a:extLst>
              <a:ext uri="{FF2B5EF4-FFF2-40B4-BE49-F238E27FC236}">
                <a16:creationId xmlns:a16="http://schemas.microsoft.com/office/drawing/2014/main" id="{204ACA47-41F1-A144-B240-5C760A1B874B}"/>
              </a:ext>
            </a:extLst>
          </p:cNvPr>
          <p:cNvSpPr>
            <a:spLocks noGrp="1"/>
          </p:cNvSpPr>
          <p:nvPr>
            <p:ph type="sldNum" sz="quarter" idx="12"/>
          </p:nvPr>
        </p:nvSpPr>
        <p:spPr/>
        <p:txBody>
          <a:bodyPr/>
          <a:lstStyle/>
          <a:p>
            <a:fld id="{D2040F39-7941-49A4-B48D-F201B18B6351}" type="slidenum">
              <a:rPr lang="it-IT" smtClean="0"/>
              <a:pPr/>
              <a:t>95</a:t>
            </a:fld>
            <a:endParaRPr lang="it-IT" dirty="0"/>
          </a:p>
        </p:txBody>
      </p:sp>
    </p:spTree>
    <p:extLst>
      <p:ext uri="{BB962C8B-B14F-4D97-AF65-F5344CB8AC3E}">
        <p14:creationId xmlns:p14="http://schemas.microsoft.com/office/powerpoint/2010/main" val="6446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B1BA2D-A8A1-5A4C-87F2-979D02CEFC22}"/>
              </a:ext>
            </a:extLst>
          </p:cNvPr>
          <p:cNvSpPr>
            <a:spLocks noGrp="1"/>
          </p:cNvSpPr>
          <p:nvPr>
            <p:ph type="title"/>
          </p:nvPr>
        </p:nvSpPr>
        <p:spPr/>
        <p:txBody>
          <a:bodyPr/>
          <a:lstStyle/>
          <a:p>
            <a:r>
              <a:rPr lang="en-IT" dirty="0"/>
              <a:t>Root causes of failures</a:t>
            </a:r>
          </a:p>
        </p:txBody>
      </p:sp>
      <p:sp>
        <p:nvSpPr>
          <p:cNvPr id="6" name="Content Placeholder 5">
            <a:extLst>
              <a:ext uri="{FF2B5EF4-FFF2-40B4-BE49-F238E27FC236}">
                <a16:creationId xmlns:a16="http://schemas.microsoft.com/office/drawing/2014/main" id="{92E22BAE-BFB2-084D-B9BC-6550F2019E5B}"/>
              </a:ext>
            </a:extLst>
          </p:cNvPr>
          <p:cNvSpPr>
            <a:spLocks noGrp="1"/>
          </p:cNvSpPr>
          <p:nvPr>
            <p:ph sz="half" idx="1"/>
          </p:nvPr>
        </p:nvSpPr>
        <p:spPr/>
        <p:txBody>
          <a:bodyPr>
            <a:normAutofit fontScale="77500" lnSpcReduction="20000"/>
          </a:bodyPr>
          <a:lstStyle/>
          <a:p>
            <a:pPr fontAlgn="base"/>
            <a:r>
              <a:rPr lang="en-GB" dirty="0">
                <a:solidFill>
                  <a:srgbClr val="00B0F0"/>
                </a:solidFill>
              </a:rPr>
              <a:t>Lack of user participation</a:t>
            </a:r>
          </a:p>
          <a:p>
            <a:pPr fontAlgn="base"/>
            <a:r>
              <a:rPr lang="en-GB" dirty="0">
                <a:solidFill>
                  <a:srgbClr val="00B0F0"/>
                </a:solidFill>
              </a:rPr>
              <a:t>Changing requirements</a:t>
            </a:r>
          </a:p>
          <a:p>
            <a:pPr fontAlgn="base"/>
            <a:r>
              <a:rPr lang="en-GB" dirty="0">
                <a:solidFill>
                  <a:srgbClr val="00B0F0"/>
                </a:solidFill>
              </a:rPr>
              <a:t>Badly defined system requirements</a:t>
            </a:r>
          </a:p>
          <a:p>
            <a:pPr fontAlgn="base"/>
            <a:r>
              <a:rPr lang="en-GB" dirty="0">
                <a:solidFill>
                  <a:srgbClr val="00B0F0"/>
                </a:solidFill>
              </a:rPr>
              <a:t>Unrealistic or unarticulated project goals</a:t>
            </a:r>
          </a:p>
          <a:p>
            <a:pPr fontAlgn="base"/>
            <a:r>
              <a:rPr lang="en-GB" dirty="0">
                <a:solidFill>
                  <a:srgbClr val="00B0F0"/>
                </a:solidFill>
              </a:rPr>
              <a:t>Lack of Stakeholder involvement</a:t>
            </a:r>
          </a:p>
          <a:p>
            <a:pPr fontAlgn="base"/>
            <a:r>
              <a:rPr lang="en-GB" dirty="0">
                <a:solidFill>
                  <a:srgbClr val="00B0F0"/>
                </a:solidFill>
              </a:rPr>
              <a:t>Unmanaged risks</a:t>
            </a:r>
          </a:p>
          <a:p>
            <a:pPr fontAlgn="base"/>
            <a:r>
              <a:rPr lang="en-GB" dirty="0">
                <a:solidFill>
                  <a:srgbClr val="00B0F0"/>
                </a:solidFill>
              </a:rPr>
              <a:t>Poor communication among customers, developers, and users</a:t>
            </a:r>
          </a:p>
          <a:p>
            <a:pPr fontAlgn="base"/>
            <a:r>
              <a:rPr lang="en-GB" dirty="0">
                <a:solidFill>
                  <a:srgbClr val="7030A0"/>
                </a:solidFill>
              </a:rPr>
              <a:t>Use of immature technology</a:t>
            </a:r>
          </a:p>
          <a:p>
            <a:pPr fontAlgn="base"/>
            <a:r>
              <a:rPr lang="en-GB" dirty="0">
                <a:solidFill>
                  <a:srgbClr val="7030A0"/>
                </a:solidFill>
              </a:rPr>
              <a:t>Inability to handle the project’s complexity</a:t>
            </a:r>
          </a:p>
          <a:p>
            <a:pPr fontAlgn="base"/>
            <a:r>
              <a:rPr lang="en-GB" dirty="0">
                <a:solidFill>
                  <a:schemeClr val="accent1">
                    <a:lumMod val="60000"/>
                    <a:lumOff val="40000"/>
                  </a:schemeClr>
                </a:solidFill>
              </a:rPr>
              <a:t>Sloppy development practices</a:t>
            </a:r>
          </a:p>
          <a:p>
            <a:pPr fontAlgn="base"/>
            <a:endParaRPr lang="en-GB" dirty="0">
              <a:solidFill>
                <a:srgbClr val="00B0F0"/>
              </a:solidFill>
            </a:endParaRPr>
          </a:p>
        </p:txBody>
      </p:sp>
      <p:sp>
        <p:nvSpPr>
          <p:cNvPr id="7" name="Content Placeholder 6">
            <a:extLst>
              <a:ext uri="{FF2B5EF4-FFF2-40B4-BE49-F238E27FC236}">
                <a16:creationId xmlns:a16="http://schemas.microsoft.com/office/drawing/2014/main" id="{94A7909F-9ECF-A34B-B4C0-19DE10BDD754}"/>
              </a:ext>
            </a:extLst>
          </p:cNvPr>
          <p:cNvSpPr>
            <a:spLocks noGrp="1"/>
          </p:cNvSpPr>
          <p:nvPr>
            <p:ph sz="half" idx="2"/>
          </p:nvPr>
        </p:nvSpPr>
        <p:spPr/>
        <p:txBody>
          <a:bodyPr>
            <a:normAutofit fontScale="77500" lnSpcReduction="20000"/>
          </a:bodyPr>
          <a:lstStyle/>
          <a:p>
            <a:pPr fontAlgn="base"/>
            <a:r>
              <a:rPr lang="en-GB" dirty="0"/>
              <a:t>Poor project management</a:t>
            </a:r>
          </a:p>
          <a:p>
            <a:pPr fontAlgn="base"/>
            <a:r>
              <a:rPr lang="en-GB" dirty="0"/>
              <a:t>Poor reporting of the project’s status</a:t>
            </a:r>
          </a:p>
          <a:p>
            <a:pPr fontAlgn="base"/>
            <a:r>
              <a:rPr lang="en-GB" dirty="0"/>
              <a:t>Inaccurate estimates of needed resources</a:t>
            </a:r>
          </a:p>
          <a:p>
            <a:pPr fontAlgn="base"/>
            <a:r>
              <a:rPr lang="en-GB" dirty="0"/>
              <a:t>Commercial pressures</a:t>
            </a:r>
          </a:p>
          <a:p>
            <a:pPr fontAlgn="base"/>
            <a:endParaRPr lang="en-GB" dirty="0"/>
          </a:p>
          <a:p>
            <a:endParaRPr lang="en-IT" dirty="0"/>
          </a:p>
        </p:txBody>
      </p:sp>
      <p:sp>
        <p:nvSpPr>
          <p:cNvPr id="4" name="Slide Number Placeholder 3">
            <a:extLst>
              <a:ext uri="{FF2B5EF4-FFF2-40B4-BE49-F238E27FC236}">
                <a16:creationId xmlns:a16="http://schemas.microsoft.com/office/drawing/2014/main" id="{8B91434F-D8F8-2742-BF48-B60E620156E7}"/>
              </a:ext>
            </a:extLst>
          </p:cNvPr>
          <p:cNvSpPr>
            <a:spLocks noGrp="1"/>
          </p:cNvSpPr>
          <p:nvPr>
            <p:ph type="sldNum" sz="quarter" idx="12"/>
          </p:nvPr>
        </p:nvSpPr>
        <p:spPr/>
        <p:txBody>
          <a:bodyPr/>
          <a:lstStyle/>
          <a:p>
            <a:fld id="{D2040F39-7941-49A4-B48D-F201B18B6351}" type="slidenum">
              <a:rPr lang="it-IT" smtClean="0"/>
              <a:pPr/>
              <a:t>96</a:t>
            </a:fld>
            <a:endParaRPr lang="it-IT" dirty="0"/>
          </a:p>
        </p:txBody>
      </p:sp>
    </p:spTree>
    <p:extLst>
      <p:ext uri="{BB962C8B-B14F-4D97-AF65-F5344CB8AC3E}">
        <p14:creationId xmlns:p14="http://schemas.microsoft.com/office/powerpoint/2010/main" val="26046328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1D0948-AE7A-FB49-8390-F0415F71DACC}"/>
              </a:ext>
            </a:extLst>
          </p:cNvPr>
          <p:cNvSpPr>
            <a:spLocks noGrp="1"/>
          </p:cNvSpPr>
          <p:nvPr>
            <p:ph type="title"/>
          </p:nvPr>
        </p:nvSpPr>
        <p:spPr/>
        <p:txBody>
          <a:bodyPr/>
          <a:lstStyle/>
          <a:p>
            <a:r>
              <a:rPr lang="en-IT" dirty="0"/>
              <a:t>So what?</a:t>
            </a:r>
          </a:p>
        </p:txBody>
      </p:sp>
      <p:sp>
        <p:nvSpPr>
          <p:cNvPr id="7" name="Content Placeholder 6">
            <a:extLst>
              <a:ext uri="{FF2B5EF4-FFF2-40B4-BE49-F238E27FC236}">
                <a16:creationId xmlns:a16="http://schemas.microsoft.com/office/drawing/2014/main" id="{99A25E4B-3BEB-7049-9402-78847293EFA6}"/>
              </a:ext>
            </a:extLst>
          </p:cNvPr>
          <p:cNvSpPr>
            <a:spLocks noGrp="1"/>
          </p:cNvSpPr>
          <p:nvPr>
            <p:ph idx="1"/>
          </p:nvPr>
        </p:nvSpPr>
        <p:spPr/>
        <p:txBody>
          <a:bodyPr>
            <a:normAutofit/>
          </a:bodyPr>
          <a:lstStyle/>
          <a:p>
            <a:r>
              <a:rPr lang="en-US" altLang="en-IT" dirty="0">
                <a:solidFill>
                  <a:srgbClr val="00B0F0"/>
                </a:solidFill>
                <a:latin typeface="Calibri" panose="020F0502020204030204" pitchFamily="34" charset="0"/>
                <a:cs typeface="Calibri" panose="020F0502020204030204" pitchFamily="34" charset="0"/>
              </a:rPr>
              <a:t>Iterative development models</a:t>
            </a:r>
          </a:p>
          <a:p>
            <a:pPr lvl="1"/>
            <a:r>
              <a:rPr lang="en-US" altLang="en-IT" dirty="0">
                <a:solidFill>
                  <a:srgbClr val="00B0F0"/>
                </a:solidFill>
                <a:latin typeface="Calibri" panose="020F0502020204030204" pitchFamily="34" charset="0"/>
                <a:cs typeface="Calibri" panose="020F0502020204030204" pitchFamily="34" charset="0"/>
              </a:rPr>
              <a:t>RUP, SCRUM, Extreme Programming</a:t>
            </a:r>
          </a:p>
          <a:p>
            <a:r>
              <a:rPr lang="en-US" altLang="en-IT" dirty="0">
                <a:solidFill>
                  <a:srgbClr val="7030A0"/>
                </a:solidFill>
                <a:latin typeface="Calibri" panose="020F0502020204030204" pitchFamily="34" charset="0"/>
                <a:cs typeface="Calibri" panose="020F0502020204030204" pitchFamily="34" charset="0"/>
              </a:rPr>
              <a:t>Modelling tools and languages</a:t>
            </a:r>
          </a:p>
          <a:p>
            <a:pPr lvl="1"/>
            <a:r>
              <a:rPr lang="en-US" altLang="en-IT" dirty="0">
                <a:solidFill>
                  <a:srgbClr val="7030A0"/>
                </a:solidFill>
                <a:latin typeface="Calibri" panose="020F0502020204030204" pitchFamily="34" charset="0"/>
                <a:cs typeface="Calibri" panose="020F0502020204030204" pitchFamily="34" charset="0"/>
              </a:rPr>
              <a:t>SRS, UML</a:t>
            </a:r>
          </a:p>
          <a:p>
            <a:r>
              <a:rPr lang="en-US" altLang="en-IT" dirty="0">
                <a:solidFill>
                  <a:schemeClr val="accent1">
                    <a:lumMod val="60000"/>
                    <a:lumOff val="40000"/>
                  </a:schemeClr>
                </a:solidFill>
                <a:latin typeface="Calibri" panose="020F0502020204030204" pitchFamily="34" charset="0"/>
                <a:cs typeface="Calibri" panose="020F0502020204030204" pitchFamily="34" charset="0"/>
              </a:rPr>
              <a:t>Design Patterns</a:t>
            </a:r>
          </a:p>
          <a:p>
            <a:pPr lvl="1"/>
            <a:r>
              <a:rPr lang="en-US" altLang="en-IT" dirty="0">
                <a:solidFill>
                  <a:schemeClr val="accent1">
                    <a:lumMod val="60000"/>
                    <a:lumOff val="40000"/>
                  </a:schemeClr>
                </a:solidFill>
                <a:latin typeface="Calibri" panose="020F0502020204030204" pitchFamily="34" charset="0"/>
                <a:cs typeface="Calibri" panose="020F0502020204030204" pitchFamily="34" charset="0"/>
              </a:rPr>
              <a:t>Factory, Strategy, Proxy, Singleton, State, Iterator, …</a:t>
            </a:r>
          </a:p>
          <a:p>
            <a:pPr lvl="1"/>
            <a:r>
              <a:rPr lang="en-US" altLang="en-IT" dirty="0">
                <a:solidFill>
                  <a:schemeClr val="accent1">
                    <a:lumMod val="60000"/>
                    <a:lumOff val="40000"/>
                  </a:schemeClr>
                </a:solidFill>
                <a:latin typeface="Calibri" panose="020F0502020204030204" pitchFamily="34" charset="0"/>
                <a:cs typeface="Calibri" panose="020F0502020204030204" pitchFamily="34" charset="0"/>
              </a:rPr>
              <a:t>https://</a:t>
            </a:r>
            <a:r>
              <a:rPr lang="en-US" altLang="en-IT" dirty="0" err="1">
                <a:solidFill>
                  <a:schemeClr val="accent1">
                    <a:lumMod val="60000"/>
                    <a:lumOff val="40000"/>
                  </a:schemeClr>
                </a:solidFill>
                <a:latin typeface="Calibri" panose="020F0502020204030204" pitchFamily="34" charset="0"/>
                <a:cs typeface="Calibri" panose="020F0502020204030204" pitchFamily="34" charset="0"/>
              </a:rPr>
              <a:t>refactoring.guru</a:t>
            </a:r>
            <a:r>
              <a:rPr lang="en-US" altLang="en-IT" dirty="0">
                <a:solidFill>
                  <a:schemeClr val="accent1">
                    <a:lumMod val="60000"/>
                    <a:lumOff val="40000"/>
                  </a:schemeClr>
                </a:solidFill>
                <a:latin typeface="Calibri" panose="020F0502020204030204" pitchFamily="34" charset="0"/>
                <a:cs typeface="Calibri" panose="020F0502020204030204" pitchFamily="34" charset="0"/>
              </a:rPr>
              <a:t>/design-patterns</a:t>
            </a:r>
          </a:p>
        </p:txBody>
      </p:sp>
      <p:sp>
        <p:nvSpPr>
          <p:cNvPr id="5" name="Slide Number Placeholder 4">
            <a:extLst>
              <a:ext uri="{FF2B5EF4-FFF2-40B4-BE49-F238E27FC236}">
                <a16:creationId xmlns:a16="http://schemas.microsoft.com/office/drawing/2014/main" id="{D1D820C4-8F63-3F47-8475-1890408FAB46}"/>
              </a:ext>
            </a:extLst>
          </p:cNvPr>
          <p:cNvSpPr>
            <a:spLocks noGrp="1"/>
          </p:cNvSpPr>
          <p:nvPr>
            <p:ph type="sldNum" sz="quarter" idx="12"/>
          </p:nvPr>
        </p:nvSpPr>
        <p:spPr/>
        <p:txBody>
          <a:bodyPr/>
          <a:lstStyle/>
          <a:p>
            <a:fld id="{D2040F39-7941-49A4-B48D-F201B18B6351}" type="slidenum">
              <a:rPr lang="it-IT" smtClean="0"/>
              <a:pPr/>
              <a:t>97</a:t>
            </a:fld>
            <a:endParaRPr lang="it-IT" dirty="0"/>
          </a:p>
        </p:txBody>
      </p:sp>
    </p:spTree>
    <p:extLst>
      <p:ext uri="{BB962C8B-B14F-4D97-AF65-F5344CB8AC3E}">
        <p14:creationId xmlns:p14="http://schemas.microsoft.com/office/powerpoint/2010/main" val="38464679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224C-D343-684C-A363-77ACC2E3257B}"/>
              </a:ext>
            </a:extLst>
          </p:cNvPr>
          <p:cNvSpPr>
            <a:spLocks noGrp="1"/>
          </p:cNvSpPr>
          <p:nvPr>
            <p:ph type="title"/>
          </p:nvPr>
        </p:nvSpPr>
        <p:spPr/>
        <p:txBody>
          <a:bodyPr/>
          <a:lstStyle/>
          <a:p>
            <a:r>
              <a:rPr lang="en-US" altLang="en-IT" dirty="0">
                <a:latin typeface="Calibri" panose="020F0502020204030204" pitchFamily="34" charset="0"/>
                <a:cs typeface="Calibri" panose="020F0502020204030204" pitchFamily="34" charset="0"/>
              </a:rPr>
              <a:t>Iterative development models</a:t>
            </a:r>
          </a:p>
        </p:txBody>
      </p:sp>
      <p:pic>
        <p:nvPicPr>
          <p:cNvPr id="6" name="Content Placeholder 5">
            <a:extLst>
              <a:ext uri="{FF2B5EF4-FFF2-40B4-BE49-F238E27FC236}">
                <a16:creationId xmlns:a16="http://schemas.microsoft.com/office/drawing/2014/main" id="{6D85A746-7329-E647-A320-A9C3C866033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286000" y="1729581"/>
            <a:ext cx="7620000" cy="4267200"/>
          </a:xfrm>
        </p:spPr>
      </p:pic>
      <p:sp>
        <p:nvSpPr>
          <p:cNvPr id="4" name="Slide Number Placeholder 3">
            <a:extLst>
              <a:ext uri="{FF2B5EF4-FFF2-40B4-BE49-F238E27FC236}">
                <a16:creationId xmlns:a16="http://schemas.microsoft.com/office/drawing/2014/main" id="{4875E342-FB36-E048-8890-3AD48D5475FE}"/>
              </a:ext>
            </a:extLst>
          </p:cNvPr>
          <p:cNvSpPr>
            <a:spLocks noGrp="1"/>
          </p:cNvSpPr>
          <p:nvPr>
            <p:ph type="sldNum" sz="quarter" idx="12"/>
          </p:nvPr>
        </p:nvSpPr>
        <p:spPr/>
        <p:txBody>
          <a:bodyPr/>
          <a:lstStyle/>
          <a:p>
            <a:fld id="{D2040F39-7941-49A4-B48D-F201B18B6351}" type="slidenum">
              <a:rPr lang="it-IT" smtClean="0"/>
              <a:pPr/>
              <a:t>98</a:t>
            </a:fld>
            <a:endParaRPr lang="it-IT" dirty="0"/>
          </a:p>
        </p:txBody>
      </p:sp>
    </p:spTree>
    <p:extLst>
      <p:ext uri="{BB962C8B-B14F-4D97-AF65-F5344CB8AC3E}">
        <p14:creationId xmlns:p14="http://schemas.microsoft.com/office/powerpoint/2010/main" val="33101484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C164-016C-4841-97CB-FAE2F3455B83}"/>
              </a:ext>
            </a:extLst>
          </p:cNvPr>
          <p:cNvSpPr>
            <a:spLocks noGrp="1"/>
          </p:cNvSpPr>
          <p:nvPr>
            <p:ph type="title"/>
          </p:nvPr>
        </p:nvSpPr>
        <p:spPr/>
        <p:txBody>
          <a:bodyPr/>
          <a:lstStyle/>
          <a:p>
            <a:r>
              <a:rPr lang="en-IT" dirty="0"/>
              <a:t>UML</a:t>
            </a:r>
          </a:p>
        </p:txBody>
      </p:sp>
      <p:sp>
        <p:nvSpPr>
          <p:cNvPr id="3" name="Content Placeholder 2">
            <a:extLst>
              <a:ext uri="{FF2B5EF4-FFF2-40B4-BE49-F238E27FC236}">
                <a16:creationId xmlns:a16="http://schemas.microsoft.com/office/drawing/2014/main" id="{A6DF3726-0170-2345-836A-668241443BFC}"/>
              </a:ext>
            </a:extLst>
          </p:cNvPr>
          <p:cNvSpPr>
            <a:spLocks noGrp="1"/>
          </p:cNvSpPr>
          <p:nvPr>
            <p:ph sz="half" idx="1"/>
          </p:nvPr>
        </p:nvSpPr>
        <p:spPr/>
        <p:txBody>
          <a:bodyPr>
            <a:normAutofit fontScale="92500"/>
          </a:bodyPr>
          <a:lstStyle/>
          <a:p>
            <a:r>
              <a:rPr lang="en-GB" i="1" dirty="0">
                <a:solidFill>
                  <a:schemeClr val="accent6">
                    <a:lumMod val="75000"/>
                  </a:schemeClr>
                </a:solidFill>
              </a:rPr>
              <a:t>UML</a:t>
            </a:r>
          </a:p>
          <a:p>
            <a:pPr lvl="1"/>
            <a:r>
              <a:rPr lang="en-GB" dirty="0">
                <a:solidFill>
                  <a:schemeClr val="accent6">
                    <a:lumMod val="75000"/>
                  </a:schemeClr>
                </a:solidFill>
              </a:rPr>
              <a:t>Unified</a:t>
            </a:r>
            <a:r>
              <a:rPr lang="en-GB" dirty="0"/>
              <a:t>: has become a world standard</a:t>
            </a:r>
          </a:p>
          <a:p>
            <a:pPr lvl="1"/>
            <a:r>
              <a:rPr lang="en-GB" dirty="0" err="1">
                <a:solidFill>
                  <a:schemeClr val="accent6">
                    <a:lumMod val="75000"/>
                  </a:schemeClr>
                </a:solidFill>
              </a:rPr>
              <a:t>Modeling</a:t>
            </a:r>
            <a:r>
              <a:rPr lang="en-GB" dirty="0"/>
              <a:t>: describes software systems at a high level of abstraction</a:t>
            </a:r>
          </a:p>
          <a:p>
            <a:pPr lvl="1"/>
            <a:r>
              <a:rPr lang="en-GB" dirty="0">
                <a:solidFill>
                  <a:schemeClr val="accent6">
                    <a:lumMod val="75000"/>
                  </a:schemeClr>
                </a:solidFill>
              </a:rPr>
              <a:t>Language</a:t>
            </a:r>
            <a:r>
              <a:rPr lang="en-GB" dirty="0"/>
              <a:t>: expresses ideas</a:t>
            </a:r>
          </a:p>
          <a:p>
            <a:r>
              <a:rPr lang="en-GB" dirty="0"/>
              <a:t>It is a semi-formal language for specifying, visualizing, constructing, and documenting software systems</a:t>
            </a:r>
          </a:p>
          <a:p>
            <a:r>
              <a:rPr lang="en-GB" dirty="0"/>
              <a:t>Simplifies the complex process of software design</a:t>
            </a:r>
          </a:p>
          <a:p>
            <a:endParaRPr lang="en-GB" dirty="0"/>
          </a:p>
          <a:p>
            <a:endParaRPr lang="en-IT" dirty="0"/>
          </a:p>
        </p:txBody>
      </p:sp>
      <p:sp>
        <p:nvSpPr>
          <p:cNvPr id="5" name="Content Placeholder 4">
            <a:extLst>
              <a:ext uri="{FF2B5EF4-FFF2-40B4-BE49-F238E27FC236}">
                <a16:creationId xmlns:a16="http://schemas.microsoft.com/office/drawing/2014/main" id="{271828EE-CE0D-635A-72C6-F9C39C0FB9E0}"/>
              </a:ext>
            </a:extLst>
          </p:cNvPr>
          <p:cNvSpPr>
            <a:spLocks noGrp="1"/>
          </p:cNvSpPr>
          <p:nvPr>
            <p:ph sz="half" idx="2"/>
          </p:nvPr>
        </p:nvSpPr>
        <p:spPr/>
        <p:txBody>
          <a:bodyPr>
            <a:normAutofit fontScale="92500"/>
          </a:bodyPr>
          <a:lstStyle/>
          <a:p>
            <a:r>
              <a:rPr lang="en-GB" dirty="0"/>
              <a:t>Use </a:t>
            </a:r>
            <a:r>
              <a:rPr lang="en-GB" dirty="0">
                <a:solidFill>
                  <a:schemeClr val="accent6">
                    <a:lumMod val="75000"/>
                  </a:schemeClr>
                </a:solidFill>
              </a:rPr>
              <a:t>graphical notation</a:t>
            </a:r>
            <a:r>
              <a:rPr lang="en-GB" dirty="0"/>
              <a:t>: clearer than both natural language (too loose) and code (too detailed).</a:t>
            </a:r>
          </a:p>
          <a:p>
            <a:r>
              <a:rPr lang="en-GB" dirty="0"/>
              <a:t>Help acquire an </a:t>
            </a:r>
            <a:r>
              <a:rPr lang="en-GB" dirty="0">
                <a:solidFill>
                  <a:schemeClr val="accent6">
                    <a:lumMod val="75000"/>
                  </a:schemeClr>
                </a:solidFill>
              </a:rPr>
              <a:t>overall view of a system</a:t>
            </a:r>
            <a:r>
              <a:rPr lang="en-GB" dirty="0"/>
              <a:t>.</a:t>
            </a:r>
          </a:p>
          <a:p>
            <a:r>
              <a:rPr lang="en-GB" dirty="0"/>
              <a:t>UML is </a:t>
            </a:r>
            <a:r>
              <a:rPr lang="en-GB" dirty="0">
                <a:solidFill>
                  <a:schemeClr val="accent6">
                    <a:lumMod val="75000"/>
                  </a:schemeClr>
                </a:solidFill>
              </a:rPr>
              <a:t>not dependent on any language or technology</a:t>
            </a:r>
            <a:r>
              <a:rPr lang="en-GB" dirty="0"/>
              <a:t>.</a:t>
            </a:r>
          </a:p>
          <a:p>
            <a:endParaRPr lang="en-GB" dirty="0"/>
          </a:p>
          <a:p>
            <a:endParaRPr lang="en-IT" dirty="0"/>
          </a:p>
          <a:p>
            <a:endParaRPr lang="en-IT" dirty="0"/>
          </a:p>
        </p:txBody>
      </p:sp>
      <p:sp>
        <p:nvSpPr>
          <p:cNvPr id="4" name="Slide Number Placeholder 3">
            <a:extLst>
              <a:ext uri="{FF2B5EF4-FFF2-40B4-BE49-F238E27FC236}">
                <a16:creationId xmlns:a16="http://schemas.microsoft.com/office/drawing/2014/main" id="{65FB28D5-AF26-BA40-8897-8C524F8B8DB1}"/>
              </a:ext>
            </a:extLst>
          </p:cNvPr>
          <p:cNvSpPr>
            <a:spLocks noGrp="1"/>
          </p:cNvSpPr>
          <p:nvPr>
            <p:ph type="sldNum" sz="quarter" idx="12"/>
          </p:nvPr>
        </p:nvSpPr>
        <p:spPr/>
        <p:txBody>
          <a:bodyPr/>
          <a:lstStyle/>
          <a:p>
            <a:fld id="{D2040F39-7941-49A4-B48D-F201B18B6351}" type="slidenum">
              <a:rPr lang="it-IT" smtClean="0"/>
              <a:pPr/>
              <a:t>99</a:t>
            </a:fld>
            <a:endParaRPr lang="it-IT" dirty="0"/>
          </a:p>
        </p:txBody>
      </p:sp>
    </p:spTree>
    <p:extLst>
      <p:ext uri="{BB962C8B-B14F-4D97-AF65-F5344CB8AC3E}">
        <p14:creationId xmlns:p14="http://schemas.microsoft.com/office/powerpoint/2010/main" val="135177203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1776</TotalTime>
  <Words>8186</Words>
  <Application>Microsoft Office PowerPoint</Application>
  <PresentationFormat>Widescreen</PresentationFormat>
  <Paragraphs>1409</Paragraphs>
  <Slides>103</Slides>
  <Notes>11</Notes>
  <HiddenSlides>0</HiddenSlides>
  <MMClips>0</MMClips>
  <ScaleCrop>false</ScaleCrop>
  <HeadingPairs>
    <vt:vector size="4" baseType="variant">
      <vt:variant>
        <vt:lpstr>Tema</vt:lpstr>
      </vt:variant>
      <vt:variant>
        <vt:i4>1</vt:i4>
      </vt:variant>
      <vt:variant>
        <vt:lpstr>Titoli diapositive</vt:lpstr>
      </vt:variant>
      <vt:variant>
        <vt:i4>103</vt:i4>
      </vt:variant>
    </vt:vector>
  </HeadingPairs>
  <TitlesOfParts>
    <vt:vector size="104" baseType="lpstr">
      <vt:lpstr>Nicola</vt:lpstr>
      <vt:lpstr>Java Object Oriented</vt:lpstr>
      <vt:lpstr>Project Modularization</vt:lpstr>
      <vt:lpstr>Motivation</vt:lpstr>
      <vt:lpstr>Package </vt:lpstr>
      <vt:lpstr>Java 9 Modularity</vt:lpstr>
      <vt:lpstr>Classes and Objects</vt:lpstr>
      <vt:lpstr>Presentazione standard di PowerPoint</vt:lpstr>
      <vt:lpstr>Class</vt:lpstr>
      <vt:lpstr>Object</vt:lpstr>
      <vt:lpstr>Object creation and destruction</vt:lpstr>
      <vt:lpstr>Operations on references</vt:lpstr>
      <vt:lpstr>Class Design</vt:lpstr>
      <vt:lpstr>Class Definition</vt:lpstr>
      <vt:lpstr>Encapsulation and Visibility</vt:lpstr>
      <vt:lpstr>Encapsulation and Visibility</vt:lpstr>
      <vt:lpstr>Constructors</vt:lpstr>
      <vt:lpstr>Constructors</vt:lpstr>
      <vt:lpstr>Constructors</vt:lpstr>
      <vt:lpstr>Constructors</vt:lpstr>
      <vt:lpstr>The keyword this</vt:lpstr>
      <vt:lpstr>Getters and Setters</vt:lpstr>
      <vt:lpstr>Getters and Setters</vt:lpstr>
      <vt:lpstr>Getters and Setters</vt:lpstr>
      <vt:lpstr>Getters and Setters</vt:lpstr>
      <vt:lpstr>toString()</vt:lpstr>
      <vt:lpstr>Static attributes, methods, classes </vt:lpstr>
      <vt:lpstr>Static attributes and methods </vt:lpstr>
      <vt:lpstr>Static classes</vt:lpstr>
      <vt:lpstr>Java.lang.Object</vt:lpstr>
      <vt:lpstr>Java.lang.Object</vt:lpstr>
      <vt:lpstr>Java.lang.Object</vt:lpstr>
      <vt:lpstr>.toString()</vt:lpstr>
      <vt:lpstr>.equals()</vt:lpstr>
      <vt:lpstr>.equals()</vt:lpstr>
      <vt:lpstr>clone()</vt:lpstr>
      <vt:lpstr>clone()</vt:lpstr>
      <vt:lpstr>Wrapper Classes</vt:lpstr>
      <vt:lpstr>Wrapper Classes</vt:lpstr>
      <vt:lpstr>Wrapper Classes</vt:lpstr>
      <vt:lpstr>Conversions</vt:lpstr>
      <vt:lpstr>Auto boxing/unboxing</vt:lpstr>
      <vt:lpstr>Inheritance</vt:lpstr>
      <vt:lpstr>Motivation</vt:lpstr>
      <vt:lpstr>Inheritance</vt:lpstr>
      <vt:lpstr>Example I (extension)</vt:lpstr>
      <vt:lpstr>Example II (override)</vt:lpstr>
      <vt:lpstr>Example III (override using super)</vt:lpstr>
      <vt:lpstr>this and super</vt:lpstr>
      <vt:lpstr>Terminology</vt:lpstr>
      <vt:lpstr>Inheritance and Visibility</vt:lpstr>
      <vt:lpstr>Inheritance and Visibility </vt:lpstr>
      <vt:lpstr>Inheritance and Visibility </vt:lpstr>
      <vt:lpstr>Inheritance and Visibility </vt:lpstr>
      <vt:lpstr>Inheritance and Constructors</vt:lpstr>
      <vt:lpstr>Construction of child objects</vt:lpstr>
      <vt:lpstr>Construction of child objects</vt:lpstr>
      <vt:lpstr>Construction of child objects</vt:lpstr>
      <vt:lpstr>Construction of child objects</vt:lpstr>
      <vt:lpstr>Construction of child objects</vt:lpstr>
      <vt:lpstr>Construction of child objects</vt:lpstr>
      <vt:lpstr>Overriding and Polymorphism</vt:lpstr>
      <vt:lpstr>Overloading and Polymorphism</vt:lpstr>
      <vt:lpstr>Casting</vt:lpstr>
      <vt:lpstr>Types</vt:lpstr>
      <vt:lpstr>Upcasting and Downcasting</vt:lpstr>
      <vt:lpstr>Upcasting and Downcasting</vt:lpstr>
      <vt:lpstr>Upcasting</vt:lpstr>
      <vt:lpstr>Example</vt:lpstr>
      <vt:lpstr>Upcast to object</vt:lpstr>
      <vt:lpstr>Downcasting</vt:lpstr>
      <vt:lpstr>Example</vt:lpstr>
      <vt:lpstr>Example</vt:lpstr>
      <vt:lpstr>The instanceof operator</vt:lpstr>
      <vt:lpstr>Abstract Classes</vt:lpstr>
      <vt:lpstr>Abstract methods</vt:lpstr>
      <vt:lpstr>Abstract classes</vt:lpstr>
      <vt:lpstr>Why use abstract classes?</vt:lpstr>
      <vt:lpstr>A problem</vt:lpstr>
      <vt:lpstr>A solution</vt:lpstr>
      <vt:lpstr>Interfaces</vt:lpstr>
      <vt:lpstr>Interfaces</vt:lpstr>
      <vt:lpstr>Interfaces</vt:lpstr>
      <vt:lpstr>Interfaces</vt:lpstr>
      <vt:lpstr>Interfaces</vt:lpstr>
      <vt:lpstr>Interfaces</vt:lpstr>
      <vt:lpstr>Default/Static methods</vt:lpstr>
      <vt:lpstr>Default/Static methods</vt:lpstr>
      <vt:lpstr>Multiple inheritance</vt:lpstr>
      <vt:lpstr>Multiple inheritance</vt:lpstr>
      <vt:lpstr>Multiple inheritance</vt:lpstr>
      <vt:lpstr>Interfaces and instanceof</vt:lpstr>
      <vt:lpstr>Modelling Object Oriented Software</vt:lpstr>
      <vt:lpstr>Waterfall model</vt:lpstr>
      <vt:lpstr>Software life-cycle costs</vt:lpstr>
      <vt:lpstr>Failure rates of software projects</vt:lpstr>
      <vt:lpstr>Root causes of failures</vt:lpstr>
      <vt:lpstr>So what?</vt:lpstr>
      <vt:lpstr>Iterative development models</vt:lpstr>
      <vt:lpstr>UML</vt:lpstr>
      <vt:lpstr>UML diagrams</vt:lpstr>
      <vt:lpstr>Class diagram</vt:lpstr>
      <vt:lpstr>Class diagram</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Object Oriented</dc:title>
  <dc:creator>Microsoft Office User</dc:creator>
  <cp:lastModifiedBy>GABRIELE D'AVENA</cp:lastModifiedBy>
  <cp:revision>120</cp:revision>
  <dcterms:created xsi:type="dcterms:W3CDTF">2021-09-29T20:20:40Z</dcterms:created>
  <dcterms:modified xsi:type="dcterms:W3CDTF">2023-03-16T12:32:40Z</dcterms:modified>
</cp:coreProperties>
</file>