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8"/>
  </p:notesMasterIdLst>
  <p:handoutMasterIdLst>
    <p:handoutMasterId r:id="rId49"/>
  </p:handoutMasterIdLst>
  <p:sldIdLst>
    <p:sldId id="256" r:id="rId2"/>
    <p:sldId id="257" r:id="rId3"/>
    <p:sldId id="280" r:id="rId4"/>
    <p:sldId id="279" r:id="rId5"/>
    <p:sldId id="282" r:id="rId6"/>
    <p:sldId id="281" r:id="rId7"/>
    <p:sldId id="278" r:id="rId8"/>
    <p:sldId id="258" r:id="rId9"/>
    <p:sldId id="259" r:id="rId10"/>
    <p:sldId id="260" r:id="rId11"/>
    <p:sldId id="261" r:id="rId12"/>
    <p:sldId id="336" r:id="rId13"/>
    <p:sldId id="262" r:id="rId14"/>
    <p:sldId id="263" r:id="rId15"/>
    <p:sldId id="270" r:id="rId16"/>
    <p:sldId id="284" r:id="rId17"/>
    <p:sldId id="332" r:id="rId18"/>
    <p:sldId id="286" r:id="rId19"/>
    <p:sldId id="285" r:id="rId20"/>
    <p:sldId id="324" r:id="rId21"/>
    <p:sldId id="325" r:id="rId22"/>
    <p:sldId id="272" r:id="rId23"/>
    <p:sldId id="273" r:id="rId24"/>
    <p:sldId id="292" r:id="rId25"/>
    <p:sldId id="291" r:id="rId26"/>
    <p:sldId id="337" r:id="rId27"/>
    <p:sldId id="339" r:id="rId28"/>
    <p:sldId id="340" r:id="rId29"/>
    <p:sldId id="288" r:id="rId30"/>
    <p:sldId id="289" r:id="rId31"/>
    <p:sldId id="321" r:id="rId32"/>
    <p:sldId id="322" r:id="rId33"/>
    <p:sldId id="293" r:id="rId34"/>
    <p:sldId id="298" r:id="rId35"/>
    <p:sldId id="300" r:id="rId36"/>
    <p:sldId id="274" r:id="rId37"/>
    <p:sldId id="275" r:id="rId38"/>
    <p:sldId id="305" r:id="rId39"/>
    <p:sldId id="299" r:id="rId40"/>
    <p:sldId id="277" r:id="rId41"/>
    <p:sldId id="327" r:id="rId42"/>
    <p:sldId id="328" r:id="rId43"/>
    <p:sldId id="276" r:id="rId44"/>
    <p:sldId id="331" r:id="rId45"/>
    <p:sldId id="330" r:id="rId46"/>
    <p:sldId id="335" r:id="rId4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138"/>
    <p:restoredTop sz="96281"/>
  </p:normalViewPr>
  <p:slideViewPr>
    <p:cSldViewPr>
      <p:cViewPr varScale="1">
        <p:scale>
          <a:sx n="124" d="100"/>
          <a:sy n="124" d="100"/>
        </p:scale>
        <p:origin x="152" y="24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03/22/2023</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‹N›</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22/03/2023</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‹N›</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Data Structures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a:t>
            </a:r>
          </a:p>
        </p:txBody>
      </p:sp>
      <p:pic>
        <p:nvPicPr>
          <p:cNvPr id="4" name="Content Placeholder 3" descr="Screen Shot 2017-10-30 at 13.56.54.png"/>
          <p:cNvPicPr>
            <a:picLocks noGrp="1" noChangeAspect="1"/>
          </p:cNvPicPr>
          <p:nvPr>
            <p:ph idx="1"/>
          </p:nvPr>
        </p:nvPicPr>
        <p:blipFill>
          <a:blip r:embed="rId2">
            <a:extLst>
              <a:ext uri="{28A0092B-C50C-407E-A947-70E740481C1C}">
                <a14:useLocalDpi xmlns:a14="http://schemas.microsoft.com/office/drawing/2010/main" val="0"/>
              </a:ext>
            </a:extLst>
          </a:blip>
          <a:srcRect t="-4540" b="-4540"/>
          <a:stretch>
            <a:fillRect/>
          </a:stretch>
        </p:blipFill>
        <p:spPr>
          <a:xfrm>
            <a:off x="1696616" y="1556792"/>
            <a:ext cx="8798768" cy="4525963"/>
          </a:xfrm>
        </p:spPr>
      </p:pic>
    </p:spTree>
    <p:extLst>
      <p:ext uri="{BB962C8B-B14F-4D97-AF65-F5344CB8AC3E}">
        <p14:creationId xmlns:p14="http://schemas.microsoft.com/office/powerpoint/2010/main" val="83773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a:t>
            </a:r>
            <a:r>
              <a:rPr lang="en-US" dirty="0"/>
              <a:t> and Iterator Interfaces</a:t>
            </a:r>
          </a:p>
        </p:txBody>
      </p:sp>
      <p:sp>
        <p:nvSpPr>
          <p:cNvPr id="3" name="Content Placeholder 2"/>
          <p:cNvSpPr>
            <a:spLocks noGrp="1"/>
          </p:cNvSpPr>
          <p:nvPr>
            <p:ph sz="half" idx="1"/>
          </p:nvPr>
        </p:nvSpPr>
        <p:spPr/>
        <p:txBody>
          <a:bodyPr>
            <a:noAutofit/>
          </a:bodyPr>
          <a:lstStyle/>
          <a:p>
            <a:r>
              <a:rPr lang="en-US" sz="1800" dirty="0"/>
              <a:t>The </a:t>
            </a:r>
            <a:r>
              <a:rPr lang="en-US" sz="1800" dirty="0" err="1">
                <a:solidFill>
                  <a:schemeClr val="accent6">
                    <a:lumMod val="75000"/>
                  </a:schemeClr>
                </a:solidFill>
              </a:rPr>
              <a:t>Iterable</a:t>
            </a:r>
            <a:r>
              <a:rPr lang="en-US" sz="1800" dirty="0"/>
              <a:t> interface (</a:t>
            </a:r>
            <a:r>
              <a:rPr lang="en-US" sz="1800" dirty="0" err="1"/>
              <a:t>java.lang.Iterable</a:t>
            </a:r>
            <a:r>
              <a:rPr lang="en-US" sz="1800" dirty="0"/>
              <a:t>) is the root interface of the Java collection framework. </a:t>
            </a:r>
            <a:r>
              <a:rPr lang="en-US" sz="1800" dirty="0" err="1">
                <a:solidFill>
                  <a:schemeClr val="accent6">
                    <a:lumMod val="75000"/>
                  </a:schemeClr>
                </a:solidFill>
              </a:rPr>
              <a:t>Iterable</a:t>
            </a:r>
            <a:r>
              <a:rPr lang="en-US" sz="1800" dirty="0"/>
              <a:t>, literally, means that “can be iterated”. </a:t>
            </a:r>
          </a:p>
          <a:p>
            <a:r>
              <a:rPr lang="en-US" sz="1800" dirty="0"/>
              <a:t>Technically, it means that an </a:t>
            </a:r>
            <a:r>
              <a:rPr lang="en-US" sz="1800" dirty="0">
                <a:solidFill>
                  <a:srgbClr val="E46C0A"/>
                </a:solidFill>
              </a:rPr>
              <a:t>Iterator</a:t>
            </a:r>
            <a:r>
              <a:rPr lang="en-US" sz="1800" dirty="0"/>
              <a:t> can be returned. </a:t>
            </a:r>
            <a:r>
              <a:rPr lang="en-US" sz="1800" dirty="0" err="1">
                <a:solidFill>
                  <a:srgbClr val="E46C0A"/>
                </a:solidFill>
              </a:rPr>
              <a:t>Iterable</a:t>
            </a:r>
            <a:r>
              <a:rPr lang="en-US" sz="1800" dirty="0">
                <a:solidFill>
                  <a:srgbClr val="E46C0A"/>
                </a:solidFill>
              </a:rPr>
              <a:t> objects (objects implementing the </a:t>
            </a:r>
            <a:r>
              <a:rPr lang="en-US" sz="1800" dirty="0" err="1">
                <a:solidFill>
                  <a:srgbClr val="E46C0A"/>
                </a:solidFill>
              </a:rPr>
              <a:t>iterable</a:t>
            </a:r>
            <a:r>
              <a:rPr lang="en-US" sz="1800" dirty="0">
                <a:solidFill>
                  <a:srgbClr val="E46C0A"/>
                </a:solidFill>
              </a:rPr>
              <a:t> interface) can be used with the for-each loop</a:t>
            </a:r>
            <a:endParaRPr lang="en-US" sz="1800" dirty="0"/>
          </a:p>
          <a:p>
            <a:pPr marL="0" indent="0">
              <a:buNone/>
            </a:pPr>
            <a:endParaRPr lang="en-US" sz="1800" dirty="0">
              <a:latin typeface="Consolas"/>
              <a:cs typeface="Consolas"/>
            </a:endParaRPr>
          </a:p>
          <a:p>
            <a:pPr marL="0" indent="0">
              <a:buNone/>
            </a:pPr>
            <a:r>
              <a:rPr lang="en-US" sz="1600" dirty="0">
                <a:latin typeface="Consolas"/>
                <a:cs typeface="Consolas"/>
              </a:rPr>
              <a:t>public interface </a:t>
            </a:r>
            <a:r>
              <a:rPr lang="en-US" sz="1600" dirty="0" err="1">
                <a:latin typeface="Consolas"/>
                <a:cs typeface="Consolas"/>
              </a:rPr>
              <a:t>Iterable</a:t>
            </a:r>
            <a:r>
              <a:rPr lang="en-US" sz="1600" dirty="0">
                <a:latin typeface="Consolas"/>
                <a:cs typeface="Consolas"/>
              </a:rPr>
              <a:t>&lt;T&gt; {</a:t>
            </a:r>
          </a:p>
          <a:p>
            <a:pPr marL="0" indent="0">
              <a:buNone/>
            </a:pPr>
            <a:r>
              <a:rPr lang="en-US" sz="1600" dirty="0">
                <a:latin typeface="Consolas"/>
                <a:cs typeface="Consolas"/>
              </a:rPr>
              <a:t>  Iterator&lt;T&gt; iterator();    </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List&lt;Object&gt; l = new </a:t>
            </a:r>
            <a:r>
              <a:rPr lang="en-US" sz="1600" dirty="0" err="1">
                <a:latin typeface="Consolas"/>
                <a:cs typeface="Consolas"/>
              </a:rPr>
              <a:t>ArrayList</a:t>
            </a:r>
            <a:r>
              <a:rPr lang="en-US" sz="1600" dirty="0">
                <a:latin typeface="Consolas"/>
                <a:cs typeface="Consolas"/>
              </a:rPr>
              <a:t>&lt;Object&gt;();</a:t>
            </a:r>
          </a:p>
          <a:p>
            <a:pPr marL="0" indent="0">
              <a:buNone/>
            </a:pPr>
            <a:r>
              <a:rPr lang="en-US" sz="1600" dirty="0">
                <a:latin typeface="Consolas"/>
                <a:cs typeface="Consolas"/>
              </a:rPr>
              <a:t>for(Object o : l){</a:t>
            </a:r>
          </a:p>
          <a:p>
            <a:pPr marL="0" indent="0">
              <a:buNone/>
            </a:pPr>
            <a:r>
              <a:rPr lang="en-US" sz="1600" dirty="0">
                <a:latin typeface="Consolas"/>
                <a:cs typeface="Consolas"/>
              </a:rPr>
              <a:t>    //do something;    </a:t>
            </a:r>
          </a:p>
          <a:p>
            <a:pPr marL="0" indent="0">
              <a:buNone/>
            </a:pPr>
            <a:r>
              <a:rPr lang="en-US" sz="1600" dirty="0">
                <a:latin typeface="Consolas"/>
                <a:cs typeface="Consolas"/>
              </a:rPr>
              <a:t>}</a:t>
            </a:r>
            <a:endParaRPr lang="en-US" sz="1600" dirty="0"/>
          </a:p>
          <a:p>
            <a:pPr marL="0" indent="0">
              <a:buNone/>
            </a:pPr>
            <a:endParaRPr lang="en-US" sz="1600" dirty="0"/>
          </a:p>
          <a:p>
            <a:endParaRPr lang="en-US" sz="1800" dirty="0"/>
          </a:p>
        </p:txBody>
      </p:sp>
      <p:sp>
        <p:nvSpPr>
          <p:cNvPr id="4" name="Content Placeholder 3">
            <a:extLst>
              <a:ext uri="{FF2B5EF4-FFF2-40B4-BE49-F238E27FC236}">
                <a16:creationId xmlns:a16="http://schemas.microsoft.com/office/drawing/2014/main" id="{B082C026-0952-6B47-AAE8-9659AB4084D3}"/>
              </a:ext>
            </a:extLst>
          </p:cNvPr>
          <p:cNvSpPr>
            <a:spLocks noGrp="1"/>
          </p:cNvSpPr>
          <p:nvPr>
            <p:ph sz="half" idx="2"/>
          </p:nvPr>
        </p:nvSpPr>
        <p:spPr/>
        <p:txBody>
          <a:bodyPr>
            <a:noAutofit/>
          </a:bodyPr>
          <a:lstStyle/>
          <a:p>
            <a:r>
              <a:rPr lang="en-US" sz="1600" dirty="0">
                <a:solidFill>
                  <a:schemeClr val="accent6">
                    <a:lumMod val="75000"/>
                  </a:schemeClr>
                </a:solidFill>
                <a:latin typeface="Calibri" panose="020F0502020204030204" pitchFamily="34" charset="0"/>
                <a:cs typeface="Calibri" panose="020F0502020204030204" pitchFamily="34" charset="0"/>
              </a:rPr>
              <a:t>The Iterator interface </a:t>
            </a:r>
            <a:r>
              <a:rPr lang="en-GB" sz="1600" dirty="0">
                <a:solidFill>
                  <a:schemeClr val="accent6">
                    <a:lumMod val="75000"/>
                  </a:schemeClr>
                </a:solidFill>
                <a:latin typeface="Calibri" panose="020F0502020204030204" pitchFamily="34" charset="0"/>
                <a:cs typeface="Calibri" panose="020F0502020204030204" pitchFamily="34" charset="0"/>
              </a:rPr>
              <a:t>extracts the traversal behaviour of a collection into a separate object called an iterator. </a:t>
            </a:r>
          </a:p>
          <a:p>
            <a:r>
              <a:rPr lang="en-GB" sz="1600" dirty="0">
                <a:latin typeface="Calibri" panose="020F0502020204030204" pitchFamily="34" charset="0"/>
                <a:cs typeface="Calibri" panose="020F0502020204030204" pitchFamily="34" charset="0"/>
              </a:rPr>
              <a:t>https://</a:t>
            </a:r>
            <a:r>
              <a:rPr lang="en-GB" sz="1600" dirty="0" err="1">
                <a:latin typeface="Calibri" panose="020F0502020204030204" pitchFamily="34" charset="0"/>
                <a:cs typeface="Calibri" panose="020F0502020204030204" pitchFamily="34" charset="0"/>
              </a:rPr>
              <a:t>refactoring.guru</a:t>
            </a:r>
            <a:r>
              <a:rPr lang="en-GB" sz="1600" dirty="0">
                <a:latin typeface="Calibri" panose="020F0502020204030204" pitchFamily="34" charset="0"/>
                <a:cs typeface="Calibri" panose="020F0502020204030204" pitchFamily="34" charset="0"/>
              </a:rPr>
              <a:t>/design-patterns/iterator</a:t>
            </a:r>
            <a:endParaRPr lang="en-IT" sz="1600" dirty="0">
              <a:latin typeface="Calibri" panose="020F0502020204030204" pitchFamily="34" charset="0"/>
              <a:cs typeface="Calibri" panose="020F0502020204030204" pitchFamily="34" charset="0"/>
            </a:endParaRP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public interface Iterator&lt;T&gt;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boolean</a:t>
            </a:r>
            <a:r>
              <a:rPr lang="en-US" sz="1600" dirty="0">
                <a:latin typeface="Consolas" panose="020B0609020204030204" pitchFamily="49" charset="0"/>
                <a:cs typeface="Consolas" panose="020B0609020204030204" pitchFamily="49" charset="0"/>
              </a:rPr>
              <a:t> </a:t>
            </a:r>
            <a:r>
              <a:rPr lang="en-US" sz="1600" dirty="0" err="1">
                <a:solidFill>
                  <a:srgbClr val="E46C0A"/>
                </a:solidFill>
                <a:latin typeface="Consolas" panose="020B0609020204030204" pitchFamily="49" charset="0"/>
                <a:cs typeface="Consolas" panose="020B0609020204030204" pitchFamily="49" charset="0"/>
              </a:rPr>
              <a:t>hasNext</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T </a:t>
            </a:r>
            <a:r>
              <a:rPr lang="en-US" sz="1600" dirty="0">
                <a:solidFill>
                  <a:srgbClr val="E46C0A"/>
                </a:solidFill>
                <a:latin typeface="Consolas" panose="020B0609020204030204" pitchFamily="49" charset="0"/>
                <a:cs typeface="Consolas" panose="020B0609020204030204" pitchFamily="49" charset="0"/>
              </a:rPr>
              <a:t>next</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void </a:t>
            </a:r>
            <a:r>
              <a:rPr lang="en-US" sz="1600" dirty="0">
                <a:solidFill>
                  <a:srgbClr val="E46C0A"/>
                </a:solidFill>
                <a:latin typeface="Consolas" panose="020B0609020204030204" pitchFamily="49" charset="0"/>
                <a:cs typeface="Consolas" panose="020B0609020204030204" pitchFamily="49" charset="0"/>
              </a:rPr>
              <a:t>remove</a:t>
            </a:r>
            <a:r>
              <a:rPr lang="en-US" sz="1600" dirty="0">
                <a:latin typeface="Consolas" panose="020B0609020204030204" pitchFamily="49" charset="0"/>
                <a:cs typeface="Consolas" panose="020B0609020204030204" pitchFamily="49" charset="0"/>
              </a:rPr>
              <a:t>()</a:t>
            </a:r>
          </a:p>
          <a:p>
            <a:pPr marL="0" indent="0">
              <a:buNone/>
            </a:pPr>
            <a:r>
              <a:rPr lang="en-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ArrayList</a:t>
            </a:r>
            <a:r>
              <a:rPr lang="it-IT" sz="1600" dirty="0">
                <a:latin typeface="Consolas" panose="020B0609020204030204" pitchFamily="49" charset="0"/>
                <a:cs typeface="Consolas" panose="020B0609020204030204" pitchFamily="49" charset="0"/>
              </a:rPr>
              <a:t>&lt;Object&gt; l = new </a:t>
            </a:r>
            <a:r>
              <a:rPr lang="it-IT" sz="1600" dirty="0" err="1">
                <a:latin typeface="Consolas" panose="020B0609020204030204" pitchFamily="49" charset="0"/>
                <a:cs typeface="Consolas" panose="020B0609020204030204" pitchFamily="49" charset="0"/>
              </a:rPr>
              <a:t>ArrayList</a:t>
            </a:r>
            <a:r>
              <a:rPr lang="it-IT" sz="1600" dirty="0">
                <a:latin typeface="Consolas" panose="020B0609020204030204" pitchFamily="49" charset="0"/>
                <a:cs typeface="Consolas" panose="020B0609020204030204" pitchFamily="49" charset="0"/>
              </a:rPr>
              <a:t>&lt;Object&gt;();</a:t>
            </a:r>
          </a:p>
          <a:p>
            <a:pPr marL="0" indent="0">
              <a:buNone/>
            </a:pPr>
            <a:r>
              <a:rPr lang="it-IT" sz="1600" dirty="0">
                <a:latin typeface="Consolas" panose="020B0609020204030204" pitchFamily="49" charset="0"/>
                <a:cs typeface="Consolas" panose="020B0609020204030204" pitchFamily="49" charset="0"/>
              </a:rPr>
              <a:t>for (Iterator&lt;Object&gt; i = </a:t>
            </a:r>
            <a:r>
              <a:rPr lang="it-IT" sz="1600" dirty="0" err="1">
                <a:latin typeface="Consolas" panose="020B0609020204030204" pitchFamily="49" charset="0"/>
                <a:cs typeface="Consolas" panose="020B0609020204030204" pitchFamily="49" charset="0"/>
              </a:rPr>
              <a:t>l.iterator</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i.hasNext</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Object </a:t>
            </a:r>
            <a:r>
              <a:rPr lang="it-IT" sz="1600" u="sng" dirty="0">
                <a:latin typeface="Consolas" panose="020B0609020204030204" pitchFamily="49" charset="0"/>
                <a:cs typeface="Consolas" panose="020B0609020204030204" pitchFamily="49" charset="0"/>
              </a:rPr>
              <a:t>o</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i.next</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 do </a:t>
            </a:r>
            <a:r>
              <a:rPr lang="it-IT" sz="1600" dirty="0" err="1">
                <a:latin typeface="Consolas" panose="020B0609020204030204" pitchFamily="49" charset="0"/>
                <a:cs typeface="Consolas" panose="020B0609020204030204" pitchFamily="49" charset="0"/>
              </a:rPr>
              <a:t>something</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a:p>
            <a:pPr marL="0" indent="0">
              <a:buNone/>
            </a:pPr>
            <a:endParaRPr lang="en-IT" sz="1600" dirty="0">
              <a:latin typeface="Consolas" panose="020B0609020204030204" pitchFamily="49" charset="0"/>
              <a:cs typeface="Consolas" panose="020B0609020204030204" pitchFamily="49" charset="0"/>
            </a:endParaRPr>
          </a:p>
          <a:p>
            <a:pPr marL="0" indent="0">
              <a:buNone/>
            </a:pPr>
            <a:endParaRPr lang="en-IT"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753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chor="ctr">
            <a:normAutofit/>
          </a:bodyPr>
          <a:lstStyle/>
          <a:p>
            <a:r>
              <a:rPr lang="en-US" dirty="0" err="1"/>
              <a:t>Iterable</a:t>
            </a:r>
            <a:r>
              <a:rPr lang="en-US" dirty="0"/>
              <a:t> and Iterator Interfaces</a:t>
            </a:r>
          </a:p>
        </p:txBody>
      </p:sp>
      <p:pic>
        <p:nvPicPr>
          <p:cNvPr id="7" name="Content Placeholder 6" descr="Icon&#10;&#10;Description automatically generated">
            <a:extLst>
              <a:ext uri="{FF2B5EF4-FFF2-40B4-BE49-F238E27FC236}">
                <a16:creationId xmlns:a16="http://schemas.microsoft.com/office/drawing/2014/main" id="{6E482B08-D7FD-00FE-2BD0-A9B9DDE195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400142"/>
            <a:ext cx="10972800" cy="2926080"/>
          </a:xfrm>
          <a:noFill/>
        </p:spPr>
      </p:pic>
      <p:sp>
        <p:nvSpPr>
          <p:cNvPr id="12" name="Slide Number Placeholder 3">
            <a:extLst>
              <a:ext uri="{FF2B5EF4-FFF2-40B4-BE49-F238E27FC236}">
                <a16:creationId xmlns:a16="http://schemas.microsoft.com/office/drawing/2014/main" id="{9140E091-C906-19C5-E9AF-28750956D8F7}"/>
              </a:ext>
            </a:extLst>
          </p:cNvPr>
          <p:cNvSpPr>
            <a:spLocks noGrp="1"/>
          </p:cNvSpPr>
          <p:nvPr>
            <p:ph type="sldNum" sz="quarter" idx="12"/>
          </p:nvPr>
        </p:nvSpPr>
        <p:spPr>
          <a:xfrm>
            <a:off x="5115480" y="6362701"/>
            <a:ext cx="6466921" cy="365125"/>
          </a:xfrm>
        </p:spPr>
        <p:txBody>
          <a:bodyPr/>
          <a:lstStyle/>
          <a:p>
            <a:pPr>
              <a:spcAft>
                <a:spcPts val="600"/>
              </a:spcAft>
            </a:pPr>
            <a:fld id="{D2040F39-7941-49A4-B48D-F201B18B6351}" type="slidenum">
              <a:rPr lang="it-IT" smtClean="0"/>
              <a:pPr>
                <a:spcAft>
                  <a:spcPts val="600"/>
                </a:spcAft>
              </a:pPr>
              <a:t>12</a:t>
            </a:fld>
            <a:endParaRPr lang="it-IT"/>
          </a:p>
        </p:txBody>
      </p:sp>
    </p:spTree>
    <p:extLst>
      <p:ext uri="{BB962C8B-B14F-4D97-AF65-F5344CB8AC3E}">
        <p14:creationId xmlns:p14="http://schemas.microsoft.com/office/powerpoint/2010/main" val="108443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Group of elements (references to objects)</a:t>
            </a:r>
          </a:p>
          <a:p>
            <a:r>
              <a:rPr lang="en-US" dirty="0"/>
              <a:t>It is </a:t>
            </a:r>
            <a:r>
              <a:rPr lang="en-US" dirty="0">
                <a:solidFill>
                  <a:schemeClr val="accent6">
                    <a:lumMod val="75000"/>
                  </a:schemeClr>
                </a:solidFill>
              </a:rPr>
              <a:t>not specified </a:t>
            </a:r>
            <a:r>
              <a:rPr lang="en-US" dirty="0"/>
              <a:t>whether they are</a:t>
            </a:r>
          </a:p>
          <a:p>
            <a:pPr lvl="1"/>
            <a:r>
              <a:rPr lang="en-US" dirty="0"/>
              <a:t>Ordered / not ordered</a:t>
            </a:r>
          </a:p>
          <a:p>
            <a:pPr lvl="1"/>
            <a:r>
              <a:rPr lang="en-US" dirty="0"/>
              <a:t>Duplicated / not duplicated</a:t>
            </a:r>
          </a:p>
          <a:p>
            <a:r>
              <a:rPr lang="en-US" dirty="0"/>
              <a:t>Common constructors </a:t>
            </a:r>
          </a:p>
          <a:p>
            <a:pPr lvl="1"/>
            <a:r>
              <a:rPr lang="en-US" dirty="0"/>
              <a:t>Collection()</a:t>
            </a:r>
          </a:p>
          <a:p>
            <a:pPr lvl="1"/>
            <a:r>
              <a:rPr lang="en-US" dirty="0"/>
              <a:t>Collection(Collection c)</a:t>
            </a:r>
          </a:p>
        </p:txBody>
      </p:sp>
      <p:pic>
        <p:nvPicPr>
          <p:cNvPr id="4" name="Picture 3" descr="Screen Shot 2017-10-30 at 13.53.22 2.png">
            <a:extLst>
              <a:ext uri="{FF2B5EF4-FFF2-40B4-BE49-F238E27FC236}">
                <a16:creationId xmlns:a16="http://schemas.microsoft.com/office/drawing/2014/main" id="{707D4D3E-4D26-6841-9C19-A911C6824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73512"/>
            <a:ext cx="3459238" cy="2584489"/>
          </a:xfrm>
          <a:prstGeom prst="rect">
            <a:avLst/>
          </a:prstGeom>
        </p:spPr>
      </p:pic>
      <p:sp>
        <p:nvSpPr>
          <p:cNvPr id="5" name="CasellaDiTesto 4">
            <a:extLst>
              <a:ext uri="{FF2B5EF4-FFF2-40B4-BE49-F238E27FC236}">
                <a16:creationId xmlns:a16="http://schemas.microsoft.com/office/drawing/2014/main" id="{6F6ADA72-1043-4CCC-A17A-698468CE1CD0}"/>
              </a:ext>
            </a:extLst>
          </p:cNvPr>
          <p:cNvSpPr txBox="1"/>
          <p:nvPr/>
        </p:nvSpPr>
        <p:spPr>
          <a:xfrm>
            <a:off x="6232635" y="2685393"/>
            <a:ext cx="3568262" cy="369332"/>
          </a:xfrm>
          <a:prstGeom prst="rect">
            <a:avLst/>
          </a:prstGeom>
          <a:noFill/>
        </p:spPr>
        <p:txBody>
          <a:bodyPr wrap="square" rtlCol="0">
            <a:spAutoFit/>
          </a:bodyPr>
          <a:lstStyle/>
          <a:p>
            <a:pPr algn="l"/>
            <a:r>
              <a:rPr lang="it-IT" dirty="0"/>
              <a:t>Viene specificato nelle figlie</a:t>
            </a:r>
          </a:p>
        </p:txBody>
      </p:sp>
    </p:spTree>
    <p:extLst>
      <p:ext uri="{BB962C8B-B14F-4D97-AF65-F5344CB8AC3E}">
        <p14:creationId xmlns:p14="http://schemas.microsoft.com/office/powerpoint/2010/main" val="356901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fontScale="77500" lnSpcReduction="20000"/>
          </a:bodyPr>
          <a:lstStyle/>
          <a:p>
            <a:r>
              <a:rPr lang="en-US" dirty="0" err="1">
                <a:latin typeface="Consolas"/>
                <a:cs typeface="Consolas"/>
              </a:rPr>
              <a:t>int</a:t>
            </a:r>
            <a:r>
              <a:rPr lang="en-US" dirty="0">
                <a:latin typeface="Consolas"/>
                <a:cs typeface="Consolas"/>
              </a:rPr>
              <a:t> </a:t>
            </a:r>
            <a:r>
              <a:rPr lang="en-US" dirty="0">
                <a:solidFill>
                  <a:srgbClr val="E46C0A"/>
                </a:solidFill>
                <a:latin typeface="Consolas"/>
                <a:cs typeface="Consolas"/>
              </a:rPr>
              <a:t>size</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isEmpty</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contains</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containsAll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add</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addAll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remove</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removeAll</a:t>
            </a:r>
            <a:r>
              <a:rPr lang="en-US" dirty="0">
                <a:latin typeface="Consolas"/>
                <a:cs typeface="Consolas"/>
              </a:rPr>
              <a:t>(Collection c)</a:t>
            </a:r>
          </a:p>
          <a:p>
            <a:r>
              <a:rPr lang="en-US" dirty="0">
                <a:latin typeface="Consolas"/>
                <a:cs typeface="Consolas"/>
              </a:rPr>
              <a:t>void </a:t>
            </a:r>
            <a:r>
              <a:rPr lang="en-US" dirty="0">
                <a:solidFill>
                  <a:srgbClr val="E46C0A"/>
                </a:solidFill>
                <a:latin typeface="Consolas"/>
                <a:cs typeface="Consolas"/>
              </a:rPr>
              <a:t>clear</a:t>
            </a:r>
            <a:r>
              <a:rPr lang="en-US" dirty="0">
                <a:latin typeface="Consolas"/>
                <a:cs typeface="Consolas"/>
              </a:rPr>
              <a:t>()</a:t>
            </a:r>
          </a:p>
          <a:p>
            <a:r>
              <a:rPr lang="en-US" dirty="0">
                <a:latin typeface="Consolas"/>
                <a:cs typeface="Consolas"/>
              </a:rPr>
              <a:t>Object[] </a:t>
            </a:r>
            <a:r>
              <a:rPr lang="en-US" dirty="0" err="1">
                <a:solidFill>
                  <a:srgbClr val="E46C0A"/>
                </a:solidFill>
                <a:latin typeface="Consolas"/>
                <a:cs typeface="Consolas"/>
              </a:rPr>
              <a:t>toArray</a:t>
            </a:r>
            <a:r>
              <a:rPr lang="en-US" dirty="0">
                <a:latin typeface="Consolas"/>
                <a:cs typeface="Consolas"/>
              </a:rPr>
              <a:t>()</a:t>
            </a:r>
          </a:p>
          <a:p>
            <a:r>
              <a:rPr lang="en-US" dirty="0">
                <a:latin typeface="Consolas"/>
                <a:cs typeface="Consolas"/>
              </a:rPr>
              <a:t>Iterator </a:t>
            </a:r>
            <a:r>
              <a:rPr lang="en-US" dirty="0">
                <a:solidFill>
                  <a:srgbClr val="E46C0A"/>
                </a:solidFill>
                <a:latin typeface="Consolas"/>
                <a:cs typeface="Consolas"/>
              </a:rPr>
              <a:t>iterator</a:t>
            </a:r>
            <a:r>
              <a:rPr lang="en-US" dirty="0">
                <a:latin typeface="Consolas"/>
                <a:cs typeface="Consolas"/>
              </a:rPr>
              <a:t>()</a:t>
            </a:r>
          </a:p>
        </p:txBody>
      </p:sp>
    </p:spTree>
    <p:extLst>
      <p:ext uri="{BB962C8B-B14F-4D97-AF65-F5344CB8AC3E}">
        <p14:creationId xmlns:p14="http://schemas.microsoft.com/office/powerpoint/2010/main" val="359832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a:lstStyle/>
          <a:p>
            <a:r>
              <a:rPr lang="en-US" dirty="0"/>
              <a:t>Can contain </a:t>
            </a:r>
            <a:r>
              <a:rPr lang="en-US" dirty="0">
                <a:solidFill>
                  <a:srgbClr val="E46C0A"/>
                </a:solidFill>
              </a:rPr>
              <a:t>duplicate elements </a:t>
            </a:r>
          </a:p>
          <a:p>
            <a:r>
              <a:rPr lang="en-US" dirty="0">
                <a:solidFill>
                  <a:schemeClr val="accent6">
                    <a:lumMod val="75000"/>
                  </a:schemeClr>
                </a:solidFill>
              </a:rPr>
              <a:t>Insertion order is preserved</a:t>
            </a:r>
          </a:p>
          <a:p>
            <a:r>
              <a:rPr lang="en-US" dirty="0"/>
              <a:t>User can select </a:t>
            </a:r>
            <a:r>
              <a:rPr lang="en-US" dirty="0">
                <a:solidFill>
                  <a:schemeClr val="accent6">
                    <a:lumMod val="75000"/>
                  </a:schemeClr>
                </a:solidFill>
              </a:rPr>
              <a:t>arbitrary insertion points</a:t>
            </a:r>
          </a:p>
          <a:p>
            <a:r>
              <a:rPr lang="en-US" dirty="0"/>
              <a:t>Elements can be accessed </a:t>
            </a:r>
            <a:r>
              <a:rPr lang="en-US" dirty="0">
                <a:solidFill>
                  <a:srgbClr val="E46C0A"/>
                </a:solidFill>
              </a:rPr>
              <a:t>by position</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00942"/>
            <a:ext cx="3459238" cy="2584489"/>
          </a:xfrm>
          <a:prstGeom prst="rect">
            <a:avLst/>
          </a:prstGeom>
        </p:spPr>
      </p:pic>
    </p:spTree>
    <p:extLst>
      <p:ext uri="{BB962C8B-B14F-4D97-AF65-F5344CB8AC3E}">
        <p14:creationId xmlns:p14="http://schemas.microsoft.com/office/powerpoint/2010/main" val="235024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additional methods</a:t>
            </a:r>
          </a:p>
        </p:txBody>
      </p:sp>
      <p:sp>
        <p:nvSpPr>
          <p:cNvPr id="3" name="Content Placeholder 2"/>
          <p:cNvSpPr>
            <a:spLocks noGrp="1"/>
          </p:cNvSpPr>
          <p:nvPr>
            <p:ph idx="1"/>
          </p:nvPr>
        </p:nvSpPr>
        <p:spPr/>
        <p:txBody>
          <a:bodyPr>
            <a:normAutofit/>
          </a:bodyPr>
          <a:lstStyle/>
          <a:p>
            <a:r>
              <a:rPr lang="en-US" sz="2200" dirty="0">
                <a:latin typeface="Consolas"/>
                <a:cs typeface="Consolas"/>
              </a:rPr>
              <a:t>Object </a:t>
            </a:r>
            <a:r>
              <a:rPr lang="en-US" sz="2200" dirty="0">
                <a:solidFill>
                  <a:srgbClr val="E46C0A"/>
                </a:solidFill>
                <a:latin typeface="Consolas"/>
                <a:cs typeface="Consolas"/>
              </a:rPr>
              <a:t>get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a:t>
            </a:r>
          </a:p>
          <a:p>
            <a:r>
              <a:rPr lang="en-US" sz="2200" dirty="0">
                <a:latin typeface="Consolas"/>
                <a:cs typeface="Consolas"/>
              </a:rPr>
              <a:t>Object </a:t>
            </a:r>
            <a:r>
              <a:rPr lang="en-US" sz="2200" dirty="0">
                <a:solidFill>
                  <a:srgbClr val="E46C0A"/>
                </a:solidFill>
                <a:latin typeface="Consolas"/>
                <a:cs typeface="Consolas"/>
              </a:rPr>
              <a:t>set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a:latin typeface="Consolas"/>
                <a:cs typeface="Consolas"/>
              </a:rPr>
              <a:t>Object </a:t>
            </a:r>
            <a:r>
              <a:rPr lang="en-US" sz="2200" dirty="0">
                <a:solidFill>
                  <a:srgbClr val="E46C0A"/>
                </a:solidFill>
                <a:latin typeface="Consolas"/>
                <a:cs typeface="Consolas"/>
              </a:rPr>
              <a:t>remove</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a:t>
            </a:r>
          </a:p>
          <a:p>
            <a:r>
              <a:rPr lang="en-US" sz="2200" dirty="0">
                <a:latin typeface="Consolas"/>
                <a:cs typeface="Consolas"/>
              </a:rPr>
              <a:t>void </a:t>
            </a:r>
            <a:r>
              <a:rPr lang="en-US" sz="2200" dirty="0">
                <a:solidFill>
                  <a:srgbClr val="E46C0A"/>
                </a:solidFill>
                <a:latin typeface="Consolas"/>
                <a:cs typeface="Consolas"/>
              </a:rPr>
              <a:t>add</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err="1">
                <a:latin typeface="Consolas"/>
                <a:cs typeface="Consolas"/>
              </a:rPr>
              <a:t>boolean</a:t>
            </a:r>
            <a:r>
              <a:rPr lang="en-US" sz="2200" dirty="0">
                <a:latin typeface="Consolas"/>
                <a:cs typeface="Consolas"/>
              </a:rPr>
              <a:t> </a:t>
            </a:r>
            <a:r>
              <a:rPr lang="en-US" sz="2200" dirty="0" err="1">
                <a:solidFill>
                  <a:srgbClr val="E46C0A"/>
                </a:solidFill>
                <a:latin typeface="Consolas"/>
                <a:cs typeface="Consolas"/>
              </a:rPr>
              <a:t>addAll</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Collection c)</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indexOf</a:t>
            </a:r>
            <a:r>
              <a:rPr lang="en-US" sz="2200" dirty="0">
                <a:latin typeface="Consolas"/>
                <a:cs typeface="Consolas"/>
              </a:rPr>
              <a:t>(Object o) </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lastIndexOf</a:t>
            </a:r>
            <a:r>
              <a:rPr lang="en-US" sz="2200" dirty="0">
                <a:latin typeface="Consolas"/>
                <a:cs typeface="Consolas"/>
              </a:rPr>
              <a:t>(Object o) </a:t>
            </a:r>
          </a:p>
          <a:p>
            <a:r>
              <a:rPr lang="en-US" sz="2200" dirty="0">
                <a:latin typeface="Consolas"/>
                <a:cs typeface="Consolas"/>
              </a:rPr>
              <a:t>List </a:t>
            </a:r>
            <a:r>
              <a:rPr lang="en-US" sz="2200" dirty="0" err="1">
                <a:solidFill>
                  <a:srgbClr val="E46C0A"/>
                </a:solidFill>
                <a:latin typeface="Consolas"/>
                <a:cs typeface="Consolas"/>
              </a:rPr>
              <a:t>subList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fromIndex</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toIndex</a:t>
            </a:r>
            <a:r>
              <a:rPr lang="en-US" sz="2200" dirty="0">
                <a:latin typeface="Consolas"/>
                <a:cs typeface="Consolas"/>
              </a:rPr>
              <a:t>)</a:t>
            </a:r>
          </a:p>
          <a:p>
            <a:endParaRPr lang="en-US" sz="2200" dirty="0">
              <a:latin typeface="Consolas"/>
              <a:cs typeface="Consolas"/>
            </a:endParaRPr>
          </a:p>
        </p:txBody>
      </p:sp>
    </p:spTree>
    <p:extLst>
      <p:ext uri="{BB962C8B-B14F-4D97-AF65-F5344CB8AC3E}">
        <p14:creationId xmlns:p14="http://schemas.microsoft.com/office/powerpoint/2010/main" val="43188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9D49-34A3-F74F-81F6-9C43BBDECDF0}"/>
              </a:ext>
            </a:extLst>
          </p:cNvPr>
          <p:cNvSpPr>
            <a:spLocks noGrp="1"/>
          </p:cNvSpPr>
          <p:nvPr>
            <p:ph type="title"/>
          </p:nvPr>
        </p:nvSpPr>
        <p:spPr/>
        <p:txBody>
          <a:bodyPr/>
          <a:lstStyle/>
          <a:p>
            <a:r>
              <a:rPr lang="it-IT" dirty="0"/>
              <a:t>List </a:t>
            </a:r>
            <a:r>
              <a:rPr lang="it-IT" dirty="0" err="1"/>
              <a:t>Initialization</a:t>
            </a:r>
            <a:endParaRPr lang="it-IT" dirty="0"/>
          </a:p>
        </p:txBody>
      </p:sp>
      <p:sp>
        <p:nvSpPr>
          <p:cNvPr id="3" name="Content Placeholder 2">
            <a:extLst>
              <a:ext uri="{FF2B5EF4-FFF2-40B4-BE49-F238E27FC236}">
                <a16:creationId xmlns:a16="http://schemas.microsoft.com/office/drawing/2014/main" id="{4714FC69-0A45-9643-9EAF-315C644C9698}"/>
              </a:ext>
            </a:extLst>
          </p:cNvPr>
          <p:cNvSpPr>
            <a:spLocks noGrp="1"/>
          </p:cNvSpPr>
          <p:nvPr>
            <p:ph idx="1"/>
          </p:nvPr>
        </p:nvSpPr>
        <p:spPr/>
        <p:txBody>
          <a:bodyPr>
            <a:normAutofit fontScale="92500" lnSpcReduction="20000"/>
          </a:bodyPr>
          <a:lstStyle/>
          <a:p>
            <a:pPr marL="0" indent="0">
              <a:buNone/>
            </a:pP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plain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simple</a:t>
            </a:r>
            <a:r>
              <a:rPr lang="it-IT" sz="2200" dirty="0">
                <a:latin typeface="Consolas" panose="020B0609020204030204" pitchFamily="49" charset="0"/>
                <a:cs typeface="Consolas" panose="020B0609020204030204" pitchFamily="49" charset="0"/>
              </a:rPr>
              <a:t>, long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(14);</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(73);</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(18);</a:t>
            </a:r>
          </a:p>
          <a:p>
            <a:pPr marL="0" indent="0">
              <a:buNone/>
            </a:pPr>
            <a:r>
              <a:rPr lang="it-IT" sz="2200" dirty="0">
                <a:latin typeface="Consolas" panose="020B0609020204030204" pitchFamily="49" charset="0"/>
                <a:cs typeface="Consolas" panose="020B0609020204030204" pitchFamily="49" charset="0"/>
              </a:rPr>
              <a:t>…</a:t>
            </a:r>
          </a:p>
          <a:p>
            <a:pPr marL="0" indent="0">
              <a:buNone/>
            </a:pPr>
            <a:endParaRPr lang="it-IT" sz="2200" dirty="0">
              <a:latin typeface="Consolas" panose="020B0609020204030204" pitchFamily="49" charset="0"/>
              <a:cs typeface="Consolas" panose="020B0609020204030204" pitchFamily="49" charset="0"/>
            </a:endParaRPr>
          </a:p>
          <a:p>
            <a:pPr marL="0" indent="0">
              <a:buNone/>
            </a:pPr>
            <a:r>
              <a:rPr lang="it-IT" sz="2200" dirty="0">
                <a:latin typeface="Consolas" panose="020B0609020204030204" pitchFamily="49" charset="0"/>
                <a:cs typeface="Consolas" panose="020B0609020204030204" pitchFamily="49" charset="0"/>
              </a:rPr>
              <a:t>/* more compact </a:t>
            </a:r>
            <a:r>
              <a:rPr lang="it-IT" sz="2200" dirty="0" err="1">
                <a:latin typeface="Consolas" panose="020B0609020204030204" pitchFamily="49" charset="0"/>
                <a:cs typeface="Consolas" panose="020B0609020204030204" pitchFamily="49" charset="0"/>
              </a:rPr>
              <a:t>version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mutable</a:t>
            </a:r>
            <a:r>
              <a:rPr lang="it-IT" sz="2200" dirty="0">
                <a:latin typeface="Consolas" panose="020B0609020204030204" pitchFamily="49" charset="0"/>
                <a:cs typeface="Consolas" panose="020B0609020204030204" pitchFamily="49" charset="0"/>
              </a:rPr>
              <a:t>)*/</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&lt;&gt;</a:t>
            </a:r>
            <a:r>
              <a:rPr lang="it-IT" sz="2200" dirty="0">
                <a:solidFill>
                  <a:schemeClr val="accent6">
                    <a:lumMod val="75000"/>
                  </a:schemeClr>
                </a:solidFill>
                <a:latin typeface="Consolas" panose="020B0609020204030204" pitchFamily="49" charset="0"/>
                <a:cs typeface="Consolas" panose="020B0609020204030204" pitchFamily="49" charset="0"/>
              </a:rPr>
              <a:t>(</a:t>
            </a:r>
            <a:r>
              <a:rPr lang="it-IT" sz="2200" dirty="0" err="1">
                <a:solidFill>
                  <a:schemeClr val="accent6">
                    <a:lumMod val="75000"/>
                  </a:schemeClr>
                </a:solidFill>
                <a:latin typeface="Consolas" panose="020B0609020204030204" pitchFamily="49" charset="0"/>
                <a:cs typeface="Consolas" panose="020B0609020204030204" pitchFamily="49" charset="0"/>
              </a:rPr>
              <a:t>Arrays.asList</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&lt;&gt;</a:t>
            </a:r>
            <a:r>
              <a:rPr lang="it-IT" sz="2200" dirty="0">
                <a:solidFill>
                  <a:schemeClr val="accent6">
                    <a:lumMod val="75000"/>
                  </a:schemeClr>
                </a:solidFill>
                <a:latin typeface="Consolas" panose="020B0609020204030204" pitchFamily="49" charset="0"/>
                <a:cs typeface="Consolas" panose="020B0609020204030204" pitchFamily="49" charset="0"/>
              </a:rPr>
              <a:t>(</a:t>
            </a:r>
            <a:r>
              <a:rPr lang="it-IT" sz="2200" dirty="0" err="1">
                <a:solidFill>
                  <a:schemeClr val="accent6">
                    <a:lumMod val="75000"/>
                  </a:schemeClr>
                </a:solidFill>
                <a:latin typeface="Consolas" panose="020B0609020204030204" pitchFamily="49" charset="0"/>
                <a:cs typeface="Consolas" panose="020B0609020204030204" pitchFamily="49" charset="0"/>
              </a:rPr>
              <a:t>List.of</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endParaRPr lang="it-IT" sz="22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it-IT" sz="2200" dirty="0">
              <a:latin typeface="Consolas" panose="020B0609020204030204" pitchFamily="49" charset="0"/>
              <a:cs typeface="Consolas" panose="020B0609020204030204" pitchFamily="49" charset="0"/>
            </a:endParaRPr>
          </a:p>
          <a:p>
            <a:pPr marL="0" indent="0">
              <a:buNone/>
            </a:pPr>
            <a:r>
              <a:rPr lang="it-IT" sz="2200" dirty="0">
                <a:latin typeface="Consolas" panose="020B0609020204030204" pitchFamily="49" charset="0"/>
                <a:cs typeface="Consolas" panose="020B0609020204030204" pitchFamily="49" charset="0"/>
              </a:rPr>
              <a:t>/* more compact </a:t>
            </a:r>
            <a:r>
              <a:rPr lang="it-IT" sz="2200" dirty="0" err="1">
                <a:latin typeface="Consolas" panose="020B0609020204030204" pitchFamily="49" charset="0"/>
                <a:cs typeface="Consolas" panose="020B0609020204030204" pitchFamily="49" charset="0"/>
              </a:rPr>
              <a:t>version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immutable</a:t>
            </a:r>
            <a:r>
              <a:rPr lang="it-IT" sz="2200" dirty="0">
                <a:latin typeface="Consolas" panose="020B0609020204030204" pitchFamily="49" charset="0"/>
                <a:cs typeface="Consolas" panose="020B0609020204030204" pitchFamily="49" charset="0"/>
              </a:rPr>
              <a:t>)*/</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a:t>
            </a:r>
            <a:r>
              <a:rPr lang="it-IT" sz="2200" dirty="0" err="1">
                <a:solidFill>
                  <a:schemeClr val="accent6">
                    <a:lumMod val="75000"/>
                  </a:schemeClr>
                </a:solidFill>
                <a:latin typeface="Consolas" panose="020B0609020204030204" pitchFamily="49" charset="0"/>
                <a:cs typeface="Consolas" panose="020B0609020204030204" pitchFamily="49" charset="0"/>
              </a:rPr>
              <a:t>List.of</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endParaRPr lang="it-IT" sz="2200" dirty="0">
              <a:latin typeface="Consolas" panose="020B0609020204030204" pitchFamily="49" charset="0"/>
              <a:cs typeface="Consolas" panose="020B0609020204030204" pitchFamily="49" charset="0"/>
            </a:endParaRPr>
          </a:p>
          <a:p>
            <a:pPr marL="0" indent="0">
              <a:buNone/>
            </a:pPr>
            <a:endParaRPr lang="it-IT" sz="2200" dirty="0">
              <a:latin typeface="Consolas" panose="020B0609020204030204" pitchFamily="49" charset="0"/>
              <a:cs typeface="Consolas" panose="020B0609020204030204" pitchFamily="49" charset="0"/>
            </a:endParaRPr>
          </a:p>
          <a:p>
            <a:pPr marL="0" indent="0">
              <a:buNone/>
            </a:pPr>
            <a:endParaRPr lang="it-IT"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2740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3" name="Content Placeholder 2"/>
          <p:cNvSpPr>
            <a:spLocks noGrp="1"/>
          </p:cNvSpPr>
          <p:nvPr>
            <p:ph sz="half" idx="1"/>
          </p:nvPr>
        </p:nvSpPr>
        <p:spPr/>
        <p:txBody>
          <a:bodyPr>
            <a:noAutofit/>
          </a:bodyPr>
          <a:lstStyle/>
          <a:p>
            <a:r>
              <a:rPr lang="en-US" sz="2400" dirty="0">
                <a:latin typeface="Calibri" panose="020F0502020204030204" pitchFamily="34" charset="0"/>
                <a:cs typeface="Calibri" panose="020F0502020204030204" pitchFamily="34" charset="0"/>
              </a:rPr>
              <a:t>Decoupling references from actual objects allows to change implementation (and related performance!) by changing a single line of code! </a:t>
            </a:r>
          </a:p>
        </p:txBody>
      </p:sp>
      <p:sp>
        <p:nvSpPr>
          <p:cNvPr id="4" name="Content Placeholder 3">
            <a:extLst>
              <a:ext uri="{FF2B5EF4-FFF2-40B4-BE49-F238E27FC236}">
                <a16:creationId xmlns:a16="http://schemas.microsoft.com/office/drawing/2014/main" id="{3074C8C1-E5E3-A346-999F-06A2E866400E}"/>
              </a:ext>
            </a:extLst>
          </p:cNvPr>
          <p:cNvSpPr>
            <a:spLocks noGrp="1"/>
          </p:cNvSpPr>
          <p:nvPr>
            <p:ph sz="half" idx="2"/>
          </p:nvPr>
        </p:nvSpPr>
        <p:spPr/>
        <p:txBody>
          <a:bodyPr>
            <a:normAutofit/>
          </a:bodyPr>
          <a:lstStyle/>
          <a:p>
            <a:pPr marL="0" indent="0">
              <a:buNone/>
            </a:pPr>
            <a:r>
              <a:rPr lang="en-US" sz="1800" dirty="0">
                <a:solidFill>
                  <a:schemeClr val="accent6">
                    <a:lumMod val="75000"/>
                  </a:schemeClr>
                </a:solidFill>
                <a:latin typeface="Consolas"/>
                <a:cs typeface="Consolas"/>
              </a:rPr>
              <a:t>List&lt;Car&gt; garage;</a:t>
            </a:r>
          </a:p>
          <a:p>
            <a:pPr marL="0" indent="0">
              <a:buNone/>
            </a:pPr>
            <a:r>
              <a:rPr lang="en-US" sz="1800" dirty="0">
                <a:solidFill>
                  <a:schemeClr val="accent6">
                    <a:lumMod val="75000"/>
                  </a:schemeClr>
                </a:solidFill>
                <a:latin typeface="Consolas"/>
                <a:cs typeface="Consolas"/>
              </a:rPr>
              <a:t>garage = new LinkedList&lt;Car&gt;();</a:t>
            </a:r>
          </a:p>
          <a:p>
            <a:pPr marL="0" indent="0">
              <a:buNone/>
            </a:pPr>
            <a:r>
              <a:rPr lang="en-US" sz="1800" dirty="0">
                <a:solidFill>
                  <a:schemeClr val="accent6">
                    <a:lumMod val="75000"/>
                  </a:schemeClr>
                </a:solidFill>
                <a:latin typeface="Consolas"/>
                <a:cs typeface="Consolas"/>
              </a:rPr>
              <a:t>garage = new </a:t>
            </a:r>
            <a:r>
              <a:rPr lang="en-US" sz="1800" dirty="0" err="1">
                <a:solidFill>
                  <a:schemeClr val="accent6">
                    <a:lumMod val="75000"/>
                  </a:schemeClr>
                </a:solidFill>
                <a:latin typeface="Consolas"/>
                <a:cs typeface="Consolas"/>
              </a:rPr>
              <a:t>ArrayList</a:t>
            </a:r>
            <a:r>
              <a:rPr lang="en-US" sz="1800" dirty="0">
                <a:solidFill>
                  <a:schemeClr val="accent6">
                    <a:lumMod val="75000"/>
                  </a:schemeClr>
                </a:solidFill>
                <a:latin typeface="Consolas"/>
                <a:cs typeface="Consolas"/>
              </a:rPr>
              <a:t>&lt;Car&gt;();</a:t>
            </a:r>
          </a:p>
          <a:p>
            <a:pPr marL="0" indent="0">
              <a:buNone/>
            </a:pPr>
            <a:endParaRPr lang="en-US" sz="1800" dirty="0">
              <a:solidFill>
                <a:schemeClr val="accent6">
                  <a:lumMod val="75000"/>
                </a:schemeClr>
              </a:solidFill>
              <a:latin typeface="Consolas"/>
              <a:cs typeface="Consolas"/>
            </a:endParaRPr>
          </a:p>
          <a:p>
            <a:pPr marL="0" indent="0">
              <a:buNone/>
            </a:pPr>
            <a:endParaRPr lang="en-US" sz="1800" dirty="0">
              <a:latin typeface="Consolas"/>
              <a:cs typeface="Consolas"/>
            </a:endParaRPr>
          </a:p>
          <a:p>
            <a:pPr marL="0" indent="0">
              <a:buNone/>
            </a:pPr>
            <a:r>
              <a:rPr lang="en-US" sz="1800" dirty="0" err="1">
                <a:latin typeface="Consolas"/>
                <a:cs typeface="Consolas"/>
              </a:rPr>
              <a:t>garage.add</a:t>
            </a:r>
            <a:r>
              <a:rPr lang="en-US" sz="1800" dirty="0">
                <a:latin typeface="Consolas"/>
                <a:cs typeface="Consolas"/>
              </a:rPr>
              <a:t>(new Car());</a:t>
            </a:r>
          </a:p>
          <a:p>
            <a:pPr marL="0" indent="0">
              <a:buNone/>
            </a:pPr>
            <a:r>
              <a:rPr lang="en-US" sz="1800" dirty="0" err="1">
                <a:latin typeface="Consolas"/>
                <a:cs typeface="Consolas"/>
              </a:rPr>
              <a:t>garage.add</a:t>
            </a:r>
            <a:r>
              <a:rPr lang="en-US" sz="1800" dirty="0">
                <a:latin typeface="Consolas"/>
                <a:cs typeface="Consolas"/>
              </a:rPr>
              <a:t>(new </a:t>
            </a:r>
            <a:r>
              <a:rPr lang="en-US" sz="1800" dirty="0" err="1">
                <a:latin typeface="Consolas"/>
                <a:cs typeface="Consolas"/>
              </a:rPr>
              <a:t>SDCar</a:t>
            </a:r>
            <a:r>
              <a:rPr lang="en-US" sz="1800" dirty="0">
                <a:latin typeface="Consolas"/>
                <a:cs typeface="Consolas"/>
              </a:rPr>
              <a:t>());</a:t>
            </a:r>
          </a:p>
          <a:p>
            <a:pPr marL="0" indent="0">
              <a:buNone/>
            </a:pPr>
            <a:r>
              <a:rPr lang="en-US" sz="1800" dirty="0" err="1">
                <a:latin typeface="Consolas"/>
                <a:cs typeface="Consolas"/>
              </a:rPr>
              <a:t>garage.add</a:t>
            </a:r>
            <a:r>
              <a:rPr lang="en-US" sz="1800" dirty="0">
                <a:latin typeface="Consolas"/>
                <a:cs typeface="Consolas"/>
              </a:rPr>
              <a:t>(new </a:t>
            </a:r>
            <a:r>
              <a:rPr lang="en-US" sz="1800" dirty="0" err="1">
                <a:latin typeface="Consolas"/>
                <a:cs typeface="Consolas"/>
              </a:rPr>
              <a:t>SDCar</a:t>
            </a:r>
            <a:r>
              <a:rPr lang="en-US" sz="1800" dirty="0">
                <a:latin typeface="Consolas"/>
                <a:cs typeface="Consolas"/>
              </a:rPr>
              <a:t>());</a:t>
            </a:r>
          </a:p>
          <a:p>
            <a:pPr marL="0" indent="0">
              <a:buNone/>
            </a:pPr>
            <a:r>
              <a:rPr lang="en-US" sz="1800" dirty="0" err="1">
                <a:latin typeface="Consolas"/>
                <a:cs typeface="Consolas"/>
              </a:rPr>
              <a:t>garage.add</a:t>
            </a:r>
            <a:r>
              <a:rPr lang="en-US" sz="1800" dirty="0">
                <a:latin typeface="Consolas"/>
                <a:cs typeface="Consolas"/>
              </a:rPr>
              <a:t>(new Car());</a:t>
            </a:r>
          </a:p>
          <a:p>
            <a:pPr marL="0" indent="0">
              <a:buNone/>
            </a:pPr>
            <a:endParaRPr lang="en-US" sz="1800" dirty="0">
              <a:latin typeface="Consolas"/>
              <a:cs typeface="Consolas"/>
            </a:endParaRPr>
          </a:p>
          <a:p>
            <a:pPr marL="0" indent="0">
              <a:buNone/>
            </a:pPr>
            <a:r>
              <a:rPr lang="en-US" sz="1800" dirty="0">
                <a:latin typeface="Consolas"/>
                <a:cs typeface="Consolas"/>
              </a:rPr>
              <a:t>for(Car c : garage) {</a:t>
            </a:r>
          </a:p>
          <a:p>
            <a:pPr marL="0" indent="0">
              <a:buNone/>
            </a:pPr>
            <a:r>
              <a:rPr lang="en-US" sz="1800" dirty="0">
                <a:latin typeface="Consolas"/>
                <a:cs typeface="Consolas"/>
              </a:rPr>
              <a:t>	</a:t>
            </a:r>
            <a:r>
              <a:rPr lang="en-US" sz="1800" dirty="0" err="1">
                <a:latin typeface="Consolas"/>
                <a:cs typeface="Consolas"/>
              </a:rPr>
              <a:t>c.turnOn</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p:txBody>
      </p:sp>
    </p:spTree>
    <p:extLst>
      <p:ext uri="{BB962C8B-B14F-4D97-AF65-F5344CB8AC3E}">
        <p14:creationId xmlns:p14="http://schemas.microsoft.com/office/powerpoint/2010/main" val="287674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4" name="Text Placeholder 3"/>
          <p:cNvSpPr>
            <a:spLocks noGrp="1"/>
          </p:cNvSpPr>
          <p:nvPr>
            <p:ph idx="1"/>
          </p:nvPr>
        </p:nvSpPr>
        <p:spPr/>
        <p:txBody>
          <a:bodyPr>
            <a:normAutofit/>
          </a:bodyPr>
          <a:lstStyle/>
          <a:p>
            <a:r>
              <a:rPr lang="en-US" sz="2600" dirty="0" err="1">
                <a:solidFill>
                  <a:srgbClr val="E46C0A"/>
                </a:solidFill>
              </a:rPr>
              <a:t>ArrayList</a:t>
            </a:r>
            <a:r>
              <a:rPr lang="en-US" sz="2600" dirty="0">
                <a:solidFill>
                  <a:srgbClr val="E46C0A"/>
                </a:solidFill>
              </a:rPr>
              <a:t> </a:t>
            </a:r>
            <a:r>
              <a:rPr lang="en-US" sz="2600" dirty="0"/>
              <a:t>implements</a:t>
            </a:r>
            <a:r>
              <a:rPr lang="en-US" sz="2600" dirty="0">
                <a:solidFill>
                  <a:srgbClr val="E46C0A"/>
                </a:solidFill>
              </a:rPr>
              <a:t> List</a:t>
            </a:r>
          </a:p>
          <a:p>
            <a:pPr lvl="1"/>
            <a:r>
              <a:rPr lang="en-US" sz="2600" dirty="0"/>
              <a:t>get(index) -&gt; Constant time</a:t>
            </a:r>
          </a:p>
          <a:p>
            <a:pPr lvl="1"/>
            <a:r>
              <a:rPr lang="en-US" sz="2600" dirty="0"/>
              <a:t>add(index, </a:t>
            </a:r>
            <a:r>
              <a:rPr lang="en-US" sz="2600" dirty="0" err="1"/>
              <a:t>obj</a:t>
            </a:r>
            <a:r>
              <a:rPr lang="en-US" sz="2600" dirty="0"/>
              <a:t>) -&gt; Linear time</a:t>
            </a:r>
          </a:p>
          <a:p>
            <a:pPr marL="457200" lvl="1" indent="0">
              <a:buNone/>
            </a:pPr>
            <a:endParaRPr lang="en-US" sz="2600" dirty="0"/>
          </a:p>
          <a:p>
            <a:r>
              <a:rPr lang="en-US" sz="2600" dirty="0">
                <a:solidFill>
                  <a:srgbClr val="E46C0A"/>
                </a:solidFill>
              </a:rPr>
              <a:t>LinkedList </a:t>
            </a:r>
            <a:r>
              <a:rPr lang="en-US" sz="2600" dirty="0"/>
              <a:t>implements</a:t>
            </a:r>
            <a:r>
              <a:rPr lang="en-US" sz="2600" dirty="0">
                <a:solidFill>
                  <a:srgbClr val="E46C0A"/>
                </a:solidFill>
              </a:rPr>
              <a:t> List, Deque</a:t>
            </a:r>
          </a:p>
          <a:p>
            <a:pPr lvl="1"/>
            <a:r>
              <a:rPr lang="en-US" sz="2600" dirty="0"/>
              <a:t>get(index) -&gt; Linear time</a:t>
            </a:r>
          </a:p>
          <a:p>
            <a:pPr lvl="1"/>
            <a:r>
              <a:rPr lang="en-US" sz="2600" dirty="0"/>
              <a:t>add(index, </a:t>
            </a:r>
            <a:r>
              <a:rPr lang="en-US" sz="2600" dirty="0" err="1"/>
              <a:t>obj</a:t>
            </a:r>
            <a:r>
              <a:rPr lang="en-US" sz="2600" dirty="0"/>
              <a:t>) -&gt; Linear time (but more lightweight)</a:t>
            </a:r>
          </a:p>
        </p:txBody>
      </p:sp>
    </p:spTree>
    <p:extLst>
      <p:ext uri="{BB962C8B-B14F-4D97-AF65-F5344CB8AC3E}">
        <p14:creationId xmlns:p14="http://schemas.microsoft.com/office/powerpoint/2010/main" val="163108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a:t>
            </a:r>
          </a:p>
        </p:txBody>
      </p:sp>
      <p:sp>
        <p:nvSpPr>
          <p:cNvPr id="3" name="Content Placeholder 2"/>
          <p:cNvSpPr>
            <a:spLocks noGrp="1"/>
          </p:cNvSpPr>
          <p:nvPr>
            <p:ph idx="1"/>
          </p:nvPr>
        </p:nvSpPr>
        <p:spPr/>
        <p:txBody>
          <a:bodyPr>
            <a:normAutofit/>
          </a:bodyPr>
          <a:lstStyle/>
          <a:p>
            <a:r>
              <a:rPr lang="en-US" dirty="0"/>
              <a:t>The Java Collection Framework (JCF) is a set of classes and interfaces implementing commonly reusable data structures. </a:t>
            </a:r>
          </a:p>
          <a:p>
            <a:r>
              <a:rPr lang="en-US" dirty="0"/>
              <a:t>The JCF (package </a:t>
            </a:r>
            <a:r>
              <a:rPr lang="en-US" dirty="0" err="1"/>
              <a:t>java.util</a:t>
            </a:r>
            <a:r>
              <a:rPr lang="en-US" dirty="0"/>
              <a:t>) provides </a:t>
            </a:r>
          </a:p>
          <a:p>
            <a:pPr lvl="1"/>
            <a:r>
              <a:rPr lang="en-US" dirty="0">
                <a:solidFill>
                  <a:schemeClr val="accent6">
                    <a:lumMod val="75000"/>
                  </a:schemeClr>
                </a:solidFill>
              </a:rPr>
              <a:t>interfaces</a:t>
            </a:r>
            <a:r>
              <a:rPr lang="en-US" dirty="0"/>
              <a:t> defining functionalities</a:t>
            </a:r>
          </a:p>
          <a:p>
            <a:pPr lvl="1"/>
            <a:r>
              <a:rPr lang="en-US" dirty="0">
                <a:solidFill>
                  <a:schemeClr val="accent6">
                    <a:lumMod val="75000"/>
                  </a:schemeClr>
                </a:solidFill>
              </a:rPr>
              <a:t>abstract classes </a:t>
            </a:r>
            <a:r>
              <a:rPr lang="en-US" dirty="0"/>
              <a:t>for shared code aggregation</a:t>
            </a:r>
          </a:p>
          <a:p>
            <a:pPr lvl="1"/>
            <a:r>
              <a:rPr lang="en-US" dirty="0">
                <a:solidFill>
                  <a:srgbClr val="E46C0A"/>
                </a:solidFill>
              </a:rPr>
              <a:t>concrete classes</a:t>
            </a:r>
            <a:r>
              <a:rPr lang="en-US" dirty="0"/>
              <a:t> implementing functionalities</a:t>
            </a:r>
          </a:p>
          <a:p>
            <a:pPr lvl="1"/>
            <a:r>
              <a:rPr lang="en-US" dirty="0">
                <a:solidFill>
                  <a:schemeClr val="accent6">
                    <a:lumMod val="75000"/>
                  </a:schemeClr>
                </a:solidFill>
              </a:rPr>
              <a:t>algorithms</a:t>
            </a:r>
            <a:r>
              <a:rPr lang="en-US" dirty="0"/>
              <a:t> (</a:t>
            </a:r>
            <a:r>
              <a:rPr lang="en-US" dirty="0" err="1"/>
              <a:t>java.util.Collections</a:t>
            </a:r>
            <a:r>
              <a:rPr lang="en-US" dirty="0"/>
              <a:t>)</a:t>
            </a:r>
          </a:p>
        </p:txBody>
      </p:sp>
    </p:spTree>
    <p:extLst>
      <p:ext uri="{BB962C8B-B14F-4D97-AF65-F5344CB8AC3E}">
        <p14:creationId xmlns:p14="http://schemas.microsoft.com/office/powerpoint/2010/main" val="3200259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6" name="Rounded Rectangle 5">
            <a:extLst>
              <a:ext uri="{FF2B5EF4-FFF2-40B4-BE49-F238E27FC236}">
                <a16:creationId xmlns:a16="http://schemas.microsoft.com/office/drawing/2014/main" id="{C6854A01-AD93-5E4C-9EA7-FE3A4230FFC7}"/>
              </a:ext>
            </a:extLst>
          </p:cNvPr>
          <p:cNvSpPr/>
          <p:nvPr/>
        </p:nvSpPr>
        <p:spPr>
          <a:xfrm>
            <a:off x="2867248" y="185361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Rounded Rectangle 6">
            <a:extLst>
              <a:ext uri="{FF2B5EF4-FFF2-40B4-BE49-F238E27FC236}">
                <a16:creationId xmlns:a16="http://schemas.microsoft.com/office/drawing/2014/main" id="{A0A39165-118C-A74E-87EF-C852BCBA4974}"/>
              </a:ext>
            </a:extLst>
          </p:cNvPr>
          <p:cNvSpPr/>
          <p:nvPr/>
        </p:nvSpPr>
        <p:spPr>
          <a:xfrm>
            <a:off x="2229295" y="185361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06511D87-C7D9-B74A-BE2E-CB03D343842C}"/>
              </a:ext>
            </a:extLst>
          </p:cNvPr>
          <p:cNvSpPr/>
          <p:nvPr/>
        </p:nvSpPr>
        <p:spPr>
          <a:xfrm>
            <a:off x="3505201" y="18642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9" name="Rounded Rectangle 8">
            <a:extLst>
              <a:ext uri="{FF2B5EF4-FFF2-40B4-BE49-F238E27FC236}">
                <a16:creationId xmlns:a16="http://schemas.microsoft.com/office/drawing/2014/main" id="{3F391FBE-95E1-0642-9EE5-39B6A3756920}"/>
              </a:ext>
            </a:extLst>
          </p:cNvPr>
          <p:cNvSpPr/>
          <p:nvPr/>
        </p:nvSpPr>
        <p:spPr>
          <a:xfrm>
            <a:off x="4136066" y="187487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Rounded Rectangle 9">
            <a:extLst>
              <a:ext uri="{FF2B5EF4-FFF2-40B4-BE49-F238E27FC236}">
                <a16:creationId xmlns:a16="http://schemas.microsoft.com/office/drawing/2014/main" id="{AADB280C-E5D8-EF4E-9267-38018CE538A0}"/>
              </a:ext>
            </a:extLst>
          </p:cNvPr>
          <p:cNvSpPr/>
          <p:nvPr/>
        </p:nvSpPr>
        <p:spPr>
          <a:xfrm>
            <a:off x="4784651"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Rounded Rectangle 10">
            <a:extLst>
              <a:ext uri="{FF2B5EF4-FFF2-40B4-BE49-F238E27FC236}">
                <a16:creationId xmlns:a16="http://schemas.microsoft.com/office/drawing/2014/main" id="{41CC2E2A-5F4F-AD4B-88D7-BE0C9C692962}"/>
              </a:ext>
            </a:extLst>
          </p:cNvPr>
          <p:cNvSpPr/>
          <p:nvPr/>
        </p:nvSpPr>
        <p:spPr>
          <a:xfrm>
            <a:off x="5424376"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Rounded Rectangle 11">
            <a:extLst>
              <a:ext uri="{FF2B5EF4-FFF2-40B4-BE49-F238E27FC236}">
                <a16:creationId xmlns:a16="http://schemas.microsoft.com/office/drawing/2014/main" id="{4E162211-321A-464F-809B-DDA3B92579F2}"/>
              </a:ext>
            </a:extLst>
          </p:cNvPr>
          <p:cNvSpPr/>
          <p:nvPr/>
        </p:nvSpPr>
        <p:spPr>
          <a:xfrm>
            <a:off x="6703826"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 name="Rounded Rectangle 12">
            <a:extLst>
              <a:ext uri="{FF2B5EF4-FFF2-40B4-BE49-F238E27FC236}">
                <a16:creationId xmlns:a16="http://schemas.microsoft.com/office/drawing/2014/main" id="{9CAAF6E7-65A0-484F-AA85-5C97B3F89D70}"/>
              </a:ext>
            </a:extLst>
          </p:cNvPr>
          <p:cNvSpPr/>
          <p:nvPr/>
        </p:nvSpPr>
        <p:spPr>
          <a:xfrm>
            <a:off x="6065873" y="1864243"/>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4" name="Rounded Rectangle 13">
            <a:extLst>
              <a:ext uri="{FF2B5EF4-FFF2-40B4-BE49-F238E27FC236}">
                <a16:creationId xmlns:a16="http://schemas.microsoft.com/office/drawing/2014/main" id="{BC340D62-20DF-CF44-BC92-068A1FA74DCD}"/>
              </a:ext>
            </a:extLst>
          </p:cNvPr>
          <p:cNvSpPr/>
          <p:nvPr/>
        </p:nvSpPr>
        <p:spPr>
          <a:xfrm>
            <a:off x="7341779" y="187487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5" name="Rounded Rectangle 14">
            <a:extLst>
              <a:ext uri="{FF2B5EF4-FFF2-40B4-BE49-F238E27FC236}">
                <a16:creationId xmlns:a16="http://schemas.microsoft.com/office/drawing/2014/main" id="{EBF60EAA-CEC4-E446-AFF5-FB206D7AA1EC}"/>
              </a:ext>
            </a:extLst>
          </p:cNvPr>
          <p:cNvSpPr/>
          <p:nvPr/>
        </p:nvSpPr>
        <p:spPr>
          <a:xfrm>
            <a:off x="7972644" y="188550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Rounded Rectangle 15">
            <a:extLst>
              <a:ext uri="{FF2B5EF4-FFF2-40B4-BE49-F238E27FC236}">
                <a16:creationId xmlns:a16="http://schemas.microsoft.com/office/drawing/2014/main" id="{397E6D82-1919-8043-864B-355F11EDAA5A}"/>
              </a:ext>
            </a:extLst>
          </p:cNvPr>
          <p:cNvSpPr/>
          <p:nvPr/>
        </p:nvSpPr>
        <p:spPr>
          <a:xfrm>
            <a:off x="8621229" y="187487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8" name="Rounded Rectangle 17">
            <a:extLst>
              <a:ext uri="{FF2B5EF4-FFF2-40B4-BE49-F238E27FC236}">
                <a16:creationId xmlns:a16="http://schemas.microsoft.com/office/drawing/2014/main" id="{C3807F0D-9679-9047-B7E4-482BE42D3C19}"/>
              </a:ext>
            </a:extLst>
          </p:cNvPr>
          <p:cNvSpPr/>
          <p:nvPr/>
        </p:nvSpPr>
        <p:spPr>
          <a:xfrm>
            <a:off x="2863704" y="338292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9" name="Rounded Rectangle 18">
            <a:extLst>
              <a:ext uri="{FF2B5EF4-FFF2-40B4-BE49-F238E27FC236}">
                <a16:creationId xmlns:a16="http://schemas.microsoft.com/office/drawing/2014/main" id="{96E51A55-CDA9-FF45-BABA-A96423F6DFEC}"/>
              </a:ext>
            </a:extLst>
          </p:cNvPr>
          <p:cNvSpPr/>
          <p:nvPr/>
        </p:nvSpPr>
        <p:spPr>
          <a:xfrm>
            <a:off x="2225751" y="3382924"/>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0" name="Rounded Rectangle 19">
            <a:extLst>
              <a:ext uri="{FF2B5EF4-FFF2-40B4-BE49-F238E27FC236}">
                <a16:creationId xmlns:a16="http://schemas.microsoft.com/office/drawing/2014/main" id="{1A335261-89A9-8745-8B9E-2CF0B995EFE9}"/>
              </a:ext>
            </a:extLst>
          </p:cNvPr>
          <p:cNvSpPr/>
          <p:nvPr/>
        </p:nvSpPr>
        <p:spPr>
          <a:xfrm>
            <a:off x="3501657" y="339355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1" name="Rounded Rectangle 20">
            <a:extLst>
              <a:ext uri="{FF2B5EF4-FFF2-40B4-BE49-F238E27FC236}">
                <a16:creationId xmlns:a16="http://schemas.microsoft.com/office/drawing/2014/main" id="{DEED75F4-9C2D-5B4B-A902-6F1F0D6004DC}"/>
              </a:ext>
            </a:extLst>
          </p:cNvPr>
          <p:cNvSpPr/>
          <p:nvPr/>
        </p:nvSpPr>
        <p:spPr>
          <a:xfrm>
            <a:off x="4132522" y="3404189"/>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2" name="Rounded Rectangle 21">
            <a:extLst>
              <a:ext uri="{FF2B5EF4-FFF2-40B4-BE49-F238E27FC236}">
                <a16:creationId xmlns:a16="http://schemas.microsoft.com/office/drawing/2014/main" id="{8B6C465E-4BE6-9B4D-8B9C-023FAA7935C6}"/>
              </a:ext>
            </a:extLst>
          </p:cNvPr>
          <p:cNvSpPr/>
          <p:nvPr/>
        </p:nvSpPr>
        <p:spPr>
          <a:xfrm>
            <a:off x="4781107"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2DE3DADA-5DB4-3D4B-8017-89DB43B5FFCC}"/>
              </a:ext>
            </a:extLst>
          </p:cNvPr>
          <p:cNvSpPr/>
          <p:nvPr/>
        </p:nvSpPr>
        <p:spPr>
          <a:xfrm>
            <a:off x="5420832"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ADE6921B-45BF-1641-AF4D-85E29BC5FEF6}"/>
              </a:ext>
            </a:extLst>
          </p:cNvPr>
          <p:cNvSpPr/>
          <p:nvPr/>
        </p:nvSpPr>
        <p:spPr>
          <a:xfrm>
            <a:off x="6700282"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74A3669C-7573-CA4F-A943-69C969848145}"/>
              </a:ext>
            </a:extLst>
          </p:cNvPr>
          <p:cNvSpPr/>
          <p:nvPr/>
        </p:nvSpPr>
        <p:spPr>
          <a:xfrm>
            <a:off x="6062329" y="339355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6" name="Rounded Rectangle 25">
            <a:extLst>
              <a:ext uri="{FF2B5EF4-FFF2-40B4-BE49-F238E27FC236}">
                <a16:creationId xmlns:a16="http://schemas.microsoft.com/office/drawing/2014/main" id="{A456DD90-9D9B-E24F-A7EF-86F35613AF71}"/>
              </a:ext>
            </a:extLst>
          </p:cNvPr>
          <p:cNvSpPr/>
          <p:nvPr/>
        </p:nvSpPr>
        <p:spPr>
          <a:xfrm>
            <a:off x="7338235" y="340418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7" name="Rounded Rectangle 26">
            <a:extLst>
              <a:ext uri="{FF2B5EF4-FFF2-40B4-BE49-F238E27FC236}">
                <a16:creationId xmlns:a16="http://schemas.microsoft.com/office/drawing/2014/main" id="{897941C7-5891-2B4C-AE5F-D4C7C3708E2B}"/>
              </a:ext>
            </a:extLst>
          </p:cNvPr>
          <p:cNvSpPr/>
          <p:nvPr/>
        </p:nvSpPr>
        <p:spPr>
          <a:xfrm>
            <a:off x="7969100" y="341482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8" name="Rounded Rectangle 27">
            <a:extLst>
              <a:ext uri="{FF2B5EF4-FFF2-40B4-BE49-F238E27FC236}">
                <a16:creationId xmlns:a16="http://schemas.microsoft.com/office/drawing/2014/main" id="{766FE321-66B0-C945-A789-AC421E07B543}"/>
              </a:ext>
            </a:extLst>
          </p:cNvPr>
          <p:cNvSpPr/>
          <p:nvPr/>
        </p:nvSpPr>
        <p:spPr>
          <a:xfrm>
            <a:off x="8617685" y="3404187"/>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9" name="Rounded Rectangle 28">
            <a:extLst>
              <a:ext uri="{FF2B5EF4-FFF2-40B4-BE49-F238E27FC236}">
                <a16:creationId xmlns:a16="http://schemas.microsoft.com/office/drawing/2014/main" id="{A4BFAB54-2B8D-2E46-B7FD-EB32408FE07C}"/>
              </a:ext>
            </a:extLst>
          </p:cNvPr>
          <p:cNvSpPr/>
          <p:nvPr/>
        </p:nvSpPr>
        <p:spPr>
          <a:xfrm>
            <a:off x="2867248" y="505046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0" name="Rounded Rectangle 29">
            <a:extLst>
              <a:ext uri="{FF2B5EF4-FFF2-40B4-BE49-F238E27FC236}">
                <a16:creationId xmlns:a16="http://schemas.microsoft.com/office/drawing/2014/main" id="{1E2E92EC-47C4-8548-8059-CE0BD0933189}"/>
              </a:ext>
            </a:extLst>
          </p:cNvPr>
          <p:cNvSpPr/>
          <p:nvPr/>
        </p:nvSpPr>
        <p:spPr>
          <a:xfrm>
            <a:off x="2229295" y="5050468"/>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1" name="Rounded Rectangle 30">
            <a:extLst>
              <a:ext uri="{FF2B5EF4-FFF2-40B4-BE49-F238E27FC236}">
                <a16:creationId xmlns:a16="http://schemas.microsoft.com/office/drawing/2014/main" id="{4789A1D5-83FD-5045-A21A-FDA29FE8F7FA}"/>
              </a:ext>
            </a:extLst>
          </p:cNvPr>
          <p:cNvSpPr/>
          <p:nvPr/>
        </p:nvSpPr>
        <p:spPr>
          <a:xfrm>
            <a:off x="3505201" y="506110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2" name="Rounded Rectangle 31">
            <a:extLst>
              <a:ext uri="{FF2B5EF4-FFF2-40B4-BE49-F238E27FC236}">
                <a16:creationId xmlns:a16="http://schemas.microsoft.com/office/drawing/2014/main" id="{C4DD3E91-5D6C-B140-BCFF-31B6B34356B5}"/>
              </a:ext>
            </a:extLst>
          </p:cNvPr>
          <p:cNvSpPr/>
          <p:nvPr/>
        </p:nvSpPr>
        <p:spPr>
          <a:xfrm>
            <a:off x="4136066" y="507173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3" name="Rounded Rectangle 32">
            <a:extLst>
              <a:ext uri="{FF2B5EF4-FFF2-40B4-BE49-F238E27FC236}">
                <a16:creationId xmlns:a16="http://schemas.microsoft.com/office/drawing/2014/main" id="{926539A4-1B84-EB4C-BC95-453EF9D5AFAE}"/>
              </a:ext>
            </a:extLst>
          </p:cNvPr>
          <p:cNvSpPr/>
          <p:nvPr/>
        </p:nvSpPr>
        <p:spPr>
          <a:xfrm>
            <a:off x="4784651"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4" name="Rounded Rectangle 33">
            <a:extLst>
              <a:ext uri="{FF2B5EF4-FFF2-40B4-BE49-F238E27FC236}">
                <a16:creationId xmlns:a16="http://schemas.microsoft.com/office/drawing/2014/main" id="{095091CC-9992-C24A-8A35-D9B3152FA939}"/>
              </a:ext>
            </a:extLst>
          </p:cNvPr>
          <p:cNvSpPr/>
          <p:nvPr/>
        </p:nvSpPr>
        <p:spPr>
          <a:xfrm>
            <a:off x="5424376"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5" name="Rounded Rectangle 34">
            <a:extLst>
              <a:ext uri="{FF2B5EF4-FFF2-40B4-BE49-F238E27FC236}">
                <a16:creationId xmlns:a16="http://schemas.microsoft.com/office/drawing/2014/main" id="{8255EE48-558C-1049-96B1-C2494F9DF1FD}"/>
              </a:ext>
            </a:extLst>
          </p:cNvPr>
          <p:cNvSpPr/>
          <p:nvPr/>
        </p:nvSpPr>
        <p:spPr>
          <a:xfrm>
            <a:off x="6703826"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6" name="Rounded Rectangle 35">
            <a:extLst>
              <a:ext uri="{FF2B5EF4-FFF2-40B4-BE49-F238E27FC236}">
                <a16:creationId xmlns:a16="http://schemas.microsoft.com/office/drawing/2014/main" id="{9C07A2C9-B2C7-9D44-9333-66A5ECC86237}"/>
              </a:ext>
            </a:extLst>
          </p:cNvPr>
          <p:cNvSpPr/>
          <p:nvPr/>
        </p:nvSpPr>
        <p:spPr>
          <a:xfrm>
            <a:off x="6065873" y="5061100"/>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7" name="Rounded Rectangle 36">
            <a:extLst>
              <a:ext uri="{FF2B5EF4-FFF2-40B4-BE49-F238E27FC236}">
                <a16:creationId xmlns:a16="http://schemas.microsoft.com/office/drawing/2014/main" id="{689CE10C-4B2B-0942-9845-89C389773377}"/>
              </a:ext>
            </a:extLst>
          </p:cNvPr>
          <p:cNvSpPr/>
          <p:nvPr/>
        </p:nvSpPr>
        <p:spPr>
          <a:xfrm>
            <a:off x="7341779" y="507173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8" name="Rounded Rectangle 37">
            <a:extLst>
              <a:ext uri="{FF2B5EF4-FFF2-40B4-BE49-F238E27FC236}">
                <a16:creationId xmlns:a16="http://schemas.microsoft.com/office/drawing/2014/main" id="{C25970F8-032A-1E41-8DC0-39F2BDB7165D}"/>
              </a:ext>
            </a:extLst>
          </p:cNvPr>
          <p:cNvSpPr/>
          <p:nvPr/>
        </p:nvSpPr>
        <p:spPr>
          <a:xfrm>
            <a:off x="7972644" y="508236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9" name="Rounded Rectangle 38">
            <a:extLst>
              <a:ext uri="{FF2B5EF4-FFF2-40B4-BE49-F238E27FC236}">
                <a16:creationId xmlns:a16="http://schemas.microsoft.com/office/drawing/2014/main" id="{F6A36BBC-D662-F540-B14E-106F548A73C7}"/>
              </a:ext>
            </a:extLst>
          </p:cNvPr>
          <p:cNvSpPr/>
          <p:nvPr/>
        </p:nvSpPr>
        <p:spPr>
          <a:xfrm>
            <a:off x="8621229" y="507173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2" name="Curved Down Arrow 41">
            <a:extLst>
              <a:ext uri="{FF2B5EF4-FFF2-40B4-BE49-F238E27FC236}">
                <a16:creationId xmlns:a16="http://schemas.microsoft.com/office/drawing/2014/main" id="{485A56E9-EF14-384C-B2BE-55290370AD43}"/>
              </a:ext>
            </a:extLst>
          </p:cNvPr>
          <p:cNvSpPr/>
          <p:nvPr/>
        </p:nvSpPr>
        <p:spPr>
          <a:xfrm>
            <a:off x="321900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3" name="Curved Down Arrow 42">
            <a:extLst>
              <a:ext uri="{FF2B5EF4-FFF2-40B4-BE49-F238E27FC236}">
                <a16:creationId xmlns:a16="http://schemas.microsoft.com/office/drawing/2014/main" id="{D3410AEB-347F-5640-A32B-042C4199A3D7}"/>
              </a:ext>
            </a:extLst>
          </p:cNvPr>
          <p:cNvSpPr/>
          <p:nvPr/>
        </p:nvSpPr>
        <p:spPr>
          <a:xfrm>
            <a:off x="263421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4" name="Curved Down Arrow 43">
            <a:extLst>
              <a:ext uri="{FF2B5EF4-FFF2-40B4-BE49-F238E27FC236}">
                <a16:creationId xmlns:a16="http://schemas.microsoft.com/office/drawing/2014/main" id="{3A80FA52-E920-CF45-A5ED-D04A6EF2ABCF}"/>
              </a:ext>
            </a:extLst>
          </p:cNvPr>
          <p:cNvSpPr/>
          <p:nvPr/>
        </p:nvSpPr>
        <p:spPr>
          <a:xfrm>
            <a:off x="380379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5" name="TextBox 44">
            <a:extLst>
              <a:ext uri="{FF2B5EF4-FFF2-40B4-BE49-F238E27FC236}">
                <a16:creationId xmlns:a16="http://schemas.microsoft.com/office/drawing/2014/main" id="{613AB1CD-F5CB-6149-9E46-64A045C8EFB5}"/>
              </a:ext>
            </a:extLst>
          </p:cNvPr>
          <p:cNvSpPr txBox="1"/>
          <p:nvPr/>
        </p:nvSpPr>
        <p:spPr>
          <a:xfrm>
            <a:off x="5110715" y="3012468"/>
            <a:ext cx="433644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46" name="TextBox 45">
            <a:extLst>
              <a:ext uri="{FF2B5EF4-FFF2-40B4-BE49-F238E27FC236}">
                <a16:creationId xmlns:a16="http://schemas.microsoft.com/office/drawing/2014/main" id="{FD980004-01CB-3149-A4FB-848E708D58B6}"/>
              </a:ext>
            </a:extLst>
          </p:cNvPr>
          <p:cNvSpPr txBox="1"/>
          <p:nvPr/>
        </p:nvSpPr>
        <p:spPr>
          <a:xfrm>
            <a:off x="4451500" y="4653465"/>
            <a:ext cx="500970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47" name="TextBox 46">
            <a:extLst>
              <a:ext uri="{FF2B5EF4-FFF2-40B4-BE49-F238E27FC236}">
                <a16:creationId xmlns:a16="http://schemas.microsoft.com/office/drawing/2014/main" id="{6179715A-06FD-334F-B46B-C6405B3F2908}"/>
              </a:ext>
            </a:extLst>
          </p:cNvPr>
          <p:cNvSpPr txBox="1"/>
          <p:nvPr/>
        </p:nvSpPr>
        <p:spPr>
          <a:xfrm>
            <a:off x="5709555" y="1507097"/>
            <a:ext cx="377539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Tree>
    <p:extLst>
      <p:ext uri="{BB962C8B-B14F-4D97-AF65-F5344CB8AC3E}">
        <p14:creationId xmlns:p14="http://schemas.microsoft.com/office/powerpoint/2010/main" val="257350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3B76-B6E7-CA4D-BD89-8B497D08280D}"/>
              </a:ext>
            </a:extLst>
          </p:cNvPr>
          <p:cNvSpPr>
            <a:spLocks noGrp="1"/>
          </p:cNvSpPr>
          <p:nvPr>
            <p:ph type="title"/>
          </p:nvPr>
        </p:nvSpPr>
        <p:spPr>
          <a:xfrm>
            <a:off x="1981200" y="274638"/>
            <a:ext cx="8229600" cy="1143000"/>
          </a:xfrm>
        </p:spPr>
        <p:txBody>
          <a:bodyPr/>
          <a:lstStyle/>
          <a:p>
            <a:r>
              <a:rPr lang="en-US" dirty="0"/>
              <a:t>List Implementations</a:t>
            </a:r>
            <a:endParaRPr lang="it-IT" dirty="0"/>
          </a:p>
        </p:txBody>
      </p:sp>
      <p:sp>
        <p:nvSpPr>
          <p:cNvPr id="5" name="Rounded Rectangle 4">
            <a:extLst>
              <a:ext uri="{FF2B5EF4-FFF2-40B4-BE49-F238E27FC236}">
                <a16:creationId xmlns:a16="http://schemas.microsoft.com/office/drawing/2014/main" id="{363E15B8-C19B-9941-AE9F-460B1781A569}"/>
              </a:ext>
            </a:extLst>
          </p:cNvPr>
          <p:cNvSpPr/>
          <p:nvPr/>
        </p:nvSpPr>
        <p:spPr>
          <a:xfrm>
            <a:off x="2638646" y="203254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Rounded Rectangle 5">
            <a:extLst>
              <a:ext uri="{FF2B5EF4-FFF2-40B4-BE49-F238E27FC236}">
                <a16:creationId xmlns:a16="http://schemas.microsoft.com/office/drawing/2014/main" id="{09F7D9A9-6369-2D4E-8292-7EDD3551791A}"/>
              </a:ext>
            </a:extLst>
          </p:cNvPr>
          <p:cNvSpPr/>
          <p:nvPr/>
        </p:nvSpPr>
        <p:spPr>
          <a:xfrm>
            <a:off x="3914552" y="2043178"/>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8E0BBE43-769C-7D4E-B9B1-39B6950A2B6B}"/>
              </a:ext>
            </a:extLst>
          </p:cNvPr>
          <p:cNvSpPr/>
          <p:nvPr/>
        </p:nvSpPr>
        <p:spPr>
          <a:xfrm>
            <a:off x="5194002" y="204317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16" name="Straight Arrow Connector 15">
            <a:extLst>
              <a:ext uri="{FF2B5EF4-FFF2-40B4-BE49-F238E27FC236}">
                <a16:creationId xmlns:a16="http://schemas.microsoft.com/office/drawing/2014/main" id="{056DB9DE-7414-9C47-88FB-C55F85FBCED0}"/>
              </a:ext>
            </a:extLst>
          </p:cNvPr>
          <p:cNvCxnSpPr>
            <a:stCxn id="5" idx="3"/>
            <a:endCxn id="6" idx="1"/>
          </p:cNvCxnSpPr>
          <p:nvPr/>
        </p:nvCxnSpPr>
        <p:spPr>
          <a:xfrm>
            <a:off x="3276599" y="2351522"/>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C6B37C9-127C-4D46-9673-EEF893433C9B}"/>
              </a:ext>
            </a:extLst>
          </p:cNvPr>
          <p:cNvCxnSpPr/>
          <p:nvPr/>
        </p:nvCxnSpPr>
        <p:spPr>
          <a:xfrm>
            <a:off x="4550733" y="234088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564D93D7-E1CC-9D4A-B82D-6B882232CDA7}"/>
              </a:ext>
            </a:extLst>
          </p:cNvPr>
          <p:cNvSpPr/>
          <p:nvPr/>
        </p:nvSpPr>
        <p:spPr>
          <a:xfrm>
            <a:off x="2633330" y="354241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547F9D07-62AB-2F4A-A09F-7D9B3B1CF8F5}"/>
              </a:ext>
            </a:extLst>
          </p:cNvPr>
          <p:cNvSpPr/>
          <p:nvPr/>
        </p:nvSpPr>
        <p:spPr>
          <a:xfrm>
            <a:off x="3909236" y="3553044"/>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B4320979-759B-EB45-9481-8D7443F70052}"/>
              </a:ext>
            </a:extLst>
          </p:cNvPr>
          <p:cNvSpPr/>
          <p:nvPr/>
        </p:nvSpPr>
        <p:spPr>
          <a:xfrm>
            <a:off x="5188686" y="35530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1A19E058-0877-5B4F-A46E-410BCC6477C3}"/>
              </a:ext>
            </a:extLst>
          </p:cNvPr>
          <p:cNvSpPr/>
          <p:nvPr/>
        </p:nvSpPr>
        <p:spPr>
          <a:xfrm>
            <a:off x="6469908" y="3553044"/>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28" name="Straight Arrow Connector 27">
            <a:extLst>
              <a:ext uri="{FF2B5EF4-FFF2-40B4-BE49-F238E27FC236}">
                <a16:creationId xmlns:a16="http://schemas.microsoft.com/office/drawing/2014/main" id="{6261A5C2-4825-FB44-8156-8E785CCC1D44}"/>
              </a:ext>
            </a:extLst>
          </p:cNvPr>
          <p:cNvCxnSpPr>
            <a:stCxn id="22" idx="3"/>
            <a:endCxn id="23" idx="1"/>
          </p:cNvCxnSpPr>
          <p:nvPr/>
        </p:nvCxnSpPr>
        <p:spPr>
          <a:xfrm>
            <a:off x="3271283" y="3861388"/>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E57F438-0A4A-1242-8527-C5945F3EEBC8}"/>
              </a:ext>
            </a:extLst>
          </p:cNvPr>
          <p:cNvCxnSpPr/>
          <p:nvPr/>
        </p:nvCxnSpPr>
        <p:spPr>
          <a:xfrm>
            <a:off x="4545417" y="3850755"/>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C9A839C-0688-9F4D-A901-90C820CA630A}"/>
              </a:ext>
            </a:extLst>
          </p:cNvPr>
          <p:cNvCxnSpPr/>
          <p:nvPr/>
        </p:nvCxnSpPr>
        <p:spPr>
          <a:xfrm>
            <a:off x="5862083" y="3856071"/>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urved Down Arrow 36">
            <a:extLst>
              <a:ext uri="{FF2B5EF4-FFF2-40B4-BE49-F238E27FC236}">
                <a16:creationId xmlns:a16="http://schemas.microsoft.com/office/drawing/2014/main" id="{05AAAE62-4F01-D14C-8B17-29EE1C2AC6CC}"/>
              </a:ext>
            </a:extLst>
          </p:cNvPr>
          <p:cNvSpPr/>
          <p:nvPr/>
        </p:nvSpPr>
        <p:spPr>
          <a:xfrm>
            <a:off x="2984204" y="1561009"/>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38" name="Curved Down Arrow 37">
            <a:extLst>
              <a:ext uri="{FF2B5EF4-FFF2-40B4-BE49-F238E27FC236}">
                <a16:creationId xmlns:a16="http://schemas.microsoft.com/office/drawing/2014/main" id="{4177F070-1CD7-AE48-8DEB-FEBFEE486769}"/>
              </a:ext>
            </a:extLst>
          </p:cNvPr>
          <p:cNvSpPr/>
          <p:nvPr/>
        </p:nvSpPr>
        <p:spPr>
          <a:xfrm>
            <a:off x="4294665" y="1561008"/>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59" name="TextBox 58">
            <a:extLst>
              <a:ext uri="{FF2B5EF4-FFF2-40B4-BE49-F238E27FC236}">
                <a16:creationId xmlns:a16="http://schemas.microsoft.com/office/drawing/2014/main" id="{638A6E52-F027-DB44-B2E3-B2CAA084A26C}"/>
              </a:ext>
            </a:extLst>
          </p:cNvPr>
          <p:cNvSpPr txBox="1"/>
          <p:nvPr/>
        </p:nvSpPr>
        <p:spPr>
          <a:xfrm>
            <a:off x="5247159" y="4213094"/>
            <a:ext cx="444865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60" name="TextBox 59">
            <a:extLst>
              <a:ext uri="{FF2B5EF4-FFF2-40B4-BE49-F238E27FC236}">
                <a16:creationId xmlns:a16="http://schemas.microsoft.com/office/drawing/2014/main" id="{89C5B7D5-5BD8-5C4E-806B-893923CF01F7}"/>
              </a:ext>
            </a:extLst>
          </p:cNvPr>
          <p:cNvSpPr txBox="1"/>
          <p:nvPr/>
        </p:nvSpPr>
        <p:spPr>
          <a:xfrm>
            <a:off x="5176282" y="5684882"/>
            <a:ext cx="512191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61" name="TextBox 60">
            <a:extLst>
              <a:ext uri="{FF2B5EF4-FFF2-40B4-BE49-F238E27FC236}">
                <a16:creationId xmlns:a16="http://schemas.microsoft.com/office/drawing/2014/main" id="{C2CA73DF-F217-F24D-AF0C-52BA33F4435D}"/>
              </a:ext>
            </a:extLst>
          </p:cNvPr>
          <p:cNvSpPr txBox="1"/>
          <p:nvPr/>
        </p:nvSpPr>
        <p:spPr>
          <a:xfrm>
            <a:off x="5247160" y="2666855"/>
            <a:ext cx="388760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cxnSp>
        <p:nvCxnSpPr>
          <p:cNvPr id="62" name="Straight Arrow Connector 61">
            <a:extLst>
              <a:ext uri="{FF2B5EF4-FFF2-40B4-BE49-F238E27FC236}">
                <a16:creationId xmlns:a16="http://schemas.microsoft.com/office/drawing/2014/main" id="{E0F830AC-DFE1-9A4F-9A45-6AA4AD52B1C4}"/>
              </a:ext>
            </a:extLst>
          </p:cNvPr>
          <p:cNvCxnSpPr/>
          <p:nvPr/>
        </p:nvCxnSpPr>
        <p:spPr>
          <a:xfrm>
            <a:off x="2015757" y="230190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3EEEC8F8-A56B-8B4F-9FF1-19AD04DC90D8}"/>
              </a:ext>
            </a:extLst>
          </p:cNvPr>
          <p:cNvCxnSpPr/>
          <p:nvPr/>
        </p:nvCxnSpPr>
        <p:spPr>
          <a:xfrm>
            <a:off x="1986517" y="386845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Rounded Rectangle 64">
            <a:extLst>
              <a:ext uri="{FF2B5EF4-FFF2-40B4-BE49-F238E27FC236}">
                <a16:creationId xmlns:a16="http://schemas.microsoft.com/office/drawing/2014/main" id="{502BA20D-F042-5648-A1D7-354A05FD9171}"/>
              </a:ext>
            </a:extLst>
          </p:cNvPr>
          <p:cNvSpPr/>
          <p:nvPr/>
        </p:nvSpPr>
        <p:spPr>
          <a:xfrm>
            <a:off x="2626242" y="4992100"/>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6" name="Rounded Rectangle 65">
            <a:extLst>
              <a:ext uri="{FF2B5EF4-FFF2-40B4-BE49-F238E27FC236}">
                <a16:creationId xmlns:a16="http://schemas.microsoft.com/office/drawing/2014/main" id="{565AD790-D710-6F4D-AF9F-1E4A4119FDB2}"/>
              </a:ext>
            </a:extLst>
          </p:cNvPr>
          <p:cNvSpPr/>
          <p:nvPr/>
        </p:nvSpPr>
        <p:spPr>
          <a:xfrm>
            <a:off x="3902148" y="5002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7" name="Rounded Rectangle 66">
            <a:extLst>
              <a:ext uri="{FF2B5EF4-FFF2-40B4-BE49-F238E27FC236}">
                <a16:creationId xmlns:a16="http://schemas.microsoft.com/office/drawing/2014/main" id="{38F223A0-52F2-054B-9FD5-51652F563504}"/>
              </a:ext>
            </a:extLst>
          </p:cNvPr>
          <p:cNvSpPr/>
          <p:nvPr/>
        </p:nvSpPr>
        <p:spPr>
          <a:xfrm>
            <a:off x="5181598" y="500273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8" name="Rounded Rectangle 67">
            <a:extLst>
              <a:ext uri="{FF2B5EF4-FFF2-40B4-BE49-F238E27FC236}">
                <a16:creationId xmlns:a16="http://schemas.microsoft.com/office/drawing/2014/main" id="{7109E3F8-EBF1-724D-A9EC-DF0AD0A991BD}"/>
              </a:ext>
            </a:extLst>
          </p:cNvPr>
          <p:cNvSpPr/>
          <p:nvPr/>
        </p:nvSpPr>
        <p:spPr>
          <a:xfrm>
            <a:off x="6462820" y="5002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69" name="Straight Arrow Connector 68">
            <a:extLst>
              <a:ext uri="{FF2B5EF4-FFF2-40B4-BE49-F238E27FC236}">
                <a16:creationId xmlns:a16="http://schemas.microsoft.com/office/drawing/2014/main" id="{5F75EF04-D968-334E-9D75-D35741C89796}"/>
              </a:ext>
            </a:extLst>
          </p:cNvPr>
          <p:cNvCxnSpPr>
            <a:stCxn id="65" idx="3"/>
            <a:endCxn id="66" idx="1"/>
          </p:cNvCxnSpPr>
          <p:nvPr/>
        </p:nvCxnSpPr>
        <p:spPr>
          <a:xfrm>
            <a:off x="3264195" y="531107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13F3310-E9B4-1A45-B2F7-45237AF9FCA9}"/>
              </a:ext>
            </a:extLst>
          </p:cNvPr>
          <p:cNvCxnSpPr/>
          <p:nvPr/>
        </p:nvCxnSpPr>
        <p:spPr>
          <a:xfrm>
            <a:off x="4538329" y="530044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DA8E0FE3-B82E-E14C-AAC4-725F774AE766}"/>
              </a:ext>
            </a:extLst>
          </p:cNvPr>
          <p:cNvCxnSpPr/>
          <p:nvPr/>
        </p:nvCxnSpPr>
        <p:spPr>
          <a:xfrm>
            <a:off x="5854995" y="530575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96F22160-43D8-5A4B-8BA6-2FC0D0C00DBD}"/>
              </a:ext>
            </a:extLst>
          </p:cNvPr>
          <p:cNvCxnSpPr/>
          <p:nvPr/>
        </p:nvCxnSpPr>
        <p:spPr>
          <a:xfrm>
            <a:off x="1979429" y="5318144"/>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Curved Down Arrow 75">
            <a:extLst>
              <a:ext uri="{FF2B5EF4-FFF2-40B4-BE49-F238E27FC236}">
                <a16:creationId xmlns:a16="http://schemas.microsoft.com/office/drawing/2014/main" id="{60253BFC-0C48-8044-A9E6-B299A7ABC2D3}"/>
              </a:ext>
            </a:extLst>
          </p:cNvPr>
          <p:cNvSpPr/>
          <p:nvPr/>
        </p:nvSpPr>
        <p:spPr>
          <a:xfrm>
            <a:off x="2876994" y="3072705"/>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7" name="Curved Down Arrow 76">
            <a:extLst>
              <a:ext uri="{FF2B5EF4-FFF2-40B4-BE49-F238E27FC236}">
                <a16:creationId xmlns:a16="http://schemas.microsoft.com/office/drawing/2014/main" id="{7AF53FB9-2659-E049-87A0-F4B25D1E6046}"/>
              </a:ext>
            </a:extLst>
          </p:cNvPr>
          <p:cNvSpPr/>
          <p:nvPr/>
        </p:nvSpPr>
        <p:spPr>
          <a:xfrm>
            <a:off x="4187455" y="3072704"/>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8" name="Curved Down Arrow 77">
            <a:extLst>
              <a:ext uri="{FF2B5EF4-FFF2-40B4-BE49-F238E27FC236}">
                <a16:creationId xmlns:a16="http://schemas.microsoft.com/office/drawing/2014/main" id="{B4CABDEB-8EF0-3C4B-94E5-054893C71ABD}"/>
              </a:ext>
            </a:extLst>
          </p:cNvPr>
          <p:cNvSpPr/>
          <p:nvPr/>
        </p:nvSpPr>
        <p:spPr>
          <a:xfrm>
            <a:off x="5497916" y="3074530"/>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3" name="CasellaDiTesto 2">
            <a:extLst>
              <a:ext uri="{FF2B5EF4-FFF2-40B4-BE49-F238E27FC236}">
                <a16:creationId xmlns:a16="http://schemas.microsoft.com/office/drawing/2014/main" id="{E6D9B5D9-25B8-4769-A5D2-9C7F9777C8A4}"/>
              </a:ext>
            </a:extLst>
          </p:cNvPr>
          <p:cNvSpPr txBox="1"/>
          <p:nvPr/>
        </p:nvSpPr>
        <p:spPr>
          <a:xfrm>
            <a:off x="1459185" y="6449625"/>
            <a:ext cx="5836745" cy="369332"/>
          </a:xfrm>
          <a:prstGeom prst="rect">
            <a:avLst/>
          </a:prstGeom>
          <a:noFill/>
        </p:spPr>
        <p:txBody>
          <a:bodyPr wrap="square" rtlCol="0">
            <a:spAutoFit/>
          </a:bodyPr>
          <a:lstStyle/>
          <a:p>
            <a:pPr algn="l"/>
            <a:r>
              <a:rPr lang="it-IT" dirty="0"/>
              <a:t>In java </a:t>
            </a:r>
            <a:r>
              <a:rPr lang="it-IT" dirty="0" err="1"/>
              <a:t>fx</a:t>
            </a:r>
            <a:r>
              <a:rPr lang="it-IT" dirty="0"/>
              <a:t>-&gt;</a:t>
            </a:r>
            <a:r>
              <a:rPr lang="it-IT" dirty="0" err="1"/>
              <a:t>collections</a:t>
            </a:r>
            <a:r>
              <a:rPr lang="it-IT"/>
              <a:t> controlla a casa</a:t>
            </a:r>
            <a:endParaRPr lang="it-IT" dirty="0"/>
          </a:p>
        </p:txBody>
      </p:sp>
    </p:spTree>
    <p:extLst>
      <p:ext uri="{BB962C8B-B14F-4D97-AF65-F5344CB8AC3E}">
        <p14:creationId xmlns:p14="http://schemas.microsoft.com/office/powerpoint/2010/main" val="151735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Interface</a:t>
            </a:r>
          </a:p>
        </p:txBody>
      </p:sp>
      <p:sp>
        <p:nvSpPr>
          <p:cNvPr id="3" name="Content Placeholder 2"/>
          <p:cNvSpPr>
            <a:spLocks noGrp="1"/>
          </p:cNvSpPr>
          <p:nvPr>
            <p:ph idx="1"/>
          </p:nvPr>
        </p:nvSpPr>
        <p:spPr/>
        <p:txBody>
          <a:bodyPr/>
          <a:lstStyle/>
          <a:p>
            <a:r>
              <a:rPr lang="en-US" dirty="0"/>
              <a:t>Contains no methods other than those inherited from Collection</a:t>
            </a:r>
          </a:p>
          <a:p>
            <a:r>
              <a:rPr lang="en-US" dirty="0">
                <a:solidFill>
                  <a:schemeClr val="accent6">
                    <a:lumMod val="75000"/>
                  </a:schemeClr>
                </a:solidFill>
              </a:rPr>
              <a:t>No duplicate elements are allowed</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287" y="4261417"/>
            <a:ext cx="3459238" cy="2584489"/>
          </a:xfrm>
          <a:prstGeom prst="rect">
            <a:avLst/>
          </a:prstGeom>
        </p:spPr>
      </p:pic>
    </p:spTree>
    <p:extLst>
      <p:ext uri="{BB962C8B-B14F-4D97-AF65-F5344CB8AC3E}">
        <p14:creationId xmlns:p14="http://schemas.microsoft.com/office/powerpoint/2010/main" val="70991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Implementations</a:t>
            </a:r>
          </a:p>
        </p:txBody>
      </p:sp>
      <p:sp>
        <p:nvSpPr>
          <p:cNvPr id="3" name="Content Placeholder 2"/>
          <p:cNvSpPr>
            <a:spLocks noGrp="1"/>
          </p:cNvSpPr>
          <p:nvPr>
            <p:ph idx="1"/>
          </p:nvPr>
        </p:nvSpPr>
        <p:spPr/>
        <p:txBody>
          <a:bodyPr>
            <a:normAutofit/>
          </a:bodyPr>
          <a:lstStyle/>
          <a:p>
            <a:r>
              <a:rPr lang="en-US" sz="2400" dirty="0" err="1">
                <a:solidFill>
                  <a:srgbClr val="E46C0A"/>
                </a:solidFill>
              </a:rPr>
              <a:t>HashSet</a:t>
            </a:r>
            <a:r>
              <a:rPr lang="en-US" sz="2400" dirty="0">
                <a:solidFill>
                  <a:srgbClr val="E46C0A"/>
                </a:solidFill>
              </a:rPr>
              <a:t> </a:t>
            </a:r>
            <a:r>
              <a:rPr lang="en-US" sz="2400" dirty="0"/>
              <a:t>implements </a:t>
            </a:r>
            <a:r>
              <a:rPr lang="en-US" sz="2400" dirty="0">
                <a:solidFill>
                  <a:srgbClr val="E46C0A"/>
                </a:solidFill>
              </a:rPr>
              <a:t>Set</a:t>
            </a:r>
          </a:p>
          <a:p>
            <a:pPr lvl="1"/>
            <a:r>
              <a:rPr lang="en-US" sz="2400" dirty="0"/>
              <a:t>Hash tables as internal data structure (fast!)</a:t>
            </a:r>
          </a:p>
          <a:p>
            <a:pPr lvl="1"/>
            <a:r>
              <a:rPr lang="en-US" sz="2400" dirty="0"/>
              <a:t>Insertion order not preserved</a:t>
            </a:r>
          </a:p>
          <a:p>
            <a:r>
              <a:rPr lang="en-US" sz="2400" dirty="0" err="1">
                <a:solidFill>
                  <a:srgbClr val="E46C0A"/>
                </a:solidFill>
              </a:rPr>
              <a:t>LinkedHashSet</a:t>
            </a:r>
            <a:r>
              <a:rPr lang="en-US" sz="2400" dirty="0">
                <a:solidFill>
                  <a:srgbClr val="E46C0A"/>
                </a:solidFill>
              </a:rPr>
              <a:t> </a:t>
            </a:r>
            <a:r>
              <a:rPr lang="en-US" sz="2400" dirty="0"/>
              <a:t>extends </a:t>
            </a:r>
            <a:r>
              <a:rPr lang="en-US" sz="2400" dirty="0" err="1">
                <a:solidFill>
                  <a:srgbClr val="E46C0A"/>
                </a:solidFill>
              </a:rPr>
              <a:t>HashSet</a:t>
            </a:r>
            <a:endParaRPr lang="en-US" sz="2400" dirty="0">
              <a:solidFill>
                <a:srgbClr val="E46C0A"/>
              </a:solidFill>
            </a:endParaRPr>
          </a:p>
          <a:p>
            <a:pPr lvl="1"/>
            <a:r>
              <a:rPr lang="en-US" sz="2400" dirty="0"/>
              <a:t>Insertion order preserved</a:t>
            </a:r>
          </a:p>
          <a:p>
            <a:r>
              <a:rPr lang="en-US" sz="2400" dirty="0" err="1">
                <a:solidFill>
                  <a:srgbClr val="E46C0A"/>
                </a:solidFill>
              </a:rPr>
              <a:t>TreeSet</a:t>
            </a:r>
            <a:r>
              <a:rPr lang="en-US" sz="2400" dirty="0">
                <a:solidFill>
                  <a:srgbClr val="E46C0A"/>
                </a:solidFill>
              </a:rPr>
              <a:t> </a:t>
            </a:r>
            <a:r>
              <a:rPr lang="en-US" sz="2400" dirty="0"/>
              <a:t>implements </a:t>
            </a:r>
            <a:r>
              <a:rPr lang="en-US" sz="2400" dirty="0" err="1">
                <a:solidFill>
                  <a:srgbClr val="E46C0A"/>
                </a:solidFill>
              </a:rPr>
              <a:t>SortedSet</a:t>
            </a:r>
            <a:r>
              <a:rPr lang="en-US" sz="2400" dirty="0">
                <a:solidFill>
                  <a:srgbClr val="E46C0A"/>
                </a:solidFill>
              </a:rPr>
              <a:t> (an extension of Set)</a:t>
            </a:r>
          </a:p>
          <a:p>
            <a:pPr lvl="1"/>
            <a:r>
              <a:rPr lang="en-US" sz="2400" dirty="0"/>
              <a:t>R-B trees as internal data structure (provide ordering) </a:t>
            </a:r>
          </a:p>
          <a:p>
            <a:pPr lvl="1"/>
            <a:r>
              <a:rPr lang="en-US" sz="2400" dirty="0"/>
              <a:t>User definable internal ordering </a:t>
            </a:r>
            <a:r>
              <a:rPr lang="en-US" sz="2400" i="1" dirty="0" err="1"/>
              <a:t>TreeSet</a:t>
            </a:r>
            <a:r>
              <a:rPr lang="en-US" sz="2400" i="1" dirty="0"/>
              <a:t>(Comparator c)</a:t>
            </a:r>
          </a:p>
          <a:p>
            <a:pPr lvl="1"/>
            <a:r>
              <a:rPr lang="en-US" sz="2400" dirty="0"/>
              <a:t>Slow when compared to hash-based implementations</a:t>
            </a:r>
          </a:p>
        </p:txBody>
      </p:sp>
    </p:spTree>
    <p:extLst>
      <p:ext uri="{BB962C8B-B14F-4D97-AF65-F5344CB8AC3E}">
        <p14:creationId xmlns:p14="http://schemas.microsoft.com/office/powerpoint/2010/main" val="135739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Implementations</a:t>
            </a:r>
          </a:p>
        </p:txBody>
      </p:sp>
      <p:sp>
        <p:nvSpPr>
          <p:cNvPr id="3" name="Content Placeholder 2"/>
          <p:cNvSpPr>
            <a:spLocks noGrp="1"/>
          </p:cNvSpPr>
          <p:nvPr>
            <p:ph idx="1"/>
          </p:nvPr>
        </p:nvSpPr>
        <p:spPr/>
        <p:txBody>
          <a:bodyPr>
            <a:normAutofit lnSpcReduction="10000"/>
          </a:bodyPr>
          <a:lstStyle/>
          <a:p>
            <a:pPr marL="0" indent="0">
              <a:buNone/>
            </a:pPr>
            <a:r>
              <a:rPr lang="en-US" sz="2000" dirty="0">
                <a:latin typeface="Consolas"/>
                <a:cs typeface="Consolas"/>
              </a:rPr>
              <a:t>List&lt;String&gt; l = </a:t>
            </a:r>
            <a:r>
              <a:rPr lang="en-US" sz="2000" dirty="0" err="1">
                <a:latin typeface="Consolas"/>
                <a:cs typeface="Consolas"/>
              </a:rPr>
              <a:t>List.of</a:t>
            </a:r>
            <a:r>
              <a:rPr lang="en-US" sz="2000" dirty="0">
                <a:latin typeface="Consolas"/>
                <a:cs typeface="Consolas"/>
              </a:rPr>
              <a:t>("Nicola", "Agata", "</a:t>
            </a:r>
            <a:r>
              <a:rPr lang="en-US" sz="2000" dirty="0" err="1">
                <a:latin typeface="Consolas"/>
                <a:cs typeface="Consolas"/>
              </a:rPr>
              <a:t>Marzia</a:t>
            </a:r>
            <a:r>
              <a:rPr lang="en-US" sz="2000" dirty="0">
                <a:latin typeface="Consolas"/>
                <a:cs typeface="Consolas"/>
              </a:rPr>
              <a:t>", "Agata");</a:t>
            </a:r>
          </a:p>
          <a:p>
            <a:pPr marL="0" indent="0">
              <a:buNone/>
            </a:pPr>
            <a:endParaRPr lang="en-US" sz="2000" dirty="0">
              <a:latin typeface="Consolas"/>
              <a:cs typeface="Consolas"/>
            </a:endParaRPr>
          </a:p>
          <a:p>
            <a:pPr marL="0" indent="0">
              <a:buNone/>
            </a:pPr>
            <a:r>
              <a:rPr lang="en-US" sz="2000" dirty="0">
                <a:latin typeface="Consolas"/>
                <a:cs typeface="Consolas"/>
              </a:rPr>
              <a:t>Set&lt;String&gt; </a:t>
            </a:r>
            <a:r>
              <a:rPr lang="en-US" sz="2000" dirty="0" err="1">
                <a:latin typeface="Consolas"/>
                <a:cs typeface="Consolas"/>
              </a:rPr>
              <a:t>hs</a:t>
            </a:r>
            <a:r>
              <a:rPr lang="en-US" sz="2000" dirty="0">
                <a:latin typeface="Consolas"/>
                <a:cs typeface="Consolas"/>
              </a:rPr>
              <a:t> = new </a:t>
            </a:r>
            <a:r>
              <a:rPr lang="en-US" sz="2000" dirty="0">
                <a:solidFill>
                  <a:schemeClr val="accent6">
                    <a:lumMod val="75000"/>
                  </a:schemeClr>
                </a:solidFill>
                <a:latin typeface="Consolas"/>
                <a:cs typeface="Consolas"/>
              </a:rPr>
              <a:t>HashSet</a:t>
            </a:r>
            <a:r>
              <a:rPr lang="en-US" sz="2000" dirty="0">
                <a:latin typeface="Consolas"/>
                <a:cs typeface="Consolas"/>
              </a:rPr>
              <a:t>&lt;&gt;(l);</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hs</a:t>
            </a:r>
            <a:r>
              <a:rPr lang="en-US" sz="2000" dirty="0">
                <a:latin typeface="Consolas"/>
                <a:cs typeface="Consolas"/>
              </a:rPr>
              <a:t>);</a:t>
            </a:r>
          </a:p>
          <a:p>
            <a:pPr marL="0" indent="0">
              <a:buNone/>
            </a:pPr>
            <a:r>
              <a:rPr lang="en-US" sz="2000" dirty="0">
                <a:latin typeface="Consolas"/>
                <a:cs typeface="Consolas"/>
              </a:rPr>
              <a:t>// [</a:t>
            </a:r>
            <a:r>
              <a:rPr lang="en-US" sz="2000" dirty="0" err="1">
                <a:latin typeface="Consolas"/>
                <a:cs typeface="Consolas"/>
              </a:rPr>
              <a:t>Marzia</a:t>
            </a:r>
            <a:r>
              <a:rPr lang="en-US" sz="2000" dirty="0">
                <a:latin typeface="Consolas"/>
                <a:cs typeface="Consolas"/>
              </a:rPr>
              <a:t>, Nicola, Agata]</a:t>
            </a:r>
          </a:p>
          <a:p>
            <a:pPr marL="0" indent="0">
              <a:buNone/>
            </a:pPr>
            <a:r>
              <a:rPr lang="en-US" sz="2000" dirty="0">
                <a:latin typeface="Consolas"/>
                <a:cs typeface="Consolas"/>
              </a:rPr>
              <a:t> </a:t>
            </a:r>
          </a:p>
          <a:p>
            <a:pPr marL="0" indent="0">
              <a:buNone/>
            </a:pPr>
            <a:r>
              <a:rPr lang="en-US" sz="2000" dirty="0">
                <a:latin typeface="Consolas"/>
                <a:cs typeface="Consolas"/>
              </a:rPr>
              <a:t>Set&lt;String&gt; </a:t>
            </a:r>
            <a:r>
              <a:rPr lang="en-US" sz="2000" dirty="0" err="1">
                <a:latin typeface="Consolas"/>
                <a:cs typeface="Consolas"/>
              </a:rPr>
              <a:t>lhs</a:t>
            </a:r>
            <a:r>
              <a:rPr lang="en-US" sz="2000" dirty="0">
                <a:latin typeface="Consolas"/>
                <a:cs typeface="Consolas"/>
              </a:rPr>
              <a:t> = new </a:t>
            </a:r>
            <a:r>
              <a:rPr lang="en-US" sz="2000" dirty="0" err="1">
                <a:solidFill>
                  <a:schemeClr val="accent6">
                    <a:lumMod val="75000"/>
                  </a:schemeClr>
                </a:solidFill>
                <a:latin typeface="Consolas"/>
                <a:cs typeface="Consolas"/>
              </a:rPr>
              <a:t>LinkedHashSet</a:t>
            </a:r>
            <a:r>
              <a:rPr lang="en-US" sz="2000" dirty="0">
                <a:latin typeface="Consolas"/>
                <a:cs typeface="Consolas"/>
              </a:rPr>
              <a:t>&lt;&gt;(l);</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lhs</a:t>
            </a:r>
            <a:r>
              <a:rPr lang="en-US" sz="2000" dirty="0">
                <a:latin typeface="Consolas"/>
                <a:cs typeface="Consolas"/>
              </a:rPr>
              <a:t>);</a:t>
            </a:r>
          </a:p>
          <a:p>
            <a:pPr marL="0" indent="0">
              <a:buNone/>
            </a:pPr>
            <a:r>
              <a:rPr lang="en-US" sz="2000" dirty="0">
                <a:latin typeface="Consolas"/>
                <a:cs typeface="Consolas"/>
              </a:rPr>
              <a:t>// [Nicola, Agata, </a:t>
            </a:r>
            <a:r>
              <a:rPr lang="en-US" sz="2000" dirty="0" err="1">
                <a:latin typeface="Consolas"/>
                <a:cs typeface="Consolas"/>
              </a:rPr>
              <a:t>Marzia</a:t>
            </a: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Set&lt;String&gt; </a:t>
            </a:r>
            <a:r>
              <a:rPr lang="en-US" sz="2000" dirty="0" err="1">
                <a:latin typeface="Consolas"/>
                <a:cs typeface="Consolas"/>
              </a:rPr>
              <a:t>ts</a:t>
            </a:r>
            <a:r>
              <a:rPr lang="en-US" sz="2000" dirty="0">
                <a:latin typeface="Consolas"/>
                <a:cs typeface="Consolas"/>
              </a:rPr>
              <a:t> = new </a:t>
            </a:r>
            <a:r>
              <a:rPr lang="en-US" sz="2000" dirty="0" err="1">
                <a:solidFill>
                  <a:schemeClr val="accent6">
                    <a:lumMod val="75000"/>
                  </a:schemeClr>
                </a:solidFill>
                <a:latin typeface="Consolas"/>
                <a:cs typeface="Consolas"/>
              </a:rPr>
              <a:t>TreeSet</a:t>
            </a:r>
            <a:r>
              <a:rPr lang="en-US" sz="2000" dirty="0">
                <a:latin typeface="Consolas"/>
                <a:cs typeface="Consolas"/>
              </a:rPr>
              <a:t>&lt;&gt;(l);</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ts</a:t>
            </a:r>
            <a:r>
              <a:rPr lang="en-US" sz="2000" dirty="0">
                <a:latin typeface="Consolas"/>
                <a:cs typeface="Consolas"/>
              </a:rPr>
              <a:t>);</a:t>
            </a:r>
          </a:p>
          <a:p>
            <a:pPr marL="0" indent="0">
              <a:buNone/>
            </a:pPr>
            <a:r>
              <a:rPr lang="en-US" sz="2000" dirty="0">
                <a:latin typeface="Consolas"/>
                <a:cs typeface="Consolas"/>
              </a:rPr>
              <a:t>// [Agata, </a:t>
            </a:r>
            <a:r>
              <a:rPr lang="en-US" sz="2000" dirty="0" err="1">
                <a:latin typeface="Consolas"/>
                <a:cs typeface="Consolas"/>
              </a:rPr>
              <a:t>Marzia</a:t>
            </a:r>
            <a:r>
              <a:rPr lang="en-US" sz="2000" dirty="0">
                <a:latin typeface="Consolas"/>
                <a:cs typeface="Consolas"/>
              </a:rPr>
              <a:t>, Nicola]</a:t>
            </a:r>
          </a:p>
        </p:txBody>
      </p:sp>
    </p:spTree>
    <p:extLst>
      <p:ext uri="{BB962C8B-B14F-4D97-AF65-F5344CB8AC3E}">
        <p14:creationId xmlns:p14="http://schemas.microsoft.com/office/powerpoint/2010/main" val="1411000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Internal Ordering</a:t>
            </a:r>
          </a:p>
        </p:txBody>
      </p:sp>
      <p:sp>
        <p:nvSpPr>
          <p:cNvPr id="3" name="Content Placeholder 2"/>
          <p:cNvSpPr>
            <a:spLocks noGrp="1"/>
          </p:cNvSpPr>
          <p:nvPr>
            <p:ph idx="1"/>
          </p:nvPr>
        </p:nvSpPr>
        <p:spPr/>
        <p:txBody>
          <a:bodyPr>
            <a:normAutofit/>
          </a:bodyPr>
          <a:lstStyle/>
          <a:p>
            <a:r>
              <a:rPr lang="en-US" dirty="0"/>
              <a:t>Depending on the constructor used, </a:t>
            </a:r>
            <a:r>
              <a:rPr lang="en-US" dirty="0" err="1"/>
              <a:t>SortedSet</a:t>
            </a:r>
            <a:r>
              <a:rPr lang="en-US" dirty="0"/>
              <a:t> implementations can use different orderings</a:t>
            </a:r>
          </a:p>
          <a:p>
            <a:r>
              <a:rPr lang="en-US" dirty="0" err="1">
                <a:solidFill>
                  <a:srgbClr val="E46C0A"/>
                </a:solidFill>
              </a:rPr>
              <a:t>TreeSet</a:t>
            </a:r>
            <a:r>
              <a:rPr lang="en-US" dirty="0">
                <a:solidFill>
                  <a:srgbClr val="E46C0A"/>
                </a:solidFill>
              </a:rPr>
              <a:t>()</a:t>
            </a:r>
          </a:p>
          <a:p>
            <a:pPr lvl="1"/>
            <a:r>
              <a:rPr lang="en-US" dirty="0"/>
              <a:t>Natural ascending ordering</a:t>
            </a:r>
          </a:p>
          <a:p>
            <a:pPr lvl="1"/>
            <a:r>
              <a:rPr lang="en-US" dirty="0"/>
              <a:t>Elements must implement the </a:t>
            </a:r>
            <a:r>
              <a:rPr lang="en-US" dirty="0">
                <a:solidFill>
                  <a:schemeClr val="accent6">
                    <a:lumMod val="75000"/>
                  </a:schemeClr>
                </a:solidFill>
              </a:rPr>
              <a:t>Comparable Interface</a:t>
            </a:r>
          </a:p>
          <a:p>
            <a:r>
              <a:rPr lang="en-US" dirty="0" err="1">
                <a:solidFill>
                  <a:srgbClr val="E46C0A"/>
                </a:solidFill>
              </a:rPr>
              <a:t>TreeSet</a:t>
            </a:r>
            <a:r>
              <a:rPr lang="en-US" dirty="0">
                <a:solidFill>
                  <a:srgbClr val="E46C0A"/>
                </a:solidFill>
              </a:rPr>
              <a:t>(Comparator c)</a:t>
            </a:r>
          </a:p>
          <a:p>
            <a:pPr lvl="1"/>
            <a:r>
              <a:rPr lang="en-US" dirty="0"/>
              <a:t>Ordering is defined by the Comparator c</a:t>
            </a:r>
          </a:p>
        </p:txBody>
      </p:sp>
    </p:spTree>
    <p:extLst>
      <p:ext uri="{BB962C8B-B14F-4D97-AF65-F5344CB8AC3E}">
        <p14:creationId xmlns:p14="http://schemas.microsoft.com/office/powerpoint/2010/main" val="2762634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HashSet vs </a:t>
            </a:r>
            <a:r>
              <a:rPr lang="en-US" dirty="0" err="1"/>
              <a:t>TreeSet</a:t>
            </a:r>
            <a:endParaRPr lang="en-US" dirty="0"/>
          </a:p>
        </p:txBody>
      </p:sp>
      <p:sp>
        <p:nvSpPr>
          <p:cNvPr id="4" name="Content Placeholder 3">
            <a:extLst>
              <a:ext uri="{FF2B5EF4-FFF2-40B4-BE49-F238E27FC236}">
                <a16:creationId xmlns:a16="http://schemas.microsoft.com/office/drawing/2014/main" id="{0885B308-DE88-AAEC-C5AE-67DF657BD849}"/>
              </a:ext>
            </a:extLst>
          </p:cNvPr>
          <p:cNvSpPr>
            <a:spLocks noGrp="1"/>
          </p:cNvSpPr>
          <p:nvPr>
            <p:ph sz="half" idx="1"/>
          </p:nvPr>
        </p:nvSpPr>
        <p:spPr/>
        <p:txBody>
          <a:bodyPr>
            <a:normAutofit fontScale="85000" lnSpcReduction="10000"/>
          </a:bodyPr>
          <a:lstStyle/>
          <a:p>
            <a:r>
              <a:rPr lang="en-GB" dirty="0"/>
              <a:t>HashSet stores the objects in random order, whereas </a:t>
            </a:r>
            <a:r>
              <a:rPr lang="en-GB" dirty="0" err="1"/>
              <a:t>TreeSet</a:t>
            </a:r>
            <a:r>
              <a:rPr lang="en-GB" dirty="0"/>
              <a:t> applies the natural order of the elements. </a:t>
            </a:r>
          </a:p>
          <a:p>
            <a:r>
              <a:rPr lang="en-GB" dirty="0"/>
              <a:t>HashSet can store null objects, while </a:t>
            </a:r>
            <a:r>
              <a:rPr lang="en-GB" dirty="0" err="1"/>
              <a:t>TreeSet</a:t>
            </a:r>
            <a:r>
              <a:rPr lang="en-GB" dirty="0"/>
              <a:t> does not allow them.</a:t>
            </a:r>
          </a:p>
          <a:p>
            <a:r>
              <a:rPr lang="en-GB" dirty="0"/>
              <a:t>HashSet provides constant-time performance for most operations like add(), remove() and contains(), versus the log(n) time offered by the </a:t>
            </a:r>
            <a:r>
              <a:rPr lang="en-GB" dirty="0" err="1"/>
              <a:t>TreeSet</a:t>
            </a:r>
            <a:r>
              <a:rPr lang="en-GB" dirty="0"/>
              <a:t>.</a:t>
            </a:r>
          </a:p>
          <a:p>
            <a:r>
              <a:rPr lang="en-GB" dirty="0" err="1"/>
              <a:t>TreeSet</a:t>
            </a:r>
            <a:r>
              <a:rPr lang="en-GB" dirty="0"/>
              <a:t> is richer in functionalities, implementing additional methods like: first(), last(), ceiling(), lower(), …</a:t>
            </a:r>
            <a:endParaRPr lang="en-IT" dirty="0"/>
          </a:p>
        </p:txBody>
      </p:sp>
      <p:sp>
        <p:nvSpPr>
          <p:cNvPr id="5" name="Content Placeholder 4">
            <a:extLst>
              <a:ext uri="{FF2B5EF4-FFF2-40B4-BE49-F238E27FC236}">
                <a16:creationId xmlns:a16="http://schemas.microsoft.com/office/drawing/2014/main" id="{21066914-2E9A-0FB2-FE7E-E0CE4D056223}"/>
              </a:ext>
            </a:extLst>
          </p:cNvPr>
          <p:cNvSpPr>
            <a:spLocks noGrp="1"/>
          </p:cNvSpPr>
          <p:nvPr>
            <p:ph sz="half" idx="2"/>
          </p:nvPr>
        </p:nvSpPr>
        <p:spPr/>
        <p:txBody>
          <a:bodyPr>
            <a:normAutofit fontScale="85000" lnSpcReduction="10000"/>
          </a:bodyPr>
          <a:lstStyle/>
          <a:p>
            <a:r>
              <a:rPr lang="en-GB" dirty="0"/>
              <a:t>Summary:</a:t>
            </a:r>
          </a:p>
          <a:p>
            <a:pPr lvl="1"/>
            <a:r>
              <a:rPr lang="en-GB" dirty="0"/>
              <a:t>If we want to keep our entries sorted, we need to go for the </a:t>
            </a:r>
            <a:r>
              <a:rPr lang="en-GB" dirty="0" err="1"/>
              <a:t>TreeSet</a:t>
            </a:r>
            <a:endParaRPr lang="en-GB" dirty="0"/>
          </a:p>
          <a:p>
            <a:pPr lvl="1"/>
            <a:r>
              <a:rPr lang="en-GB" dirty="0"/>
              <a:t>If we value performance more than memory consumption, we should go for the HashSet</a:t>
            </a:r>
          </a:p>
          <a:p>
            <a:pPr lvl="1"/>
            <a:r>
              <a:rPr lang="en-GB" dirty="0"/>
              <a:t>If we are short on memory, we should go for the </a:t>
            </a:r>
            <a:r>
              <a:rPr lang="en-GB" dirty="0" err="1"/>
              <a:t>TreeSet</a:t>
            </a:r>
            <a:endParaRPr lang="en-GB" dirty="0"/>
          </a:p>
          <a:p>
            <a:pPr lvl="1"/>
            <a:r>
              <a:rPr lang="en-GB" dirty="0"/>
              <a:t>If we want to access elements that are relatively close to each, we might want to consider </a:t>
            </a:r>
            <a:r>
              <a:rPr lang="en-GB" dirty="0" err="1"/>
              <a:t>TreeSet</a:t>
            </a:r>
            <a:r>
              <a:rPr lang="en-GB" dirty="0"/>
              <a:t> because it has greater locality</a:t>
            </a:r>
            <a:endParaRPr lang="en-IT" dirty="0"/>
          </a:p>
        </p:txBody>
      </p:sp>
    </p:spTree>
    <p:extLst>
      <p:ext uri="{BB962C8B-B14F-4D97-AF65-F5344CB8AC3E}">
        <p14:creationId xmlns:p14="http://schemas.microsoft.com/office/powerpoint/2010/main" val="4269634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Interface</a:t>
            </a:r>
          </a:p>
        </p:txBody>
      </p:sp>
      <p:sp>
        <p:nvSpPr>
          <p:cNvPr id="3" name="Content Placeholder 2"/>
          <p:cNvSpPr>
            <a:spLocks noGrp="1"/>
          </p:cNvSpPr>
          <p:nvPr>
            <p:ph idx="1"/>
          </p:nvPr>
        </p:nvSpPr>
        <p:spPr/>
        <p:txBody>
          <a:bodyPr>
            <a:normAutofit/>
          </a:bodyPr>
          <a:lstStyle/>
          <a:p>
            <a:r>
              <a:rPr lang="it-IT" sz="2000" dirty="0">
                <a:solidFill>
                  <a:schemeClr val="accent6">
                    <a:lumMod val="75000"/>
                  </a:schemeClr>
                </a:solidFill>
              </a:rPr>
              <a:t>Queue</a:t>
            </a:r>
            <a:r>
              <a:rPr lang="it-IT" sz="2000" dirty="0"/>
              <a:t>: a </a:t>
            </a:r>
            <a:r>
              <a:rPr lang="it-IT" sz="2000" dirty="0" err="1"/>
              <a:t>collection</a:t>
            </a:r>
            <a:r>
              <a:rPr lang="it-IT" sz="2000" dirty="0"/>
              <a:t> </a:t>
            </a:r>
            <a:r>
              <a:rPr lang="it-IT" sz="2000" dirty="0" err="1"/>
              <a:t>designed</a:t>
            </a:r>
            <a:r>
              <a:rPr lang="it-IT" sz="2000" dirty="0"/>
              <a:t> for holding </a:t>
            </a:r>
            <a:r>
              <a:rPr lang="it-IT" sz="2000" dirty="0" err="1"/>
              <a:t>elements</a:t>
            </a:r>
            <a:r>
              <a:rPr lang="it-IT" sz="2000" dirty="0"/>
              <a:t> </a:t>
            </a:r>
            <a:r>
              <a:rPr lang="it-IT" sz="2000" dirty="0" err="1"/>
              <a:t>prior</a:t>
            </a:r>
            <a:r>
              <a:rPr lang="it-IT" sz="2000" dirty="0"/>
              <a:t> to processing. </a:t>
            </a:r>
            <a:r>
              <a:rPr lang="it-IT" sz="2000" dirty="0" err="1"/>
              <a:t>Besides</a:t>
            </a:r>
            <a:r>
              <a:rPr lang="it-IT" sz="2000" dirty="0"/>
              <a:t> </a:t>
            </a:r>
            <a:r>
              <a:rPr lang="it-IT" sz="2000" dirty="0" err="1"/>
              <a:t>basic</a:t>
            </a:r>
            <a:r>
              <a:rPr lang="it-IT" sz="2000" dirty="0"/>
              <a:t> Collection </a:t>
            </a:r>
            <a:r>
              <a:rPr lang="it-IT" sz="2000" dirty="0" err="1"/>
              <a:t>operations</a:t>
            </a:r>
            <a:r>
              <a:rPr lang="it-IT" sz="2000" dirty="0"/>
              <a:t>, </a:t>
            </a:r>
            <a:r>
              <a:rPr lang="it-IT" sz="2000" dirty="0" err="1"/>
              <a:t>queues</a:t>
            </a:r>
            <a:r>
              <a:rPr lang="it-IT" sz="2000" dirty="0"/>
              <a:t> </a:t>
            </a:r>
            <a:r>
              <a:rPr lang="it-IT" sz="2000" dirty="0" err="1"/>
              <a:t>provide</a:t>
            </a:r>
            <a:r>
              <a:rPr lang="it-IT" sz="2000" dirty="0"/>
              <a:t> </a:t>
            </a:r>
            <a:r>
              <a:rPr lang="it-IT" sz="2000" dirty="0" err="1"/>
              <a:t>additional</a:t>
            </a:r>
            <a:r>
              <a:rPr lang="it-IT" sz="2000" dirty="0"/>
              <a:t> </a:t>
            </a:r>
            <a:r>
              <a:rPr lang="it-IT" sz="2000" dirty="0" err="1"/>
              <a:t>insertion</a:t>
            </a:r>
            <a:r>
              <a:rPr lang="it-IT" sz="2000" dirty="0"/>
              <a:t>, </a:t>
            </a:r>
            <a:r>
              <a:rPr lang="it-IT" sz="2000" dirty="0" err="1"/>
              <a:t>extraction</a:t>
            </a:r>
            <a:r>
              <a:rPr lang="it-IT" sz="2000" dirty="0"/>
              <a:t>, and </a:t>
            </a:r>
            <a:r>
              <a:rPr lang="it-IT" sz="2000" dirty="0" err="1"/>
              <a:t>inspection</a:t>
            </a:r>
            <a:r>
              <a:rPr lang="it-IT" sz="2000" dirty="0"/>
              <a:t> </a:t>
            </a:r>
            <a:r>
              <a:rPr lang="it-IT" sz="2000" dirty="0" err="1"/>
              <a:t>operations</a:t>
            </a:r>
            <a:r>
              <a:rPr lang="it-IT" sz="2000" dirty="0"/>
              <a:t>. </a:t>
            </a:r>
            <a:r>
              <a:rPr lang="it-IT" sz="2000" dirty="0" err="1"/>
              <a:t>Each</a:t>
            </a:r>
            <a:r>
              <a:rPr lang="it-IT" sz="2000" dirty="0"/>
              <a:t> of </a:t>
            </a:r>
            <a:r>
              <a:rPr lang="it-IT" sz="2000" dirty="0" err="1"/>
              <a:t>these</a:t>
            </a:r>
            <a:r>
              <a:rPr lang="it-IT" sz="2000" dirty="0"/>
              <a:t> </a:t>
            </a:r>
            <a:r>
              <a:rPr lang="it-IT" sz="2000" dirty="0" err="1"/>
              <a:t>methods</a:t>
            </a:r>
            <a:r>
              <a:rPr lang="it-IT" sz="2000" dirty="0"/>
              <a:t> </a:t>
            </a:r>
            <a:r>
              <a:rPr lang="it-IT" sz="2000" dirty="0" err="1"/>
              <a:t>exists</a:t>
            </a:r>
            <a:r>
              <a:rPr lang="it-IT" sz="2000" dirty="0"/>
              <a:t> in </a:t>
            </a:r>
            <a:r>
              <a:rPr lang="it-IT" sz="2000" dirty="0" err="1"/>
              <a:t>two</a:t>
            </a:r>
            <a:r>
              <a:rPr lang="it-IT" sz="2000" dirty="0"/>
              <a:t> </a:t>
            </a:r>
            <a:r>
              <a:rPr lang="it-IT" sz="2000" dirty="0" err="1"/>
              <a:t>forms</a:t>
            </a:r>
            <a:r>
              <a:rPr lang="it-IT" sz="2000" dirty="0"/>
              <a:t>: one </a:t>
            </a:r>
            <a:r>
              <a:rPr lang="it-IT" sz="2000" dirty="0" err="1"/>
              <a:t>throws</a:t>
            </a:r>
            <a:r>
              <a:rPr lang="it-IT" sz="2000" dirty="0"/>
              <a:t> an </a:t>
            </a:r>
            <a:r>
              <a:rPr lang="it-IT" sz="2000" dirty="0" err="1"/>
              <a:t>exception</a:t>
            </a:r>
            <a:r>
              <a:rPr lang="it-IT" sz="2000" dirty="0"/>
              <a:t> </a:t>
            </a:r>
            <a:r>
              <a:rPr lang="it-IT" sz="2000" dirty="0" err="1"/>
              <a:t>if</a:t>
            </a:r>
            <a:r>
              <a:rPr lang="it-IT" sz="2000" dirty="0"/>
              <a:t> the </a:t>
            </a:r>
            <a:r>
              <a:rPr lang="it-IT" sz="2000" dirty="0" err="1"/>
              <a:t>operation</a:t>
            </a:r>
            <a:r>
              <a:rPr lang="it-IT" sz="2000" dirty="0"/>
              <a:t> </a:t>
            </a:r>
            <a:r>
              <a:rPr lang="it-IT" sz="2000" dirty="0" err="1"/>
              <a:t>fails</a:t>
            </a:r>
            <a:r>
              <a:rPr lang="it-IT" sz="2000" dirty="0"/>
              <a:t>, the </a:t>
            </a:r>
            <a:r>
              <a:rPr lang="it-IT" sz="2000" dirty="0" err="1"/>
              <a:t>other</a:t>
            </a:r>
            <a:r>
              <a:rPr lang="it-IT" sz="2000" dirty="0"/>
              <a:t> </a:t>
            </a:r>
            <a:r>
              <a:rPr lang="it-IT" sz="2000" dirty="0" err="1"/>
              <a:t>returns</a:t>
            </a:r>
            <a:r>
              <a:rPr lang="it-IT" sz="2000" dirty="0"/>
              <a:t> a special </a:t>
            </a:r>
            <a:r>
              <a:rPr lang="it-IT" sz="2000" dirty="0" err="1"/>
              <a:t>value</a:t>
            </a:r>
            <a:r>
              <a:rPr lang="it-IT" sz="2000" dirty="0"/>
              <a:t> (</a:t>
            </a:r>
            <a:r>
              <a:rPr lang="it-IT" sz="2000" dirty="0" err="1"/>
              <a:t>either</a:t>
            </a:r>
            <a:r>
              <a:rPr lang="it-IT" sz="2000" dirty="0"/>
              <a:t> </a:t>
            </a:r>
            <a:r>
              <a:rPr lang="it-IT" sz="2000" dirty="0" err="1"/>
              <a:t>null</a:t>
            </a:r>
            <a:r>
              <a:rPr lang="it-IT" sz="2000" dirty="0"/>
              <a:t> or false, </a:t>
            </a:r>
            <a:r>
              <a:rPr lang="it-IT" sz="2000" dirty="0" err="1"/>
              <a:t>depending</a:t>
            </a:r>
            <a:r>
              <a:rPr lang="it-IT" sz="2000" dirty="0"/>
              <a:t> on the </a:t>
            </a:r>
            <a:r>
              <a:rPr lang="it-IT" sz="2000" dirty="0" err="1"/>
              <a:t>operation</a:t>
            </a:r>
            <a:r>
              <a:rPr lang="it-IT" sz="2000" dirty="0"/>
              <a:t>).</a:t>
            </a:r>
          </a:p>
        </p:txBody>
      </p:sp>
      <p:pic>
        <p:nvPicPr>
          <p:cNvPr id="7" name="Picture 6" descr="Graphical user interface, application&#10;&#10;Description automatically generated">
            <a:extLst>
              <a:ext uri="{FF2B5EF4-FFF2-40B4-BE49-F238E27FC236}">
                <a16:creationId xmlns:a16="http://schemas.microsoft.com/office/drawing/2014/main" id="{F6BEC612-A17C-009F-6CCC-F82756859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449" y="3141562"/>
            <a:ext cx="10305102" cy="1401020"/>
          </a:xfrm>
          <a:prstGeom prst="rect">
            <a:avLst/>
          </a:prstGeom>
        </p:spPr>
      </p:pic>
      <p:pic>
        <p:nvPicPr>
          <p:cNvPr id="5" name="Content Placeholder 5" descr="Table&#10;&#10;Description automatically generated">
            <a:extLst>
              <a:ext uri="{FF2B5EF4-FFF2-40B4-BE49-F238E27FC236}">
                <a16:creationId xmlns:a16="http://schemas.microsoft.com/office/drawing/2014/main" id="{464DD70C-058A-5A3C-049A-EF7E2988B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7717" y="4816425"/>
            <a:ext cx="4436565" cy="1401020"/>
          </a:xfrm>
          <a:prstGeom prst="rect">
            <a:avLst/>
          </a:prstGeom>
        </p:spPr>
      </p:pic>
      <p:pic>
        <p:nvPicPr>
          <p:cNvPr id="6" name="Picture 5" descr="Screen Shot 2017-10-30 at 13.53.22 2.png">
            <a:extLst>
              <a:ext uri="{FF2B5EF4-FFF2-40B4-BE49-F238E27FC236}">
                <a16:creationId xmlns:a16="http://schemas.microsoft.com/office/drawing/2014/main" id="{942036E8-015D-0564-2941-13F51D8CF5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4793722"/>
            <a:ext cx="2583532" cy="1930226"/>
          </a:xfrm>
          <a:prstGeom prst="rect">
            <a:avLst/>
          </a:prstGeom>
        </p:spPr>
      </p:pic>
      <p:sp>
        <p:nvSpPr>
          <p:cNvPr id="4" name="CasellaDiTesto 3">
            <a:extLst>
              <a:ext uri="{FF2B5EF4-FFF2-40B4-BE49-F238E27FC236}">
                <a16:creationId xmlns:a16="http://schemas.microsoft.com/office/drawing/2014/main" id="{2ED71EB4-FAF6-4CE4-A751-14C6917AF59C}"/>
              </a:ext>
            </a:extLst>
          </p:cNvPr>
          <p:cNvSpPr txBox="1"/>
          <p:nvPr/>
        </p:nvSpPr>
        <p:spPr>
          <a:xfrm>
            <a:off x="967593" y="4479927"/>
            <a:ext cx="1828800" cy="923330"/>
          </a:xfrm>
          <a:prstGeom prst="rect">
            <a:avLst/>
          </a:prstGeom>
          <a:noFill/>
        </p:spPr>
        <p:txBody>
          <a:bodyPr wrap="square" rtlCol="0">
            <a:spAutoFit/>
          </a:bodyPr>
          <a:lstStyle/>
          <a:p>
            <a:pPr algn="l"/>
            <a:r>
              <a:rPr lang="it-IT" dirty="0"/>
              <a:t>Si comporta quasi come lo stack</a:t>
            </a:r>
          </a:p>
        </p:txBody>
      </p:sp>
    </p:spTree>
    <p:extLst>
      <p:ext uri="{BB962C8B-B14F-4D97-AF65-F5344CB8AC3E}">
        <p14:creationId xmlns:p14="http://schemas.microsoft.com/office/powerpoint/2010/main" val="489431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Deque Interface</a:t>
            </a:r>
          </a:p>
        </p:txBody>
      </p:sp>
      <p:sp>
        <p:nvSpPr>
          <p:cNvPr id="3" name="Content Placeholder 2"/>
          <p:cNvSpPr>
            <a:spLocks noGrp="1"/>
          </p:cNvSpPr>
          <p:nvPr>
            <p:ph idx="1"/>
          </p:nvPr>
        </p:nvSpPr>
        <p:spPr/>
        <p:txBody>
          <a:bodyPr>
            <a:normAutofit/>
          </a:bodyPr>
          <a:lstStyle/>
          <a:p>
            <a:r>
              <a:rPr lang="it-IT" sz="2000" dirty="0" err="1">
                <a:solidFill>
                  <a:schemeClr val="accent6">
                    <a:lumMod val="75000"/>
                  </a:schemeClr>
                </a:solidFill>
              </a:rPr>
              <a:t>Deque</a:t>
            </a:r>
            <a:r>
              <a:rPr lang="it-IT" sz="2000" dirty="0">
                <a:solidFill>
                  <a:schemeClr val="accent6">
                    <a:lumMod val="75000"/>
                  </a:schemeClr>
                </a:solidFill>
              </a:rPr>
              <a:t> (</a:t>
            </a:r>
            <a:r>
              <a:rPr lang="it-IT" sz="2000" dirty="0" err="1">
                <a:solidFill>
                  <a:schemeClr val="accent6">
                    <a:lumMod val="75000"/>
                  </a:schemeClr>
                </a:solidFill>
              </a:rPr>
              <a:t>extends</a:t>
            </a:r>
            <a:r>
              <a:rPr lang="it-IT" sz="2000" dirty="0">
                <a:solidFill>
                  <a:schemeClr val="accent6">
                    <a:lumMod val="75000"/>
                  </a:schemeClr>
                </a:solidFill>
              </a:rPr>
              <a:t> Queue)</a:t>
            </a:r>
            <a:r>
              <a:rPr lang="it-IT" sz="2000" dirty="0"/>
              <a:t>: A linear </a:t>
            </a:r>
            <a:r>
              <a:rPr lang="it-IT" sz="2000" dirty="0" err="1"/>
              <a:t>collection</a:t>
            </a:r>
            <a:r>
              <a:rPr lang="it-IT" sz="2000" dirty="0"/>
              <a:t> </a:t>
            </a:r>
            <a:r>
              <a:rPr lang="it-IT" sz="2000" dirty="0" err="1"/>
              <a:t>that</a:t>
            </a:r>
            <a:r>
              <a:rPr lang="it-IT" sz="2000" dirty="0"/>
              <a:t> supports </a:t>
            </a:r>
            <a:r>
              <a:rPr lang="it-IT" sz="2000" dirty="0" err="1"/>
              <a:t>element</a:t>
            </a:r>
            <a:r>
              <a:rPr lang="it-IT" sz="2000" dirty="0"/>
              <a:t> </a:t>
            </a:r>
            <a:r>
              <a:rPr lang="it-IT" sz="2000" dirty="0" err="1"/>
              <a:t>insertion</a:t>
            </a:r>
            <a:r>
              <a:rPr lang="it-IT" sz="2000" dirty="0"/>
              <a:t> and </a:t>
            </a:r>
            <a:r>
              <a:rPr lang="it-IT" sz="2000" dirty="0" err="1"/>
              <a:t>removal</a:t>
            </a:r>
            <a:r>
              <a:rPr lang="it-IT" sz="2000" dirty="0"/>
              <a:t> </a:t>
            </a:r>
            <a:r>
              <a:rPr lang="it-IT" sz="2000" dirty="0" err="1"/>
              <a:t>at</a:t>
            </a:r>
            <a:r>
              <a:rPr lang="it-IT" sz="2000" dirty="0"/>
              <a:t> </a:t>
            </a:r>
            <a:r>
              <a:rPr lang="it-IT" sz="2000" dirty="0" err="1"/>
              <a:t>both</a:t>
            </a:r>
            <a:r>
              <a:rPr lang="it-IT" sz="2000" dirty="0"/>
              <a:t> </a:t>
            </a:r>
            <a:r>
              <a:rPr lang="it-IT" sz="2000" dirty="0" err="1"/>
              <a:t>ends</a:t>
            </a:r>
            <a:r>
              <a:rPr lang="it-IT" sz="2000" dirty="0"/>
              <a:t>. The name </a:t>
            </a:r>
            <a:r>
              <a:rPr lang="it-IT" sz="2000" dirty="0" err="1"/>
              <a:t>deque</a:t>
            </a:r>
            <a:r>
              <a:rPr lang="it-IT" sz="2000" dirty="0"/>
              <a:t> </a:t>
            </a:r>
            <a:r>
              <a:rPr lang="it-IT" sz="2000" dirty="0" err="1"/>
              <a:t>is</a:t>
            </a:r>
            <a:r>
              <a:rPr lang="it-IT" sz="2000" dirty="0"/>
              <a:t> short for "double </a:t>
            </a:r>
            <a:r>
              <a:rPr lang="it-IT" sz="2000" dirty="0" err="1"/>
              <a:t>ended</a:t>
            </a:r>
            <a:r>
              <a:rPr lang="it-IT" sz="2000" dirty="0"/>
              <a:t> </a:t>
            </a:r>
            <a:r>
              <a:rPr lang="it-IT" sz="2000" dirty="0" err="1"/>
              <a:t>queue</a:t>
            </a:r>
            <a:r>
              <a:rPr lang="it-IT" sz="2000" dirty="0"/>
              <a:t>" and </a:t>
            </a:r>
            <a:r>
              <a:rPr lang="it-IT" sz="2000" dirty="0" err="1"/>
              <a:t>is</a:t>
            </a:r>
            <a:r>
              <a:rPr lang="it-IT" sz="2000" dirty="0"/>
              <a:t> </a:t>
            </a:r>
            <a:r>
              <a:rPr lang="it-IT" sz="2000" dirty="0" err="1"/>
              <a:t>usually</a:t>
            </a:r>
            <a:r>
              <a:rPr lang="it-IT" sz="2000" dirty="0"/>
              <a:t> </a:t>
            </a:r>
            <a:r>
              <a:rPr lang="it-IT" sz="2000" dirty="0" err="1"/>
              <a:t>pronounced</a:t>
            </a:r>
            <a:r>
              <a:rPr lang="it-IT" sz="2000" dirty="0"/>
              <a:t> "deck". </a:t>
            </a:r>
            <a:r>
              <a:rPr lang="it-IT" sz="2000" dirty="0" err="1"/>
              <a:t>Most</a:t>
            </a:r>
            <a:r>
              <a:rPr lang="it-IT" sz="2000" dirty="0"/>
              <a:t> </a:t>
            </a:r>
            <a:r>
              <a:rPr lang="it-IT" sz="2000" dirty="0" err="1"/>
              <a:t>Deque</a:t>
            </a:r>
            <a:r>
              <a:rPr lang="it-IT" sz="2000" dirty="0"/>
              <a:t> </a:t>
            </a:r>
            <a:r>
              <a:rPr lang="it-IT" sz="2000" dirty="0" err="1"/>
              <a:t>implementations</a:t>
            </a:r>
            <a:r>
              <a:rPr lang="it-IT" sz="2000" dirty="0"/>
              <a:t> place no </a:t>
            </a:r>
            <a:r>
              <a:rPr lang="it-IT" sz="2000" dirty="0" err="1"/>
              <a:t>fixed</a:t>
            </a:r>
            <a:r>
              <a:rPr lang="it-IT" sz="2000" dirty="0"/>
              <a:t> </a:t>
            </a:r>
            <a:r>
              <a:rPr lang="it-IT" sz="2000" dirty="0" err="1"/>
              <a:t>limits</a:t>
            </a:r>
            <a:r>
              <a:rPr lang="it-IT" sz="2000" dirty="0"/>
              <a:t> on the </a:t>
            </a:r>
            <a:r>
              <a:rPr lang="it-IT" sz="2000" dirty="0" err="1"/>
              <a:t>number</a:t>
            </a:r>
            <a:r>
              <a:rPr lang="it-IT" sz="2000" dirty="0"/>
              <a:t> of </a:t>
            </a:r>
            <a:r>
              <a:rPr lang="it-IT" sz="2000" dirty="0" err="1"/>
              <a:t>elements</a:t>
            </a:r>
            <a:r>
              <a:rPr lang="it-IT" sz="2000" dirty="0"/>
              <a:t> </a:t>
            </a:r>
            <a:r>
              <a:rPr lang="it-IT" sz="2000" dirty="0" err="1"/>
              <a:t>they</a:t>
            </a:r>
            <a:r>
              <a:rPr lang="it-IT" sz="2000" dirty="0"/>
              <a:t> </a:t>
            </a:r>
            <a:r>
              <a:rPr lang="it-IT" sz="2000" dirty="0" err="1"/>
              <a:t>may</a:t>
            </a:r>
            <a:r>
              <a:rPr lang="it-IT" sz="2000" dirty="0"/>
              <a:t> </a:t>
            </a:r>
            <a:r>
              <a:rPr lang="it-IT" sz="2000" dirty="0" err="1"/>
              <a:t>contain</a:t>
            </a:r>
            <a:r>
              <a:rPr lang="it-IT" sz="2000" dirty="0"/>
              <a:t>, </a:t>
            </a:r>
            <a:r>
              <a:rPr lang="it-IT" sz="2000" dirty="0" err="1"/>
              <a:t>but</a:t>
            </a:r>
            <a:r>
              <a:rPr lang="it-IT" sz="2000" dirty="0"/>
              <a:t> </a:t>
            </a:r>
            <a:r>
              <a:rPr lang="it-IT" sz="2000" dirty="0" err="1"/>
              <a:t>this</a:t>
            </a:r>
            <a:r>
              <a:rPr lang="it-IT" sz="2000" dirty="0"/>
              <a:t> </a:t>
            </a:r>
            <a:r>
              <a:rPr lang="it-IT" sz="2000" dirty="0" err="1"/>
              <a:t>interface</a:t>
            </a:r>
            <a:r>
              <a:rPr lang="it-IT" sz="2000" dirty="0"/>
              <a:t> supports </a:t>
            </a:r>
            <a:r>
              <a:rPr lang="it-IT" sz="2000" dirty="0" err="1"/>
              <a:t>capacity</a:t>
            </a:r>
            <a:r>
              <a:rPr lang="it-IT" sz="2000" dirty="0"/>
              <a:t>-restricted </a:t>
            </a:r>
            <a:r>
              <a:rPr lang="it-IT" sz="2000" dirty="0" err="1"/>
              <a:t>deques</a:t>
            </a:r>
            <a:r>
              <a:rPr lang="it-IT" sz="2000" dirty="0"/>
              <a:t> </a:t>
            </a:r>
            <a:r>
              <a:rPr lang="it-IT" sz="2000" dirty="0" err="1"/>
              <a:t>as</a:t>
            </a:r>
            <a:r>
              <a:rPr lang="it-IT" sz="2000" dirty="0"/>
              <a:t> </a:t>
            </a:r>
            <a:r>
              <a:rPr lang="it-IT" sz="2000" dirty="0" err="1"/>
              <a:t>well</a:t>
            </a:r>
            <a:r>
              <a:rPr lang="it-IT" sz="2000" dirty="0"/>
              <a:t> </a:t>
            </a:r>
            <a:r>
              <a:rPr lang="it-IT" sz="2000" dirty="0" err="1"/>
              <a:t>as</a:t>
            </a:r>
            <a:r>
              <a:rPr lang="it-IT" sz="2000" dirty="0"/>
              <a:t> </a:t>
            </a:r>
            <a:r>
              <a:rPr lang="it-IT" sz="2000" dirty="0" err="1"/>
              <a:t>those</a:t>
            </a:r>
            <a:r>
              <a:rPr lang="it-IT" sz="2000" dirty="0"/>
              <a:t> with no </a:t>
            </a:r>
            <a:r>
              <a:rPr lang="it-IT" sz="2000" dirty="0" err="1"/>
              <a:t>fixed</a:t>
            </a:r>
            <a:r>
              <a:rPr lang="it-IT" sz="2000" dirty="0"/>
              <a:t> size </a:t>
            </a:r>
            <a:r>
              <a:rPr lang="it-IT" sz="2000" dirty="0" err="1"/>
              <a:t>limit</a:t>
            </a:r>
            <a:r>
              <a:rPr lang="it-IT" sz="2000" dirty="0"/>
              <a:t>.</a:t>
            </a:r>
            <a:endParaRPr lang="en-US" sz="2000" dirty="0"/>
          </a:p>
        </p:txBody>
      </p:sp>
      <p:pic>
        <p:nvPicPr>
          <p:cNvPr id="4" name="Picture 3" descr="A picture containing diagram&#10;&#10;Description automatically generated">
            <a:extLst>
              <a:ext uri="{FF2B5EF4-FFF2-40B4-BE49-F238E27FC236}">
                <a16:creationId xmlns:a16="http://schemas.microsoft.com/office/drawing/2014/main" id="{1B105BCF-FC25-03D8-B910-E3F359484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151574"/>
            <a:ext cx="11084202" cy="1423216"/>
          </a:xfrm>
          <a:prstGeom prst="rect">
            <a:avLst/>
          </a:prstGeom>
        </p:spPr>
      </p:pic>
      <p:pic>
        <p:nvPicPr>
          <p:cNvPr id="6" name="Content Placeholder 8" descr="Table&#10;&#10;Description automatically generated">
            <a:extLst>
              <a:ext uri="{FF2B5EF4-FFF2-40B4-BE49-F238E27FC236}">
                <a16:creationId xmlns:a16="http://schemas.microsoft.com/office/drawing/2014/main" id="{0DF2E466-260E-4FCE-B368-34BBDFED5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261" y="4610312"/>
            <a:ext cx="7920880" cy="1973050"/>
          </a:xfrm>
          <a:prstGeom prst="rect">
            <a:avLst/>
          </a:prstGeom>
        </p:spPr>
      </p:pic>
      <p:sp>
        <p:nvSpPr>
          <p:cNvPr id="5" name="CasellaDiTesto 4">
            <a:extLst>
              <a:ext uri="{FF2B5EF4-FFF2-40B4-BE49-F238E27FC236}">
                <a16:creationId xmlns:a16="http://schemas.microsoft.com/office/drawing/2014/main" id="{3FDC558C-1A66-4E14-8F13-073BFC2EE6AF}"/>
              </a:ext>
            </a:extLst>
          </p:cNvPr>
          <p:cNvSpPr txBox="1"/>
          <p:nvPr/>
        </p:nvSpPr>
        <p:spPr>
          <a:xfrm>
            <a:off x="251059" y="4436077"/>
            <a:ext cx="1828800" cy="1477328"/>
          </a:xfrm>
          <a:prstGeom prst="rect">
            <a:avLst/>
          </a:prstGeom>
          <a:noFill/>
        </p:spPr>
        <p:txBody>
          <a:bodyPr wrap="square" rtlCol="0">
            <a:spAutoFit/>
          </a:bodyPr>
          <a:lstStyle/>
          <a:p>
            <a:pPr algn="l"/>
            <a:r>
              <a:rPr lang="it-IT" dirty="0"/>
              <a:t>È una </a:t>
            </a:r>
            <a:r>
              <a:rPr lang="it-IT" dirty="0" err="1"/>
              <a:t>queue</a:t>
            </a:r>
            <a:r>
              <a:rPr lang="it-IT" dirty="0"/>
              <a:t> che mi permette di intervenire anche alla fine di una coda</a:t>
            </a:r>
          </a:p>
        </p:txBody>
      </p:sp>
    </p:spTree>
    <p:extLst>
      <p:ext uri="{BB962C8B-B14F-4D97-AF65-F5344CB8AC3E}">
        <p14:creationId xmlns:p14="http://schemas.microsoft.com/office/powerpoint/2010/main" val="3460368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Implementations</a:t>
            </a:r>
          </a:p>
        </p:txBody>
      </p:sp>
      <p:sp>
        <p:nvSpPr>
          <p:cNvPr id="3" name="Content Placeholder 2"/>
          <p:cNvSpPr>
            <a:spLocks noGrp="1"/>
          </p:cNvSpPr>
          <p:nvPr>
            <p:ph idx="1"/>
          </p:nvPr>
        </p:nvSpPr>
        <p:spPr/>
        <p:txBody>
          <a:bodyPr>
            <a:normAutofit/>
          </a:bodyPr>
          <a:lstStyle/>
          <a:p>
            <a:r>
              <a:rPr lang="en-US" dirty="0" err="1">
                <a:solidFill>
                  <a:schemeClr val="accent6">
                    <a:lumMod val="75000"/>
                  </a:schemeClr>
                </a:solidFill>
              </a:rPr>
              <a:t>PriorityQueue</a:t>
            </a:r>
            <a:r>
              <a:rPr lang="en-US" dirty="0"/>
              <a:t> implements </a:t>
            </a:r>
            <a:r>
              <a:rPr lang="en-US" dirty="0">
                <a:solidFill>
                  <a:schemeClr val="accent6">
                    <a:lumMod val="75000"/>
                  </a:schemeClr>
                </a:solidFill>
              </a:rPr>
              <a:t>Queue</a:t>
            </a:r>
          </a:p>
          <a:p>
            <a:pPr lvl="1"/>
            <a:r>
              <a:rPr lang="en-US" dirty="0"/>
              <a:t>No capacity restrictions.</a:t>
            </a:r>
          </a:p>
          <a:p>
            <a:pPr lvl="1"/>
            <a:r>
              <a:rPr lang="en-US" dirty="0"/>
              <a:t>Elements are ordered.</a:t>
            </a:r>
            <a:endParaRPr lang="en-US" dirty="0">
              <a:solidFill>
                <a:srgbClr val="E46C0A"/>
              </a:solidFill>
            </a:endParaRPr>
          </a:p>
          <a:p>
            <a:r>
              <a:rPr lang="en-US" dirty="0">
                <a:solidFill>
                  <a:srgbClr val="E46C0A"/>
                </a:solidFill>
              </a:rPr>
              <a:t>LinkedList </a:t>
            </a:r>
            <a:r>
              <a:rPr lang="en-US" dirty="0"/>
              <a:t>implements</a:t>
            </a:r>
            <a:r>
              <a:rPr lang="en-US" dirty="0">
                <a:solidFill>
                  <a:srgbClr val="E46C0A"/>
                </a:solidFill>
              </a:rPr>
              <a:t> List, Queue, Deque</a:t>
            </a:r>
          </a:p>
          <a:p>
            <a:r>
              <a:rPr lang="en-US" dirty="0" err="1">
                <a:solidFill>
                  <a:schemeClr val="accent6">
                    <a:lumMod val="75000"/>
                  </a:schemeClr>
                </a:solidFill>
              </a:rPr>
              <a:t>ArrayDeque</a:t>
            </a:r>
            <a:r>
              <a:rPr lang="en-US" dirty="0"/>
              <a:t> implements </a:t>
            </a:r>
            <a:r>
              <a:rPr lang="en-US" dirty="0">
                <a:solidFill>
                  <a:schemeClr val="accent6">
                    <a:lumMod val="75000"/>
                  </a:schemeClr>
                </a:solidFill>
              </a:rPr>
              <a:t>Deque</a:t>
            </a:r>
          </a:p>
          <a:p>
            <a:pPr lvl="1"/>
            <a:r>
              <a:rPr lang="en-US" dirty="0"/>
              <a:t>No capacity restrictions.</a:t>
            </a:r>
          </a:p>
          <a:p>
            <a:pPr lvl="1"/>
            <a:r>
              <a:rPr lang="en-US" dirty="0"/>
              <a:t>Null elements are prohibited. </a:t>
            </a:r>
          </a:p>
          <a:p>
            <a:endParaRPr lang="en-US" dirty="0">
              <a:solidFill>
                <a:schemeClr val="accent6">
                  <a:lumMod val="75000"/>
                </a:schemeClr>
              </a:solidFill>
            </a:endParaRPr>
          </a:p>
        </p:txBody>
      </p:sp>
      <p:sp>
        <p:nvSpPr>
          <p:cNvPr id="4" name="CasellaDiTesto 3">
            <a:extLst>
              <a:ext uri="{FF2B5EF4-FFF2-40B4-BE49-F238E27FC236}">
                <a16:creationId xmlns:a16="http://schemas.microsoft.com/office/drawing/2014/main" id="{207387E5-CBD2-4D68-BB5D-1688CD371DDF}"/>
              </a:ext>
            </a:extLst>
          </p:cNvPr>
          <p:cNvSpPr txBox="1"/>
          <p:nvPr/>
        </p:nvSpPr>
        <p:spPr>
          <a:xfrm>
            <a:off x="5225393" y="2545255"/>
            <a:ext cx="1828800" cy="1828800"/>
          </a:xfrm>
          <a:prstGeom prst="rect">
            <a:avLst/>
          </a:prstGeom>
          <a:noFill/>
        </p:spPr>
        <p:txBody>
          <a:bodyPr wrap="square" rtlCol="0">
            <a:spAutoFit/>
          </a:bodyPr>
          <a:lstStyle/>
          <a:p>
            <a:pPr algn="l"/>
            <a:endParaRPr lang="it-IT" dirty="0"/>
          </a:p>
        </p:txBody>
      </p:sp>
      <p:sp>
        <p:nvSpPr>
          <p:cNvPr id="5" name="CasellaDiTesto 4">
            <a:extLst>
              <a:ext uri="{FF2B5EF4-FFF2-40B4-BE49-F238E27FC236}">
                <a16:creationId xmlns:a16="http://schemas.microsoft.com/office/drawing/2014/main" id="{39E88794-210B-4571-8E46-5D9FE1BE418E}"/>
              </a:ext>
            </a:extLst>
          </p:cNvPr>
          <p:cNvSpPr txBox="1"/>
          <p:nvPr/>
        </p:nvSpPr>
        <p:spPr>
          <a:xfrm>
            <a:off x="1091323" y="5319109"/>
            <a:ext cx="6444593" cy="923330"/>
          </a:xfrm>
          <a:prstGeom prst="rect">
            <a:avLst/>
          </a:prstGeom>
          <a:noFill/>
        </p:spPr>
        <p:txBody>
          <a:bodyPr wrap="square" rtlCol="0">
            <a:spAutoFit/>
          </a:bodyPr>
          <a:lstStyle/>
          <a:p>
            <a:pPr algn="l"/>
            <a:r>
              <a:rPr lang="it-IT" dirty="0" err="1"/>
              <a:t>ArrayBlockingQueue</a:t>
            </a:r>
            <a:r>
              <a:rPr lang="it-IT" dirty="0"/>
              <a:t> </a:t>
            </a:r>
            <a:r>
              <a:rPr lang="it-IT" dirty="0" err="1"/>
              <a:t>implements</a:t>
            </a:r>
            <a:r>
              <a:rPr lang="it-IT" dirty="0"/>
              <a:t> </a:t>
            </a:r>
            <a:r>
              <a:rPr lang="it-IT" dirty="0" err="1"/>
              <a:t>queue</a:t>
            </a:r>
            <a:endParaRPr lang="it-IT" dirty="0"/>
          </a:p>
          <a:p>
            <a:pPr algn="l"/>
            <a:r>
              <a:rPr lang="it-IT" dirty="0"/>
              <a:t>-Limited </a:t>
            </a:r>
            <a:r>
              <a:rPr lang="it-IT" dirty="0" err="1"/>
              <a:t>capacity</a:t>
            </a:r>
            <a:endParaRPr lang="it-IT" dirty="0"/>
          </a:p>
          <a:p>
            <a:pPr algn="l"/>
            <a:r>
              <a:rPr lang="it-IT" dirty="0"/>
              <a:t>-</a:t>
            </a:r>
            <a:r>
              <a:rPr lang="it-IT" dirty="0" err="1"/>
              <a:t>elements</a:t>
            </a:r>
            <a:r>
              <a:rPr lang="it-IT" dirty="0"/>
              <a:t> are </a:t>
            </a:r>
            <a:r>
              <a:rPr lang="it-IT" dirty="0" err="1"/>
              <a:t>not</a:t>
            </a:r>
            <a:r>
              <a:rPr lang="it-IT" dirty="0"/>
              <a:t> </a:t>
            </a:r>
            <a:r>
              <a:rPr lang="it-IT" dirty="0" err="1"/>
              <a:t>ordered</a:t>
            </a:r>
            <a:endParaRPr lang="it-IT" dirty="0"/>
          </a:p>
        </p:txBody>
      </p:sp>
    </p:spTree>
    <p:extLst>
      <p:ext uri="{BB962C8B-B14F-4D97-AF65-F5344CB8AC3E}">
        <p14:creationId xmlns:p14="http://schemas.microsoft.com/office/powerpoint/2010/main" val="1711154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Content Placeholder 2"/>
          <p:cNvSpPr>
            <a:spLocks noGrp="1"/>
          </p:cNvSpPr>
          <p:nvPr>
            <p:ph idx="1"/>
          </p:nvPr>
        </p:nvSpPr>
        <p:spPr/>
        <p:txBody>
          <a:bodyPr/>
          <a:lstStyle/>
          <a:p>
            <a:r>
              <a:rPr lang="en-US" dirty="0"/>
              <a:t>Resizable Array</a:t>
            </a:r>
          </a:p>
          <a:p>
            <a:r>
              <a:rPr lang="en-US" dirty="0"/>
              <a:t>Linked List</a:t>
            </a:r>
          </a:p>
          <a:p>
            <a:r>
              <a:rPr lang="en-US" dirty="0"/>
              <a:t>Balanced Tree</a:t>
            </a:r>
          </a:p>
          <a:p>
            <a:r>
              <a:rPr lang="en-US" dirty="0"/>
              <a:t>Hash Table</a:t>
            </a:r>
          </a:p>
          <a:p>
            <a:pPr marL="0" indent="0">
              <a:buNone/>
            </a:pPr>
            <a:endParaRPr lang="en-US" dirty="0"/>
          </a:p>
        </p:txBody>
      </p:sp>
    </p:spTree>
    <p:extLst>
      <p:ext uri="{BB962C8B-B14F-4D97-AF65-F5344CB8AC3E}">
        <p14:creationId xmlns:p14="http://schemas.microsoft.com/office/powerpoint/2010/main" val="2449417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Example</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List&lt;Integer&gt; l = </a:t>
            </a:r>
            <a:r>
              <a:rPr lang="en-US" sz="2000" dirty="0" err="1">
                <a:latin typeface="Consolas"/>
                <a:cs typeface="Consolas"/>
              </a:rPr>
              <a:t>List.of</a:t>
            </a:r>
            <a:r>
              <a:rPr lang="en-US" sz="2000" dirty="0">
                <a:latin typeface="Consolas"/>
                <a:cs typeface="Consolas"/>
              </a:rPr>
              <a:t>(3, 1, 2);</a:t>
            </a:r>
          </a:p>
          <a:p>
            <a:pPr marL="0" indent="0">
              <a:buNone/>
            </a:pPr>
            <a:r>
              <a:rPr lang="en-US" sz="2000" dirty="0">
                <a:latin typeface="Consolas"/>
                <a:cs typeface="Consolas"/>
              </a:rPr>
              <a:t>Queue&lt;Integer&gt; </a:t>
            </a:r>
            <a:r>
              <a:rPr lang="en-US" sz="2000" dirty="0" err="1">
                <a:latin typeface="Consolas"/>
                <a:cs typeface="Consolas"/>
              </a:rPr>
              <a:t>fifo</a:t>
            </a:r>
            <a:r>
              <a:rPr lang="en-US" sz="2000" dirty="0">
                <a:latin typeface="Consolas"/>
                <a:cs typeface="Consolas"/>
              </a:rPr>
              <a:t> = new </a:t>
            </a:r>
            <a:r>
              <a:rPr lang="en-US" sz="2000" dirty="0">
                <a:solidFill>
                  <a:schemeClr val="accent6">
                    <a:lumMod val="75000"/>
                  </a:schemeClr>
                </a:solidFill>
                <a:latin typeface="Consolas"/>
                <a:cs typeface="Consolas"/>
              </a:rPr>
              <a:t>LinkedList</a:t>
            </a:r>
            <a:r>
              <a:rPr lang="en-US" sz="2000" dirty="0">
                <a:latin typeface="Consolas"/>
                <a:cs typeface="Consolas"/>
              </a:rPr>
              <a:t>&lt;Integer&gt;(l);</a:t>
            </a:r>
          </a:p>
          <a:p>
            <a:pPr marL="0" indent="0">
              <a:buNone/>
            </a:pPr>
            <a:r>
              <a:rPr lang="en-US" sz="2000" dirty="0">
                <a:latin typeface="Consolas"/>
                <a:cs typeface="Consolas"/>
              </a:rPr>
              <a:t>Queue&lt;Integer&gt; </a:t>
            </a:r>
            <a:r>
              <a:rPr lang="en-US" sz="2000" dirty="0" err="1">
                <a:latin typeface="Consolas"/>
                <a:cs typeface="Consolas"/>
              </a:rPr>
              <a:t>pqueue</a:t>
            </a:r>
            <a:r>
              <a:rPr lang="en-US" sz="2000" dirty="0">
                <a:latin typeface="Consolas"/>
                <a:cs typeface="Consolas"/>
              </a:rPr>
              <a:t> = new </a:t>
            </a:r>
            <a:r>
              <a:rPr lang="en-US" sz="2000" dirty="0" err="1">
                <a:solidFill>
                  <a:schemeClr val="accent6">
                    <a:lumMod val="75000"/>
                  </a:schemeClr>
                </a:solidFill>
                <a:latin typeface="Consolas"/>
                <a:cs typeface="Consolas"/>
              </a:rPr>
              <a:t>PriorityQueue</a:t>
            </a:r>
            <a:r>
              <a:rPr lang="en-US" sz="2000" dirty="0">
                <a:latin typeface="Consolas"/>
                <a:cs typeface="Consolas"/>
              </a:rPr>
              <a:t>&lt;Integer&gt;(l);</a:t>
            </a:r>
          </a:p>
          <a:p>
            <a:pPr marL="0" indent="0">
              <a:buNone/>
            </a:pPr>
            <a:endParaRPr lang="en-US" sz="2000" dirty="0">
              <a:latin typeface="Consolas"/>
              <a:cs typeface="Consolas"/>
            </a:endParaRP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fifo.peek</a:t>
            </a:r>
            <a:r>
              <a:rPr lang="en-US" sz="2000" dirty="0">
                <a:latin typeface="Consolas"/>
                <a:cs typeface="Consolas"/>
              </a:rPr>
              <a:t>());     // 3</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pqueue.peek</a:t>
            </a:r>
            <a:r>
              <a:rPr lang="en-US" sz="2000" dirty="0">
                <a:latin typeface="Consolas"/>
                <a:cs typeface="Consolas"/>
              </a:rPr>
              <a:t>());   // 1</a:t>
            </a:r>
          </a:p>
        </p:txBody>
      </p:sp>
    </p:spTree>
    <p:extLst>
      <p:ext uri="{BB962C8B-B14F-4D97-AF65-F5344CB8AC3E}">
        <p14:creationId xmlns:p14="http://schemas.microsoft.com/office/powerpoint/2010/main" val="2803875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dirty="0"/>
              <a:t>An object storing pairs of (</a:t>
            </a:r>
            <a:r>
              <a:rPr lang="en-US" dirty="0">
                <a:solidFill>
                  <a:srgbClr val="E46C0A"/>
                </a:solidFill>
              </a:rPr>
              <a:t>key, value</a:t>
            </a:r>
            <a:r>
              <a:rPr lang="en-US" dirty="0"/>
              <a:t>)</a:t>
            </a:r>
            <a:r>
              <a:rPr lang="en-US" dirty="0">
                <a:solidFill>
                  <a:srgbClr val="E46C0A"/>
                </a:solidFill>
              </a:rPr>
              <a:t> </a:t>
            </a:r>
          </a:p>
          <a:p>
            <a:pPr marL="0" indent="0">
              <a:buNone/>
            </a:pPr>
            <a:r>
              <a:rPr lang="en-US" dirty="0"/>
              <a:t>(e.g., key: surname, value: phone number)</a:t>
            </a:r>
          </a:p>
          <a:p>
            <a:pPr lvl="1"/>
            <a:r>
              <a:rPr lang="en-US" dirty="0">
                <a:solidFill>
                  <a:srgbClr val="E46C0A"/>
                </a:solidFill>
              </a:rPr>
              <a:t>Keys and values must be objects</a:t>
            </a:r>
          </a:p>
          <a:p>
            <a:pPr lvl="1"/>
            <a:r>
              <a:rPr lang="en-US" dirty="0">
                <a:solidFill>
                  <a:srgbClr val="E46C0A"/>
                </a:solidFill>
              </a:rPr>
              <a:t>Keys must be unique</a:t>
            </a:r>
          </a:p>
          <a:p>
            <a:r>
              <a:rPr lang="en-US" dirty="0"/>
              <a:t>Common constructors:</a:t>
            </a:r>
          </a:p>
          <a:p>
            <a:pPr lvl="1"/>
            <a:r>
              <a:rPr lang="en-US" dirty="0"/>
              <a:t>Map()</a:t>
            </a:r>
          </a:p>
          <a:p>
            <a:pPr lvl="1"/>
            <a:r>
              <a:rPr lang="en-US" dirty="0"/>
              <a:t>Map(Map m)</a:t>
            </a:r>
          </a:p>
        </p:txBody>
      </p:sp>
      <p:pic>
        <p:nvPicPr>
          <p:cNvPr id="4" name="Picture 3" descr="Screen Shot 2017-10-30 at 13.53.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388" y="4390571"/>
            <a:ext cx="2822612" cy="2365073"/>
          </a:xfrm>
          <a:prstGeom prst="rect">
            <a:avLst/>
          </a:prstGeom>
        </p:spPr>
      </p:pic>
    </p:spTree>
    <p:extLst>
      <p:ext uri="{BB962C8B-B14F-4D97-AF65-F5344CB8AC3E}">
        <p14:creationId xmlns:p14="http://schemas.microsoft.com/office/powerpoint/2010/main" val="3743131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lnSpcReduction="10000"/>
          </a:bodyPr>
          <a:lstStyle/>
          <a:p>
            <a:r>
              <a:rPr lang="en-US" sz="2400" dirty="0">
                <a:latin typeface="Consolas"/>
                <a:cs typeface="Consolas"/>
              </a:rPr>
              <a:t>Object </a:t>
            </a:r>
            <a:r>
              <a:rPr lang="en-US" sz="2400" dirty="0">
                <a:solidFill>
                  <a:srgbClr val="E46C0A"/>
                </a:solidFill>
                <a:latin typeface="Consolas"/>
                <a:cs typeface="Consolas"/>
              </a:rPr>
              <a:t>put</a:t>
            </a:r>
            <a:r>
              <a:rPr lang="en-US" sz="2400" dirty="0">
                <a:latin typeface="Consolas"/>
                <a:cs typeface="Consolas"/>
              </a:rPr>
              <a:t>(Object key, Object value)</a:t>
            </a:r>
          </a:p>
          <a:p>
            <a:r>
              <a:rPr lang="en-US" sz="2400" dirty="0">
                <a:latin typeface="Consolas"/>
                <a:cs typeface="Consolas"/>
              </a:rPr>
              <a:t>Object </a:t>
            </a:r>
            <a:r>
              <a:rPr lang="en-US" sz="2400" dirty="0">
                <a:solidFill>
                  <a:srgbClr val="E46C0A"/>
                </a:solidFill>
                <a:latin typeface="Consolas"/>
                <a:cs typeface="Consolas"/>
              </a:rPr>
              <a:t>get</a:t>
            </a:r>
            <a:r>
              <a:rPr lang="en-US" sz="2400" dirty="0">
                <a:latin typeface="Consolas"/>
                <a:cs typeface="Consolas"/>
              </a:rPr>
              <a:t>(Object key)</a:t>
            </a:r>
          </a:p>
          <a:p>
            <a:r>
              <a:rPr lang="en-US" sz="2400" dirty="0">
                <a:latin typeface="Consolas"/>
                <a:cs typeface="Consolas"/>
              </a:rPr>
              <a:t>Object </a:t>
            </a:r>
            <a:r>
              <a:rPr lang="en-US" sz="2400" dirty="0">
                <a:solidFill>
                  <a:srgbClr val="E46C0A"/>
                </a:solidFill>
                <a:latin typeface="Consolas"/>
                <a:cs typeface="Consolas"/>
              </a:rPr>
              <a:t>remove</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containsKey</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containsValue</a:t>
            </a:r>
            <a:r>
              <a:rPr lang="en-US" sz="2400" dirty="0">
                <a:latin typeface="Consolas"/>
                <a:cs typeface="Consolas"/>
              </a:rPr>
              <a:t>(Object value)</a:t>
            </a:r>
          </a:p>
          <a:p>
            <a:r>
              <a:rPr lang="en-US" sz="2400" dirty="0">
                <a:latin typeface="Consolas"/>
                <a:cs typeface="Consolas"/>
              </a:rPr>
              <a:t>public Set </a:t>
            </a:r>
            <a:r>
              <a:rPr lang="en-US" sz="2400" dirty="0" err="1">
                <a:solidFill>
                  <a:srgbClr val="E46C0A"/>
                </a:solidFill>
                <a:latin typeface="Consolas"/>
                <a:cs typeface="Consolas"/>
              </a:rPr>
              <a:t>keySet</a:t>
            </a:r>
            <a:r>
              <a:rPr lang="en-US" sz="2400" dirty="0">
                <a:latin typeface="Consolas"/>
                <a:cs typeface="Consolas"/>
              </a:rPr>
              <a:t>()</a:t>
            </a:r>
          </a:p>
          <a:p>
            <a:r>
              <a:rPr lang="en-US" sz="2400" dirty="0">
                <a:latin typeface="Consolas"/>
                <a:cs typeface="Consolas"/>
              </a:rPr>
              <a:t>public Collection </a:t>
            </a:r>
            <a:r>
              <a:rPr lang="en-US" sz="2400" dirty="0">
                <a:solidFill>
                  <a:srgbClr val="E46C0A"/>
                </a:solidFill>
                <a:latin typeface="Consolas"/>
                <a:cs typeface="Consolas"/>
              </a:rPr>
              <a:t>values</a:t>
            </a:r>
            <a:r>
              <a:rPr lang="en-US" sz="2400" dirty="0">
                <a:latin typeface="Consolas"/>
                <a:cs typeface="Consolas"/>
              </a:rPr>
              <a:t>()</a:t>
            </a:r>
          </a:p>
          <a:p>
            <a:r>
              <a:rPr lang="en-US" sz="2400" dirty="0">
                <a:latin typeface="Consolas"/>
                <a:cs typeface="Consolas"/>
              </a:rPr>
              <a:t>public Set </a:t>
            </a:r>
            <a:r>
              <a:rPr lang="en-US" sz="2400" dirty="0" err="1">
                <a:solidFill>
                  <a:srgbClr val="E46C0A"/>
                </a:solidFill>
                <a:latin typeface="Consolas"/>
                <a:cs typeface="Consolas"/>
              </a:rPr>
              <a:t>entrySet</a:t>
            </a:r>
            <a:r>
              <a:rPr lang="en-US" sz="2400" dirty="0">
                <a:latin typeface="Consolas"/>
                <a:cs typeface="Consolas"/>
              </a:rPr>
              <a:t>()</a:t>
            </a:r>
          </a:p>
          <a:p>
            <a:r>
              <a:rPr lang="en-US" sz="2400" dirty="0" err="1">
                <a:latin typeface="Consolas"/>
                <a:cs typeface="Consolas"/>
              </a:rPr>
              <a:t>int</a:t>
            </a:r>
            <a:r>
              <a:rPr lang="en-US" sz="2400" dirty="0">
                <a:latin typeface="Consolas"/>
                <a:cs typeface="Consolas"/>
              </a:rPr>
              <a:t> </a:t>
            </a:r>
            <a:r>
              <a:rPr lang="en-US" sz="2400" dirty="0">
                <a:solidFill>
                  <a:srgbClr val="E46C0A"/>
                </a:solidFill>
                <a:latin typeface="Consolas"/>
                <a:cs typeface="Consolas"/>
              </a:rPr>
              <a:t>size</a:t>
            </a:r>
            <a:r>
              <a:rPr lang="en-US" sz="2400" dirty="0">
                <a:latin typeface="Consolas"/>
                <a:cs typeface="Consolas"/>
              </a:rPr>
              <a:t>()</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isEmpty</a:t>
            </a:r>
            <a:r>
              <a:rPr lang="en-US" sz="2400" dirty="0">
                <a:latin typeface="Consolas"/>
                <a:cs typeface="Consolas"/>
              </a:rPr>
              <a:t>()</a:t>
            </a:r>
          </a:p>
          <a:p>
            <a:r>
              <a:rPr lang="en-US" sz="2400" dirty="0">
                <a:latin typeface="Consolas"/>
                <a:cs typeface="Consolas"/>
              </a:rPr>
              <a:t>void </a:t>
            </a:r>
            <a:r>
              <a:rPr lang="en-US" sz="2400" dirty="0">
                <a:solidFill>
                  <a:srgbClr val="E46C0A"/>
                </a:solidFill>
                <a:latin typeface="Consolas"/>
                <a:cs typeface="Consolas"/>
              </a:rPr>
              <a:t>clear</a:t>
            </a:r>
            <a:r>
              <a:rPr lang="en-US" sz="2400" dirty="0">
                <a:latin typeface="Consolas"/>
                <a:cs typeface="Consolas"/>
              </a:rPr>
              <a:t>()</a:t>
            </a:r>
          </a:p>
        </p:txBody>
      </p:sp>
    </p:spTree>
    <p:extLst>
      <p:ext uri="{BB962C8B-B14F-4D97-AF65-F5344CB8AC3E}">
        <p14:creationId xmlns:p14="http://schemas.microsoft.com/office/powerpoint/2010/main" val="3644505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Implementations</a:t>
            </a:r>
          </a:p>
        </p:txBody>
      </p:sp>
      <p:sp>
        <p:nvSpPr>
          <p:cNvPr id="3" name="Content Placeholder 2"/>
          <p:cNvSpPr>
            <a:spLocks noGrp="1"/>
          </p:cNvSpPr>
          <p:nvPr>
            <p:ph sz="half" idx="1"/>
          </p:nvPr>
        </p:nvSpPr>
        <p:spPr/>
        <p:txBody>
          <a:bodyPr>
            <a:normAutofit lnSpcReduction="10000"/>
          </a:bodyPr>
          <a:lstStyle/>
          <a:p>
            <a:r>
              <a:rPr lang="en-US" sz="2200" dirty="0">
                <a:solidFill>
                  <a:srgbClr val="E46C0A"/>
                </a:solidFill>
              </a:rPr>
              <a:t>HashMap </a:t>
            </a:r>
            <a:r>
              <a:rPr lang="en-US" sz="2200" dirty="0"/>
              <a:t>implements </a:t>
            </a:r>
            <a:r>
              <a:rPr lang="en-US" sz="2200" dirty="0">
                <a:solidFill>
                  <a:srgbClr val="E46C0A"/>
                </a:solidFill>
              </a:rPr>
              <a:t>Map</a:t>
            </a:r>
          </a:p>
          <a:p>
            <a:pPr lvl="1"/>
            <a:r>
              <a:rPr lang="en-US" sz="2000" dirty="0"/>
              <a:t>Hash tables as internal data structure (fast!)</a:t>
            </a:r>
          </a:p>
          <a:p>
            <a:pPr lvl="1"/>
            <a:r>
              <a:rPr lang="en-US" sz="2000" dirty="0"/>
              <a:t>Insertion order not preserved</a:t>
            </a:r>
          </a:p>
          <a:p>
            <a:r>
              <a:rPr lang="en-US" sz="2200" dirty="0" err="1">
                <a:solidFill>
                  <a:srgbClr val="E46C0A"/>
                </a:solidFill>
              </a:rPr>
              <a:t>LinkedHashMap</a:t>
            </a:r>
            <a:r>
              <a:rPr lang="en-US" sz="2200" dirty="0">
                <a:solidFill>
                  <a:srgbClr val="E46C0A"/>
                </a:solidFill>
              </a:rPr>
              <a:t> </a:t>
            </a:r>
            <a:r>
              <a:rPr lang="en-US" sz="2200" dirty="0"/>
              <a:t>extends </a:t>
            </a:r>
            <a:r>
              <a:rPr lang="en-US" sz="2200" dirty="0" err="1">
                <a:solidFill>
                  <a:srgbClr val="E46C0A"/>
                </a:solidFill>
              </a:rPr>
              <a:t>HashMap</a:t>
            </a:r>
            <a:endParaRPr lang="en-US" sz="2200" dirty="0">
              <a:solidFill>
                <a:srgbClr val="E46C0A"/>
              </a:solidFill>
            </a:endParaRPr>
          </a:p>
          <a:p>
            <a:pPr lvl="1"/>
            <a:r>
              <a:rPr lang="en-US" sz="2000" dirty="0"/>
              <a:t>Insertion order preserved</a:t>
            </a:r>
          </a:p>
          <a:p>
            <a:r>
              <a:rPr lang="en-US" sz="2200" dirty="0" err="1">
                <a:solidFill>
                  <a:srgbClr val="E46C0A"/>
                </a:solidFill>
              </a:rPr>
              <a:t>TreeMap</a:t>
            </a:r>
            <a:r>
              <a:rPr lang="en-US" sz="2200" dirty="0">
                <a:solidFill>
                  <a:srgbClr val="E46C0A"/>
                </a:solidFill>
              </a:rPr>
              <a:t> </a:t>
            </a:r>
            <a:r>
              <a:rPr lang="en-US" sz="2200" dirty="0"/>
              <a:t>implements </a:t>
            </a:r>
            <a:r>
              <a:rPr lang="en-US" sz="2200" dirty="0" err="1">
                <a:solidFill>
                  <a:srgbClr val="E46C0A"/>
                </a:solidFill>
              </a:rPr>
              <a:t>SortedMap</a:t>
            </a:r>
            <a:endParaRPr lang="en-US" sz="2200" dirty="0">
              <a:solidFill>
                <a:srgbClr val="E46C0A"/>
              </a:solidFill>
            </a:endParaRPr>
          </a:p>
          <a:p>
            <a:pPr lvl="1"/>
            <a:r>
              <a:rPr lang="en-US" sz="2000" dirty="0"/>
              <a:t>R-B trees as internal data structure </a:t>
            </a:r>
          </a:p>
          <a:p>
            <a:pPr lvl="1"/>
            <a:r>
              <a:rPr lang="en-US" sz="2000" dirty="0"/>
              <a:t>User definable internal ordering</a:t>
            </a:r>
          </a:p>
          <a:p>
            <a:pPr lvl="1"/>
            <a:r>
              <a:rPr lang="en-US" sz="2000" dirty="0"/>
              <a:t>Slow when compared to hash-based implementations</a:t>
            </a:r>
          </a:p>
          <a:p>
            <a:endParaRPr lang="en-US" sz="2000" dirty="0"/>
          </a:p>
          <a:p>
            <a:pPr marL="0" indent="0">
              <a:buNone/>
            </a:pPr>
            <a:r>
              <a:rPr lang="en-US" sz="2000" dirty="0"/>
              <a:t>* Similar to Set implementations</a:t>
            </a:r>
          </a:p>
          <a:p>
            <a:endParaRPr lang="en-US" sz="2000" dirty="0"/>
          </a:p>
        </p:txBody>
      </p:sp>
      <p:sp>
        <p:nvSpPr>
          <p:cNvPr id="4" name="Content Placeholder 3">
            <a:extLst>
              <a:ext uri="{FF2B5EF4-FFF2-40B4-BE49-F238E27FC236}">
                <a16:creationId xmlns:a16="http://schemas.microsoft.com/office/drawing/2014/main" id="{EDC82B2D-0DBF-214B-955C-4C418421EB1C}"/>
              </a:ext>
            </a:extLst>
          </p:cNvPr>
          <p:cNvSpPr>
            <a:spLocks noGrp="1"/>
          </p:cNvSpPr>
          <p:nvPr>
            <p:ph sz="half" idx="2"/>
          </p:nvPr>
        </p:nvSpPr>
        <p:spPr/>
        <p:txBody>
          <a:bodyPr>
            <a:normAutofit lnSpcReduction="10000"/>
          </a:bodyPr>
          <a:lstStyle/>
          <a:p>
            <a:pPr marL="0" indent="0">
              <a:buNone/>
            </a:pPr>
            <a:r>
              <a:rPr lang="en-GB" sz="1400" dirty="0">
                <a:latin typeface="Consolas" panose="020B0609020204030204" pitchFamily="49" charset="0"/>
                <a:cs typeface="Consolas" panose="020B0609020204030204" pitchFamily="49" charset="0"/>
              </a:rPr>
              <a:t>Map&lt;Integer, String&gt; </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 = new HashMap&lt;&gt;();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(77, "Nicola");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(17, "</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(22, "Agata");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{17=</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 22=Agata, 77=Nicola}</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LinkedHashMap</a:t>
            </a:r>
            <a:r>
              <a:rPr lang="en-GB" sz="1400" dirty="0">
                <a:latin typeface="Consolas" panose="020B0609020204030204" pitchFamily="49" charset="0"/>
                <a:cs typeface="Consolas" panose="020B0609020204030204" pitchFamily="49" charset="0"/>
              </a:rPr>
              <a:t>&lt;&gt;();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(77, "Nicola");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(17, "</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(22, "Agata");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{77=Nicola, 17=</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 22=Agata}</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TreeMap</a:t>
            </a:r>
            <a:r>
              <a:rPr lang="en-GB" sz="1400" dirty="0">
                <a:latin typeface="Consolas" panose="020B0609020204030204" pitchFamily="49" charset="0"/>
                <a:cs typeface="Consolas" panose="020B0609020204030204" pitchFamily="49" charset="0"/>
              </a:rPr>
              <a:t>&lt;&gt;();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(77, "Nicola");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(17, "</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(22, "Agata");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{17=</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 22=Agata, 77=Nicola}</a:t>
            </a:r>
            <a:endParaRPr lang="en-IT"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97957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Map&lt;String, Integer&gt; m = new HashMap&lt;&gt;();	</a:t>
            </a:r>
          </a:p>
          <a:p>
            <a:pPr marL="0" indent="0">
              <a:buNone/>
            </a:pPr>
            <a:r>
              <a:rPr lang="mr-IN" sz="1800" dirty="0">
                <a:latin typeface="Consolas"/>
                <a:cs typeface="Consolas"/>
              </a:rPr>
              <a:t>m.put(</a:t>
            </a:r>
            <a:r>
              <a:rPr lang="it-IT" sz="1800" dirty="0">
                <a:latin typeface="Consolas"/>
                <a:cs typeface="Consolas"/>
              </a:rPr>
              <a:t>“Agata”</a:t>
            </a:r>
            <a:r>
              <a:rPr lang="mr-IN" sz="1800" dirty="0">
                <a:latin typeface="Consolas"/>
                <a:cs typeface="Consolas"/>
              </a:rPr>
              <a:t>, </a:t>
            </a:r>
            <a:r>
              <a:rPr lang="it-IT" sz="1800" dirty="0">
                <a:latin typeface="Consolas"/>
                <a:cs typeface="Consolas"/>
              </a:rPr>
              <a:t> </a:t>
            </a:r>
            <a:r>
              <a:rPr lang="mr-IN" sz="1800" dirty="0">
                <a:latin typeface="Consolas"/>
                <a:cs typeface="Consolas"/>
              </a:rPr>
              <a:t>2);</a:t>
            </a:r>
            <a:r>
              <a:rPr lang="it-IT" sz="1800" dirty="0">
                <a:latin typeface="Consolas"/>
                <a:cs typeface="Consolas"/>
              </a:rPr>
              <a:t> </a:t>
            </a:r>
          </a:p>
          <a:p>
            <a:pPr marL="0" indent="0">
              <a:buNone/>
            </a:pPr>
            <a:r>
              <a:rPr lang="it-IT" sz="1800" dirty="0" err="1">
                <a:latin typeface="Consolas"/>
                <a:cs typeface="Consolas"/>
              </a:rPr>
              <a:t>m.put</a:t>
            </a:r>
            <a:r>
              <a:rPr lang="it-IT" sz="1800" dirty="0">
                <a:latin typeface="Consolas"/>
                <a:cs typeface="Consolas"/>
              </a:rPr>
              <a:t>(“Marzia”, 3);</a:t>
            </a:r>
          </a:p>
          <a:p>
            <a:pPr marL="0" indent="0">
              <a:buNone/>
            </a:pPr>
            <a:r>
              <a:rPr lang="mr-IN" sz="1800" dirty="0">
                <a:latin typeface="Consolas"/>
                <a:cs typeface="Consolas"/>
              </a:rPr>
              <a:t>m.put(</a:t>
            </a:r>
            <a:r>
              <a:rPr lang="it-IT" sz="1800" dirty="0">
                <a:latin typeface="Consolas"/>
                <a:cs typeface="Consolas"/>
              </a:rPr>
              <a:t>“Agata”</a:t>
            </a:r>
            <a:r>
              <a:rPr lang="mr-IN" sz="1800" dirty="0">
                <a:latin typeface="Consolas"/>
                <a:cs typeface="Consolas"/>
              </a:rPr>
              <a:t>, </a:t>
            </a:r>
            <a:r>
              <a:rPr lang="it-IT" sz="1800" dirty="0">
                <a:latin typeface="Consolas"/>
                <a:cs typeface="Consolas"/>
              </a:rPr>
              <a:t> </a:t>
            </a:r>
            <a:r>
              <a:rPr lang="mr-IN" sz="1800" dirty="0">
                <a:latin typeface="Consolas"/>
                <a:cs typeface="Consolas"/>
              </a:rPr>
              <a:t>4);</a:t>
            </a:r>
            <a:r>
              <a:rPr lang="it-IT" sz="1800" dirty="0">
                <a:latin typeface="Consolas"/>
                <a:cs typeface="Consolas"/>
              </a:rPr>
              <a:t> </a:t>
            </a:r>
          </a:p>
          <a:p>
            <a:pPr marL="0" indent="0">
              <a:buNone/>
            </a:pPr>
            <a:r>
              <a:rPr lang="mr-IN" sz="1800" dirty="0">
                <a:latin typeface="Consolas"/>
                <a:cs typeface="Consolas"/>
              </a:rPr>
              <a:t>m.put(</a:t>
            </a:r>
            <a:r>
              <a:rPr lang="it-IT" sz="1800" dirty="0">
                <a:latin typeface="Consolas"/>
                <a:cs typeface="Consolas"/>
              </a:rPr>
              <a:t>“</a:t>
            </a:r>
            <a:r>
              <a:rPr lang="mr-IN" sz="1800" dirty="0">
                <a:latin typeface="Consolas"/>
                <a:cs typeface="Consolas"/>
              </a:rPr>
              <a:t>Nicola</a:t>
            </a:r>
            <a:r>
              <a:rPr lang="it-IT" sz="1800" dirty="0">
                <a:latin typeface="Consolas"/>
                <a:cs typeface="Consolas"/>
              </a:rPr>
              <a:t>”</a:t>
            </a:r>
            <a:r>
              <a:rPr lang="mr-IN" sz="1800" dirty="0">
                <a:latin typeface="Consolas"/>
                <a:cs typeface="Consolas"/>
              </a:rPr>
              <a:t>, 1);</a:t>
            </a:r>
            <a:endParaRPr lang="it-IT" sz="1800" dirty="0">
              <a:latin typeface="Consolas"/>
              <a:cs typeface="Consolas"/>
            </a:endParaRPr>
          </a:p>
          <a:p>
            <a:pPr marL="0" indent="0">
              <a:buNone/>
            </a:pPr>
            <a:endParaRPr lang="it-IT" sz="1800" dirty="0">
              <a:latin typeface="Consolas"/>
              <a:cs typeface="Consolas"/>
            </a:endParaRPr>
          </a:p>
          <a:p>
            <a:pPr marL="0" indent="0">
              <a:buNone/>
            </a:pPr>
            <a:r>
              <a:rPr lang="it-IT" sz="1800" dirty="0">
                <a:latin typeface="Consolas"/>
                <a:cs typeface="Consolas"/>
              </a:rPr>
              <a:t>/* more compact </a:t>
            </a:r>
            <a:r>
              <a:rPr lang="it-IT" sz="1800" dirty="0" err="1">
                <a:latin typeface="Consolas"/>
                <a:cs typeface="Consolas"/>
              </a:rPr>
              <a:t>version</a:t>
            </a:r>
            <a:r>
              <a:rPr lang="it-IT" sz="1800" dirty="0">
                <a:latin typeface="Consolas"/>
                <a:cs typeface="Consolas"/>
              </a:rPr>
              <a:t> */</a:t>
            </a:r>
          </a:p>
          <a:p>
            <a:pPr marL="0" indent="0">
              <a:buNone/>
            </a:pPr>
            <a:r>
              <a:rPr lang="en-US" sz="1800" dirty="0">
                <a:latin typeface="Consolas"/>
                <a:cs typeface="Consolas"/>
              </a:rPr>
              <a:t>Map&lt;String, Integer&gt; m = new HashMap&lt;&gt;(</a:t>
            </a:r>
          </a:p>
          <a:p>
            <a:pPr marL="0" indent="0">
              <a:buNone/>
            </a:pPr>
            <a:r>
              <a:rPr lang="en-US" sz="1800" dirty="0">
                <a:latin typeface="Consolas"/>
                <a:cs typeface="Consolas"/>
              </a:rPr>
              <a:t>	</a:t>
            </a:r>
            <a:r>
              <a:rPr lang="en-US" sz="1800" dirty="0" err="1">
                <a:latin typeface="Consolas"/>
                <a:cs typeface="Consolas"/>
              </a:rPr>
              <a:t>Map.of</a:t>
            </a:r>
            <a:r>
              <a:rPr lang="en-US" sz="1800" dirty="0">
                <a:latin typeface="Consolas"/>
                <a:cs typeface="Consolas"/>
              </a:rPr>
              <a:t>(“Agata”, 2, “</a:t>
            </a:r>
            <a:r>
              <a:rPr lang="en-US" sz="1800" dirty="0" err="1">
                <a:latin typeface="Consolas"/>
                <a:cs typeface="Consolas"/>
              </a:rPr>
              <a:t>Marzia</a:t>
            </a:r>
            <a:r>
              <a:rPr lang="en-US" sz="1800" dirty="0">
                <a:latin typeface="Consolas"/>
                <a:cs typeface="Consolas"/>
              </a:rPr>
              <a:t>”, 3, “Agata”, 4, “Nicola”, 1));</a:t>
            </a:r>
            <a:endParaRPr lang="mr-IN" sz="1800" dirty="0">
              <a:latin typeface="Consolas"/>
              <a:cs typeface="Consolas"/>
            </a:endParaRPr>
          </a:p>
          <a:p>
            <a:pPr marL="0" indent="0">
              <a:buNone/>
            </a:pPr>
            <a:endParaRPr lang="it-IT" sz="1800" dirty="0">
              <a:latin typeface="Consolas"/>
              <a:cs typeface="Consolas"/>
            </a:endParaRPr>
          </a:p>
          <a:p>
            <a:pPr marL="0" indent="0">
              <a:buNone/>
            </a:pPr>
            <a:r>
              <a:rPr lang="it-IT" sz="1800" dirty="0">
                <a:latin typeface="Consolas"/>
                <a:cs typeface="Consolas"/>
              </a:rPr>
              <a:t>/* </a:t>
            </a:r>
            <a:r>
              <a:rPr lang="it-IT" sz="1800" dirty="0" err="1">
                <a:latin typeface="Consolas"/>
                <a:cs typeface="Consolas"/>
              </a:rPr>
              <a:t>immutable</a:t>
            </a:r>
            <a:r>
              <a:rPr lang="it-IT" sz="1800" dirty="0">
                <a:latin typeface="Consolas"/>
                <a:cs typeface="Consolas"/>
              </a:rPr>
              <a:t> </a:t>
            </a:r>
            <a:r>
              <a:rPr lang="it-IT" sz="1800" dirty="0" err="1">
                <a:latin typeface="Consolas"/>
                <a:cs typeface="Consolas"/>
              </a:rPr>
              <a:t>version</a:t>
            </a:r>
            <a:r>
              <a:rPr lang="it-IT" sz="1800" dirty="0">
                <a:latin typeface="Consolas"/>
                <a:cs typeface="Consolas"/>
              </a:rPr>
              <a:t> */</a:t>
            </a:r>
          </a:p>
          <a:p>
            <a:pPr marL="0" indent="0">
              <a:buNone/>
            </a:pPr>
            <a:r>
              <a:rPr lang="en-US" sz="1800" dirty="0">
                <a:latin typeface="Consolas"/>
                <a:cs typeface="Consolas"/>
              </a:rPr>
              <a:t>Map&lt;String, Integer&gt; m = </a:t>
            </a:r>
          </a:p>
          <a:p>
            <a:pPr marL="0" indent="0">
              <a:buNone/>
            </a:pPr>
            <a:r>
              <a:rPr lang="en-US" sz="1800" dirty="0">
                <a:latin typeface="Consolas"/>
                <a:cs typeface="Consolas"/>
              </a:rPr>
              <a:t>	</a:t>
            </a:r>
            <a:r>
              <a:rPr lang="en-US" sz="1800" dirty="0" err="1">
                <a:latin typeface="Consolas"/>
                <a:cs typeface="Consolas"/>
              </a:rPr>
              <a:t>Map.of</a:t>
            </a:r>
            <a:r>
              <a:rPr lang="en-US" sz="1800" dirty="0">
                <a:latin typeface="Consolas"/>
                <a:cs typeface="Consolas"/>
              </a:rPr>
              <a:t>(“Agata”, 2, “</a:t>
            </a:r>
            <a:r>
              <a:rPr lang="en-US" sz="1800" dirty="0" err="1">
                <a:latin typeface="Consolas"/>
                <a:cs typeface="Consolas"/>
              </a:rPr>
              <a:t>Marzia</a:t>
            </a:r>
            <a:r>
              <a:rPr lang="en-US" sz="1800" dirty="0">
                <a:latin typeface="Consolas"/>
                <a:cs typeface="Consolas"/>
              </a:rPr>
              <a:t>”, 3, “Agata”, 4, “Nicola”, 1);</a:t>
            </a:r>
            <a:endParaRPr lang="mr-IN" sz="1800" dirty="0">
              <a:latin typeface="Consolas"/>
              <a:cs typeface="Consolas"/>
            </a:endParaRPr>
          </a:p>
          <a:p>
            <a:pPr marL="0" indent="0">
              <a:buNone/>
            </a:pPr>
            <a:endParaRPr lang="en-US" sz="1800" i="1" dirty="0">
              <a:latin typeface="Consolas"/>
              <a:cs typeface="Consolas"/>
            </a:endParaRPr>
          </a:p>
        </p:txBody>
      </p:sp>
    </p:spTree>
    <p:extLst>
      <p:ext uri="{BB962C8B-B14F-4D97-AF65-F5344CB8AC3E}">
        <p14:creationId xmlns:p14="http://schemas.microsoft.com/office/powerpoint/2010/main" val="2077211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II</a:t>
            </a:r>
          </a:p>
        </p:txBody>
      </p:sp>
      <p:sp>
        <p:nvSpPr>
          <p:cNvPr id="3" name="Content Placeholder 2"/>
          <p:cNvSpPr>
            <a:spLocks noGrp="1"/>
          </p:cNvSpPr>
          <p:nvPr>
            <p:ph idx="1"/>
          </p:nvPr>
        </p:nvSpPr>
        <p:spPr/>
        <p:txBody>
          <a:bodyPr>
            <a:normAutofit fontScale="77500" lnSpcReduction="20000"/>
          </a:bodyPr>
          <a:lstStyle/>
          <a:p>
            <a:pPr marL="0" indent="0">
              <a:buNone/>
            </a:pPr>
            <a:r>
              <a:rPr lang="en-US" sz="1600" dirty="0">
                <a:latin typeface="Consolas"/>
                <a:cs typeface="Consolas"/>
              </a:rPr>
              <a:t>Map&lt;String, Integer&gt; m = new </a:t>
            </a:r>
            <a:r>
              <a:rPr lang="en-US" sz="1600" dirty="0" err="1">
                <a:latin typeface="Consolas"/>
                <a:cs typeface="Consolas"/>
              </a:rPr>
              <a:t>HashMap</a:t>
            </a:r>
            <a:r>
              <a:rPr lang="en-US" sz="1600" dirty="0">
                <a:latin typeface="Consolas"/>
                <a:cs typeface="Consolas"/>
              </a:rPr>
              <a:t>&lt;String, Integer&gt;();</a:t>
            </a:r>
          </a:p>
          <a:p>
            <a:pPr marL="0" indent="0">
              <a:buNone/>
            </a:pPr>
            <a:r>
              <a:rPr lang="en-US" sz="1600" dirty="0">
                <a:latin typeface="Consolas"/>
                <a:cs typeface="Consolas"/>
              </a:rPr>
              <a:t>…</a:t>
            </a:r>
          </a:p>
          <a:p>
            <a:pPr marL="0" indent="0">
              <a:buNone/>
            </a:pPr>
            <a:r>
              <a:rPr lang="en-US" sz="1600" dirty="0">
                <a:solidFill>
                  <a:srgbClr val="E46C0A"/>
                </a:solidFill>
                <a:latin typeface="Consolas"/>
                <a:cs typeface="Consolas"/>
              </a:rPr>
              <a:t>// contains key</a:t>
            </a:r>
          </a:p>
          <a:p>
            <a:pPr marL="0" indent="0">
              <a:buNone/>
            </a:pPr>
            <a:r>
              <a:rPr lang="en-US" sz="1600" dirty="0">
                <a:latin typeface="Consolas"/>
                <a:cs typeface="Consolas"/>
              </a:rPr>
              <a:t>if (</a:t>
            </a:r>
            <a:r>
              <a:rPr lang="en-US" sz="1600" dirty="0" err="1">
                <a:latin typeface="Consolas"/>
                <a:cs typeface="Consolas"/>
              </a:rPr>
              <a:t>m.containsKey</a:t>
            </a:r>
            <a:r>
              <a:rPr lang="en-US" sz="1600" dirty="0">
                <a:latin typeface="Consolas"/>
                <a:cs typeface="Consolas"/>
              </a:rPr>
              <a:t>(key))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a:t>
            </a:r>
            <a:r>
              <a:rPr lang="en-US" sz="1600" dirty="0" err="1">
                <a:latin typeface="Consolas"/>
                <a:cs typeface="Consolas"/>
              </a:rPr>
              <a:t>m.get</a:t>
            </a:r>
            <a:r>
              <a:rPr lang="en-US" sz="1600" dirty="0">
                <a:latin typeface="Consolas"/>
                <a:cs typeface="Consolas"/>
              </a:rPr>
              <a:t>(key));</a:t>
            </a:r>
          </a:p>
          <a:p>
            <a:pPr marL="0" indent="0">
              <a:buNone/>
            </a:pPr>
            <a:r>
              <a:rPr lang="en-US" sz="1600" dirty="0">
                <a:latin typeface="Consolas"/>
                <a:cs typeface="Consolas"/>
              </a:rPr>
              <a:t>}</a:t>
            </a:r>
          </a:p>
          <a:p>
            <a:pPr marL="0" indent="0">
              <a:buNone/>
            </a:pPr>
            <a:endParaRPr lang="en-US" sz="1600" dirty="0">
              <a:solidFill>
                <a:srgbClr val="E46C0A"/>
              </a:solidFill>
              <a:latin typeface="Consolas"/>
              <a:cs typeface="Consolas"/>
            </a:endParaRPr>
          </a:p>
          <a:p>
            <a:pPr marL="0" indent="0">
              <a:buNone/>
            </a:pPr>
            <a:r>
              <a:rPr lang="en-US" sz="1600" dirty="0">
                <a:solidFill>
                  <a:srgbClr val="E46C0A"/>
                </a:solidFill>
                <a:latin typeface="Consolas"/>
                <a:cs typeface="Consolas"/>
              </a:rPr>
              <a:t>// looping keys and accessing values</a:t>
            </a:r>
          </a:p>
          <a:p>
            <a:pPr marL="0" indent="0">
              <a:buNone/>
            </a:pPr>
            <a:r>
              <a:rPr lang="en-US" sz="1600" dirty="0">
                <a:latin typeface="Consolas"/>
                <a:cs typeface="Consolas"/>
              </a:rPr>
              <a:t>Set&lt;String&gt; keys = </a:t>
            </a:r>
            <a:r>
              <a:rPr lang="en-US" sz="1600" dirty="0" err="1">
                <a:latin typeface="Consolas"/>
                <a:cs typeface="Consolas"/>
              </a:rPr>
              <a:t>m.keySet</a:t>
            </a:r>
            <a:r>
              <a:rPr lang="en-US" sz="1600" dirty="0">
                <a:latin typeface="Consolas"/>
                <a:cs typeface="Consolas"/>
              </a:rPr>
              <a:t>();</a:t>
            </a:r>
          </a:p>
          <a:p>
            <a:pPr marL="0" indent="0">
              <a:buNone/>
            </a:pPr>
            <a:r>
              <a:rPr lang="en-US" sz="1600" dirty="0">
                <a:latin typeface="Consolas"/>
                <a:cs typeface="Consolas"/>
              </a:rPr>
              <a:t>for(String key : keys)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(key + " -&gt; " + </a:t>
            </a:r>
            <a:r>
              <a:rPr lang="en-US" sz="1600" dirty="0" err="1">
                <a:latin typeface="Consolas"/>
                <a:cs typeface="Consolas"/>
              </a:rPr>
              <a:t>m.get</a:t>
            </a:r>
            <a:r>
              <a:rPr lang="en-US" sz="1600" dirty="0">
                <a:latin typeface="Consolas"/>
                <a:cs typeface="Consolas"/>
              </a:rPr>
              <a:t>(key));</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solidFill>
                  <a:srgbClr val="E46C0A"/>
                </a:solidFill>
                <a:latin typeface="Consolas"/>
                <a:cs typeface="Consolas"/>
              </a:rPr>
              <a:t>// looping values</a:t>
            </a:r>
          </a:p>
          <a:p>
            <a:pPr marL="0" indent="0">
              <a:buNone/>
            </a:pPr>
            <a:r>
              <a:rPr lang="en-US" sz="1600" dirty="0">
                <a:latin typeface="Consolas"/>
                <a:cs typeface="Consolas"/>
              </a:rPr>
              <a:t>List&lt;Integer&gt; values = </a:t>
            </a:r>
            <a:r>
              <a:rPr lang="en-US" sz="1600" dirty="0" err="1">
                <a:latin typeface="Consolas"/>
                <a:cs typeface="Consolas"/>
              </a:rPr>
              <a:t>m.values</a:t>
            </a:r>
            <a:r>
              <a:rPr lang="en-US" sz="1600" dirty="0">
                <a:latin typeface="Consolas"/>
                <a:cs typeface="Consolas"/>
              </a:rPr>
              <a:t>();</a:t>
            </a:r>
          </a:p>
          <a:p>
            <a:pPr marL="0" indent="0">
              <a:buNone/>
            </a:pPr>
            <a:r>
              <a:rPr lang="en-US" sz="1600" dirty="0">
                <a:latin typeface="Consolas"/>
                <a:cs typeface="Consolas"/>
              </a:rPr>
              <a:t>for(int value : values)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(value);</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solidFill>
                  <a:schemeClr val="accent6">
                    <a:lumMod val="75000"/>
                  </a:schemeClr>
                </a:solidFill>
                <a:latin typeface="Consolas"/>
                <a:cs typeface="Consolas"/>
              </a:rPr>
              <a:t>// looping entries</a:t>
            </a:r>
          </a:p>
          <a:p>
            <a:pPr marL="0" indent="0">
              <a:buNone/>
            </a:pPr>
            <a:r>
              <a:rPr lang="en-US" sz="1600" dirty="0">
                <a:latin typeface="Consolas"/>
                <a:cs typeface="Consolas"/>
              </a:rPr>
              <a:t>for (</a:t>
            </a:r>
            <a:r>
              <a:rPr lang="en-US" sz="1600" dirty="0" err="1">
                <a:latin typeface="Consolas"/>
                <a:cs typeface="Consolas"/>
              </a:rPr>
              <a:t>Map.Entry</a:t>
            </a:r>
            <a:r>
              <a:rPr lang="en-US" sz="1600" dirty="0">
                <a:latin typeface="Consolas"/>
                <a:cs typeface="Consolas"/>
              </a:rPr>
              <a:t>&lt;String, Integer&gt; entry : </a:t>
            </a:r>
            <a:r>
              <a:rPr lang="en-US" sz="1600" dirty="0" err="1">
                <a:latin typeface="Consolas"/>
                <a:cs typeface="Consolas"/>
              </a:rPr>
              <a:t>m.entrySet</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a:t>
            </a:r>
            <a:r>
              <a:rPr lang="en-US" sz="1600" dirty="0" err="1">
                <a:latin typeface="Consolas"/>
                <a:cs typeface="Consolas"/>
              </a:rPr>
              <a:t>entry.getKey</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a:t>
            </a:r>
            <a:r>
              <a:rPr lang="en-US" sz="1600" dirty="0" err="1">
                <a:latin typeface="Consolas"/>
                <a:cs typeface="Consolas"/>
              </a:rPr>
              <a:t>entry.getValue</a:t>
            </a:r>
            <a:r>
              <a:rPr lang="en-US" sz="1600" dirty="0">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p:txBody>
      </p:sp>
    </p:spTree>
    <p:extLst>
      <p:ext uri="{BB962C8B-B14F-4D97-AF65-F5344CB8AC3E}">
        <p14:creationId xmlns:p14="http://schemas.microsoft.com/office/powerpoint/2010/main" val="942583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Autofit/>
          </a:bodyPr>
          <a:lstStyle/>
          <a:p>
            <a:r>
              <a:rPr lang="en-US" sz="2800" dirty="0">
                <a:latin typeface="Calibri" panose="020F0502020204030204" pitchFamily="34" charset="0"/>
                <a:cs typeface="Calibri" panose="020F0502020204030204" pitchFamily="34" charset="0"/>
              </a:rPr>
              <a:t>It is </a:t>
            </a:r>
            <a:r>
              <a:rPr lang="en-US" sz="2800" dirty="0">
                <a:solidFill>
                  <a:schemeClr val="accent6">
                    <a:lumMod val="75000"/>
                  </a:schemeClr>
                </a:solidFill>
                <a:latin typeface="Calibri" panose="020F0502020204030204" pitchFamily="34" charset="0"/>
                <a:cs typeface="Calibri" panose="020F0502020204030204" pitchFamily="34" charset="0"/>
              </a:rPr>
              <a:t>unsafe</a:t>
            </a:r>
            <a:r>
              <a:rPr lang="en-US" sz="2800" dirty="0">
                <a:latin typeface="Calibri" panose="020F0502020204030204" pitchFamily="34" charset="0"/>
                <a:cs typeface="Calibri" panose="020F0502020204030204" pitchFamily="34" charset="0"/>
              </a:rPr>
              <a:t> to modify (adding or removing elements) a Collection while iterating over it! </a:t>
            </a:r>
          </a:p>
          <a:p>
            <a:endParaRPr lang="en-US"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List&lt;Double&gt; l = new LinkedList&lt;Double&gt;(</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List.of</a:t>
            </a:r>
            <a:r>
              <a:rPr lang="en-US" sz="2000" dirty="0">
                <a:latin typeface="Consolas" panose="020B0609020204030204" pitchFamily="49" charset="0"/>
                <a:cs typeface="Consolas" panose="020B0609020204030204" pitchFamily="49" charset="0"/>
              </a:rPr>
              <a:t>(10.8, 11.1, 13.2, 30.2));</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count = 0;</a:t>
            </a:r>
          </a:p>
          <a:p>
            <a:pPr marL="0" indent="0">
              <a:buNone/>
            </a:pPr>
            <a:r>
              <a:rPr lang="en-US" sz="2000" dirty="0">
                <a:latin typeface="Consolas" panose="020B0609020204030204" pitchFamily="49" charset="0"/>
                <a:cs typeface="Consolas" panose="020B0609020204030204" pitchFamily="49" charset="0"/>
              </a:rPr>
              <a:t>for (double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l) {</a:t>
            </a:r>
          </a:p>
          <a:p>
            <a:pPr marL="0" indent="0">
              <a:buNone/>
            </a:pPr>
            <a:r>
              <a:rPr lang="en-US" sz="2000" dirty="0">
                <a:latin typeface="Consolas" panose="020B0609020204030204" pitchFamily="49" charset="0"/>
                <a:cs typeface="Consolas" panose="020B0609020204030204" pitchFamily="49" charset="0"/>
              </a:rPr>
              <a:t>	if (count == 1) </a:t>
            </a:r>
            <a:r>
              <a:rPr lang="en-US" sz="2000" dirty="0" err="1">
                <a:latin typeface="Consolas" panose="020B0609020204030204" pitchFamily="49" charset="0"/>
                <a:cs typeface="Consolas" panose="020B0609020204030204" pitchFamily="49" charset="0"/>
              </a:rPr>
              <a:t>l.remove</a:t>
            </a:r>
            <a:r>
              <a:rPr lang="en-US" sz="2000" dirty="0">
                <a:latin typeface="Consolas" panose="020B0609020204030204" pitchFamily="49" charset="0"/>
                <a:cs typeface="Consolas" panose="020B0609020204030204" pitchFamily="49" charset="0"/>
              </a:rPr>
              <a:t>(count);</a:t>
            </a:r>
          </a:p>
          <a:p>
            <a:pPr marL="0" indent="0">
              <a:buNone/>
            </a:pPr>
            <a:r>
              <a:rPr lang="en-US" sz="2000" dirty="0">
                <a:latin typeface="Consolas" panose="020B0609020204030204" pitchFamily="49" charset="0"/>
                <a:cs typeface="Consolas" panose="020B0609020204030204" pitchFamily="49" charset="0"/>
              </a:rPr>
              <a:t>	if (count == 2) </a:t>
            </a:r>
            <a:r>
              <a:rPr lang="en-US" sz="2000" dirty="0" err="1">
                <a:latin typeface="Consolas" panose="020B0609020204030204" pitchFamily="49" charset="0"/>
                <a:cs typeface="Consolas" panose="020B0609020204030204" pitchFamily="49" charset="0"/>
              </a:rPr>
              <a:t>l.add</a:t>
            </a:r>
            <a:r>
              <a:rPr lang="en-US" sz="2000" dirty="0">
                <a:latin typeface="Consolas" panose="020B0609020204030204" pitchFamily="49" charset="0"/>
                <a:cs typeface="Consolas" panose="020B0609020204030204" pitchFamily="49" charset="0"/>
              </a:rPr>
              <a:t>(22.3);</a:t>
            </a:r>
          </a:p>
          <a:p>
            <a:pPr marL="0" indent="0">
              <a:buNone/>
            </a:pPr>
            <a:r>
              <a:rPr lang="en-US" sz="2000" dirty="0">
                <a:latin typeface="Consolas" panose="020B0609020204030204" pitchFamily="49" charset="0"/>
                <a:cs typeface="Consolas" panose="020B0609020204030204" pitchFamily="49" charset="0"/>
              </a:rPr>
              <a:t>	count++;</a:t>
            </a:r>
          </a:p>
          <a:p>
            <a:pPr marL="0" indent="0">
              <a:buNone/>
            </a:pPr>
            <a:r>
              <a:rPr lang="en-US" sz="2000" dirty="0">
                <a:latin typeface="Consolas" panose="020B0609020204030204" pitchFamily="49" charset="0"/>
                <a:cs typeface="Consolas" panose="020B0609020204030204" pitchFamily="49" charset="0"/>
              </a:rPr>
              <a:t>} </a:t>
            </a:r>
            <a:r>
              <a:rPr lang="en-US" sz="2000" dirty="0">
                <a:solidFill>
                  <a:srgbClr val="E46C0A"/>
                </a:solidFill>
                <a:latin typeface="Consolas" panose="020B0609020204030204" pitchFamily="49" charset="0"/>
                <a:cs typeface="Consolas" panose="020B0609020204030204" pitchFamily="49" charset="0"/>
              </a:rPr>
              <a:t>// Run-time error! We modify the list while iterating</a:t>
            </a: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07493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and </a:t>
            </a:r>
            <a:r>
              <a:rPr lang="en-US" dirty="0" err="1"/>
              <a:t>ListIterator</a:t>
            </a:r>
            <a:r>
              <a:rPr lang="en-US" dirty="0"/>
              <a:t> Interfaces</a:t>
            </a:r>
          </a:p>
        </p:txBody>
      </p:sp>
      <p:sp>
        <p:nvSpPr>
          <p:cNvPr id="3" name="Content Placeholder 2"/>
          <p:cNvSpPr>
            <a:spLocks noGrp="1"/>
          </p:cNvSpPr>
          <p:nvPr>
            <p:ph sz="half" idx="1"/>
          </p:nvPr>
        </p:nvSpPr>
        <p:spPr/>
        <p:txBody>
          <a:bodyPr>
            <a:normAutofit fontScale="70000" lnSpcReduction="20000"/>
          </a:bodyPr>
          <a:lstStyle/>
          <a:p>
            <a:r>
              <a:rPr lang="en-US" dirty="0"/>
              <a:t>Interface </a:t>
            </a:r>
            <a:r>
              <a:rPr lang="en-US" dirty="0">
                <a:solidFill>
                  <a:srgbClr val="E46C0A"/>
                </a:solidFill>
              </a:rPr>
              <a:t>Iterator</a:t>
            </a:r>
            <a:r>
              <a:rPr lang="en-US" dirty="0"/>
              <a:t> provides a transparent means for cycling through all elements of a Collection (</a:t>
            </a:r>
            <a:r>
              <a:rPr lang="en-US" dirty="0">
                <a:solidFill>
                  <a:schemeClr val="accent6">
                    <a:lumMod val="75000"/>
                  </a:schemeClr>
                </a:solidFill>
              </a:rPr>
              <a:t>forward only</a:t>
            </a:r>
            <a:r>
              <a:rPr lang="en-US" dirty="0"/>
              <a:t>) and </a:t>
            </a:r>
            <a:r>
              <a:rPr lang="en-US" dirty="0">
                <a:solidFill>
                  <a:schemeClr val="accent6">
                    <a:lumMod val="75000"/>
                  </a:schemeClr>
                </a:solidFill>
              </a:rPr>
              <a:t>removing elements</a:t>
            </a:r>
          </a:p>
          <a:p>
            <a:endParaRPr lang="en-US" dirty="0">
              <a:latin typeface="Consolas"/>
              <a:cs typeface="Consolas"/>
            </a:endParaRPr>
          </a:p>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endParaRPr lang="en-US" dirty="0">
              <a:latin typeface="Consolas"/>
              <a:cs typeface="Consolas"/>
            </a:endParaRPr>
          </a:p>
        </p:txBody>
      </p:sp>
      <p:sp>
        <p:nvSpPr>
          <p:cNvPr id="4" name="Content Placeholder 3">
            <a:extLst>
              <a:ext uri="{FF2B5EF4-FFF2-40B4-BE49-F238E27FC236}">
                <a16:creationId xmlns:a16="http://schemas.microsoft.com/office/drawing/2014/main" id="{88B9E60E-0526-6F49-A553-873AA853DF6F}"/>
              </a:ext>
            </a:extLst>
          </p:cNvPr>
          <p:cNvSpPr>
            <a:spLocks noGrp="1"/>
          </p:cNvSpPr>
          <p:nvPr>
            <p:ph sz="half" idx="2"/>
          </p:nvPr>
        </p:nvSpPr>
        <p:spPr/>
        <p:txBody>
          <a:bodyPr>
            <a:normAutofit fontScale="70000" lnSpcReduction="20000"/>
          </a:bodyPr>
          <a:lstStyle/>
          <a:p>
            <a:r>
              <a:rPr lang="en-US" dirty="0"/>
              <a:t>Interface </a:t>
            </a:r>
            <a:r>
              <a:rPr lang="en-US" dirty="0" err="1">
                <a:solidFill>
                  <a:schemeClr val="accent6">
                    <a:lumMod val="75000"/>
                  </a:schemeClr>
                </a:solidFill>
              </a:rPr>
              <a:t>ListIterator</a:t>
            </a:r>
            <a:r>
              <a:rPr lang="en-US" dirty="0"/>
              <a:t> provides a transparent means for cycling through all elements of a Collection (</a:t>
            </a:r>
            <a:r>
              <a:rPr lang="en-US" dirty="0">
                <a:solidFill>
                  <a:schemeClr val="accent6">
                    <a:lumMod val="75000"/>
                  </a:schemeClr>
                </a:solidFill>
              </a:rPr>
              <a:t>forward and backward</a:t>
            </a:r>
            <a:r>
              <a:rPr lang="en-US" dirty="0"/>
              <a:t>) and </a:t>
            </a:r>
            <a:r>
              <a:rPr lang="en-US" dirty="0">
                <a:solidFill>
                  <a:schemeClr val="accent6">
                    <a:lumMod val="75000"/>
                  </a:schemeClr>
                </a:solidFill>
              </a:rPr>
              <a:t>removing and adding elements</a:t>
            </a:r>
          </a:p>
          <a:p>
            <a:endParaRPr lang="en-US" dirty="0">
              <a:latin typeface="Consolas"/>
              <a:cs typeface="Consolas"/>
            </a:endParaRPr>
          </a:p>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hasPrevious</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previous</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add</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set</a:t>
            </a:r>
            <a:r>
              <a:rPr lang="en-US" dirty="0">
                <a:latin typeface="Consolas"/>
                <a:cs typeface="Consolas"/>
              </a:rPr>
              <a:t>() </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r>
              <a:rPr lang="en-US" dirty="0">
                <a:latin typeface="Consolas"/>
                <a:cs typeface="Consolas"/>
              </a:rPr>
              <a:t>int </a:t>
            </a:r>
            <a:r>
              <a:rPr lang="en-US" dirty="0" err="1">
                <a:solidFill>
                  <a:srgbClr val="E46C0A"/>
                </a:solidFill>
                <a:latin typeface="Consolas"/>
                <a:cs typeface="Consolas"/>
              </a:rPr>
              <a:t>nextIndex</a:t>
            </a:r>
            <a:r>
              <a:rPr lang="en-US" dirty="0">
                <a:latin typeface="Consolas"/>
                <a:cs typeface="Consolas"/>
              </a:rPr>
              <a:t>()</a:t>
            </a:r>
          </a:p>
          <a:p>
            <a:r>
              <a:rPr lang="en-US" dirty="0">
                <a:latin typeface="Consolas"/>
                <a:cs typeface="Consolas"/>
              </a:rPr>
              <a:t>int </a:t>
            </a:r>
            <a:r>
              <a:rPr lang="en-US" dirty="0" err="1">
                <a:solidFill>
                  <a:srgbClr val="E46C0A"/>
                </a:solidFill>
                <a:latin typeface="Consolas"/>
                <a:cs typeface="Consolas"/>
              </a:rPr>
              <a:t>previousIndex</a:t>
            </a:r>
            <a:r>
              <a:rPr lang="en-US" dirty="0">
                <a:latin typeface="Consolas"/>
                <a:cs typeface="Consolas"/>
              </a:rPr>
              <a:t>()</a:t>
            </a:r>
          </a:p>
          <a:p>
            <a:endParaRPr lang="en-US" dirty="0">
              <a:latin typeface="Consolas"/>
              <a:cs typeface="Consolas"/>
            </a:endParaRPr>
          </a:p>
          <a:p>
            <a:endParaRPr lang="en-IT" dirty="0"/>
          </a:p>
        </p:txBody>
      </p:sp>
    </p:spTree>
    <p:extLst>
      <p:ext uri="{BB962C8B-B14F-4D97-AF65-F5344CB8AC3E}">
        <p14:creationId xmlns:p14="http://schemas.microsoft.com/office/powerpoint/2010/main" val="3233994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and </a:t>
            </a:r>
            <a:r>
              <a:rPr lang="en-US" dirty="0" err="1"/>
              <a:t>ListIterator</a:t>
            </a:r>
            <a:r>
              <a:rPr lang="en-US" dirty="0"/>
              <a:t> Interfaces</a:t>
            </a:r>
          </a:p>
        </p:txBody>
      </p:sp>
      <p:sp>
        <p:nvSpPr>
          <p:cNvPr id="3" name="Content Placeholder 2"/>
          <p:cNvSpPr>
            <a:spLocks noGrp="1"/>
          </p:cNvSpPr>
          <p:nvPr>
            <p:ph sz="half"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List.of</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(Iterator&lt;Double&gt;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
        <p:nvSpPr>
          <p:cNvPr id="4" name="Content Placeholder 3">
            <a:extLst>
              <a:ext uri="{FF2B5EF4-FFF2-40B4-BE49-F238E27FC236}">
                <a16:creationId xmlns:a16="http://schemas.microsoft.com/office/drawing/2014/main" id="{75501335-96B8-AD49-BB9F-A6B294F62B86}"/>
              </a:ext>
            </a:extLst>
          </p:cNvPr>
          <p:cNvSpPr>
            <a:spLocks noGrp="1"/>
          </p:cNvSpPr>
          <p:nvPr>
            <p:ph sz="half" idx="2"/>
          </p:nvPr>
        </p:nvSpPr>
        <p:spPr/>
        <p:txBody>
          <a:bodyPr>
            <a:norm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List.of</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a:latin typeface="Consolas"/>
                <a:cs typeface="Consolas"/>
              </a:rPr>
              <a:t>int count = 0;</a:t>
            </a:r>
          </a:p>
          <a:p>
            <a:pPr marL="0" indent="0">
              <a:buNone/>
            </a:pPr>
            <a:r>
              <a:rPr lang="en-US" sz="1800" dirty="0">
                <a:latin typeface="Consolas"/>
                <a:cs typeface="Consolas"/>
              </a:rPr>
              <a:t>for </a:t>
            </a:r>
            <a:r>
              <a:rPr lang="en-US" sz="1800" dirty="0">
                <a:solidFill>
                  <a:srgbClr val="00B050"/>
                </a:solidFill>
                <a:latin typeface="Consolas"/>
                <a:cs typeface="Consolas"/>
              </a:rPr>
              <a:t>(</a:t>
            </a:r>
            <a:r>
              <a:rPr lang="en-US" sz="1800" dirty="0" err="1">
                <a:solidFill>
                  <a:srgbClr val="00B050"/>
                </a:solidFill>
                <a:latin typeface="Consolas"/>
                <a:cs typeface="Consolas"/>
              </a:rPr>
              <a:t>ListIterator</a:t>
            </a:r>
            <a:r>
              <a:rPr lang="en-US" sz="1800" dirty="0">
                <a:solidFill>
                  <a:srgbClr val="00B050"/>
                </a:solidFill>
                <a:latin typeface="Consolas"/>
                <a:cs typeface="Consolas"/>
              </a:rPr>
              <a:t>&lt;Double&gt;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l.listIterator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if (count == 2) </a:t>
            </a:r>
            <a:r>
              <a:rPr lang="en-US" sz="1800" dirty="0" err="1">
                <a:latin typeface="Consolas"/>
                <a:cs typeface="Consolas"/>
              </a:rPr>
              <a:t>i.add</a:t>
            </a:r>
            <a:r>
              <a:rPr lang="en-US" sz="1800" dirty="0">
                <a:latin typeface="Consolas"/>
                <a:cs typeface="Consolas"/>
              </a:rPr>
              <a:t>(22.3);</a:t>
            </a:r>
          </a:p>
          <a:p>
            <a:pPr marL="0" indent="0">
              <a:buNone/>
            </a:pPr>
            <a:r>
              <a:rPr lang="en-US" sz="1800" dirty="0">
                <a:latin typeface="Consolas"/>
                <a:cs typeface="Consolas"/>
              </a:rPr>
              <a:t>	count++;</a:t>
            </a:r>
          </a:p>
          <a:p>
            <a:pPr marL="0" indent="0">
              <a:buNone/>
            </a:pPr>
            <a:r>
              <a:rPr lang="en-US" sz="1800" dirty="0">
                <a:latin typeface="Consolas"/>
                <a:cs typeface="Consolas"/>
              </a:rPr>
              <a:t>}</a:t>
            </a:r>
          </a:p>
          <a:p>
            <a:pPr marL="0" indent="0">
              <a:buNone/>
            </a:pPr>
            <a:endParaRPr lang="en-IT" sz="1800" dirty="0"/>
          </a:p>
        </p:txBody>
      </p:sp>
    </p:spTree>
    <p:extLst>
      <p:ext uri="{BB962C8B-B14F-4D97-AF65-F5344CB8AC3E}">
        <p14:creationId xmlns:p14="http://schemas.microsoft.com/office/powerpoint/2010/main" val="3578437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Iterations and Iterators</a:t>
            </a:r>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a:latin typeface="Consolas"/>
                <a:cs typeface="Consolas"/>
              </a:rPr>
              <a:t>List&lt;Person&gt; </a:t>
            </a:r>
            <a:r>
              <a:rPr lang="en-US" sz="1800" dirty="0" err="1">
                <a:latin typeface="Consolas"/>
                <a:cs typeface="Consolas"/>
              </a:rPr>
              <a:t>pl</a:t>
            </a:r>
            <a:r>
              <a:rPr lang="en-US" sz="1800" dirty="0">
                <a:latin typeface="Consolas"/>
                <a:cs typeface="Consolas"/>
              </a:rPr>
              <a:t> = new </a:t>
            </a:r>
            <a:r>
              <a:rPr lang="en-US" sz="1800" dirty="0" err="1">
                <a:latin typeface="Consolas"/>
                <a:cs typeface="Consolas"/>
              </a:rPr>
              <a:t>ArrayList</a:t>
            </a:r>
            <a:r>
              <a:rPr lang="en-US" sz="1800" dirty="0">
                <a:latin typeface="Consolas"/>
                <a:cs typeface="Consolas"/>
              </a:rPr>
              <a:t>&lt;Person&gt;();</a:t>
            </a:r>
          </a:p>
          <a:p>
            <a:pPr marL="0" indent="0">
              <a:buNone/>
            </a:pPr>
            <a:endParaRPr lang="it-IT" sz="1800" b="1" dirty="0">
              <a:solidFill>
                <a:srgbClr val="E46C0A"/>
              </a:solidFill>
              <a:latin typeface="Consolas"/>
              <a:cs typeface="Consolas"/>
            </a:endParaRPr>
          </a:p>
          <a:p>
            <a:pPr marL="0" indent="0">
              <a:buNone/>
            </a:pPr>
            <a:r>
              <a:rPr lang="it-IT" sz="1800" b="1" dirty="0">
                <a:solidFill>
                  <a:srgbClr val="E46C0A"/>
                </a:solidFill>
                <a:latin typeface="Consolas"/>
                <a:cs typeface="Consolas"/>
              </a:rPr>
              <a:t>/* C style */</a:t>
            </a:r>
            <a:endParaRPr lang="mr-IN" sz="1800" b="1" dirty="0">
              <a:solidFill>
                <a:srgbClr val="E46C0A"/>
              </a:solidFill>
              <a:latin typeface="Consolas"/>
              <a:cs typeface="Consolas"/>
            </a:endParaRPr>
          </a:p>
          <a:p>
            <a:pPr marL="0" indent="0">
              <a:buNone/>
            </a:pPr>
            <a:r>
              <a:rPr lang="en-US" sz="1800" dirty="0">
                <a:latin typeface="Consolas"/>
                <a:cs typeface="Consolas"/>
              </a:rPr>
              <a:t>for (</a:t>
            </a:r>
            <a:r>
              <a:rPr lang="en-US" sz="1800" dirty="0" err="1">
                <a:latin typeface="Consolas"/>
                <a:cs typeface="Consolas"/>
              </a:rPr>
              <a:t>int</a:t>
            </a:r>
            <a:r>
              <a:rPr lang="en-US" sz="1800" dirty="0">
                <a:latin typeface="Consolas"/>
                <a:cs typeface="Consolas"/>
              </a:rPr>
              <a:t> </a:t>
            </a:r>
            <a:r>
              <a:rPr lang="en-US" sz="1800" dirty="0" err="1">
                <a:latin typeface="Consolas"/>
                <a:cs typeface="Consolas"/>
              </a:rPr>
              <a:t>i</a:t>
            </a:r>
            <a:r>
              <a:rPr lang="en-US" sz="1800" dirty="0">
                <a:latin typeface="Consolas"/>
                <a:cs typeface="Consolas"/>
              </a:rPr>
              <a:t> = 0; </a:t>
            </a:r>
            <a:r>
              <a:rPr lang="en-US" sz="1800" dirty="0" err="1">
                <a:latin typeface="Consolas"/>
                <a:cs typeface="Consolas"/>
              </a:rPr>
              <a:t>i</a:t>
            </a:r>
            <a:r>
              <a:rPr lang="en-US" sz="1800" dirty="0">
                <a:latin typeface="Consolas"/>
                <a:cs typeface="Consolas"/>
              </a:rPr>
              <a:t> &lt; </a:t>
            </a:r>
            <a:r>
              <a:rPr lang="en-US" sz="1800" dirty="0" err="1">
                <a:latin typeface="Consolas"/>
                <a:cs typeface="Consolas"/>
              </a:rPr>
              <a:t>pl.size</a:t>
            </a:r>
            <a:r>
              <a:rPr lang="en-US" sz="1800" dirty="0">
                <a:latin typeface="Consolas"/>
                <a:cs typeface="Consolas"/>
              </a:rPr>
              <a:t>(); </a:t>
            </a:r>
            <a:r>
              <a:rPr lang="en-US" sz="1800" dirty="0" err="1">
                <a:latin typeface="Consolas"/>
                <a:cs typeface="Consolas"/>
              </a:rPr>
              <a:t>i</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a:t>
            </a:r>
            <a:r>
              <a:rPr lang="en-US" sz="1800" dirty="0" err="1">
                <a:latin typeface="Consolas"/>
                <a:cs typeface="Consolas"/>
              </a:rPr>
              <a:t>pl.get</a:t>
            </a:r>
            <a:r>
              <a:rPr lang="en-US" sz="1800" dirty="0">
                <a:latin typeface="Consolas"/>
                <a:cs typeface="Consolas"/>
              </a:rPr>
              <a:t>(</a:t>
            </a:r>
            <a:r>
              <a:rPr lang="en-US" sz="1800" dirty="0" err="1">
                <a:latin typeface="Consolas"/>
                <a:cs typeface="Consolas"/>
              </a:rPr>
              <a:t>i</a:t>
            </a:r>
            <a:r>
              <a:rPr lang="en-US" sz="1800" dirty="0">
                <a:latin typeface="Consolas"/>
                <a:cs typeface="Consolas"/>
              </a:rPr>
              <a:t>))</a:t>
            </a:r>
          </a:p>
          <a:p>
            <a:pPr marL="0" indent="0">
              <a:buNone/>
            </a:pPr>
            <a:endParaRPr lang="en-US" sz="1800" b="1" dirty="0">
              <a:solidFill>
                <a:srgbClr val="E46C0A"/>
              </a:solidFill>
              <a:latin typeface="Consolas"/>
              <a:cs typeface="Consolas"/>
            </a:endParaRPr>
          </a:p>
          <a:p>
            <a:pPr marL="0" indent="0">
              <a:buNone/>
            </a:pPr>
            <a:r>
              <a:rPr lang="en-US" sz="1800" b="1" dirty="0">
                <a:solidFill>
                  <a:srgbClr val="E46C0A"/>
                </a:solidFill>
                <a:latin typeface="Consolas"/>
                <a:cs typeface="Consolas"/>
              </a:rPr>
              <a:t>/* for-each style */</a:t>
            </a:r>
          </a:p>
          <a:p>
            <a:pPr marL="0" indent="0">
              <a:buNone/>
            </a:pPr>
            <a:r>
              <a:rPr lang="en-US" sz="1800" dirty="0">
                <a:latin typeface="Consolas"/>
                <a:cs typeface="Consolas"/>
              </a:rPr>
              <a:t>for (Person p : </a:t>
            </a:r>
            <a:r>
              <a:rPr lang="en-US" sz="1800" dirty="0" err="1">
                <a:latin typeface="Consolas"/>
                <a:cs typeface="Consolas"/>
              </a:rPr>
              <a:t>pl</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 </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iterator style */</a:t>
            </a:r>
          </a:p>
          <a:p>
            <a:pPr marL="0" indent="0">
              <a:buNone/>
            </a:pPr>
            <a:r>
              <a:rPr lang="en-US" sz="1800" dirty="0">
                <a:latin typeface="Consolas"/>
                <a:cs typeface="Consolas"/>
              </a:rPr>
              <a:t>for(Iterator&lt;Person&gt;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Person p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while style */</a:t>
            </a:r>
          </a:p>
          <a:p>
            <a:pPr marL="0" indent="0">
              <a:buNone/>
            </a:pPr>
            <a:r>
              <a:rPr lang="en-US" sz="1800" dirty="0">
                <a:latin typeface="Consolas"/>
                <a:cs typeface="Consolas"/>
              </a:rPr>
              <a:t>Iterator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a:t>
            </a:r>
          </a:p>
          <a:p>
            <a:pPr marL="0" indent="0">
              <a:buNone/>
            </a:pPr>
            <a:r>
              <a:rPr lang="en-US" sz="1800" dirty="0">
                <a:latin typeface="Consolas"/>
                <a:cs typeface="Consolas"/>
              </a:rPr>
              <a:t>while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((Person)</a:t>
            </a:r>
            <a:r>
              <a:rPr lang="en-US" sz="1800" dirty="0" err="1">
                <a:latin typeface="Consolas"/>
                <a:cs typeface="Consolas"/>
              </a:rPr>
              <a:t>i.next</a:t>
            </a:r>
            <a:r>
              <a:rPr lang="en-US" sz="1800" dirty="0">
                <a:latin typeface="Consolas"/>
                <a:cs typeface="Consolas"/>
              </a:rPr>
              <a:t>());</a:t>
            </a:r>
          </a:p>
        </p:txBody>
      </p:sp>
    </p:spTree>
    <p:extLst>
      <p:ext uri="{BB962C8B-B14F-4D97-AF65-F5344CB8AC3E}">
        <p14:creationId xmlns:p14="http://schemas.microsoft.com/office/powerpoint/2010/main" val="382987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Resizable Array ~O(n)</a:t>
            </a:r>
          </a:p>
        </p:txBody>
      </p:sp>
      <p:pic>
        <p:nvPicPr>
          <p:cNvPr id="4" name="Content Placeholder 3" descr="Dynamic-Table.png"/>
          <p:cNvPicPr>
            <a:picLocks noGrp="1" noChangeAspect="1"/>
          </p:cNvPicPr>
          <p:nvPr>
            <p:ph idx="1"/>
          </p:nvPr>
        </p:nvPicPr>
        <p:blipFill>
          <a:blip r:embed="rId2">
            <a:extLst>
              <a:ext uri="{28A0092B-C50C-407E-A947-70E740481C1C}">
                <a14:useLocalDpi xmlns:a14="http://schemas.microsoft.com/office/drawing/2010/main" val="0"/>
              </a:ext>
            </a:extLst>
          </a:blip>
          <a:srcRect l="-22065" r="-22065"/>
          <a:stretch>
            <a:fillRect/>
          </a:stretch>
        </p:blipFill>
        <p:spPr>
          <a:xfrm>
            <a:off x="1415480" y="1700808"/>
            <a:ext cx="9662864" cy="4525963"/>
          </a:xfrm>
        </p:spPr>
      </p:pic>
    </p:spTree>
    <p:extLst>
      <p:ext uri="{BB962C8B-B14F-4D97-AF65-F5344CB8AC3E}">
        <p14:creationId xmlns:p14="http://schemas.microsoft.com/office/powerpoint/2010/main" val="2940906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java.util.Collections</a:t>
            </a:r>
            <a:endParaRPr lang="en-US" dirty="0"/>
          </a:p>
        </p:txBody>
      </p:sp>
      <p:sp>
        <p:nvSpPr>
          <p:cNvPr id="3" name="Content Placeholder 2"/>
          <p:cNvSpPr>
            <a:spLocks noGrp="1"/>
          </p:cNvSpPr>
          <p:nvPr>
            <p:ph idx="1"/>
          </p:nvPr>
        </p:nvSpPr>
        <p:spPr/>
        <p:txBody>
          <a:bodyPr>
            <a:normAutofit lnSpcReduction="10000"/>
          </a:bodyPr>
          <a:lstStyle/>
          <a:p>
            <a:r>
              <a:rPr lang="it-IT" sz="2800" i="1" dirty="0"/>
              <a:t>Alter-ego of </a:t>
            </a:r>
            <a:r>
              <a:rPr lang="it-IT" sz="2800" i="1" dirty="0" err="1"/>
              <a:t>java.util.Arrays</a:t>
            </a:r>
            <a:r>
              <a:rPr lang="it-IT" sz="2800" i="1" dirty="0"/>
              <a:t> for </a:t>
            </a:r>
            <a:r>
              <a:rPr lang="it-IT" sz="2800" i="1" dirty="0" err="1"/>
              <a:t>Collections</a:t>
            </a:r>
            <a:endParaRPr lang="it-IT" sz="2800" i="1" dirty="0"/>
          </a:p>
          <a:p>
            <a:r>
              <a:rPr lang="it-IT" sz="2800" dirty="0" err="1"/>
              <a:t>This</a:t>
            </a:r>
            <a:r>
              <a:rPr lang="it-IT" sz="2800" dirty="0"/>
              <a:t> </a:t>
            </a:r>
            <a:r>
              <a:rPr lang="it-IT" sz="2800" dirty="0" err="1"/>
              <a:t>class</a:t>
            </a:r>
            <a:r>
              <a:rPr lang="it-IT" sz="2800" dirty="0"/>
              <a:t> </a:t>
            </a:r>
            <a:r>
              <a:rPr lang="it-IT" sz="2800" dirty="0" err="1"/>
              <a:t>contains</a:t>
            </a:r>
            <a:r>
              <a:rPr lang="it-IT" sz="2800" dirty="0"/>
              <a:t> </a:t>
            </a:r>
            <a:r>
              <a:rPr lang="it-IT" sz="2800" dirty="0" err="1"/>
              <a:t>various</a:t>
            </a:r>
            <a:r>
              <a:rPr lang="it-IT" sz="2800" dirty="0"/>
              <a:t> </a:t>
            </a:r>
            <a:r>
              <a:rPr lang="it-IT" sz="2800" dirty="0" err="1"/>
              <a:t>methods</a:t>
            </a:r>
            <a:r>
              <a:rPr lang="it-IT" sz="2800" dirty="0"/>
              <a:t> for </a:t>
            </a:r>
            <a:r>
              <a:rPr lang="it-IT" sz="2800" dirty="0" err="1"/>
              <a:t>manipulating</a:t>
            </a:r>
            <a:r>
              <a:rPr lang="it-IT" sz="2800" dirty="0"/>
              <a:t> arrays </a:t>
            </a:r>
            <a:r>
              <a:rPr lang="it-IT" sz="2800" dirty="0" err="1"/>
              <a:t>such</a:t>
            </a:r>
            <a:r>
              <a:rPr lang="it-IT" sz="2800" dirty="0"/>
              <a:t> </a:t>
            </a:r>
            <a:r>
              <a:rPr lang="it-IT" sz="2800" dirty="0" err="1"/>
              <a:t>as</a:t>
            </a:r>
            <a:r>
              <a:rPr lang="it-IT" sz="2800" dirty="0"/>
              <a:t> </a:t>
            </a:r>
            <a:r>
              <a:rPr lang="it-IT" sz="2800" dirty="0" err="1">
                <a:solidFill>
                  <a:schemeClr val="accent6">
                    <a:lumMod val="75000"/>
                  </a:schemeClr>
                </a:solidFill>
              </a:rPr>
              <a:t>sorting</a:t>
            </a:r>
            <a:r>
              <a:rPr lang="it-IT" sz="2800" dirty="0">
                <a:solidFill>
                  <a:schemeClr val="accent6">
                    <a:lumMod val="75000"/>
                  </a:schemeClr>
                </a:solidFill>
              </a:rPr>
              <a:t>, </a:t>
            </a:r>
            <a:r>
              <a:rPr lang="it-IT" sz="2800" dirty="0" err="1">
                <a:solidFill>
                  <a:schemeClr val="accent6">
                    <a:lumMod val="75000"/>
                  </a:schemeClr>
                </a:solidFill>
              </a:rPr>
              <a:t>searching</a:t>
            </a:r>
            <a:r>
              <a:rPr lang="it-IT" sz="2800" dirty="0">
                <a:solidFill>
                  <a:schemeClr val="accent6">
                    <a:lumMod val="75000"/>
                  </a:schemeClr>
                </a:solidFill>
              </a:rPr>
              <a:t>, </a:t>
            </a:r>
            <a:r>
              <a:rPr lang="it-IT" sz="2800" dirty="0" err="1">
                <a:solidFill>
                  <a:schemeClr val="accent6">
                    <a:lumMod val="75000"/>
                  </a:schemeClr>
                </a:solidFill>
              </a:rPr>
              <a:t>filling</a:t>
            </a:r>
            <a:r>
              <a:rPr lang="it-IT" sz="2800" dirty="0">
                <a:solidFill>
                  <a:schemeClr val="accent6">
                    <a:lumMod val="75000"/>
                  </a:schemeClr>
                </a:solidFill>
              </a:rPr>
              <a:t>, </a:t>
            </a:r>
            <a:r>
              <a:rPr lang="it-IT" sz="2800" dirty="0" err="1">
                <a:solidFill>
                  <a:schemeClr val="accent6">
                    <a:lumMod val="75000"/>
                  </a:schemeClr>
                </a:solidFill>
              </a:rPr>
              <a:t>printing</a:t>
            </a:r>
            <a:r>
              <a:rPr lang="it-IT" sz="2800" dirty="0">
                <a:solidFill>
                  <a:schemeClr val="accent6">
                    <a:lumMod val="75000"/>
                  </a:schemeClr>
                </a:solidFill>
              </a:rPr>
              <a:t> or </a:t>
            </a:r>
            <a:r>
              <a:rPr lang="it-IT" sz="2800" dirty="0" err="1">
                <a:solidFill>
                  <a:schemeClr val="accent6">
                    <a:lumMod val="75000"/>
                  </a:schemeClr>
                </a:solidFill>
              </a:rPr>
              <a:t>being</a:t>
            </a:r>
            <a:r>
              <a:rPr lang="it-IT" sz="2800" dirty="0">
                <a:solidFill>
                  <a:schemeClr val="accent6">
                    <a:lumMod val="75000"/>
                  </a:schemeClr>
                </a:solidFill>
              </a:rPr>
              <a:t> </a:t>
            </a:r>
            <a:r>
              <a:rPr lang="it-IT" sz="2800" dirty="0" err="1">
                <a:solidFill>
                  <a:schemeClr val="accent6">
                    <a:lumMod val="75000"/>
                  </a:schemeClr>
                </a:solidFill>
              </a:rPr>
              <a:t>viewed</a:t>
            </a:r>
            <a:r>
              <a:rPr lang="it-IT" sz="2800" dirty="0">
                <a:solidFill>
                  <a:schemeClr val="accent6">
                    <a:lumMod val="75000"/>
                  </a:schemeClr>
                </a:solidFill>
              </a:rPr>
              <a:t> </a:t>
            </a:r>
            <a:r>
              <a:rPr lang="it-IT" sz="2800" dirty="0" err="1">
                <a:solidFill>
                  <a:schemeClr val="accent6">
                    <a:lumMod val="75000"/>
                  </a:schemeClr>
                </a:solidFill>
              </a:rPr>
              <a:t>as</a:t>
            </a:r>
            <a:r>
              <a:rPr lang="it-IT" sz="2800" dirty="0">
                <a:solidFill>
                  <a:schemeClr val="accent6">
                    <a:lumMod val="75000"/>
                  </a:schemeClr>
                </a:solidFill>
              </a:rPr>
              <a:t> an array</a:t>
            </a:r>
          </a:p>
          <a:p>
            <a:pPr marL="0" indent="0">
              <a:buNone/>
            </a:pPr>
            <a:endParaRPr lang="en-US" sz="2400" dirty="0">
              <a:solidFill>
                <a:srgbClr val="E46C0A"/>
              </a:solidFill>
              <a:latin typeface="Consolas"/>
              <a:cs typeface="Consolas"/>
            </a:endParaRPr>
          </a:p>
          <a:p>
            <a:r>
              <a:rPr lang="en-US" sz="2400" dirty="0">
                <a:latin typeface="Calibri" panose="020F0502020204030204" pitchFamily="34" charset="0"/>
                <a:cs typeface="Calibri" panose="020F0502020204030204" pitchFamily="34" charset="0"/>
              </a:rPr>
              <a:t>sort() - merge sort implementation, n log(n)</a:t>
            </a:r>
          </a:p>
          <a:p>
            <a:r>
              <a:rPr lang="en-US" sz="2400" dirty="0" err="1">
                <a:latin typeface="Calibri" panose="020F0502020204030204" pitchFamily="34" charset="0"/>
                <a:cs typeface="Calibri" panose="020F0502020204030204" pitchFamily="34" charset="0"/>
              </a:rPr>
              <a:t>binarySearch</a:t>
            </a:r>
            <a:r>
              <a:rPr lang="en-US" sz="2400" dirty="0">
                <a:latin typeface="Calibri" panose="020F0502020204030204" pitchFamily="34" charset="0"/>
                <a:cs typeface="Calibri" panose="020F0502020204030204" pitchFamily="34" charset="0"/>
              </a:rPr>
              <a:t>() - requires ordered collection</a:t>
            </a:r>
          </a:p>
          <a:p>
            <a:r>
              <a:rPr lang="en-US" sz="2400" dirty="0">
                <a:latin typeface="Calibri" panose="020F0502020204030204" pitchFamily="34" charset="0"/>
                <a:cs typeface="Calibri" panose="020F0502020204030204" pitchFamily="34" charset="0"/>
              </a:rPr>
              <a:t>shuffle() - unsort</a:t>
            </a:r>
          </a:p>
          <a:p>
            <a:r>
              <a:rPr lang="en-US" sz="2400" dirty="0">
                <a:latin typeface="Calibri" panose="020F0502020204030204" pitchFamily="34" charset="0"/>
                <a:cs typeface="Calibri" panose="020F0502020204030204" pitchFamily="34" charset="0"/>
              </a:rPr>
              <a:t>reverse() - requires ordered collection</a:t>
            </a:r>
          </a:p>
          <a:p>
            <a:r>
              <a:rPr lang="en-US" sz="2400" dirty="0">
                <a:latin typeface="Calibri" panose="020F0502020204030204" pitchFamily="34" charset="0"/>
                <a:cs typeface="Calibri" panose="020F0502020204030204" pitchFamily="34" charset="0"/>
              </a:rPr>
              <a:t>rotate() – rotate elements of a given distance</a:t>
            </a:r>
          </a:p>
          <a:p>
            <a:r>
              <a:rPr lang="en-US" sz="2400" dirty="0">
                <a:latin typeface="Calibri" panose="020F0502020204030204" pitchFamily="34" charset="0"/>
                <a:cs typeface="Calibri" panose="020F0502020204030204" pitchFamily="34" charset="0"/>
              </a:rPr>
              <a:t>min(), max() - in a collection </a:t>
            </a:r>
          </a:p>
          <a:p>
            <a:endParaRPr lang="en-US" sz="2400" dirty="0"/>
          </a:p>
        </p:txBody>
      </p:sp>
    </p:spTree>
    <p:extLst>
      <p:ext uri="{BB962C8B-B14F-4D97-AF65-F5344CB8AC3E}">
        <p14:creationId xmlns:p14="http://schemas.microsoft.com/office/powerpoint/2010/main" val="4013678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lnSpcReduction="10000"/>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List.of</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sort</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reverse</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    </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shuffle</a:t>
            </a:r>
            <a:r>
              <a:rPr lang="it-IT" sz="1800" dirty="0">
                <a:latin typeface="Consolas" panose="020B0609020204030204" pitchFamily="49" charset="0"/>
                <a:cs typeface="Consolas" panose="020B0609020204030204" pitchFamily="49" charset="0"/>
              </a:rPr>
              <a:t>(l);    </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[Marzia, Agata, Agata,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rotate</a:t>
            </a:r>
            <a:r>
              <a:rPr lang="it-IT" sz="1800" dirty="0">
                <a:latin typeface="Consolas" panose="020B0609020204030204" pitchFamily="49" charset="0"/>
                <a:cs typeface="Consolas" panose="020B0609020204030204" pitchFamily="49" charset="0"/>
              </a:rPr>
              <a:t>(l, 1);</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00386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List.of</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solidFill>
                  <a:schemeClr val="accent6">
                    <a:lumMod val="75000"/>
                  </a:schemeClr>
                </a:solidFill>
                <a:latin typeface="Consolas" panose="020B0609020204030204" pitchFamily="49" charset="0"/>
                <a:cs typeface="Consolas" panose="020B0609020204030204" pitchFamily="49" charset="0"/>
              </a:rPr>
              <a:t>Collections.sort</a:t>
            </a:r>
            <a:r>
              <a:rPr lang="it-IT" sz="1800" dirty="0">
                <a:solidFill>
                  <a:schemeClr val="accent6">
                    <a:lumMod val="75000"/>
                  </a:schemeClr>
                </a:solidFill>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"Nicola");  // 3</a:t>
            </a: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a:t>
            </a:r>
            <a:r>
              <a:rPr lang="it-IT" sz="1800" dirty="0" err="1">
                <a:latin typeface="Consolas" panose="020B0609020204030204" pitchFamily="49" charset="0"/>
                <a:cs typeface="Consolas" panose="020B0609020204030204" pitchFamily="49" charset="0"/>
              </a:rPr>
              <a:t>Zuck</a:t>
            </a:r>
            <a:r>
              <a:rPr lang="it-IT" sz="1800" dirty="0">
                <a:latin typeface="Consolas" panose="020B0609020204030204" pitchFamily="49" charset="0"/>
                <a:cs typeface="Consolas" panose="020B0609020204030204" pitchFamily="49" charset="0"/>
              </a:rPr>
              <a:t>"));   // -5</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alibri" panose="020F0502020204030204" pitchFamily="34" charset="0"/>
                <a:cs typeface="Calibri" panose="020F0502020204030204" pitchFamily="34" charset="0"/>
              </a:rPr>
              <a:t>The </a:t>
            </a:r>
            <a:r>
              <a:rPr lang="it-IT" sz="1800" dirty="0">
                <a:solidFill>
                  <a:schemeClr val="accent6">
                    <a:lumMod val="75000"/>
                  </a:schemeClr>
                </a:solidFill>
                <a:latin typeface="Calibri" panose="020F0502020204030204" pitchFamily="34" charset="0"/>
                <a:cs typeface="Calibri" panose="020F0502020204030204" pitchFamily="34" charset="0"/>
              </a:rPr>
              <a:t>list must be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into</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ascending</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order</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according</a:t>
            </a:r>
            <a:r>
              <a:rPr lang="it-IT" sz="1800" dirty="0">
                <a:latin typeface="Calibri" panose="020F0502020204030204" pitchFamily="34" charset="0"/>
                <a:cs typeface="Calibri" panose="020F0502020204030204" pitchFamily="34" charset="0"/>
              </a:rPr>
              <a:t> to the </a:t>
            </a:r>
            <a:r>
              <a:rPr lang="it-IT" sz="1800" dirty="0" err="1">
                <a:latin typeface="Calibri" panose="020F0502020204030204" pitchFamily="34" charset="0"/>
                <a:cs typeface="Calibri" panose="020F0502020204030204" pitchFamily="34" charset="0"/>
              </a:rPr>
              <a:t>natural</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ordering</a:t>
            </a:r>
            <a:r>
              <a:rPr lang="it-IT" sz="1800" dirty="0">
                <a:latin typeface="Calibri" panose="020F0502020204030204" pitchFamily="34" charset="0"/>
                <a:cs typeface="Calibri" panose="020F0502020204030204" pitchFamily="34" charset="0"/>
              </a:rPr>
              <a:t> of </a:t>
            </a:r>
            <a:r>
              <a:rPr lang="it-IT" sz="1800" dirty="0" err="1">
                <a:latin typeface="Calibri" panose="020F0502020204030204" pitchFamily="34" charset="0"/>
                <a:cs typeface="Calibri" panose="020F0502020204030204" pitchFamily="34" charset="0"/>
              </a:rPr>
              <a:t>its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elements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as</a:t>
            </a:r>
            <a:r>
              <a:rPr lang="it-IT" sz="1800" dirty="0">
                <a:latin typeface="Calibri" panose="020F0502020204030204" pitchFamily="34" charset="0"/>
                <a:cs typeface="Calibri" panose="020F0502020204030204" pitchFamily="34" charset="0"/>
              </a:rPr>
              <a:t> by the </a:t>
            </a:r>
            <a:r>
              <a:rPr lang="it-IT" sz="1800" dirty="0" err="1">
                <a:latin typeface="Calibri" panose="020F0502020204030204" pitchFamily="34" charset="0"/>
                <a:cs typeface="Calibri" panose="020F0502020204030204" pitchFamily="34" charset="0"/>
              </a:rPr>
              <a:t>sort</a:t>
            </a:r>
            <a:r>
              <a:rPr lang="it-IT" sz="1800" dirty="0">
                <a:latin typeface="Calibri" panose="020F0502020204030204" pitchFamily="34" charset="0"/>
                <a:cs typeface="Calibri" panose="020F0502020204030204" pitchFamily="34" charset="0"/>
              </a:rPr>
              <a:t>(List) </a:t>
            </a:r>
            <a:r>
              <a:rPr lang="it-IT" sz="1800" dirty="0" err="1">
                <a:latin typeface="Calibri" panose="020F0502020204030204" pitchFamily="34" charset="0"/>
                <a:cs typeface="Calibri" panose="020F0502020204030204" pitchFamily="34" charset="0"/>
              </a:rPr>
              <a:t>method</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prior</a:t>
            </a:r>
            <a:r>
              <a:rPr lang="it-IT" sz="1800" dirty="0">
                <a:latin typeface="Calibri" panose="020F0502020204030204" pitchFamily="34" charset="0"/>
                <a:cs typeface="Calibri" panose="020F0502020204030204" pitchFamily="34" charset="0"/>
              </a:rPr>
              <a:t> to </a:t>
            </a:r>
            <a:r>
              <a:rPr lang="it-IT" sz="1800" dirty="0" err="1">
                <a:latin typeface="Calibri" panose="020F0502020204030204" pitchFamily="34" charset="0"/>
                <a:cs typeface="Calibri" panose="020F0502020204030204" pitchFamily="34" charset="0"/>
              </a:rPr>
              <a:t>making</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this</a:t>
            </a:r>
            <a:r>
              <a:rPr lang="it-IT" sz="1800" dirty="0">
                <a:latin typeface="Calibri" panose="020F0502020204030204" pitchFamily="34" charset="0"/>
                <a:cs typeface="Calibri" panose="020F0502020204030204" pitchFamily="34" charset="0"/>
              </a:rPr>
              <a:t> call. </a:t>
            </a:r>
            <a:r>
              <a:rPr lang="it-IT" sz="1800" dirty="0" err="1">
                <a:solidFill>
                  <a:schemeClr val="accent6">
                    <a:lumMod val="75000"/>
                  </a:schemeClr>
                </a:solidFill>
                <a:latin typeface="Calibri" panose="020F0502020204030204" pitchFamily="34" charset="0"/>
                <a:cs typeface="Calibri" panose="020F0502020204030204" pitchFamily="34" charset="0"/>
              </a:rPr>
              <a:t>If</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is</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not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the </a:t>
            </a:r>
            <a:r>
              <a:rPr lang="it-IT" sz="1800" dirty="0" err="1">
                <a:solidFill>
                  <a:schemeClr val="accent6">
                    <a:lumMod val="75000"/>
                  </a:schemeClr>
                </a:solidFill>
                <a:latin typeface="Calibri" panose="020F0502020204030204" pitchFamily="34" charset="0"/>
                <a:cs typeface="Calibri" panose="020F0502020204030204" pitchFamily="34" charset="0"/>
              </a:rPr>
              <a:t>results</a:t>
            </a:r>
            <a:r>
              <a:rPr lang="it-IT" sz="1800" dirty="0">
                <a:solidFill>
                  <a:schemeClr val="accent6">
                    <a:lumMod val="75000"/>
                  </a:schemeClr>
                </a:solidFill>
                <a:latin typeface="Calibri" panose="020F0502020204030204" pitchFamily="34" charset="0"/>
                <a:cs typeface="Calibri" panose="020F0502020204030204" pitchFamily="34" charset="0"/>
              </a:rPr>
              <a:t> are </a:t>
            </a:r>
            <a:r>
              <a:rPr lang="it-IT" sz="1800" dirty="0" err="1">
                <a:solidFill>
                  <a:schemeClr val="accent6">
                    <a:lumMod val="75000"/>
                  </a:schemeClr>
                </a:solidFill>
                <a:latin typeface="Calibri" panose="020F0502020204030204" pitchFamily="34" charset="0"/>
                <a:cs typeface="Calibri" panose="020F0502020204030204" pitchFamily="34" charset="0"/>
              </a:rPr>
              <a:t>undefined</a:t>
            </a:r>
            <a:r>
              <a:rPr lang="it-IT" sz="1800" dirty="0">
                <a:solidFill>
                  <a:schemeClr val="accent6">
                    <a:lumMod val="75000"/>
                  </a:schemeClr>
                </a:solidFill>
                <a:latin typeface="Calibri" panose="020F0502020204030204" pitchFamily="34" charset="0"/>
                <a:cs typeface="Calibri" panose="020F0502020204030204" pitchFamily="34" charset="0"/>
              </a:rPr>
              <a:t>. </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10726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Collections of Objects</a:t>
            </a:r>
          </a:p>
        </p:txBody>
      </p:sp>
      <p:sp>
        <p:nvSpPr>
          <p:cNvPr id="3" name="Content Placeholder 2"/>
          <p:cNvSpPr>
            <a:spLocks noGrp="1"/>
          </p:cNvSpPr>
          <p:nvPr>
            <p:ph sz="half" idx="1"/>
          </p:nvPr>
        </p:nvSpPr>
        <p:spPr/>
        <p:txBody>
          <a:bodyPr>
            <a:noAutofit/>
          </a:bodyPr>
          <a:lstStyle/>
          <a:p>
            <a:r>
              <a:rPr lang="en-US" sz="1800" dirty="0"/>
              <a:t>For sorting collections of objects, the </a:t>
            </a:r>
            <a:r>
              <a:rPr lang="en-US" sz="1800" dirty="0">
                <a:solidFill>
                  <a:schemeClr val="accent6">
                    <a:lumMod val="75000"/>
                  </a:schemeClr>
                </a:solidFill>
              </a:rPr>
              <a:t>Comparable interface</a:t>
            </a:r>
            <a:r>
              <a:rPr lang="en-US" sz="1800" dirty="0"/>
              <a:t> must be implemented for </a:t>
            </a:r>
            <a:r>
              <a:rPr lang="en-US" sz="1800" dirty="0">
                <a:solidFill>
                  <a:schemeClr val="accent6">
                    <a:lumMod val="75000"/>
                  </a:schemeClr>
                </a:solidFill>
              </a:rPr>
              <a:t>making objects comparable to each other</a:t>
            </a:r>
            <a:r>
              <a:rPr lang="en-US" sz="1800" dirty="0"/>
              <a:t>.</a:t>
            </a:r>
          </a:p>
          <a:p>
            <a:r>
              <a:rPr lang="en-US" sz="1800" dirty="0">
                <a:solidFill>
                  <a:schemeClr val="accent6">
                    <a:lumMod val="75000"/>
                  </a:schemeClr>
                </a:solidFill>
                <a:latin typeface="Calibri" panose="020F0502020204030204" pitchFamily="34" charset="0"/>
                <a:cs typeface="Calibri" panose="020F0502020204030204" pitchFamily="34" charset="0"/>
              </a:rPr>
              <a:t>The Comparable Interface is implemented by default in common types in packages </a:t>
            </a:r>
            <a:r>
              <a:rPr lang="en-US" sz="1800" dirty="0" err="1">
                <a:solidFill>
                  <a:schemeClr val="accent6">
                    <a:lumMod val="75000"/>
                  </a:schemeClr>
                </a:solidFill>
                <a:latin typeface="Calibri" panose="020F0502020204030204" pitchFamily="34" charset="0"/>
                <a:cs typeface="Calibri" panose="020F0502020204030204" pitchFamily="34" charset="0"/>
              </a:rPr>
              <a:t>java.lang</a:t>
            </a:r>
            <a:r>
              <a:rPr lang="en-US" sz="1800" dirty="0">
                <a:solidFill>
                  <a:schemeClr val="accent6">
                    <a:lumMod val="75000"/>
                  </a:schemeClr>
                </a:solidFill>
                <a:latin typeface="Calibri" panose="020F0502020204030204" pitchFamily="34" charset="0"/>
                <a:cs typeface="Calibri" panose="020F0502020204030204" pitchFamily="34" charset="0"/>
              </a:rPr>
              <a:t> and </a:t>
            </a:r>
            <a:r>
              <a:rPr lang="en-US" sz="1800" dirty="0" err="1">
                <a:solidFill>
                  <a:schemeClr val="accent6">
                    <a:lumMod val="75000"/>
                  </a:schemeClr>
                </a:solidFill>
                <a:latin typeface="Calibri" panose="020F0502020204030204" pitchFamily="34" charset="0"/>
                <a:cs typeface="Calibri" panose="020F0502020204030204" pitchFamily="34" charset="0"/>
              </a:rPr>
              <a:t>java.util</a:t>
            </a:r>
            <a:r>
              <a:rPr lang="en-US" sz="1800" dirty="0">
                <a:solidFill>
                  <a:schemeClr val="accent6">
                    <a:lumMod val="75000"/>
                  </a:schemeClr>
                </a:solidFill>
                <a:latin typeface="Calibri" panose="020F0502020204030204" pitchFamily="34" charset="0"/>
                <a:cs typeface="Calibri" panose="020F0502020204030204" pitchFamily="34" charset="0"/>
              </a:rPr>
              <a:t> </a:t>
            </a:r>
            <a:endParaRPr lang="en-US" sz="1800" dirty="0"/>
          </a:p>
          <a:p>
            <a:r>
              <a:rPr lang="en-US" sz="1800" dirty="0"/>
              <a:t>A collection of T can be sorted if T implements Comparable. The </a:t>
            </a:r>
            <a:r>
              <a:rPr lang="en-US" sz="1800" dirty="0" err="1"/>
              <a:t>compareTo</a:t>
            </a:r>
            <a:r>
              <a:rPr lang="en-US" sz="1800" dirty="0"/>
              <a:t>() method compares the object with the object passed as a parameter. Return value must be:</a:t>
            </a:r>
          </a:p>
          <a:p>
            <a:pPr marL="0" indent="0">
              <a:buNone/>
            </a:pPr>
            <a:endParaRPr lang="en-US" sz="1800" dirty="0"/>
          </a:p>
          <a:p>
            <a:pPr marL="0" indent="0">
              <a:buNone/>
            </a:pPr>
            <a:r>
              <a:rPr lang="en-US" sz="1800" dirty="0"/>
              <a:t>&lt; 0   if </a:t>
            </a:r>
            <a:r>
              <a:rPr lang="en-US" sz="1800" i="1" dirty="0"/>
              <a:t>this object </a:t>
            </a:r>
            <a:r>
              <a:rPr lang="en-US" sz="1800" dirty="0"/>
              <a:t>precedes </a:t>
            </a:r>
            <a:r>
              <a:rPr lang="en-US" sz="1800" i="1" dirty="0"/>
              <a:t>obj</a:t>
            </a:r>
          </a:p>
          <a:p>
            <a:pPr marL="0" indent="0">
              <a:buNone/>
            </a:pPr>
            <a:r>
              <a:rPr lang="en-US" sz="1800" dirty="0"/>
              <a:t>== 0 if </a:t>
            </a:r>
            <a:r>
              <a:rPr lang="en-US" sz="1800" i="1" dirty="0"/>
              <a:t>this object </a:t>
            </a:r>
            <a:r>
              <a:rPr lang="en-US" sz="1800" dirty="0"/>
              <a:t>has the same position as </a:t>
            </a:r>
            <a:r>
              <a:rPr lang="en-US" sz="1800" i="1" dirty="0"/>
              <a:t>obj</a:t>
            </a:r>
          </a:p>
          <a:p>
            <a:pPr marL="0" indent="0">
              <a:buNone/>
            </a:pPr>
            <a:r>
              <a:rPr lang="en-US" sz="1800" dirty="0"/>
              <a:t>&gt; 0   if </a:t>
            </a:r>
            <a:r>
              <a:rPr lang="en-US" sz="1800" i="1" dirty="0"/>
              <a:t>this object </a:t>
            </a:r>
            <a:r>
              <a:rPr lang="en-US" sz="1800" dirty="0"/>
              <a:t>follows </a:t>
            </a:r>
            <a:r>
              <a:rPr lang="en-US" sz="1800" i="1" dirty="0"/>
              <a:t>obj</a:t>
            </a:r>
            <a:endParaRPr lang="en-US" sz="1800" dirty="0"/>
          </a:p>
          <a:p>
            <a:endParaRPr lang="en-US" sz="1800" dirty="0"/>
          </a:p>
          <a:p>
            <a:endParaRPr lang="en-IT" sz="1800" dirty="0"/>
          </a:p>
          <a:p>
            <a:pPr marL="0" indent="0">
              <a:buNone/>
            </a:pPr>
            <a:endParaRPr lang="en-US" sz="1800" dirty="0"/>
          </a:p>
        </p:txBody>
      </p:sp>
      <p:sp>
        <p:nvSpPr>
          <p:cNvPr id="4" name="Content Placeholder 3">
            <a:extLst>
              <a:ext uri="{FF2B5EF4-FFF2-40B4-BE49-F238E27FC236}">
                <a16:creationId xmlns:a16="http://schemas.microsoft.com/office/drawing/2014/main" id="{BB725F95-1B60-594B-AA52-9FEDB6FE7867}"/>
              </a:ext>
            </a:extLst>
          </p:cNvPr>
          <p:cNvSpPr>
            <a:spLocks noGrp="1"/>
          </p:cNvSpPr>
          <p:nvPr>
            <p:ph sz="half" idx="2"/>
          </p:nvPr>
        </p:nvSpPr>
        <p:spPr/>
        <p:txBody>
          <a:bodyPr>
            <a:normAutofit/>
          </a:bodyPr>
          <a:lstStyle/>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Comparable</a:t>
            </a:r>
            <a:r>
              <a:rPr lang="en-US" sz="2000" dirty="0">
                <a:latin typeface="Consolas"/>
                <a:cs typeface="Consolas"/>
              </a:rPr>
              <a:t>&lt;T&gt; { </a:t>
            </a:r>
          </a:p>
          <a:p>
            <a:pPr marL="0" indent="0">
              <a:buNone/>
            </a:pPr>
            <a:r>
              <a:rPr lang="en-US" sz="2000" dirty="0">
                <a:latin typeface="Consolas"/>
                <a:cs typeface="Consolas"/>
              </a:rPr>
              <a:t>  public int </a:t>
            </a:r>
            <a:r>
              <a:rPr lang="en-US" sz="2000" dirty="0" err="1">
                <a:latin typeface="Consolas"/>
                <a:cs typeface="Consolas"/>
              </a:rPr>
              <a:t>compareTo</a:t>
            </a:r>
            <a:r>
              <a:rPr lang="en-US" sz="2000" dirty="0">
                <a:latin typeface="Consolas"/>
                <a:cs typeface="Consolas"/>
              </a:rPr>
              <a:t>(T obj);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Comparator</a:t>
            </a:r>
            <a:r>
              <a:rPr lang="en-US" sz="2000" dirty="0">
                <a:latin typeface="Consolas"/>
                <a:cs typeface="Consolas"/>
              </a:rPr>
              <a:t>&lt;T&gt; { </a:t>
            </a:r>
          </a:p>
          <a:p>
            <a:pPr marL="0" indent="0">
              <a:buNone/>
            </a:pPr>
            <a:r>
              <a:rPr lang="en-US" sz="2000" dirty="0">
                <a:latin typeface="Consolas"/>
                <a:cs typeface="Consolas"/>
              </a:rPr>
              <a:t>  public int compare(T obj1, T obj2);</a:t>
            </a:r>
          </a:p>
          <a:p>
            <a:pPr marL="0" indent="0">
              <a:buNone/>
            </a:pPr>
            <a:r>
              <a:rPr lang="en-US" sz="2000" dirty="0">
                <a:latin typeface="Consolas"/>
                <a:cs typeface="Consolas"/>
              </a:rPr>
              <a:t>} </a:t>
            </a:r>
          </a:p>
          <a:p>
            <a:pPr marL="0" indent="0">
              <a:buNone/>
            </a:pPr>
            <a:endParaRPr lang="en-IT" sz="2000" dirty="0"/>
          </a:p>
        </p:txBody>
      </p:sp>
    </p:spTree>
    <p:extLst>
      <p:ext uri="{BB962C8B-B14F-4D97-AF65-F5344CB8AC3E}">
        <p14:creationId xmlns:p14="http://schemas.microsoft.com/office/powerpoint/2010/main" val="343497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4" name="Content Placeholder 3">
            <a:extLst>
              <a:ext uri="{FF2B5EF4-FFF2-40B4-BE49-F238E27FC236}">
                <a16:creationId xmlns:a16="http://schemas.microsoft.com/office/drawing/2014/main" id="{9D947362-9641-D545-B135-BF82B89076DF}"/>
              </a:ext>
            </a:extLst>
          </p:cNvPr>
          <p:cNvSpPr>
            <a:spLocks noGrp="1"/>
          </p:cNvSpPr>
          <p:nvPr>
            <p:ph sz="half" idx="1"/>
          </p:nvPr>
        </p:nvSpPr>
        <p:spPr/>
        <p:txBody>
          <a:bodyPr>
            <a:normAutofit/>
          </a:bodyPr>
          <a:lstStyle/>
          <a:p>
            <a:pPr marL="0" indent="0">
              <a:buNone/>
            </a:pPr>
            <a:r>
              <a:rPr lang="en-US" sz="1400" dirty="0">
                <a:latin typeface="Consolas"/>
                <a:cs typeface="Consolas"/>
              </a:rPr>
              <a:t>class Person </a:t>
            </a:r>
            <a:r>
              <a:rPr lang="en-US" sz="1400" dirty="0">
                <a:solidFill>
                  <a:srgbClr val="E46C0A"/>
                </a:solidFill>
                <a:latin typeface="Consolas"/>
                <a:cs typeface="Consolas"/>
              </a:rPr>
              <a:t>implements Comparable&lt;Person&gt; </a:t>
            </a:r>
            <a:r>
              <a:rPr lang="en-US" sz="1400" dirty="0">
                <a:latin typeface="Consolas"/>
                <a:cs typeface="Consolas"/>
              </a:rPr>
              <a:t>{</a:t>
            </a:r>
          </a:p>
          <a:p>
            <a:pPr marL="0" indent="0">
              <a:buNone/>
            </a:pPr>
            <a:r>
              <a:rPr lang="en-US" sz="1400" dirty="0">
                <a:latin typeface="Consolas"/>
                <a:cs typeface="Consolas"/>
              </a:rPr>
              <a:t>  protected String name; </a:t>
            </a:r>
          </a:p>
          <a:p>
            <a:pPr marL="0" indent="0">
              <a:buNone/>
            </a:pPr>
            <a:r>
              <a:rPr lang="en-US" sz="1400" dirty="0">
                <a:latin typeface="Consolas"/>
                <a:cs typeface="Consolas"/>
              </a:rPr>
              <a:t>  protected String </a:t>
            </a:r>
            <a:r>
              <a:rPr lang="en-US" sz="1400" dirty="0" err="1">
                <a:latin typeface="Consolas"/>
                <a:cs typeface="Consolas"/>
              </a:rPr>
              <a:t>lastname</a:t>
            </a:r>
            <a:r>
              <a:rPr lang="en-US" sz="1400" dirty="0">
                <a:latin typeface="Consolas"/>
                <a:cs typeface="Consolas"/>
              </a:rPr>
              <a:t>;</a:t>
            </a:r>
          </a:p>
          <a:p>
            <a:pPr marL="0" indent="0">
              <a:buNone/>
            </a:pPr>
            <a:r>
              <a:rPr lang="it-IT" sz="1400" dirty="0">
                <a:latin typeface="Consolas"/>
                <a:cs typeface="Consolas"/>
              </a:rPr>
              <a:t>  </a:t>
            </a:r>
            <a:r>
              <a:rPr lang="it-IT" sz="1400" dirty="0" err="1">
                <a:latin typeface="Consolas"/>
                <a:cs typeface="Consolas"/>
              </a:rPr>
              <a:t>protected</a:t>
            </a:r>
            <a:r>
              <a:rPr lang="it-IT" sz="1400" dirty="0">
                <a:latin typeface="Consolas"/>
                <a:cs typeface="Consolas"/>
              </a:rPr>
              <a:t> </a:t>
            </a:r>
            <a:r>
              <a:rPr lang="it-IT" sz="1400" dirty="0" err="1">
                <a:latin typeface="Consolas"/>
                <a:cs typeface="Consolas"/>
              </a:rPr>
              <a:t>int</a:t>
            </a:r>
            <a:r>
              <a:rPr lang="it-IT" sz="1400" dirty="0">
                <a:latin typeface="Consolas"/>
                <a:cs typeface="Consolas"/>
              </a:rPr>
              <a:t> </a:t>
            </a:r>
            <a:r>
              <a:rPr lang="it-IT" sz="1400" dirty="0" err="1">
                <a:latin typeface="Consolas"/>
                <a:cs typeface="Consolas"/>
              </a:rPr>
              <a:t>age</a:t>
            </a:r>
            <a:r>
              <a:rPr lang="it-IT" sz="1400" dirty="0">
                <a:latin typeface="Consolas"/>
                <a:cs typeface="Consolas"/>
              </a:rPr>
              <a:t>;</a:t>
            </a:r>
          </a:p>
          <a:p>
            <a:pPr marL="0" indent="0">
              <a:buNone/>
            </a:pPr>
            <a:r>
              <a:rPr lang="en-US" sz="1400" dirty="0">
                <a:latin typeface="Consolas"/>
                <a:cs typeface="Consolas"/>
              </a:rPr>
              <a:t>   </a:t>
            </a:r>
          </a:p>
          <a:p>
            <a:pPr marL="0" indent="0">
              <a:buNone/>
            </a:pPr>
            <a:r>
              <a:rPr lang="en-US" sz="1400" dirty="0">
                <a:solidFill>
                  <a:schemeClr val="accent6">
                    <a:lumMod val="75000"/>
                  </a:schemeClr>
                </a:solidFill>
                <a:latin typeface="Consolas"/>
                <a:cs typeface="Consolas"/>
              </a:rPr>
              <a:t>  public int </a:t>
            </a:r>
            <a:r>
              <a:rPr lang="en-US" sz="1400" dirty="0" err="1">
                <a:solidFill>
                  <a:schemeClr val="accent6">
                    <a:lumMod val="75000"/>
                  </a:schemeClr>
                </a:solidFill>
                <a:latin typeface="Consolas"/>
                <a:cs typeface="Consolas"/>
              </a:rPr>
              <a:t>compareTo</a:t>
            </a:r>
            <a:r>
              <a:rPr lang="en-US" sz="1400" dirty="0">
                <a:solidFill>
                  <a:schemeClr val="accent6">
                    <a:lumMod val="75000"/>
                  </a:schemeClr>
                </a:solidFill>
                <a:latin typeface="Consolas"/>
                <a:cs typeface="Consolas"/>
              </a:rPr>
              <a:t>(Person p) {</a:t>
            </a:r>
          </a:p>
          <a:p>
            <a:pPr marL="0" indent="0">
              <a:buNone/>
            </a:pPr>
            <a:r>
              <a:rPr lang="en-US" sz="1400" dirty="0">
                <a:solidFill>
                  <a:schemeClr val="accent6">
                    <a:lumMod val="75000"/>
                  </a:schemeClr>
                </a:solidFill>
                <a:latin typeface="Consolas"/>
                <a:cs typeface="Consolas"/>
              </a:rPr>
              <a:t>	// order by surname</a:t>
            </a:r>
          </a:p>
          <a:p>
            <a:pPr marL="0" indent="0">
              <a:buNone/>
            </a:pPr>
            <a:r>
              <a:rPr lang="en-US" sz="1400" dirty="0">
                <a:solidFill>
                  <a:schemeClr val="accent6">
                    <a:lumMod val="75000"/>
                  </a:schemeClr>
                </a:solidFill>
                <a:latin typeface="Consolas"/>
                <a:cs typeface="Consolas"/>
              </a:rPr>
              <a:t>	return </a:t>
            </a:r>
            <a:r>
              <a:rPr lang="en-US" sz="1400" dirty="0" err="1">
                <a:solidFill>
                  <a:schemeClr val="accent6">
                    <a:lumMod val="75000"/>
                  </a:schemeClr>
                </a:solidFill>
                <a:latin typeface="Consolas"/>
                <a:cs typeface="Consolas"/>
              </a:rPr>
              <a:t>lastname.compareTo</a:t>
            </a:r>
            <a:r>
              <a:rPr lang="en-US" sz="1400" dirty="0">
                <a:solidFill>
                  <a:schemeClr val="accent6">
                    <a:lumMod val="75000"/>
                  </a:schemeClr>
                </a:solidFill>
                <a:latin typeface="Consolas"/>
                <a:cs typeface="Consolas"/>
              </a:rPr>
              <a:t>(</a:t>
            </a:r>
            <a:r>
              <a:rPr lang="en-US" sz="1400" dirty="0" err="1">
                <a:solidFill>
                  <a:schemeClr val="accent6">
                    <a:lumMod val="75000"/>
                  </a:schemeClr>
                </a:solidFill>
                <a:latin typeface="Consolas"/>
                <a:cs typeface="Consolas"/>
              </a:rPr>
              <a:t>p.lastname</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p>
          <a:p>
            <a:pPr marL="0" indent="0">
              <a:buNone/>
            </a:pPr>
            <a:r>
              <a:rPr lang="en-US" sz="1400" dirty="0">
                <a:latin typeface="Consolas"/>
                <a:cs typeface="Consolas"/>
              </a:rPr>
              <a:t>} </a:t>
            </a:r>
          </a:p>
          <a:p>
            <a:pPr marL="57150" indent="0">
              <a:buNone/>
            </a:pPr>
            <a:endParaRPr lang="en-US" sz="1400" dirty="0">
              <a:latin typeface="Consolas"/>
              <a:cs typeface="Consolas"/>
            </a:endParaRPr>
          </a:p>
          <a:p>
            <a:endParaRPr lang="en-IT" sz="1400" dirty="0"/>
          </a:p>
        </p:txBody>
      </p:sp>
      <p:sp>
        <p:nvSpPr>
          <p:cNvPr id="7" name="Content Placeholder 6">
            <a:extLst>
              <a:ext uri="{FF2B5EF4-FFF2-40B4-BE49-F238E27FC236}">
                <a16:creationId xmlns:a16="http://schemas.microsoft.com/office/drawing/2014/main" id="{855F015A-B691-0B42-969E-54098CB3EC5D}"/>
              </a:ext>
            </a:extLst>
          </p:cNvPr>
          <p:cNvSpPr>
            <a:spLocks noGrp="1"/>
          </p:cNvSpPr>
          <p:nvPr>
            <p:ph sz="half" idx="2"/>
          </p:nvPr>
        </p:nvSpPr>
        <p:spPr/>
        <p:txBody>
          <a:bodyPr>
            <a:normAutofit/>
          </a:bodyPr>
          <a:lstStyle/>
          <a:p>
            <a:pPr marL="0" indent="0">
              <a:buNone/>
            </a:pPr>
            <a:r>
              <a:rPr lang="en-US" sz="1400" dirty="0">
                <a:latin typeface="Consolas"/>
                <a:cs typeface="Consolas"/>
              </a:rPr>
              <a:t>class Person </a:t>
            </a:r>
            <a:r>
              <a:rPr lang="en-US" sz="1400" dirty="0">
                <a:solidFill>
                  <a:srgbClr val="E46C0A"/>
                </a:solidFill>
                <a:latin typeface="Consolas"/>
                <a:cs typeface="Consolas"/>
              </a:rPr>
              <a:t>implements Comparable&lt;Person&gt; </a:t>
            </a:r>
            <a:r>
              <a:rPr lang="en-US" sz="1400" dirty="0">
                <a:latin typeface="Consolas"/>
                <a:cs typeface="Consolas"/>
              </a:rPr>
              <a:t>{</a:t>
            </a:r>
          </a:p>
          <a:p>
            <a:pPr marL="0" indent="0">
              <a:buNone/>
            </a:pPr>
            <a:r>
              <a:rPr lang="en-US" sz="1400" dirty="0">
                <a:latin typeface="Consolas"/>
                <a:cs typeface="Consolas"/>
              </a:rPr>
              <a:t>  protected String name; </a:t>
            </a:r>
          </a:p>
          <a:p>
            <a:pPr marL="0" indent="0">
              <a:buNone/>
            </a:pPr>
            <a:r>
              <a:rPr lang="en-US" sz="1400" dirty="0">
                <a:latin typeface="Consolas"/>
                <a:cs typeface="Consolas"/>
              </a:rPr>
              <a:t>  protected String </a:t>
            </a:r>
            <a:r>
              <a:rPr lang="en-US" sz="1400" dirty="0" err="1">
                <a:latin typeface="Consolas"/>
                <a:cs typeface="Consolas"/>
              </a:rPr>
              <a:t>lastname</a:t>
            </a:r>
            <a:r>
              <a:rPr lang="en-US" sz="1400" dirty="0">
                <a:latin typeface="Consolas"/>
                <a:cs typeface="Consolas"/>
              </a:rPr>
              <a:t>;</a:t>
            </a:r>
          </a:p>
          <a:p>
            <a:pPr marL="0" indent="0">
              <a:buNone/>
            </a:pPr>
            <a:r>
              <a:rPr lang="it-IT" sz="1400" dirty="0">
                <a:latin typeface="Consolas"/>
                <a:cs typeface="Consolas"/>
              </a:rPr>
              <a:t>  </a:t>
            </a:r>
            <a:r>
              <a:rPr lang="it-IT" sz="1400" dirty="0" err="1">
                <a:latin typeface="Consolas"/>
                <a:cs typeface="Consolas"/>
              </a:rPr>
              <a:t>protected</a:t>
            </a:r>
            <a:r>
              <a:rPr lang="it-IT" sz="1400" dirty="0">
                <a:latin typeface="Consolas"/>
                <a:cs typeface="Consolas"/>
              </a:rPr>
              <a:t> </a:t>
            </a:r>
            <a:r>
              <a:rPr lang="it-IT" sz="1400" dirty="0" err="1">
                <a:latin typeface="Consolas"/>
                <a:cs typeface="Consolas"/>
              </a:rPr>
              <a:t>int</a:t>
            </a:r>
            <a:r>
              <a:rPr lang="it-IT" sz="1400" dirty="0">
                <a:latin typeface="Consolas"/>
                <a:cs typeface="Consolas"/>
              </a:rPr>
              <a:t> </a:t>
            </a:r>
            <a:r>
              <a:rPr lang="it-IT" sz="1400" dirty="0" err="1">
                <a:latin typeface="Consolas"/>
                <a:cs typeface="Consolas"/>
              </a:rPr>
              <a:t>age</a:t>
            </a:r>
            <a:r>
              <a:rPr lang="it-IT" sz="1400" dirty="0">
                <a:latin typeface="Consolas"/>
                <a:cs typeface="Consolas"/>
              </a:rPr>
              <a:t>;</a:t>
            </a:r>
          </a:p>
          <a:p>
            <a:pPr marL="0" indent="0">
              <a:buNone/>
            </a:pPr>
            <a:r>
              <a:rPr lang="en-US" sz="1400" dirty="0">
                <a:latin typeface="Consolas"/>
                <a:cs typeface="Consolas"/>
              </a:rPr>
              <a:t>   </a:t>
            </a:r>
          </a:p>
          <a:p>
            <a:pPr marL="0" indent="0">
              <a:buNone/>
            </a:pPr>
            <a:r>
              <a:rPr lang="en-US" sz="1400" dirty="0">
                <a:solidFill>
                  <a:schemeClr val="accent6">
                    <a:lumMod val="75000"/>
                  </a:schemeClr>
                </a:solidFill>
                <a:latin typeface="Consolas"/>
                <a:cs typeface="Consolas"/>
              </a:rPr>
              <a:t>  public int </a:t>
            </a:r>
            <a:r>
              <a:rPr lang="en-US" sz="1400" dirty="0" err="1">
                <a:solidFill>
                  <a:schemeClr val="accent6">
                    <a:lumMod val="75000"/>
                  </a:schemeClr>
                </a:solidFill>
                <a:latin typeface="Consolas"/>
                <a:cs typeface="Consolas"/>
              </a:rPr>
              <a:t>compareTo</a:t>
            </a:r>
            <a:r>
              <a:rPr lang="en-US" sz="1400" dirty="0">
                <a:solidFill>
                  <a:schemeClr val="accent6">
                    <a:lumMod val="75000"/>
                  </a:schemeClr>
                </a:solidFill>
                <a:latin typeface="Consolas"/>
                <a:cs typeface="Consolas"/>
              </a:rPr>
              <a:t>(Person p) {</a:t>
            </a:r>
          </a:p>
          <a:p>
            <a:pPr marL="0" indent="0">
              <a:buNone/>
            </a:pPr>
            <a:r>
              <a:rPr lang="en-US" sz="1400" dirty="0">
                <a:solidFill>
                  <a:schemeClr val="accent6">
                    <a:lumMod val="75000"/>
                  </a:schemeClr>
                </a:solidFill>
                <a:latin typeface="Consolas"/>
                <a:cs typeface="Consolas"/>
              </a:rPr>
              <a:t>	// order by surname</a:t>
            </a:r>
          </a:p>
          <a:p>
            <a:pPr marL="0" indent="0">
              <a:buNone/>
            </a:pP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cmp</a:t>
            </a:r>
            <a:r>
              <a:rPr lang="en-US" sz="1400" dirty="0">
                <a:solidFill>
                  <a:schemeClr val="accent6">
                    <a:lumMod val="75000"/>
                  </a:schemeClr>
                </a:solidFill>
                <a:latin typeface="Consolas"/>
                <a:cs typeface="Consolas"/>
              </a:rPr>
              <a:t> = </a:t>
            </a:r>
            <a:r>
              <a:rPr lang="en-US" sz="1400" dirty="0" err="1">
                <a:solidFill>
                  <a:schemeClr val="accent6">
                    <a:lumMod val="75000"/>
                  </a:schemeClr>
                </a:solidFill>
                <a:latin typeface="Consolas"/>
                <a:cs typeface="Consolas"/>
              </a:rPr>
              <a:t>lastname.compareTo</a:t>
            </a:r>
            <a:r>
              <a:rPr lang="en-US" sz="1400" dirty="0">
                <a:solidFill>
                  <a:schemeClr val="accent6">
                    <a:lumMod val="75000"/>
                  </a:schemeClr>
                </a:solidFill>
                <a:latin typeface="Consolas"/>
                <a:cs typeface="Consolas"/>
              </a:rPr>
              <a:t>(</a:t>
            </a:r>
            <a:r>
              <a:rPr lang="en-US" sz="1400" dirty="0" err="1">
                <a:solidFill>
                  <a:schemeClr val="accent6">
                    <a:lumMod val="75000"/>
                  </a:schemeClr>
                </a:solidFill>
                <a:latin typeface="Consolas"/>
                <a:cs typeface="Consolas"/>
              </a:rPr>
              <a:t>p.lastname</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r>
              <a:rPr lang="mr-IN" sz="1400" dirty="0" err="1">
                <a:solidFill>
                  <a:schemeClr val="accent6">
                    <a:lumMod val="75000"/>
                  </a:schemeClr>
                </a:solidFill>
                <a:latin typeface="Consolas"/>
                <a:cs typeface="Consolas"/>
              </a:rPr>
              <a:t>if</a:t>
            </a:r>
            <a:r>
              <a:rPr lang="it-IT" sz="1400" dirty="0">
                <a:solidFill>
                  <a:schemeClr val="accent6">
                    <a:lumMod val="75000"/>
                  </a:schemeClr>
                </a:solidFill>
                <a:latin typeface="Consolas"/>
                <a:cs typeface="Consolas"/>
              </a:rPr>
              <a:t> </a:t>
            </a:r>
            <a:r>
              <a:rPr lang="mr-IN" sz="1400" dirty="0">
                <a:solidFill>
                  <a:schemeClr val="accent6">
                    <a:lumMod val="75000"/>
                  </a:schemeClr>
                </a:solidFill>
                <a:latin typeface="Consolas"/>
                <a:cs typeface="Consolas"/>
              </a:rPr>
              <a:t>(</a:t>
            </a:r>
            <a:r>
              <a:rPr lang="it-IT" sz="1400" dirty="0" err="1">
                <a:solidFill>
                  <a:schemeClr val="accent6">
                    <a:lumMod val="75000"/>
                  </a:schemeClr>
                </a:solidFill>
                <a:latin typeface="Consolas"/>
                <a:cs typeface="Consolas"/>
              </a:rPr>
              <a:t>cmp</a:t>
            </a:r>
            <a:r>
              <a:rPr lang="it-IT" sz="1400" dirty="0">
                <a:solidFill>
                  <a:schemeClr val="accent6">
                    <a:lumMod val="75000"/>
                  </a:schemeClr>
                </a:solidFill>
                <a:latin typeface="Consolas"/>
                <a:cs typeface="Consolas"/>
              </a:rPr>
              <a:t> =</a:t>
            </a:r>
            <a:r>
              <a:rPr lang="mr-IN" sz="1400" dirty="0">
                <a:solidFill>
                  <a:schemeClr val="accent6">
                    <a:lumMod val="75000"/>
                  </a:schemeClr>
                </a:solidFill>
                <a:latin typeface="Consolas"/>
                <a:cs typeface="Consolas"/>
              </a:rPr>
              <a:t>=</a:t>
            </a:r>
            <a:r>
              <a:rPr lang="it-IT" sz="1400" dirty="0">
                <a:solidFill>
                  <a:schemeClr val="accent6">
                    <a:lumMod val="75000"/>
                  </a:schemeClr>
                </a:solidFill>
                <a:latin typeface="Consolas"/>
                <a:cs typeface="Consolas"/>
              </a:rPr>
              <a:t> </a:t>
            </a:r>
            <a:r>
              <a:rPr lang="mr-IN" sz="1400" dirty="0">
                <a:solidFill>
                  <a:schemeClr val="accent6">
                    <a:lumMod val="75000"/>
                  </a:schemeClr>
                </a:solidFill>
                <a:latin typeface="Consolas"/>
                <a:cs typeface="Consolas"/>
              </a:rPr>
              <a:t>0)</a:t>
            </a:r>
            <a:r>
              <a:rPr lang="it-IT" sz="1400" dirty="0">
                <a:solidFill>
                  <a:schemeClr val="accent6">
                    <a:lumMod val="75000"/>
                  </a:schemeClr>
                </a:solidFill>
                <a:latin typeface="Consolas"/>
                <a:cs typeface="Consolas"/>
              </a:rPr>
              <a:t> </a:t>
            </a:r>
          </a:p>
          <a:p>
            <a:pPr marL="0" indent="0">
              <a:buNone/>
            </a:pPr>
            <a:r>
              <a:rPr lang="it-IT" sz="1400" dirty="0">
                <a:solidFill>
                  <a:schemeClr val="accent6">
                    <a:lumMod val="75000"/>
                  </a:schemeClr>
                </a:solidFill>
                <a:latin typeface="Consolas"/>
                <a:cs typeface="Consolas"/>
              </a:rPr>
              <a:t>		// </a:t>
            </a:r>
            <a:r>
              <a:rPr lang="it-IT" sz="1400" dirty="0" err="1">
                <a:solidFill>
                  <a:schemeClr val="accent6">
                    <a:lumMod val="75000"/>
                  </a:schemeClr>
                </a:solidFill>
                <a:latin typeface="Consolas"/>
                <a:cs typeface="Consolas"/>
              </a:rPr>
              <a:t>if</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surnames</a:t>
            </a:r>
            <a:r>
              <a:rPr lang="it-IT" sz="1400" dirty="0">
                <a:solidFill>
                  <a:schemeClr val="accent6">
                    <a:lumMod val="75000"/>
                  </a:schemeClr>
                </a:solidFill>
                <a:latin typeface="Consolas"/>
                <a:cs typeface="Consolas"/>
              </a:rPr>
              <a:t> are </a:t>
            </a:r>
            <a:r>
              <a:rPr lang="it-IT" sz="1400" dirty="0" err="1">
                <a:solidFill>
                  <a:schemeClr val="accent6">
                    <a:lumMod val="75000"/>
                  </a:schemeClr>
                </a:solidFill>
                <a:latin typeface="Consolas"/>
                <a:cs typeface="Consolas"/>
              </a:rPr>
              <a:t>equal</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order</a:t>
            </a:r>
            <a:r>
              <a:rPr lang="it-IT" sz="1400" dirty="0">
                <a:solidFill>
                  <a:schemeClr val="accent6">
                    <a:lumMod val="75000"/>
                  </a:schemeClr>
                </a:solidFill>
                <a:latin typeface="Consolas"/>
                <a:cs typeface="Consolas"/>
              </a:rPr>
              <a:t> by </a:t>
            </a:r>
            <a:r>
              <a:rPr lang="it-IT" sz="1400" dirty="0" err="1">
                <a:solidFill>
                  <a:schemeClr val="accent6">
                    <a:lumMod val="75000"/>
                  </a:schemeClr>
                </a:solidFill>
                <a:latin typeface="Consolas"/>
                <a:cs typeface="Consolas"/>
              </a:rPr>
              <a:t>name</a:t>
            </a:r>
            <a:endParaRPr lang="it-IT" sz="1400" dirty="0">
              <a:solidFill>
                <a:schemeClr val="accent6">
                  <a:lumMod val="75000"/>
                </a:schemeClr>
              </a:solidFill>
              <a:latin typeface="Consolas"/>
              <a:cs typeface="Consolas"/>
            </a:endParaRPr>
          </a:p>
          <a:p>
            <a:pPr marL="0" indent="0">
              <a:buNone/>
            </a:pP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cmp</a:t>
            </a:r>
            <a:r>
              <a:rPr lang="it-IT" sz="1400" dirty="0">
                <a:solidFill>
                  <a:schemeClr val="accent6">
                    <a:lumMod val="75000"/>
                  </a:schemeClr>
                </a:solidFill>
                <a:latin typeface="Consolas"/>
                <a:cs typeface="Consolas"/>
              </a:rPr>
              <a:t> = </a:t>
            </a:r>
            <a:r>
              <a:rPr lang="en-US" sz="1400" dirty="0" err="1">
                <a:solidFill>
                  <a:schemeClr val="accent6">
                    <a:lumMod val="75000"/>
                  </a:schemeClr>
                </a:solidFill>
                <a:latin typeface="Consolas"/>
                <a:cs typeface="Consolas"/>
              </a:rPr>
              <a:t>firstname.compareTo</a:t>
            </a:r>
            <a:r>
              <a:rPr lang="en-US" sz="1400" dirty="0">
                <a:solidFill>
                  <a:schemeClr val="accent6">
                    <a:lumMod val="75000"/>
                  </a:schemeClr>
                </a:solidFill>
                <a:latin typeface="Consolas"/>
                <a:cs typeface="Consolas"/>
              </a:rPr>
              <a:t>(</a:t>
            </a:r>
            <a:r>
              <a:rPr lang="en-US" sz="1400" dirty="0" err="1">
                <a:solidFill>
                  <a:schemeClr val="accent6">
                    <a:lumMod val="75000"/>
                  </a:schemeClr>
                </a:solidFill>
                <a:latin typeface="Consolas"/>
                <a:cs typeface="Consolas"/>
              </a:rPr>
              <a:t>s.firstname</a:t>
            </a:r>
            <a:r>
              <a:rPr lang="en-US" sz="1400" dirty="0">
                <a:solidFill>
                  <a:schemeClr val="accent6">
                    <a:lumMod val="75000"/>
                  </a:schemeClr>
                </a:solidFill>
                <a:latin typeface="Consolas"/>
                <a:cs typeface="Consolas"/>
              </a:rPr>
              <a:t>);</a:t>
            </a:r>
            <a:endParaRPr lang="it-IT" sz="1400" dirty="0">
              <a:solidFill>
                <a:schemeClr val="accent6">
                  <a:lumMod val="75000"/>
                </a:schemeClr>
              </a:solidFill>
              <a:latin typeface="Consolas"/>
              <a:cs typeface="Consolas"/>
            </a:endParaRPr>
          </a:p>
          <a:p>
            <a:pPr marL="0" indent="0">
              <a:buNone/>
            </a:pPr>
            <a:r>
              <a:rPr lang="it-IT" sz="1400" dirty="0">
                <a:solidFill>
                  <a:schemeClr val="accent6">
                    <a:lumMod val="75000"/>
                  </a:schemeClr>
                </a:solidFill>
                <a:latin typeface="Consolas"/>
                <a:cs typeface="Consolas"/>
              </a:rPr>
              <a:t>	</a:t>
            </a:r>
            <a:r>
              <a:rPr lang="en-US" sz="1400" dirty="0">
                <a:solidFill>
                  <a:schemeClr val="accent6">
                    <a:lumMod val="75000"/>
                  </a:schemeClr>
                </a:solidFill>
                <a:latin typeface="Consolas"/>
                <a:cs typeface="Consolas"/>
              </a:rPr>
              <a:t>return </a:t>
            </a:r>
            <a:r>
              <a:rPr lang="it-IT" sz="1400" dirty="0" err="1">
                <a:solidFill>
                  <a:schemeClr val="accent6">
                    <a:lumMod val="75000"/>
                  </a:schemeClr>
                </a:solidFill>
                <a:latin typeface="Consolas"/>
                <a:cs typeface="Consolas"/>
              </a:rPr>
              <a:t>cmp</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p>
          <a:p>
            <a:pPr marL="0" indent="0">
              <a:buNone/>
            </a:pPr>
            <a:r>
              <a:rPr lang="en-US" sz="1400" dirty="0">
                <a:latin typeface="Consolas"/>
                <a:cs typeface="Consolas"/>
              </a:rPr>
              <a:t>} </a:t>
            </a:r>
          </a:p>
          <a:p>
            <a:pPr marL="57150" indent="0">
              <a:buNone/>
            </a:pPr>
            <a:endParaRPr lang="en-US" sz="1400" dirty="0">
              <a:latin typeface="Consolas"/>
              <a:cs typeface="Consolas"/>
            </a:endParaRPr>
          </a:p>
          <a:p>
            <a:endParaRPr lang="en-IT" sz="1400" dirty="0"/>
          </a:p>
          <a:p>
            <a:pPr marL="0" indent="0">
              <a:buNone/>
            </a:pPr>
            <a:endParaRPr lang="en-IT" sz="1400" dirty="0"/>
          </a:p>
        </p:txBody>
      </p:sp>
    </p:spTree>
    <p:extLst>
      <p:ext uri="{BB962C8B-B14F-4D97-AF65-F5344CB8AC3E}">
        <p14:creationId xmlns:p14="http://schemas.microsoft.com/office/powerpoint/2010/main" val="3905063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Comparator Interface</a:t>
            </a:r>
          </a:p>
        </p:txBody>
      </p:sp>
      <p:sp>
        <p:nvSpPr>
          <p:cNvPr id="3" name="Content Placeholder 2"/>
          <p:cNvSpPr>
            <a:spLocks noGrp="1"/>
          </p:cNvSpPr>
          <p:nvPr>
            <p:ph sz="half" idx="1"/>
          </p:nvPr>
        </p:nvSpPr>
        <p:spPr/>
        <p:txBody>
          <a:bodyPr>
            <a:noAutofit/>
          </a:bodyPr>
          <a:lstStyle/>
          <a:p>
            <a:pPr marL="0" indent="0">
              <a:buNone/>
            </a:pPr>
            <a:r>
              <a:rPr lang="en-US" sz="1400" dirty="0">
                <a:solidFill>
                  <a:schemeClr val="accent6">
                    <a:lumMod val="75000"/>
                  </a:schemeClr>
                </a:solidFill>
                <a:latin typeface="Calibri" panose="020F0502020204030204" pitchFamily="34" charset="0"/>
                <a:cs typeface="Calibri" panose="020F0502020204030204" pitchFamily="34" charset="0"/>
              </a:rPr>
              <a:t>Given a class already implementing Comparable&lt;E&gt;, we can sort it using alternative orders using a Comparator&lt;E&gt;</a:t>
            </a:r>
          </a:p>
          <a:p>
            <a:pPr marL="0" indent="0">
              <a:buNone/>
            </a:pPr>
            <a:endParaRPr lang="en-US" sz="1200" dirty="0">
              <a:latin typeface="Calibri" panose="020F0502020204030204" pitchFamily="34" charset="0"/>
              <a:cs typeface="Calibri" panose="020F0502020204030204" pitchFamily="34" charset="0"/>
            </a:endParaRPr>
          </a:p>
          <a:p>
            <a:pPr marL="0" indent="0">
              <a:buNone/>
            </a:pPr>
            <a:r>
              <a:rPr lang="en-US" sz="1200" dirty="0">
                <a:latin typeface="Consolas" panose="020B0609020204030204" pitchFamily="49" charset="0"/>
                <a:cs typeface="Consolas" panose="020B0609020204030204" pitchFamily="49" charset="0"/>
              </a:rPr>
              <a:t>public class </a:t>
            </a:r>
            <a:r>
              <a:rPr lang="en-US" sz="1200" dirty="0" err="1">
                <a:latin typeface="Consolas" panose="020B0609020204030204" pitchFamily="49" charset="0"/>
                <a:cs typeface="Consolas" panose="020B0609020204030204" pitchFamily="49" charset="0"/>
              </a:rPr>
              <a:t>SortByAge</a:t>
            </a:r>
            <a:r>
              <a:rPr lang="en-US" sz="1200" dirty="0">
                <a:latin typeface="Consolas" panose="020B0609020204030204" pitchFamily="49" charset="0"/>
                <a:cs typeface="Consolas" panose="020B0609020204030204" pitchFamily="49" charset="0"/>
              </a:rPr>
              <a:t> implements </a:t>
            </a:r>
            <a:r>
              <a:rPr lang="en-US" sz="1200" dirty="0">
                <a:solidFill>
                  <a:schemeClr val="accent6">
                    <a:lumMod val="75000"/>
                  </a:schemeClr>
                </a:solidFill>
                <a:latin typeface="Consolas" panose="020B0609020204030204" pitchFamily="49" charset="0"/>
                <a:cs typeface="Consolas" panose="020B0609020204030204" pitchFamily="49" charset="0"/>
              </a:rPr>
              <a:t>Comparator&lt;Person&gt; </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@Override</a:t>
            </a:r>
          </a:p>
          <a:p>
            <a:pPr marL="0" indent="0">
              <a:buNone/>
            </a:pPr>
            <a:r>
              <a:rPr lang="en-US" sz="1200" dirty="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compare(Person o1, Person o2) {</a:t>
            </a:r>
          </a:p>
          <a:p>
            <a:pPr marL="0" indent="0">
              <a:buNone/>
            </a:pPr>
            <a:r>
              <a:rPr lang="en-US" sz="1200" dirty="0">
                <a:latin typeface="Consolas" panose="020B0609020204030204" pitchFamily="49" charset="0"/>
                <a:cs typeface="Consolas" panose="020B0609020204030204" pitchFamily="49" charset="0"/>
              </a:rPr>
              <a:t>    return o1.age - o2.age;</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a:cs typeface="Consolas"/>
              </a:rPr>
              <a:t>class Person implements </a:t>
            </a:r>
            <a:r>
              <a:rPr lang="en-US" sz="1200" dirty="0">
                <a:solidFill>
                  <a:schemeClr val="accent6">
                    <a:lumMod val="75000"/>
                  </a:schemeClr>
                </a:solidFill>
                <a:latin typeface="Consolas"/>
                <a:cs typeface="Consolas"/>
              </a:rPr>
              <a:t>Comparable&lt;Person&gt; </a:t>
            </a:r>
            <a:r>
              <a:rPr lang="en-US" sz="1200" dirty="0">
                <a:latin typeface="Consolas"/>
                <a:cs typeface="Consolas"/>
              </a:rPr>
              <a:t>{</a:t>
            </a:r>
          </a:p>
          <a:p>
            <a:pPr marL="0" indent="0">
              <a:buNone/>
            </a:pPr>
            <a:r>
              <a:rPr lang="en-US" sz="1200" dirty="0">
                <a:latin typeface="Consolas"/>
                <a:cs typeface="Consolas"/>
              </a:rPr>
              <a:t>  protected String name; </a:t>
            </a:r>
          </a:p>
          <a:p>
            <a:pPr marL="0" indent="0">
              <a:buNone/>
            </a:pPr>
            <a:r>
              <a:rPr lang="en-US" sz="1200" dirty="0">
                <a:latin typeface="Consolas"/>
                <a:cs typeface="Consolas"/>
              </a:rPr>
              <a:t>  protected String </a:t>
            </a:r>
            <a:r>
              <a:rPr lang="en-US" sz="1200" dirty="0" err="1">
                <a:latin typeface="Consolas"/>
                <a:cs typeface="Consolas"/>
              </a:rPr>
              <a:t>lastname</a:t>
            </a:r>
            <a:r>
              <a:rPr lang="en-US" sz="1200" dirty="0">
                <a:latin typeface="Consolas"/>
                <a:cs typeface="Consolas"/>
              </a:rPr>
              <a:t>;</a:t>
            </a:r>
          </a:p>
          <a:p>
            <a:pPr marL="0" indent="0">
              <a:buNone/>
            </a:pPr>
            <a:r>
              <a:rPr lang="it-IT" sz="1200" dirty="0">
                <a:latin typeface="Consolas"/>
                <a:cs typeface="Consolas"/>
              </a:rPr>
              <a:t>  </a:t>
            </a:r>
            <a:r>
              <a:rPr lang="it-IT" sz="1200" dirty="0" err="1">
                <a:latin typeface="Consolas"/>
                <a:cs typeface="Consolas"/>
              </a:rPr>
              <a:t>protected</a:t>
            </a:r>
            <a:r>
              <a:rPr lang="it-IT" sz="1200" dirty="0">
                <a:latin typeface="Consolas"/>
                <a:cs typeface="Consolas"/>
              </a:rPr>
              <a:t> </a:t>
            </a:r>
            <a:r>
              <a:rPr lang="it-IT" sz="1200" dirty="0" err="1">
                <a:latin typeface="Consolas"/>
                <a:cs typeface="Consolas"/>
              </a:rPr>
              <a:t>int</a:t>
            </a:r>
            <a:r>
              <a:rPr lang="it-IT" sz="1200" dirty="0">
                <a:latin typeface="Consolas"/>
                <a:cs typeface="Consolas"/>
              </a:rPr>
              <a:t> </a:t>
            </a:r>
            <a:r>
              <a:rPr lang="it-IT" sz="1200" dirty="0" err="1">
                <a:latin typeface="Consolas"/>
                <a:cs typeface="Consolas"/>
              </a:rPr>
              <a:t>age</a:t>
            </a:r>
            <a:r>
              <a:rPr lang="it-IT"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compareTo</a:t>
            </a:r>
            <a:r>
              <a:rPr lang="en-US" sz="1200" dirty="0">
                <a:latin typeface="Consolas"/>
                <a:cs typeface="Consolas"/>
              </a:rPr>
              <a:t>(Person p) {</a:t>
            </a:r>
          </a:p>
          <a:p>
            <a:pPr marL="0" indent="0">
              <a:buNone/>
            </a:pPr>
            <a:r>
              <a:rPr lang="en-US" sz="1200" dirty="0">
                <a:latin typeface="Consolas"/>
                <a:cs typeface="Consolas"/>
              </a:rPr>
              <a:t>    return </a:t>
            </a:r>
            <a:r>
              <a:rPr lang="en-US" sz="1200" dirty="0" err="1">
                <a:latin typeface="Consolas"/>
                <a:cs typeface="Consolas"/>
              </a:rPr>
              <a:t>lastname.compareTo</a:t>
            </a:r>
            <a:r>
              <a:rPr lang="en-US" sz="1200" dirty="0">
                <a:latin typeface="Consolas"/>
                <a:cs typeface="Consolas"/>
              </a:rPr>
              <a:t>(</a:t>
            </a:r>
            <a:r>
              <a:rPr lang="en-US" sz="1200" dirty="0" err="1">
                <a:latin typeface="Consolas"/>
                <a:cs typeface="Consolas"/>
              </a:rPr>
              <a:t>p.lastname</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onsolas"/>
              <a:cs typeface="Consolas"/>
            </a:endParaRPr>
          </a:p>
          <a:p>
            <a:pPr marL="0" indent="0">
              <a:buNone/>
            </a:pPr>
            <a:endParaRPr lang="en-US" sz="1200" dirty="0">
              <a:latin typeface="Consolas"/>
              <a:cs typeface="Consolas"/>
            </a:endParaRPr>
          </a:p>
          <a:p>
            <a:pPr marL="0" indent="0">
              <a:buNone/>
            </a:pPr>
            <a:endParaRPr lang="en-US" sz="1200" dirty="0">
              <a:latin typeface="Consolas"/>
              <a:cs typeface="Consolas"/>
            </a:endParaRPr>
          </a:p>
        </p:txBody>
      </p:sp>
      <p:sp>
        <p:nvSpPr>
          <p:cNvPr id="4" name="Content Placeholder 3">
            <a:extLst>
              <a:ext uri="{FF2B5EF4-FFF2-40B4-BE49-F238E27FC236}">
                <a16:creationId xmlns:a16="http://schemas.microsoft.com/office/drawing/2014/main" id="{8723166D-814B-0947-A01F-CDC5DFCEDF23}"/>
              </a:ext>
            </a:extLst>
          </p:cNvPr>
          <p:cNvSpPr>
            <a:spLocks noGrp="1"/>
          </p:cNvSpPr>
          <p:nvPr>
            <p:ph sz="half" idx="2"/>
          </p:nvPr>
        </p:nvSpPr>
        <p:spPr/>
        <p:txBody>
          <a:bodyPr>
            <a:no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l = new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("Mario", "Rossi", 68));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("Luca", "Bianchi", 28));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("Carlo", "Antoni", 34));</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natural</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Comparable</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special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SortByAge</a:t>
            </a: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anonymous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class</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Override</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compare(</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o1,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o2)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o1.age - o2.age;</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140502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666001-5E82-AB47-BFD3-37D6D0490B78}"/>
              </a:ext>
            </a:extLst>
          </p:cNvPr>
          <p:cNvSpPr>
            <a:spLocks noGrp="1"/>
          </p:cNvSpPr>
          <p:nvPr>
            <p:ph type="title"/>
          </p:nvPr>
        </p:nvSpPr>
        <p:spPr/>
        <p:txBody>
          <a:bodyPr/>
          <a:lstStyle/>
          <a:p>
            <a:r>
              <a:rPr lang="en-IT" dirty="0"/>
              <a:t>Wisdom Pills</a:t>
            </a:r>
          </a:p>
        </p:txBody>
      </p:sp>
      <p:sp>
        <p:nvSpPr>
          <p:cNvPr id="7" name="Content Placeholder 6">
            <a:extLst>
              <a:ext uri="{FF2B5EF4-FFF2-40B4-BE49-F238E27FC236}">
                <a16:creationId xmlns:a16="http://schemas.microsoft.com/office/drawing/2014/main" id="{8FA15DEE-23D7-AF4C-9CBB-2EF980695DB7}"/>
              </a:ext>
            </a:extLst>
          </p:cNvPr>
          <p:cNvSpPr>
            <a:spLocks noGrp="1"/>
          </p:cNvSpPr>
          <p:nvPr>
            <p:ph idx="1"/>
          </p:nvPr>
        </p:nvSpPr>
        <p:spPr/>
        <p:txBody>
          <a:bodyPr/>
          <a:lstStyle/>
          <a:p>
            <a:r>
              <a:rPr lang="en-GB" sz="2800" i="1" dirty="0"/>
              <a:t>Making messes is always slower than staying clean</a:t>
            </a:r>
          </a:p>
          <a:p>
            <a:pPr marL="0" indent="0">
              <a:buNone/>
            </a:pPr>
            <a:r>
              <a:rPr lang="en-GB" sz="2800" b="1" i="1" dirty="0"/>
              <a:t>	</a:t>
            </a:r>
            <a:r>
              <a:rPr lang="en-GB" sz="2800" b="1" dirty="0"/>
              <a:t>Clean Architecture, Robert C. Martin</a:t>
            </a:r>
            <a:endParaRPr lang="en-GB" sz="2800" i="1" dirty="0"/>
          </a:p>
          <a:p>
            <a:endParaRPr lang="en-GB" sz="2800" dirty="0"/>
          </a:p>
          <a:p>
            <a:r>
              <a:rPr lang="en-GB" sz="2800" i="1" dirty="0"/>
              <a:t>The only way to go fast, is to go well. </a:t>
            </a:r>
          </a:p>
          <a:p>
            <a:pPr marL="457200" lvl="1" indent="0">
              <a:buNone/>
            </a:pPr>
            <a:r>
              <a:rPr lang="en-GB" b="1" dirty="0"/>
              <a:t>Clean Architecture, Robert C. Martin</a:t>
            </a:r>
            <a:endParaRPr lang="en-GB" i="1" dirty="0"/>
          </a:p>
          <a:p>
            <a:pPr marL="457200" lvl="1" indent="0">
              <a:buNone/>
            </a:pPr>
            <a:endParaRPr lang="en-GB" dirty="0"/>
          </a:p>
          <a:p>
            <a:endParaRPr lang="en-IT" dirty="0"/>
          </a:p>
        </p:txBody>
      </p:sp>
      <p:sp>
        <p:nvSpPr>
          <p:cNvPr id="5" name="Slide Number Placeholder 4">
            <a:extLst>
              <a:ext uri="{FF2B5EF4-FFF2-40B4-BE49-F238E27FC236}">
                <a16:creationId xmlns:a16="http://schemas.microsoft.com/office/drawing/2014/main" id="{C57DF635-1F59-E540-B67E-75161787A2D2}"/>
              </a:ext>
            </a:extLst>
          </p:cNvPr>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4618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Linked List ~O(n)</a:t>
            </a:r>
          </a:p>
        </p:txBody>
      </p:sp>
      <p:pic>
        <p:nvPicPr>
          <p:cNvPr id="6" name="Content Placeholder 5" descr="LLdefs.gif"/>
          <p:cNvPicPr>
            <a:picLocks noGrp="1" noChangeAspect="1"/>
          </p:cNvPicPr>
          <p:nvPr>
            <p:ph idx="1"/>
          </p:nvPr>
        </p:nvPicPr>
        <p:blipFill>
          <a:blip r:embed="rId2">
            <a:extLst>
              <a:ext uri="{28A0092B-C50C-407E-A947-70E740481C1C}">
                <a14:useLocalDpi xmlns:a14="http://schemas.microsoft.com/office/drawing/2010/main" val="0"/>
              </a:ext>
            </a:extLst>
          </a:blip>
          <a:srcRect t="-24768" b="-24768"/>
          <a:stretch>
            <a:fillRect/>
          </a:stretch>
        </p:blipFill>
        <p:spPr>
          <a:xfrm>
            <a:off x="1660612" y="1700808"/>
            <a:ext cx="8870776" cy="4525963"/>
          </a:xfrm>
        </p:spPr>
      </p:pic>
    </p:spTree>
    <p:extLst>
      <p:ext uri="{BB962C8B-B14F-4D97-AF65-F5344CB8AC3E}">
        <p14:creationId xmlns:p14="http://schemas.microsoft.com/office/powerpoint/2010/main" val="349988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Tree ~O(log(n))</a:t>
            </a:r>
          </a:p>
        </p:txBody>
      </p:sp>
      <p:pic>
        <p:nvPicPr>
          <p:cNvPr id="6" name="Content Placeholder 5" descr="502px-Unbalanced_binary_tree.svg.png"/>
          <p:cNvPicPr>
            <a:picLocks noGrp="1" noChangeAspect="1"/>
          </p:cNvPicPr>
          <p:nvPr>
            <p:ph sz="half" idx="1"/>
          </p:nvPr>
        </p:nvPicPr>
        <p:blipFill>
          <a:blip r:embed="rId2">
            <a:extLst>
              <a:ext uri="{28A0092B-C50C-407E-A947-70E740481C1C}">
                <a14:useLocalDpi xmlns:a14="http://schemas.microsoft.com/office/drawing/2010/main" val="0"/>
              </a:ext>
            </a:extLst>
          </a:blip>
          <a:srcRect t="-6034" b="-6034"/>
          <a:stretch>
            <a:fillRect/>
          </a:stretch>
        </p:blipFill>
        <p:spPr>
          <a:xfrm>
            <a:off x="1199456" y="1489867"/>
            <a:ext cx="3830216" cy="4209415"/>
          </a:xfrm>
        </p:spPr>
      </p:pic>
      <p:pic>
        <p:nvPicPr>
          <p:cNvPr id="8" name="Content Placeholder 7" descr="502px-AVLtreef.svg.png"/>
          <p:cNvPicPr>
            <a:picLocks noGrp="1" noChangeAspect="1"/>
          </p:cNvPicPr>
          <p:nvPr>
            <p:ph sz="half" idx="2"/>
          </p:nvPr>
        </p:nvPicPr>
        <p:blipFill>
          <a:blip r:embed="rId3">
            <a:extLst>
              <a:ext uri="{28A0092B-C50C-407E-A947-70E740481C1C}">
                <a14:useLocalDpi xmlns:a14="http://schemas.microsoft.com/office/drawing/2010/main" val="0"/>
              </a:ext>
            </a:extLst>
          </a:blip>
          <a:srcRect t="-75576" b="-75576"/>
          <a:stretch>
            <a:fillRect/>
          </a:stretch>
        </p:blipFill>
        <p:spPr>
          <a:xfrm>
            <a:off x="5744719" y="1052736"/>
            <a:ext cx="4973568" cy="5246043"/>
          </a:xfrm>
        </p:spPr>
      </p:pic>
      <p:sp>
        <p:nvSpPr>
          <p:cNvPr id="5" name="Content Placeholder 2"/>
          <p:cNvSpPr txBox="1">
            <a:spLocks/>
          </p:cNvSpPr>
          <p:nvPr/>
        </p:nvSpPr>
        <p:spPr>
          <a:xfrm>
            <a:off x="3289904" y="5867935"/>
            <a:ext cx="7317619" cy="1207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i="1" dirty="0"/>
              <a:t>* A binary tree is balanced if, for each node it holds that, the number of inner nodes in the left subtree and the number of inner nodes in the right subtree differ by at most 1. A binary tree is balanced if for any two leaves the difference of the depth is at most 1.</a:t>
            </a:r>
          </a:p>
        </p:txBody>
      </p:sp>
    </p:spTree>
    <p:extLst>
      <p:ext uri="{BB962C8B-B14F-4D97-AF65-F5344CB8AC3E}">
        <p14:creationId xmlns:p14="http://schemas.microsoft.com/office/powerpoint/2010/main" val="38855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a:t>
            </a:r>
            <a:r>
              <a:rPr lang="en-US" dirty="0">
                <a:solidFill>
                  <a:srgbClr val="E46C0A"/>
                </a:solidFill>
              </a:rPr>
              <a:t>~O(1)</a:t>
            </a:r>
          </a:p>
        </p:txBody>
      </p:sp>
      <p:pic>
        <p:nvPicPr>
          <p:cNvPr id="4" name="Content Placeholder 3" descr="hashcode.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5777" r="11918" b="3502"/>
          <a:stretch/>
        </p:blipFill>
        <p:spPr>
          <a:xfrm>
            <a:off x="2127242" y="1681237"/>
            <a:ext cx="7814643" cy="3604380"/>
          </a:xfrm>
        </p:spPr>
      </p:pic>
      <p:sp>
        <p:nvSpPr>
          <p:cNvPr id="3" name="CasellaDiTesto 2">
            <a:extLst>
              <a:ext uri="{FF2B5EF4-FFF2-40B4-BE49-F238E27FC236}">
                <a16:creationId xmlns:a16="http://schemas.microsoft.com/office/drawing/2014/main" id="{9AFA6224-2315-48A9-980D-2E922AB6289D}"/>
              </a:ext>
            </a:extLst>
          </p:cNvPr>
          <p:cNvSpPr txBox="1"/>
          <p:nvPr/>
        </p:nvSpPr>
        <p:spPr>
          <a:xfrm>
            <a:off x="2948151" y="5689599"/>
            <a:ext cx="4128815" cy="369332"/>
          </a:xfrm>
          <a:prstGeom prst="rect">
            <a:avLst/>
          </a:prstGeom>
          <a:noFill/>
        </p:spPr>
        <p:txBody>
          <a:bodyPr wrap="square" rtlCol="0">
            <a:spAutoFit/>
          </a:bodyPr>
          <a:lstStyle/>
          <a:p>
            <a:pPr algn="l"/>
            <a:r>
              <a:rPr lang="it-IT" dirty="0" err="1"/>
              <a:t>collection</a:t>
            </a:r>
            <a:r>
              <a:rPr lang="it-IT" dirty="0"/>
              <a:t>-&gt;</a:t>
            </a:r>
            <a:r>
              <a:rPr lang="it-IT" dirty="0" err="1"/>
              <a:t>mycollection</a:t>
            </a:r>
            <a:r>
              <a:rPr lang="it-IT" dirty="0"/>
              <a:t>-&gt;</a:t>
            </a:r>
            <a:r>
              <a:rPr lang="it-IT" dirty="0" err="1"/>
              <a:t>myhashmap</a:t>
            </a:r>
            <a:endParaRPr lang="it-IT" dirty="0"/>
          </a:p>
        </p:txBody>
      </p:sp>
    </p:spTree>
    <p:extLst>
      <p:ext uri="{BB962C8B-B14F-4D97-AF65-F5344CB8AC3E}">
        <p14:creationId xmlns:p14="http://schemas.microsoft.com/office/powerpoint/2010/main" val="49154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pic>
        <p:nvPicPr>
          <p:cNvPr id="8" name="Content Placeholder 7" descr="Screen Shot 2017-10-30 at 13.53.22.png"/>
          <p:cNvPicPr>
            <a:picLocks noGrp="1" noChangeAspect="1"/>
          </p:cNvPicPr>
          <p:nvPr>
            <p:ph idx="1"/>
          </p:nvPr>
        </p:nvPicPr>
        <p:blipFill>
          <a:blip r:embed="rId2">
            <a:extLst>
              <a:ext uri="{28A0092B-C50C-407E-A947-70E740481C1C}">
                <a14:useLocalDpi xmlns:a14="http://schemas.microsoft.com/office/drawing/2010/main" val="0"/>
              </a:ext>
            </a:extLst>
          </a:blip>
          <a:srcRect t="-4843" b="-4843"/>
          <a:stretch>
            <a:fillRect/>
          </a:stretch>
        </p:blipFill>
        <p:spPr>
          <a:xfrm>
            <a:off x="1847528" y="1556792"/>
            <a:ext cx="8496944" cy="4525963"/>
          </a:xfrm>
        </p:spPr>
      </p:pic>
    </p:spTree>
    <p:extLst>
      <p:ext uri="{BB962C8B-B14F-4D97-AF65-F5344CB8AC3E}">
        <p14:creationId xmlns:p14="http://schemas.microsoft.com/office/powerpoint/2010/main" val="169760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Implementations</a:t>
            </a:r>
          </a:p>
        </p:txBody>
      </p:sp>
      <p:pic>
        <p:nvPicPr>
          <p:cNvPr id="4" name="Content Placeholder 3" descr="Screen Shot 2017-10-30 at 13.53.25.png"/>
          <p:cNvPicPr>
            <a:picLocks noGrp="1" noChangeAspect="1"/>
          </p:cNvPicPr>
          <p:nvPr>
            <p:ph idx="1"/>
          </p:nvPr>
        </p:nvPicPr>
        <p:blipFill>
          <a:blip r:embed="rId2">
            <a:extLst>
              <a:ext uri="{28A0092B-C50C-407E-A947-70E740481C1C}">
                <a14:useLocalDpi xmlns:a14="http://schemas.microsoft.com/office/drawing/2010/main" val="0"/>
              </a:ext>
            </a:extLst>
          </a:blip>
          <a:srcRect l="-5298" r="-5298"/>
          <a:stretch>
            <a:fillRect/>
          </a:stretch>
        </p:blipFill>
        <p:spPr>
          <a:xfrm>
            <a:off x="1696616" y="1556792"/>
            <a:ext cx="8798768" cy="4525963"/>
          </a:xfrm>
        </p:spPr>
      </p:pic>
    </p:spTree>
    <p:extLst>
      <p:ext uri="{BB962C8B-B14F-4D97-AF65-F5344CB8AC3E}">
        <p14:creationId xmlns:p14="http://schemas.microsoft.com/office/powerpoint/2010/main" val="3225675708"/>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227</TotalTime>
  <Words>3444</Words>
  <Application>Microsoft Office PowerPoint</Application>
  <PresentationFormat>Widescreen</PresentationFormat>
  <Paragraphs>467</Paragraphs>
  <Slides>46</Slides>
  <Notes>0</Notes>
  <HiddenSlides>0</HiddenSlides>
  <MMClips>0</MMClips>
  <ScaleCrop>false</ScaleCrop>
  <HeadingPairs>
    <vt:vector size="4" baseType="variant">
      <vt:variant>
        <vt:lpstr>Tema</vt:lpstr>
      </vt:variant>
      <vt:variant>
        <vt:i4>1</vt:i4>
      </vt:variant>
      <vt:variant>
        <vt:lpstr>Titoli diapositive</vt:lpstr>
      </vt:variant>
      <vt:variant>
        <vt:i4>46</vt:i4>
      </vt:variant>
    </vt:vector>
  </HeadingPairs>
  <TitlesOfParts>
    <vt:vector size="47" baseType="lpstr">
      <vt:lpstr>Nicola</vt:lpstr>
      <vt:lpstr>Java Data Structures</vt:lpstr>
      <vt:lpstr>Framework</vt:lpstr>
      <vt:lpstr>Key Concepts</vt:lpstr>
      <vt:lpstr>Resizable Array ~O(n)</vt:lpstr>
      <vt:lpstr>Linked List ~O(n)</vt:lpstr>
      <vt:lpstr>Balanced Tree ~O(log(n))</vt:lpstr>
      <vt:lpstr>Hash Table ~O(1)</vt:lpstr>
      <vt:lpstr>Interfaces</vt:lpstr>
      <vt:lpstr>Implementations</vt:lpstr>
      <vt:lpstr>Internals</vt:lpstr>
      <vt:lpstr>Iterable and Iterator Interfaces</vt:lpstr>
      <vt:lpstr>Iterable and Iterator Interfaces</vt:lpstr>
      <vt:lpstr>Collection Interface</vt:lpstr>
      <vt:lpstr>Collection Interface</vt:lpstr>
      <vt:lpstr>List Interface</vt:lpstr>
      <vt:lpstr>List additional methods</vt:lpstr>
      <vt:lpstr>List Initialization</vt:lpstr>
      <vt:lpstr>List Implementations</vt:lpstr>
      <vt:lpstr>List Implementations</vt:lpstr>
      <vt:lpstr>List Implementations</vt:lpstr>
      <vt:lpstr>List Implementations</vt:lpstr>
      <vt:lpstr>Set Interface</vt:lpstr>
      <vt:lpstr>Set Implementations</vt:lpstr>
      <vt:lpstr>Set Implementations</vt:lpstr>
      <vt:lpstr>TreeSet Internal Ordering</vt:lpstr>
      <vt:lpstr>HashSet vs TreeSet</vt:lpstr>
      <vt:lpstr>Queue Interface</vt:lpstr>
      <vt:lpstr>Deque Interface</vt:lpstr>
      <vt:lpstr>Queue Implementations</vt:lpstr>
      <vt:lpstr>Queue Example</vt:lpstr>
      <vt:lpstr>Map Interface</vt:lpstr>
      <vt:lpstr>Map Interface</vt:lpstr>
      <vt:lpstr>Map Implementations</vt:lpstr>
      <vt:lpstr>Map Example I</vt:lpstr>
      <vt:lpstr>Map Example II</vt:lpstr>
      <vt:lpstr>Collections and Iterators</vt:lpstr>
      <vt:lpstr>Iterator and ListIterator Interfaces</vt:lpstr>
      <vt:lpstr>Iterator and ListIterator Interfaces</vt:lpstr>
      <vt:lpstr>Iterations and Iterators</vt:lpstr>
      <vt:lpstr>java.util.Collections</vt:lpstr>
      <vt:lpstr>Algorithms</vt:lpstr>
      <vt:lpstr>Algorithms</vt:lpstr>
      <vt:lpstr>Sorting Collections of Objects</vt:lpstr>
      <vt:lpstr>The Comparable Interface</vt:lpstr>
      <vt:lpstr>The Comparator Interface</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Structures</dc:title>
  <dc:creator>Microsoft Office User</dc:creator>
  <cp:lastModifiedBy>GABRIELE D'AVENA</cp:lastModifiedBy>
  <cp:revision>29</cp:revision>
  <dcterms:created xsi:type="dcterms:W3CDTF">2021-09-29T20:38:41Z</dcterms:created>
  <dcterms:modified xsi:type="dcterms:W3CDTF">2023-03-22T12:38:52Z</dcterms:modified>
</cp:coreProperties>
</file>