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handoutMasterIdLst>
    <p:handoutMasterId r:id="rId32"/>
  </p:handoutMasterIdLst>
  <p:sldIdLst>
    <p:sldId id="256" r:id="rId2"/>
    <p:sldId id="382" r:id="rId3"/>
    <p:sldId id="372" r:id="rId4"/>
    <p:sldId id="320" r:id="rId5"/>
    <p:sldId id="373" r:id="rId6"/>
    <p:sldId id="368" r:id="rId7"/>
    <p:sldId id="367" r:id="rId8"/>
    <p:sldId id="369" r:id="rId9"/>
    <p:sldId id="351" r:id="rId10"/>
    <p:sldId id="363" r:id="rId11"/>
    <p:sldId id="355" r:id="rId12"/>
    <p:sldId id="374" r:id="rId13"/>
    <p:sldId id="321" r:id="rId14"/>
    <p:sldId id="323" r:id="rId15"/>
    <p:sldId id="324" r:id="rId16"/>
    <p:sldId id="332" r:id="rId17"/>
    <p:sldId id="268" r:id="rId18"/>
    <p:sldId id="330" r:id="rId19"/>
    <p:sldId id="377" r:id="rId20"/>
    <p:sldId id="289" r:id="rId21"/>
    <p:sldId id="378" r:id="rId22"/>
    <p:sldId id="344" r:id="rId23"/>
    <p:sldId id="380" r:id="rId24"/>
    <p:sldId id="365" r:id="rId25"/>
    <p:sldId id="379" r:id="rId26"/>
    <p:sldId id="381" r:id="rId27"/>
    <p:sldId id="345" r:id="rId28"/>
    <p:sldId id="383" r:id="rId29"/>
    <p:sldId id="376"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2"/>
    <p:restoredTop sz="96281"/>
  </p:normalViewPr>
  <p:slideViewPr>
    <p:cSldViewPr>
      <p:cViewPr varScale="1">
        <p:scale>
          <a:sx n="93" d="100"/>
          <a:sy n="93" d="100"/>
        </p:scale>
        <p:origin x="216"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01/02/23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01/02/23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7</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11</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3572842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approach</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sz="half" idx="1"/>
          </p:nvPr>
        </p:nvSpPr>
        <p:spPr/>
        <p:txBody>
          <a:bodyPr>
            <a:normAutofit/>
          </a:bodyPr>
          <a:lstStyle/>
          <a:p>
            <a:r>
              <a:rPr lang="en-US" sz="1600" dirty="0">
                <a:solidFill>
                  <a:schemeClr val="accent6">
                    <a:lumMod val="75000"/>
                  </a:schemeClr>
                </a:solidFill>
              </a:rPr>
              <a:t>No clear relationship between</a:t>
            </a:r>
          </a:p>
          <a:p>
            <a:pPr lvl="1"/>
            <a:r>
              <a:rPr lang="en-US" sz="1600" dirty="0"/>
              <a:t>The actual array (int v[20])</a:t>
            </a:r>
          </a:p>
          <a:p>
            <a:pPr lvl="1"/>
            <a:r>
              <a:rPr lang="en-US" sz="1600" dirty="0"/>
              <a:t>Operations on the array (search(), sort(), </a:t>
            </a:r>
            <a:r>
              <a:rPr lang="en-US" sz="1600" dirty="0" err="1"/>
              <a:t>init</a:t>
            </a:r>
            <a:r>
              <a:rPr lang="en-US" sz="1600" dirty="0"/>
              <a:t>())</a:t>
            </a:r>
          </a:p>
          <a:p>
            <a:r>
              <a:rPr lang="en-US" sz="1600" dirty="0">
                <a:solidFill>
                  <a:schemeClr val="accent6">
                    <a:lumMod val="75000"/>
                  </a:schemeClr>
                </a:solidFill>
              </a:rPr>
              <a:t>Need of a dedicated variable for storing the array size</a:t>
            </a:r>
          </a:p>
          <a:p>
            <a:pPr lvl="1"/>
            <a:r>
              <a:rPr lang="en-US" sz="1600" dirty="0"/>
              <a:t> int v[100]; int n = </a:t>
            </a:r>
            <a:r>
              <a:rPr lang="en-US" sz="1600" dirty="0" err="1"/>
              <a:t>sizeof</a:t>
            </a:r>
            <a:r>
              <a:rPr lang="en-US" sz="1600" dirty="0"/>
              <a:t>(v) / </a:t>
            </a:r>
            <a:r>
              <a:rPr lang="en-US" sz="1600" dirty="0" err="1"/>
              <a:t>sizeof</a:t>
            </a:r>
            <a:r>
              <a:rPr lang="en-US" sz="1600" dirty="0"/>
              <a:t>(v[0]);</a:t>
            </a:r>
          </a:p>
          <a:p>
            <a:r>
              <a:rPr lang="en-US" sz="1600" dirty="0">
                <a:solidFill>
                  <a:schemeClr val="accent6">
                    <a:lumMod val="75000"/>
                  </a:schemeClr>
                </a:solidFill>
              </a:rPr>
              <a:t>Initialization not guaranteed</a:t>
            </a:r>
          </a:p>
        </p:txBody>
      </p:sp>
      <p:sp>
        <p:nvSpPr>
          <p:cNvPr id="5" name="Content Placeholder 4">
            <a:extLst>
              <a:ext uri="{FF2B5EF4-FFF2-40B4-BE49-F238E27FC236}">
                <a16:creationId xmlns:a16="http://schemas.microsoft.com/office/drawing/2014/main" id="{37B58A41-3EE3-A945-97DA-0C8B6B3AD562}"/>
              </a:ext>
            </a:extLst>
          </p:cNvPr>
          <p:cNvSpPr>
            <a:spLocks noGrp="1"/>
          </p:cNvSpPr>
          <p:nvPr>
            <p:ph sz="half" idx="2"/>
          </p:nvPr>
        </p:nvSpPr>
        <p:spPr/>
        <p:txBody>
          <a:bodyPr>
            <a:normAutofit/>
          </a:bodyPr>
          <a:lstStyle/>
          <a:p>
            <a:r>
              <a:rPr lang="en-US" sz="1800" dirty="0">
                <a:solidFill>
                  <a:schemeClr val="accent6">
                    <a:lumMod val="75000"/>
                  </a:schemeClr>
                </a:solidFill>
              </a:rPr>
              <a:t>Reuse of code limited</a:t>
            </a:r>
          </a:p>
          <a:p>
            <a:pPr lvl="1"/>
            <a:r>
              <a:rPr lang="en-US" sz="1600" dirty="0"/>
              <a:t>Data and operations are separate. This makes it complex to reuse existing code in other projects </a:t>
            </a:r>
          </a:p>
          <a:p>
            <a:r>
              <a:rPr lang="en-US" sz="1800" dirty="0">
                <a:solidFill>
                  <a:schemeClr val="accent6">
                    <a:lumMod val="75000"/>
                  </a:schemeClr>
                </a:solidFill>
              </a:rPr>
              <a:t>Data protection limited</a:t>
            </a:r>
          </a:p>
          <a:p>
            <a:pPr lvl="1"/>
            <a:r>
              <a:rPr lang="en-US" sz="1600" dirty="0"/>
              <a:t>Unprotected data accessible from vast portions of the source code. After a certain stage, debug becomes a nightmare!</a:t>
            </a:r>
          </a:p>
          <a:p>
            <a:r>
              <a:rPr lang="en-US" sz="1800" dirty="0">
                <a:solidFill>
                  <a:schemeClr val="accent6">
                    <a:lumMod val="75000"/>
                  </a:schemeClr>
                </a:solidFill>
              </a:rPr>
              <a:t>Decomposition limited</a:t>
            </a:r>
          </a:p>
          <a:p>
            <a:pPr lvl="1"/>
            <a:r>
              <a:rPr lang="en-US" sz="1600" dirty="0">
                <a:solidFill>
                  <a:srgbClr val="000000"/>
                </a:solidFill>
              </a:rPr>
              <a:t>Large scale projects require a </a:t>
            </a:r>
            <a:r>
              <a:rPr lang="en-US" sz="1600" dirty="0">
                <a:solidFill>
                  <a:schemeClr val="accent6">
                    <a:lumMod val="75000"/>
                  </a:schemeClr>
                </a:solidFill>
              </a:rPr>
              <a:t>large scale working force</a:t>
            </a:r>
            <a:r>
              <a:rPr lang="en-US" sz="1600" dirty="0">
                <a:solidFill>
                  <a:srgbClr val="000000"/>
                </a:solidFill>
              </a:rPr>
              <a:t> (many teams). Unprotected data, separate from operations, makes it hard to decompose</a:t>
            </a:r>
            <a:endParaRPr lang="en-US" sz="1800" dirty="0">
              <a:solidFill>
                <a:srgbClr val="E46C0A"/>
              </a:solidFill>
            </a:endParaRPr>
          </a:p>
          <a:p>
            <a:endParaRPr lang="en-IT"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7" name="Content Placeholder 6" descr="Screen Shot 2016-03-04 at 14.11.46.png">
            <a:extLst>
              <a:ext uri="{FF2B5EF4-FFF2-40B4-BE49-F238E27FC236}">
                <a16:creationId xmlns:a16="http://schemas.microsoft.com/office/drawing/2014/main" id="{6B227025-D441-394F-B944-3F120103B9E1}"/>
              </a:ext>
            </a:extLst>
          </p:cNvPr>
          <p:cNvPicPr>
            <a:picLocks noChangeAspect="1"/>
          </p:cNvPicPr>
          <p:nvPr/>
        </p:nvPicPr>
        <p:blipFill>
          <a:blip r:embed="rId2" cstate="print">
            <a:extLst>
              <a:ext uri="{28A0092B-C50C-407E-A947-70E740481C1C}">
                <a14:useLocalDpi xmlns:a14="http://schemas.microsoft.com/office/drawing/2010/main"/>
              </a:ext>
            </a:extLst>
          </a:blip>
          <a:srcRect t="-33747" b="-33747"/>
          <a:stretch>
            <a:fillRect/>
          </a:stretch>
        </p:blipFill>
        <p:spPr>
          <a:xfrm>
            <a:off x="911424" y="3429000"/>
            <a:ext cx="4552924" cy="2448273"/>
          </a:xfrm>
          <a:prstGeom prst="rect">
            <a:avLst/>
          </a:prstGeom>
        </p:spPr>
      </p:pic>
      <p:pic>
        <p:nvPicPr>
          <p:cNvPr id="8" name="Picture 7" descr="Screen Shot 2016-03-04 at 15.27.37.png">
            <a:extLst>
              <a:ext uri="{FF2B5EF4-FFF2-40B4-BE49-F238E27FC236}">
                <a16:creationId xmlns:a16="http://schemas.microsoft.com/office/drawing/2014/main" id="{AD708DE4-864B-F241-8A6B-47C0747C35F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69863" y="4893970"/>
            <a:ext cx="3640274" cy="1498208"/>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new type (a </a:t>
            </a:r>
            <a:r>
              <a:rPr lang="en-US" i="1" dirty="0">
                <a:solidFill>
                  <a:schemeClr val="accent6">
                    <a:lumMod val="75000"/>
                  </a:schemeClr>
                </a:solidFill>
              </a:rPr>
              <a:t>class</a:t>
            </a:r>
            <a:r>
              <a:rPr lang="en-US" dirty="0">
                <a:solidFill>
                  <a:schemeClr val="accent6">
                    <a:lumMod val="75000"/>
                  </a:schemeClr>
                </a:solidFill>
              </a:rPr>
              <a:t> of special vectors)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48502" y="3068960"/>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Object-Oriented approach</a:t>
            </a:r>
            <a:endParaRPr lang="it-IT" dirty="0"/>
          </a:p>
        </p:txBody>
      </p:sp>
      <p:sp>
        <p:nvSpPr>
          <p:cNvPr id="4" name="Segnaposto contenuto 3"/>
          <p:cNvSpPr>
            <a:spLocks noGrp="1"/>
          </p:cNvSpPr>
          <p:nvPr>
            <p:ph sz="half" idx="1"/>
          </p:nvPr>
        </p:nvSpPr>
        <p:spPr/>
        <p:txBody>
          <a:bodyPr>
            <a:normAutofit/>
          </a:bodyPr>
          <a:lstStyle/>
          <a:p>
            <a:r>
              <a:rPr lang="en-GB" sz="2000" dirty="0">
                <a:solidFill>
                  <a:schemeClr val="accent6">
                    <a:lumMod val="75000"/>
                  </a:schemeClr>
                </a:solidFill>
              </a:rPr>
              <a:t>Procedural Programming</a:t>
            </a:r>
          </a:p>
          <a:p>
            <a:r>
              <a:rPr lang="en-GB" sz="2000" dirty="0"/>
              <a:t>Data and functions are separate</a:t>
            </a:r>
          </a:p>
          <a:p>
            <a:r>
              <a:rPr lang="en-GB" sz="2000" dirty="0"/>
              <a:t>Functions process data</a:t>
            </a:r>
          </a:p>
          <a:p>
            <a:pPr lvl="1"/>
            <a:r>
              <a:rPr lang="en-GB" sz="2000" i="1" dirty="0"/>
              <a:t>operation(object, params)</a:t>
            </a:r>
            <a:endParaRPr lang="en-GB" sz="2000" dirty="0"/>
          </a:p>
          <a:p>
            <a:pPr marL="0" indent="0">
              <a:buNone/>
            </a:pPr>
            <a:endParaRPr lang="en-US" sz="2000" dirty="0">
              <a:latin typeface="Consolas"/>
              <a:cs typeface="Consolas"/>
            </a:endParaRPr>
          </a:p>
          <a:p>
            <a:pPr marL="0" indent="0">
              <a:buNone/>
            </a:pPr>
            <a:r>
              <a:rPr lang="en-US" sz="1600" dirty="0">
                <a:latin typeface="Consolas"/>
                <a:cs typeface="Consolas"/>
              </a:rPr>
              <a:t>int main() {</a:t>
            </a:r>
          </a:p>
          <a:p>
            <a:pPr marL="0" indent="0">
              <a:buNone/>
            </a:pPr>
            <a:r>
              <a:rPr lang="en-US" sz="1600" dirty="0">
                <a:latin typeface="Consolas"/>
                <a:cs typeface="Consolas"/>
              </a:rPr>
              <a:t>    int v[100];</a:t>
            </a:r>
          </a:p>
          <a:p>
            <a:pPr marL="0" indent="0">
              <a:buNone/>
            </a:pPr>
            <a:r>
              <a:rPr lang="en-US" sz="1600" dirty="0">
                <a:latin typeface="Consolas"/>
                <a:cs typeface="Consolas"/>
              </a:rPr>
              <a:t>    int n = </a:t>
            </a:r>
            <a:r>
              <a:rPr lang="en-US" sz="1600" dirty="0" err="1">
                <a:latin typeface="Consolas"/>
                <a:cs typeface="Consolas"/>
              </a:rPr>
              <a:t>sizeof</a:t>
            </a:r>
            <a:r>
              <a:rPr lang="en-US" sz="1600" dirty="0">
                <a:latin typeface="Consolas"/>
                <a:cs typeface="Consolas"/>
              </a:rPr>
              <a:t>(v) / </a:t>
            </a:r>
            <a:r>
              <a:rPr lang="en-US" sz="1600" dirty="0" err="1">
                <a:latin typeface="Consolas"/>
                <a:cs typeface="Consolas"/>
              </a:rPr>
              <a:t>sizeof</a:t>
            </a:r>
            <a:r>
              <a:rPr lang="en-US" sz="1600" dirty="0">
                <a:latin typeface="Consolas"/>
                <a:cs typeface="Consolas"/>
              </a:rPr>
              <a:t>(v[0]);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init</a:t>
            </a:r>
            <a:r>
              <a:rPr lang="en-US" sz="1600" dirty="0">
                <a:latin typeface="Consolas"/>
                <a:cs typeface="Consolas"/>
              </a:rPr>
              <a:t>(v, n);</a:t>
            </a:r>
          </a:p>
          <a:p>
            <a:pPr marL="0" indent="0">
              <a:buNone/>
            </a:pPr>
            <a:r>
              <a:rPr lang="en-US" sz="1600" dirty="0">
                <a:latin typeface="Consolas"/>
                <a:cs typeface="Consolas"/>
              </a:rPr>
              <a:t>    sort(v, n);</a:t>
            </a:r>
          </a:p>
          <a:p>
            <a:pPr marL="0" indent="0">
              <a:buNone/>
            </a:pPr>
            <a:r>
              <a:rPr lang="en-US" sz="1600" dirty="0">
                <a:latin typeface="Consolas"/>
                <a:cs typeface="Consolas"/>
              </a:rPr>
              <a:t>    search(v, n, 10);</a:t>
            </a:r>
          </a:p>
          <a:p>
            <a:pPr marL="0" indent="0">
              <a:buNone/>
            </a:pPr>
            <a:r>
              <a:rPr lang="en-US" sz="1600" dirty="0">
                <a:latin typeface="Consolas"/>
                <a:cs typeface="Consolas"/>
              </a:rPr>
              <a:t>}</a:t>
            </a:r>
          </a:p>
          <a:p>
            <a:endParaRPr lang="en-GB" i="1" dirty="0"/>
          </a:p>
          <a:p>
            <a:endParaRPr lang="en-GB" dirty="0"/>
          </a:p>
          <a:p>
            <a:pPr marL="57150" indent="0">
              <a:buNone/>
            </a:pPr>
            <a:endParaRPr lang="en-GB" dirty="0"/>
          </a:p>
        </p:txBody>
      </p:sp>
      <p:sp>
        <p:nvSpPr>
          <p:cNvPr id="9" name="Content Placeholder 8">
            <a:extLst>
              <a:ext uri="{FF2B5EF4-FFF2-40B4-BE49-F238E27FC236}">
                <a16:creationId xmlns:a16="http://schemas.microsoft.com/office/drawing/2014/main" id="{9C3CCBD1-E45B-5B48-A856-520CC5741456}"/>
              </a:ext>
            </a:extLst>
          </p:cNvPr>
          <p:cNvSpPr>
            <a:spLocks noGrp="1"/>
          </p:cNvSpPr>
          <p:nvPr>
            <p:ph sz="half" idx="2"/>
          </p:nvPr>
        </p:nvSpPr>
        <p:spPr/>
        <p:txBody>
          <a:bodyPr>
            <a:normAutofit/>
          </a:bodyPr>
          <a:lstStyle/>
          <a:p>
            <a:r>
              <a:rPr lang="en-GB" sz="2000" dirty="0">
                <a:solidFill>
                  <a:schemeClr val="accent6">
                    <a:lumMod val="75000"/>
                  </a:schemeClr>
                </a:solidFill>
              </a:rPr>
              <a:t>Object Oriented Programming</a:t>
            </a:r>
          </a:p>
          <a:p>
            <a:r>
              <a:rPr lang="en-GB" sz="2000" dirty="0"/>
              <a:t>Data and functions are modularized together</a:t>
            </a:r>
          </a:p>
          <a:p>
            <a:r>
              <a:rPr lang="en-GB" sz="2000" dirty="0"/>
              <a:t>Objects deliver services using internal data</a:t>
            </a:r>
            <a:endParaRPr lang="en-GB" sz="2000" i="1" dirty="0"/>
          </a:p>
          <a:p>
            <a:pPr lvl="1"/>
            <a:r>
              <a:rPr lang="en-GB" sz="2000" i="1" dirty="0" err="1"/>
              <a:t>object.operation</a:t>
            </a:r>
            <a:r>
              <a:rPr lang="en-GB" sz="2000" i="1" dirty="0"/>
              <a:t>(params)</a:t>
            </a:r>
          </a:p>
          <a:p>
            <a:pPr lvl="1"/>
            <a:endParaRPr lang="en-GB" sz="2000" i="1" dirty="0"/>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Vector v = new Vector(20);</a:t>
            </a:r>
          </a:p>
          <a:p>
            <a:pPr marL="0" indent="0">
              <a:buNone/>
            </a:pPr>
            <a:endParaRPr lang="en-US" sz="1600" dirty="0">
              <a:latin typeface="Consolas"/>
              <a:cs typeface="Consolas"/>
            </a:endParaRPr>
          </a:p>
          <a:p>
            <a:pPr marL="0" indent="0">
              <a:buNone/>
            </a:pPr>
            <a:r>
              <a:rPr lang="en-US" sz="1600" dirty="0">
                <a:latin typeface="Consolas"/>
                <a:cs typeface="Consolas"/>
              </a:rPr>
              <a:t>     </a:t>
            </a:r>
            <a:r>
              <a:rPr lang="en-US" sz="1600" dirty="0" err="1">
                <a:latin typeface="Consolas"/>
                <a:cs typeface="Consolas"/>
              </a:rPr>
              <a:t>v.sort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v.show</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v.search</a:t>
            </a:r>
            <a:r>
              <a:rPr lang="en-US" sz="1600" dirty="0">
                <a:latin typeface="Consolas"/>
                <a:cs typeface="Consolas"/>
              </a:rPr>
              <a:t>(10);</a:t>
            </a:r>
          </a:p>
          <a:p>
            <a:pPr marL="0" indent="0">
              <a:buNone/>
            </a:pPr>
            <a:r>
              <a:rPr lang="en-US" sz="1600" dirty="0">
                <a:latin typeface="Consolas"/>
                <a:cs typeface="Consolas"/>
              </a:rPr>
              <a:t> }</a:t>
            </a:r>
          </a:p>
          <a:p>
            <a:endParaRPr lang="en-GB" sz="2400" i="1" dirty="0"/>
          </a:p>
          <a:p>
            <a:pPr>
              <a:buFont typeface="Symbol" pitchFamily="18" charset="2"/>
              <a:buNone/>
            </a:pPr>
            <a:endParaRPr lang="en-GB" dirty="0"/>
          </a:p>
          <a:p>
            <a:endParaRPr lang="en-GB"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17</a:t>
            </a:fld>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52584" y="1592019"/>
            <a:ext cx="8086832" cy="5122253"/>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Key Features</a:t>
            </a:r>
            <a:br>
              <a:rPr lang="en-US" dirty="0"/>
            </a:br>
            <a:r>
              <a:rPr lang="en-US" dirty="0"/>
              <a:t>Encapsulation, Inheritance, Polymorphism</a:t>
            </a:r>
            <a:endParaRPr lang="it-IT" dirty="0"/>
          </a:p>
        </p:txBody>
      </p:sp>
    </p:spTree>
    <p:extLst>
      <p:ext uri="{BB962C8B-B14F-4D97-AF65-F5344CB8AC3E}">
        <p14:creationId xmlns:p14="http://schemas.microsoft.com/office/powerpoint/2010/main" val="4280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Why</a:t>
            </a:r>
            <a:r>
              <a:rPr lang="it-IT" dirty="0"/>
              <a:t> OOP?</a:t>
            </a:r>
          </a:p>
        </p:txBody>
      </p:sp>
    </p:spTree>
    <p:extLst>
      <p:ext uri="{BB962C8B-B14F-4D97-AF65-F5344CB8AC3E}">
        <p14:creationId xmlns:p14="http://schemas.microsoft.com/office/powerpoint/2010/main" val="46814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2" name="Content Placeholder 1">
            <a:extLst>
              <a:ext uri="{FF2B5EF4-FFF2-40B4-BE49-F238E27FC236}">
                <a16:creationId xmlns:a16="http://schemas.microsoft.com/office/drawing/2014/main" id="{844A27DF-B6AF-8E4F-80F7-EE255D5B2ECC}"/>
              </a:ext>
            </a:extLst>
          </p:cNvPr>
          <p:cNvSpPr>
            <a:spLocks noGrp="1"/>
          </p:cNvSpPr>
          <p:nvPr>
            <p:ph idx="1"/>
          </p:nvPr>
        </p:nvSpPr>
        <p:spPr/>
        <p:txBody>
          <a:bodyPr>
            <a:normAutofit/>
          </a:bodyPr>
          <a:lstStyle/>
          <a:p>
            <a:r>
              <a:rPr lang="en-GB" sz="2600" dirty="0"/>
              <a:t>Encapsulation is defined as</a:t>
            </a:r>
            <a:r>
              <a:rPr lang="en-GB" sz="2600" dirty="0">
                <a:solidFill>
                  <a:schemeClr val="accent6">
                    <a:lumMod val="75000"/>
                  </a:schemeClr>
                </a:solidFill>
              </a:rPr>
              <a:t> </a:t>
            </a:r>
            <a:r>
              <a:rPr lang="en-GB" sz="2600" dirty="0"/>
              <a:t>the mechanism wrapping together code and data (data is encapsulated inside a shield of code).</a:t>
            </a:r>
          </a:p>
          <a:p>
            <a:r>
              <a:rPr lang="en-GB" sz="2600" dirty="0"/>
              <a:t>Another way to think about encapsulation is a protective shield that prevents the data from being accessed by code outside this shield.</a:t>
            </a:r>
            <a:endParaRPr lang="en-IT" sz="2600"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20</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609600" y="3284983"/>
            <a:ext cx="10817428" cy="3054301"/>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85000" lnSpcReduction="20000"/>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t>
            </a:r>
            <a:r>
              <a:rPr lang="en-GB" sz="1400" dirty="0" err="1">
                <a:solidFill>
                  <a:schemeClr val="accent6">
                    <a:lumMod val="75000"/>
                  </a:schemeClr>
                </a:solidFill>
                <a:latin typeface="Consolas" panose="020B0609020204030204" pitchFamily="49" charset="0"/>
                <a:cs typeface="Consolas" panose="020B0609020204030204" pitchFamily="49" charset="0"/>
              </a:rPr>
              <a:t>point.h</a:t>
            </a:r>
            <a:r>
              <a:rPr lang="en-GB" sz="1400"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struct Point* </a:t>
            </a:r>
            <a:r>
              <a:rPr lang="en-GB" sz="1400" dirty="0" err="1">
                <a:solidFill>
                  <a:schemeClr val="accent6">
                    <a:lumMod val="75000"/>
                  </a:schemeClr>
                </a:solidFill>
                <a:latin typeface="Consolas" panose="020B0609020204030204" pitchFamily="49" charset="0"/>
                <a:cs typeface="Consolas" panose="020B0609020204030204" pitchFamily="49" charset="0"/>
              </a:rPr>
              <a:t>makePoint</a:t>
            </a:r>
            <a:r>
              <a:rPr lang="en-GB" sz="1400" dirty="0">
                <a:solidFill>
                  <a:schemeClr val="accent6">
                    <a:lumMod val="75000"/>
                  </a:schemeClr>
                </a:solidFill>
                <a:latin typeface="Consolas" panose="020B0609020204030204" pitchFamily="49" charset="0"/>
                <a:cs typeface="Consolas" panose="020B0609020204030204" pitchFamily="49" charset="0"/>
              </a:rPr>
              <a:t>(double x, double y); </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double distance (struct Point *p1, struct Point *p2); </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Point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Point* </a:t>
            </a:r>
            <a:r>
              <a:rPr lang="en-GB" sz="1400" dirty="0" err="1">
                <a:latin typeface="Consolas" panose="020B0609020204030204" pitchFamily="49" charset="0"/>
                <a:cs typeface="Consolas" panose="020B0609020204030204" pitchFamily="49" charset="0"/>
              </a:rPr>
              <a:t>makepoint</a:t>
            </a:r>
            <a:r>
              <a:rPr lang="en-GB" sz="1400" dirty="0">
                <a:latin typeface="Consolas" panose="020B0609020204030204" pitchFamily="49" charset="0"/>
                <a:cs typeface="Consolas" panose="020B0609020204030204" pitchFamily="49" charset="0"/>
              </a:rPr>
              <a:t>(double x, double y) {    </a:t>
            </a:r>
          </a:p>
          <a:p>
            <a:pPr marL="0" indent="0">
              <a:buNone/>
            </a:pPr>
            <a:r>
              <a:rPr lang="en-GB" sz="1400" dirty="0">
                <a:latin typeface="Consolas" panose="020B0609020204030204" pitchFamily="49" charset="0"/>
                <a:cs typeface="Consolas" panose="020B0609020204030204" pitchFamily="49" charset="0"/>
              </a:rPr>
              <a:t>  struct Point*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Point));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return p;</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double distance(struct Point* p1, struct Point* p2) {</a:t>
            </a:r>
          </a:p>
          <a:p>
            <a:pPr marL="0" indent="0">
              <a:buNone/>
            </a:pPr>
            <a:r>
              <a:rPr lang="en-GB" sz="1400" dirty="0">
                <a:latin typeface="Consolas" panose="020B0609020204030204" pitchFamily="49" charset="0"/>
                <a:cs typeface="Consolas" panose="020B0609020204030204" pitchFamily="49" charset="0"/>
              </a:rPr>
              <a:t>  double dx = p1-&gt;x - p2-&gt;x;</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 = p1-&gt;y - p2-&gt;y;</a:t>
            </a:r>
          </a:p>
          <a:p>
            <a:pPr marL="0" indent="0">
              <a:buNone/>
            </a:pPr>
            <a:r>
              <a:rPr lang="en-GB" sz="1400" dirty="0">
                <a:latin typeface="Consolas" panose="020B0609020204030204" pitchFamily="49" charset="0"/>
                <a:cs typeface="Consolas" panose="020B0609020204030204" pitchFamily="49" charset="0"/>
              </a:rPr>
              <a:t>  return sqrt(dx*</a:t>
            </a:r>
            <a:r>
              <a:rPr lang="en-GB" sz="1400" dirty="0" err="1">
                <a:latin typeface="Consolas" panose="020B0609020204030204" pitchFamily="49" charset="0"/>
                <a:cs typeface="Consolas" panose="020B0609020204030204" pitchFamily="49" charset="0"/>
              </a:rPr>
              <a:t>dx+dy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dy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IT"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342386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sp>
        <p:nvSpPr>
          <p:cNvPr id="9" name="Content Placeholder 8">
            <a:extLst>
              <a:ext uri="{FF2B5EF4-FFF2-40B4-BE49-F238E27FC236}">
                <a16:creationId xmlns:a16="http://schemas.microsoft.com/office/drawing/2014/main" id="{5AFC2C0C-96F6-3741-AACA-3B56CA69015D}"/>
              </a:ext>
            </a:extLst>
          </p:cNvPr>
          <p:cNvSpPr>
            <a:spLocks noGrp="1"/>
          </p:cNvSpPr>
          <p:nvPr>
            <p:ph sz="half" idx="1"/>
          </p:nvPr>
        </p:nvSpPr>
        <p:spPr/>
        <p:txBody>
          <a:bodyPr>
            <a:normAutofit fontScale="92500" lnSpcReduction="20000"/>
          </a:bodyPr>
          <a:lstStyle/>
          <a:p>
            <a:r>
              <a:rPr lang="en-GB" dirty="0"/>
              <a:t>A class can inherit attributes and methods from another class.</a:t>
            </a:r>
          </a:p>
          <a:p>
            <a:r>
              <a:rPr lang="en-GB" dirty="0"/>
              <a:t>The class that inherits the properties is known as the sub-class or the child class. </a:t>
            </a:r>
          </a:p>
          <a:p>
            <a:r>
              <a:rPr lang="en-GB" dirty="0"/>
              <a:t>The class from which the properties are inherited is known as the superclass or the parent class.</a:t>
            </a:r>
          </a:p>
          <a:p>
            <a:r>
              <a:rPr lang="en-GB" dirty="0"/>
              <a:t>In Inheritance, the properties of the parent class (attributes and methods) are acquired by the derived classes.</a:t>
            </a:r>
          </a:p>
          <a:p>
            <a:endParaRPr lang="en-IT" dirty="0"/>
          </a:p>
        </p:txBody>
      </p:sp>
      <p:pic>
        <p:nvPicPr>
          <p:cNvPr id="11" name="Content Placeholder 3" descr="Screen Shot 2016-03-04 at 19.20.23.png">
            <a:extLst>
              <a:ext uri="{FF2B5EF4-FFF2-40B4-BE49-F238E27FC236}">
                <a16:creationId xmlns:a16="http://schemas.microsoft.com/office/drawing/2014/main" id="{2668D778-C7B2-D44B-9B7A-3B33AED78F17}"/>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6197600" y="2287075"/>
            <a:ext cx="5384800" cy="3152213"/>
          </a:xfrm>
        </p:spPr>
      </p:pic>
    </p:spTree>
    <p:extLst>
      <p:ext uri="{BB962C8B-B14F-4D97-AF65-F5344CB8AC3E}">
        <p14:creationId xmlns:p14="http://schemas.microsoft.com/office/powerpoint/2010/main" val="206882625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sz="half" idx="1"/>
          </p:nvPr>
        </p:nvSpPr>
        <p:spPr/>
        <p:txBody>
          <a:bodyPr>
            <a:normAutofit fontScale="77500" lnSpcReduction="20000"/>
          </a:bodyPr>
          <a:lstStyle/>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namedPoint.h</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a:t>
            </a:r>
          </a:p>
          <a:p>
            <a:pPr marL="0" indent="0">
              <a:buNone/>
            </a:pPr>
            <a:endParaRPr lang="en-GB"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namedPoint.c</a:t>
            </a: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#include "</a:t>
            </a:r>
            <a:r>
              <a:rPr lang="en-GB" sz="1400" dirty="0" err="1">
                <a:latin typeface="Consolas" panose="020B0609020204030204" pitchFamily="49" charset="0"/>
                <a:cs typeface="Consolas" panose="020B0609020204030204" pitchFamily="49" charset="0"/>
              </a:rPr>
              <a:t>namedPoint.h</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double </a:t>
            </a:r>
            <a:r>
              <a:rPr lang="en-GB" sz="1400" dirty="0" err="1">
                <a:latin typeface="Consolas" panose="020B0609020204030204" pitchFamily="49" charset="0"/>
                <a:cs typeface="Consolas" panose="020B0609020204030204" pitchFamily="49" charset="0"/>
              </a:rPr>
              <a:t>x,y</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char*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makeNamedPoint</a:t>
            </a:r>
            <a:r>
              <a:rPr lang="en-GB" sz="1400" dirty="0">
                <a:latin typeface="Consolas" panose="020B0609020204030204" pitchFamily="49" charset="0"/>
                <a:cs typeface="Consolas" panose="020B0609020204030204" pitchFamily="49" charset="0"/>
              </a:rPr>
              <a:t>(double x, double y, char* name) {</a:t>
            </a:r>
          </a:p>
          <a:p>
            <a:pPr marL="0" indent="0">
              <a:buNone/>
            </a:pPr>
            <a:r>
              <a:rPr lang="en-GB" sz="1400" dirty="0">
                <a:latin typeface="Consolas" panose="020B0609020204030204" pitchFamily="49" charset="0"/>
                <a:cs typeface="Consolas" panose="020B0609020204030204" pitchFamily="49" charset="0"/>
              </a:rPr>
              <a:t>  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p = malloc(</a:t>
            </a:r>
            <a:r>
              <a:rPr lang="en-GB" sz="1400" dirty="0" err="1">
                <a:latin typeface="Consolas" panose="020B0609020204030204" pitchFamily="49" charset="0"/>
                <a:cs typeface="Consolas" panose="020B0609020204030204" pitchFamily="49" charset="0"/>
              </a:rPr>
              <a:t>sizeof</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p-&gt;x = x;</a:t>
            </a:r>
          </a:p>
          <a:p>
            <a:pPr marL="0" indent="0">
              <a:buNone/>
            </a:pPr>
            <a:r>
              <a:rPr lang="en-GB" sz="1400" dirty="0">
                <a:latin typeface="Consolas" panose="020B0609020204030204" pitchFamily="49" charset="0"/>
                <a:cs typeface="Consolas" panose="020B0609020204030204" pitchFamily="49" charset="0"/>
              </a:rPr>
              <a:t>  p-&gt;y = y;</a:t>
            </a:r>
          </a:p>
          <a:p>
            <a:pPr marL="0" indent="0">
              <a:buNone/>
            </a:pPr>
            <a:r>
              <a:rPr lang="en-GB" sz="1400" dirty="0">
                <a:latin typeface="Consolas" panose="020B0609020204030204" pitchFamily="49" charset="0"/>
                <a:cs typeface="Consolas" panose="020B0609020204030204" pitchFamily="49" charset="0"/>
              </a:rPr>
              <a:t>  p-&gt;name = name;</a:t>
            </a:r>
          </a:p>
          <a:p>
            <a:pPr marL="0" indent="0">
              <a:buNone/>
            </a:pPr>
            <a:r>
              <a:rPr lang="en-GB" sz="1400" dirty="0">
                <a:latin typeface="Consolas" panose="020B0609020204030204" pitchFamily="49" charset="0"/>
                <a:cs typeface="Consolas" panose="020B0609020204030204" pitchFamily="49" charset="0"/>
              </a:rPr>
              <a:t>  return p; </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char* name) {</a:t>
            </a:r>
          </a:p>
          <a:p>
            <a:pPr marL="0" indent="0">
              <a:buNone/>
            </a:pPr>
            <a:r>
              <a:rPr lang="en-GB" sz="1400" dirty="0">
                <a:latin typeface="Consolas" panose="020B0609020204030204" pitchFamily="49" charset="0"/>
                <a:cs typeface="Consolas" panose="020B0609020204030204" pitchFamily="49" charset="0"/>
              </a:rPr>
              <a:t>  np-&gt;name = name;</a:t>
            </a:r>
          </a:p>
          <a:p>
            <a:pPr marL="0" indent="0">
              <a:buNone/>
            </a:pP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char* </a:t>
            </a:r>
            <a:r>
              <a:rPr lang="en-GB" sz="1400" dirty="0" err="1">
                <a:latin typeface="Consolas" panose="020B0609020204030204" pitchFamily="49" charset="0"/>
                <a:cs typeface="Consolas" panose="020B0609020204030204" pitchFamily="49" charset="0"/>
              </a:rPr>
              <a:t>getName</a:t>
            </a: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NamedPoint</a:t>
            </a:r>
            <a:r>
              <a:rPr lang="en-GB" sz="1400" dirty="0">
                <a:latin typeface="Consolas" panose="020B0609020204030204" pitchFamily="49" charset="0"/>
                <a:cs typeface="Consolas" panose="020B0609020204030204" pitchFamily="49" charset="0"/>
              </a:rPr>
              <a:t>* np) {</a:t>
            </a:r>
          </a:p>
          <a:p>
            <a:pPr marL="0" indent="0">
              <a:buNone/>
            </a:pPr>
            <a:r>
              <a:rPr lang="en-GB" sz="1400" dirty="0">
                <a:latin typeface="Consolas" panose="020B0609020204030204" pitchFamily="49" charset="0"/>
                <a:cs typeface="Consolas" panose="020B0609020204030204" pitchFamily="49" charset="0"/>
              </a:rPr>
              <a:t>  return np-&gt;name;</a:t>
            </a:r>
          </a:p>
          <a:p>
            <a:pPr marL="0" indent="0">
              <a:buNone/>
            </a:pPr>
            <a:r>
              <a:rPr lang="en-GB" sz="1400" dirty="0">
                <a:latin typeface="Consolas" panose="020B0609020204030204" pitchFamily="49" charset="0"/>
                <a:cs typeface="Consolas" panose="020B0609020204030204" pitchFamily="49" charset="0"/>
              </a:rPr>
              <a:t>}</a:t>
            </a:r>
            <a:endParaRPr lang="en-IT" sz="14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0661F14D-C9D1-2F4B-B654-47FFF70DCC18}"/>
              </a:ext>
            </a:extLst>
          </p:cNvPr>
          <p:cNvSpPr>
            <a:spLocks noGrp="1"/>
          </p:cNvSpPr>
          <p:nvPr>
            <p:ph sz="half" idx="2"/>
          </p:nvPr>
        </p:nvSpPr>
        <p:spPr>
          <a:xfrm>
            <a:off x="6197600" y="1600201"/>
            <a:ext cx="5994400" cy="4525963"/>
          </a:xfrm>
        </p:spPr>
        <p:txBody>
          <a:bodyPr>
            <a:noAutofit/>
          </a:bodyPr>
          <a:lstStyle/>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a:t>
            </a:r>
            <a:r>
              <a:rPr lang="en-GB" sz="1600" dirty="0" err="1">
                <a:latin typeface="Consolas" panose="020B0609020204030204" pitchFamily="49" charset="0"/>
                <a:cs typeface="Consolas" panose="020B0609020204030204" pitchFamily="49" charset="0"/>
              </a:rPr>
              <a:t>namedPoint.h</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#include &lt;</a:t>
            </a:r>
            <a:r>
              <a:rPr lang="en-GB" sz="1600" dirty="0" err="1">
                <a:latin typeface="Consolas" panose="020B0609020204030204" pitchFamily="49" charset="0"/>
                <a:cs typeface="Consolas" panose="020B0609020204030204" pitchFamily="49" charset="0"/>
              </a:rPr>
              <a:t>stdio.h</a:t>
            </a:r>
            <a:r>
              <a:rPr lang="en-GB" sz="1600" dirty="0">
                <a:latin typeface="Consolas" panose="020B0609020204030204" pitchFamily="49" charset="0"/>
                <a:cs typeface="Consolas" panose="020B0609020204030204" pitchFamily="49" charset="0"/>
              </a:rPr>
              <a:t>&gt;</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int main(int ac, char** </a:t>
            </a:r>
            <a:r>
              <a:rPr lang="en-GB" sz="1600" dirty="0" err="1">
                <a:latin typeface="Consolas" panose="020B0609020204030204" pitchFamily="49" charset="0"/>
                <a:cs typeface="Consolas" panose="020B0609020204030204" pitchFamily="49" charset="0"/>
              </a:rPr>
              <a:t>av</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origin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(0.0, 0.0, "origin");</a:t>
            </a:r>
          </a:p>
          <a:p>
            <a:pPr marL="0" indent="0">
              <a:buNone/>
            </a:pPr>
            <a:r>
              <a:rPr lang="en-GB" sz="1600" dirty="0">
                <a:latin typeface="Consolas" panose="020B0609020204030204" pitchFamily="49" charset="0"/>
                <a:cs typeface="Consolas" panose="020B0609020204030204" pitchFamily="49" charset="0"/>
              </a:rPr>
              <a:t>  struct </a:t>
            </a:r>
            <a:r>
              <a:rPr lang="en-GB" sz="1600" dirty="0" err="1">
                <a:latin typeface="Consolas" panose="020B0609020204030204" pitchFamily="49" charset="0"/>
                <a:cs typeface="Consolas" panose="020B0609020204030204" pitchFamily="49" charset="0"/>
              </a:rPr>
              <a:t>NamedPoint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 =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makeNamedPoint</a:t>
            </a:r>
            <a:r>
              <a:rPr lang="en-GB" sz="1600" dirty="0">
                <a:latin typeface="Consolas" panose="020B0609020204030204" pitchFamily="49" charset="0"/>
                <a:cs typeface="Consolas" panose="020B0609020204030204" pitchFamily="49" charset="0"/>
              </a:rPr>
              <a:t>(1.0, 1.0, "</a:t>
            </a:r>
            <a:r>
              <a:rPr lang="en-GB" sz="1600" dirty="0" err="1">
                <a:latin typeface="Consolas" panose="020B0609020204030204" pitchFamily="49" charset="0"/>
                <a:cs typeface="Consolas" panose="020B0609020204030204" pitchFamily="49" charset="0"/>
              </a:rPr>
              <a:t>upperRight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printf</a:t>
            </a:r>
            <a:r>
              <a:rPr lang="en-GB" sz="1600" dirty="0">
                <a:latin typeface="Consolas" panose="020B0609020204030204" pitchFamily="49" charset="0"/>
                <a:cs typeface="Consolas" panose="020B0609020204030204" pitchFamily="49" charset="0"/>
              </a:rPr>
              <a:t>("distance=%f\n", distance(</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(struct Point*) origin,</a:t>
            </a:r>
          </a:p>
          <a:p>
            <a:pPr marL="0" indent="0">
              <a:buNone/>
            </a:pPr>
            <a:r>
              <a:rPr lang="en-GB" sz="1600" dirty="0">
                <a:solidFill>
                  <a:schemeClr val="accent6">
                    <a:lumMod val="75000"/>
                  </a:schemeClr>
                </a:solidFill>
                <a:latin typeface="Consolas" panose="020B0609020204030204" pitchFamily="49" charset="0"/>
                <a:cs typeface="Consolas" panose="020B0609020204030204" pitchFamily="49" charset="0"/>
              </a:rPr>
              <a:t>             (struct Point*) </a:t>
            </a:r>
            <a:r>
              <a:rPr lang="en-GB" sz="1600" dirty="0" err="1">
                <a:solidFill>
                  <a:schemeClr val="accent6">
                    <a:lumMod val="75000"/>
                  </a:schemeClr>
                </a:solidFill>
                <a:latin typeface="Consolas" panose="020B0609020204030204" pitchFamily="49" charset="0"/>
                <a:cs typeface="Consolas" panose="020B0609020204030204" pitchFamily="49" charset="0"/>
              </a:rPr>
              <a:t>upperRight</a:t>
            </a:r>
            <a:r>
              <a:rPr lang="en-GB" sz="1600" dirty="0">
                <a:solidFill>
                  <a:schemeClr val="accent6">
                    <a:lumMod val="75000"/>
                  </a:schemeClr>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endParaRPr lang="en-IT" sz="1600" dirty="0"/>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2053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
        <p:nvSpPr>
          <p:cNvPr id="7" name="Content Placeholder 6">
            <a:extLst>
              <a:ext uri="{FF2B5EF4-FFF2-40B4-BE49-F238E27FC236}">
                <a16:creationId xmlns:a16="http://schemas.microsoft.com/office/drawing/2014/main" id="{9014AD74-08C7-6744-8B43-BFA37682C74E}"/>
              </a:ext>
            </a:extLst>
          </p:cNvPr>
          <p:cNvSpPr>
            <a:spLocks noGrp="1"/>
          </p:cNvSpPr>
          <p:nvPr>
            <p:ph sz="half" idx="1"/>
          </p:nvPr>
        </p:nvSpPr>
        <p:spPr/>
        <p:txBody>
          <a:bodyPr>
            <a:normAutofit fontScale="92500" lnSpcReduction="10000"/>
          </a:bodyPr>
          <a:lstStyle/>
          <a:p>
            <a:r>
              <a:rPr lang="en-GB" dirty="0"/>
              <a:t>Inheritance lets us inherit attributes and methods from another class.</a:t>
            </a:r>
          </a:p>
          <a:p>
            <a:r>
              <a:rPr lang="en-GB" dirty="0">
                <a:solidFill>
                  <a:schemeClr val="accent6">
                    <a:lumMod val="75000"/>
                  </a:schemeClr>
                </a:solidFill>
              </a:rPr>
              <a:t>Polymorphism enables inherited methods to perform the same operation in different ways.</a:t>
            </a:r>
          </a:p>
          <a:p>
            <a:r>
              <a:rPr lang="en-GB" i="1" dirty="0"/>
              <a:t>Tell-Don’t-Ask principle: instead of asking an object about its state and then performing actions, it’s much easier to simply tell the object what it needs to do and let it decide for itself how to do that.</a:t>
            </a:r>
          </a:p>
        </p:txBody>
      </p:sp>
      <p:pic>
        <p:nvPicPr>
          <p:cNvPr id="8" name="Content Placeholder 5">
            <a:extLst>
              <a:ext uri="{FF2B5EF4-FFF2-40B4-BE49-F238E27FC236}">
                <a16:creationId xmlns:a16="http://schemas.microsoft.com/office/drawing/2014/main" id="{EE39E2FB-7506-3843-B8CA-86A9F2CFAD08}"/>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6593" y="2060848"/>
            <a:ext cx="5573419" cy="3240360"/>
          </a:xfrm>
        </p:spPr>
      </p:pic>
    </p:spTree>
    <p:extLst>
      <p:ext uri="{BB962C8B-B14F-4D97-AF65-F5344CB8AC3E}">
        <p14:creationId xmlns:p14="http://schemas.microsoft.com/office/powerpoint/2010/main" val="187676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23A-D03B-C547-90BB-44D26A593270}"/>
              </a:ext>
            </a:extLst>
          </p:cNvPr>
          <p:cNvSpPr>
            <a:spLocks noGrp="1"/>
          </p:cNvSpPr>
          <p:nvPr>
            <p:ph type="title"/>
          </p:nvPr>
        </p:nvSpPr>
        <p:spPr/>
        <p:txBody>
          <a:bodyPr/>
          <a:lstStyle/>
          <a:p>
            <a:r>
              <a:rPr lang="en-IT" dirty="0"/>
              <a:t>Was it possible before?</a:t>
            </a:r>
          </a:p>
        </p:txBody>
      </p:sp>
      <p:sp>
        <p:nvSpPr>
          <p:cNvPr id="3" name="Content Placeholder 2">
            <a:extLst>
              <a:ext uri="{FF2B5EF4-FFF2-40B4-BE49-F238E27FC236}">
                <a16:creationId xmlns:a16="http://schemas.microsoft.com/office/drawing/2014/main" id="{B94FFC29-9BA8-B94A-9590-F4E12F9AF880}"/>
              </a:ext>
            </a:extLst>
          </p:cNvPr>
          <p:cNvSpPr>
            <a:spLocks noGrp="1"/>
          </p:cNvSpPr>
          <p:nvPr>
            <p:ph idx="1"/>
          </p:nvPr>
        </p:nvSpPr>
        <p:spPr/>
        <p:txBody>
          <a:bodyPr>
            <a:normAutofit fontScale="92500" lnSpcReduction="20000"/>
          </a:bodyPr>
          <a:lstStyle/>
          <a:p>
            <a:pPr marL="0" indent="0">
              <a:buNone/>
            </a:pPr>
            <a:r>
              <a:rPr lang="en-GB" sz="1400" dirty="0">
                <a:latin typeface="Consolas" panose="020B0609020204030204" pitchFamily="49" charset="0"/>
                <a:cs typeface="Consolas" panose="020B0609020204030204" pitchFamily="49" charset="0"/>
              </a:rPr>
              <a:t>#include &lt;</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fs.h</a:t>
            </a:r>
            <a:r>
              <a:rPr lang="en-GB" sz="1400" dirty="0">
                <a:latin typeface="Consolas" panose="020B0609020204030204" pitchFamily="49" charset="0"/>
                <a:cs typeface="Consolas" panose="020B0609020204030204" pitchFamily="49" charset="0"/>
              </a:rPr>
              <a: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struct </a:t>
            </a:r>
            <a:r>
              <a:rPr lang="en-GB" sz="1400" dirty="0" err="1">
                <a:latin typeface="Consolas" panose="020B0609020204030204" pitchFamily="49" charset="0"/>
                <a:cs typeface="Consolas" panose="020B0609020204030204" pitchFamily="49" charset="0"/>
              </a:rPr>
              <a:t>file_operations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struct module *owner;</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llseek</a:t>
            </a:r>
            <a:r>
              <a:rPr lang="en-GB" sz="1400" dirty="0">
                <a:latin typeface="Consolas" panose="020B0609020204030204" pitchFamily="49" charset="0"/>
                <a:cs typeface="Consolas" panose="020B0609020204030204" pitchFamily="49" charset="0"/>
              </a:rPr>
              <a:t>) (struct file *,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int);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(*read) (struct file *,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ssize_t</a:t>
            </a:r>
            <a:r>
              <a:rPr lang="en-GB" sz="1400" dirty="0">
                <a:latin typeface="Consolas" panose="020B0609020204030204" pitchFamily="49" charset="0"/>
                <a:cs typeface="Consolas" panose="020B0609020204030204" pitchFamily="49" charset="0"/>
              </a:rPr>
              <a:t> (*write) (struct file *, </a:t>
            </a:r>
            <a:r>
              <a:rPr lang="en-GB" sz="1400" dirty="0" err="1">
                <a:latin typeface="Consolas" panose="020B0609020204030204" pitchFamily="49" charset="0"/>
                <a:cs typeface="Consolas" panose="020B0609020204030204" pitchFamily="49" charset="0"/>
              </a:rPr>
              <a:t>const</a:t>
            </a:r>
            <a:r>
              <a:rPr lang="en-GB" sz="1400" dirty="0">
                <a:latin typeface="Consolas" panose="020B0609020204030204" pitchFamily="49" charset="0"/>
                <a:cs typeface="Consolas" panose="020B0609020204030204" pitchFamily="49" charset="0"/>
              </a:rPr>
              <a:t> char __user *, </a:t>
            </a:r>
            <a:r>
              <a:rPr lang="en-GB" sz="1400" dirty="0" err="1">
                <a:latin typeface="Consolas" panose="020B0609020204030204" pitchFamily="49" charset="0"/>
                <a:cs typeface="Consolas" panose="020B0609020204030204" pitchFamily="49" charset="0"/>
              </a:rPr>
              <a:t>size_t</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loff_t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long (*</a:t>
            </a:r>
            <a:r>
              <a:rPr lang="en-GB" sz="1400" dirty="0" err="1">
                <a:latin typeface="Consolas" panose="020B0609020204030204" pitchFamily="49" charset="0"/>
                <a:cs typeface="Consolas" panose="020B0609020204030204" pitchFamily="49" charset="0"/>
              </a:rPr>
              <a:t>unlocked_ioctl</a:t>
            </a:r>
            <a:r>
              <a:rPr lang="en-GB" sz="1400" dirty="0">
                <a:latin typeface="Consolas" panose="020B0609020204030204" pitchFamily="49" charset="0"/>
                <a:cs typeface="Consolas" panose="020B0609020204030204" pitchFamily="49" charset="0"/>
              </a:rPr>
              <a:t>) (struct file *, unsigned int, unsigned long);</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int (*open)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int (*flush) (struct file *, </a:t>
            </a:r>
            <a:r>
              <a:rPr lang="en-GB" sz="1400" dirty="0" err="1">
                <a:latin typeface="Consolas" panose="020B0609020204030204" pitchFamily="49" charset="0"/>
                <a:cs typeface="Consolas" panose="020B0609020204030204" pitchFamily="49" charset="0"/>
              </a:rPr>
              <a:t>fl_owner_t</a:t>
            </a:r>
            <a:r>
              <a:rPr lang="en-GB" sz="1400" dirty="0">
                <a:latin typeface="Consolas" panose="020B0609020204030204" pitchFamily="49" charset="0"/>
                <a:cs typeface="Consolas" panose="020B0609020204030204" pitchFamily="49" charset="0"/>
              </a:rPr>
              <a:t> id);</a:t>
            </a:r>
          </a:p>
          <a:p>
            <a:pPr marL="0" indent="0">
              <a:buNone/>
            </a:pPr>
            <a:r>
              <a:rPr lang="en-GB" sz="1400" dirty="0">
                <a:latin typeface="Consolas" panose="020B0609020204030204" pitchFamily="49" charset="0"/>
                <a:cs typeface="Consolas" panose="020B0609020204030204" pitchFamily="49" charset="0"/>
              </a:rPr>
              <a:t>    int (*release) (struct </a:t>
            </a:r>
            <a:r>
              <a:rPr lang="en-GB" sz="1400" dirty="0" err="1">
                <a:latin typeface="Consolas" panose="020B0609020204030204" pitchFamily="49" charset="0"/>
                <a:cs typeface="Consolas" panose="020B0609020204030204" pitchFamily="49" charset="0"/>
              </a:rPr>
              <a:t>inode</a:t>
            </a:r>
            <a:r>
              <a:rPr lang="en-GB" sz="1400" dirty="0">
                <a:latin typeface="Consolas" panose="020B0609020204030204" pitchFamily="49" charset="0"/>
                <a:cs typeface="Consolas" panose="020B0609020204030204" pitchFamily="49" charset="0"/>
              </a:rPr>
              <a:t> *, struct file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endParaRPr lang="en-GB" sz="1400" dirty="0">
              <a:latin typeface="Consolas" panose="020B0609020204030204" pitchFamily="49" charset="0"/>
              <a:cs typeface="Consolas" panose="020B0609020204030204" pitchFamily="49" charset="0"/>
            </a:endParaRP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https://</a:t>
            </a:r>
            <a:r>
              <a:rPr lang="en-GB" sz="1400" dirty="0" err="1">
                <a:latin typeface="Consolas" panose="020B0609020204030204" pitchFamily="49" charset="0"/>
                <a:cs typeface="Consolas" panose="020B0609020204030204" pitchFamily="49" charset="0"/>
              </a:rPr>
              <a:t>linux</a:t>
            </a:r>
            <a:r>
              <a:rPr lang="en-GB" sz="1400" dirty="0">
                <a:latin typeface="Consolas" panose="020B0609020204030204" pitchFamily="49" charset="0"/>
                <a:cs typeface="Consolas" panose="020B0609020204030204" pitchFamily="49" charset="0"/>
              </a:rPr>
              <a:t>-kernel-</a:t>
            </a:r>
            <a:r>
              <a:rPr lang="en-GB" sz="1400" dirty="0" err="1">
                <a:latin typeface="Consolas" panose="020B0609020204030204" pitchFamily="49" charset="0"/>
                <a:cs typeface="Consolas" panose="020B0609020204030204" pitchFamily="49" charset="0"/>
              </a:rPr>
              <a:t>labs.github.io</a:t>
            </a:r>
            <a:r>
              <a:rPr lang="en-GB" sz="1400" dirty="0">
                <a:latin typeface="Consolas" panose="020B0609020204030204" pitchFamily="49" charset="0"/>
                <a:cs typeface="Consolas" panose="020B0609020204030204" pitchFamily="49" charset="0"/>
              </a:rPr>
              <a:t>/refs/heads/master/labs/</a:t>
            </a:r>
            <a:r>
              <a:rPr lang="en-GB" sz="1400" dirty="0" err="1">
                <a:latin typeface="Consolas" panose="020B0609020204030204" pitchFamily="49" charset="0"/>
                <a:cs typeface="Consolas" panose="020B0609020204030204" pitchFamily="49" charset="0"/>
              </a:rPr>
              <a:t>device_drivers.html</a:t>
            </a: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855C1AD-B484-F647-A36B-1930BA7428AB}"/>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8465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178F5B-EA92-724B-A457-8A1DECE4098C}"/>
              </a:ext>
            </a:extLst>
          </p:cNvPr>
          <p:cNvSpPr>
            <a:spLocks noGrp="1"/>
          </p:cNvSpPr>
          <p:nvPr>
            <p:ph type="title"/>
          </p:nvPr>
        </p:nvSpPr>
        <p:spPr/>
        <p:txBody>
          <a:bodyPr/>
          <a:lstStyle/>
          <a:p>
            <a:r>
              <a:rPr lang="en-IT" dirty="0"/>
              <a:t>So What?</a:t>
            </a:r>
          </a:p>
        </p:txBody>
      </p:sp>
      <p:sp>
        <p:nvSpPr>
          <p:cNvPr id="4" name="Slide Number Placeholder 3">
            <a:extLst>
              <a:ext uri="{FF2B5EF4-FFF2-40B4-BE49-F238E27FC236}">
                <a16:creationId xmlns:a16="http://schemas.microsoft.com/office/drawing/2014/main" id="{5DFA67C2-2A04-F94B-B6D5-F209EE28F4FA}"/>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13" name="Content Placeholder 12">
            <a:extLst>
              <a:ext uri="{FF2B5EF4-FFF2-40B4-BE49-F238E27FC236}">
                <a16:creationId xmlns:a16="http://schemas.microsoft.com/office/drawing/2014/main" id="{95F4A739-7DD9-7445-B4A1-B930DB6B3802}"/>
              </a:ext>
            </a:extLst>
          </p:cNvPr>
          <p:cNvSpPr>
            <a:spLocks noGrp="1"/>
          </p:cNvSpPr>
          <p:nvPr>
            <p:ph sz="half" idx="1"/>
          </p:nvPr>
        </p:nvSpPr>
        <p:spPr/>
        <p:txBody>
          <a:bodyPr>
            <a:normAutofit fontScale="85000" lnSpcReduction="20000"/>
          </a:bodyPr>
          <a:lstStyle/>
          <a:p>
            <a:r>
              <a:rPr lang="en-GB" dirty="0"/>
              <a:t>OO is the ability, through the use of polymorphism, to gain absolute control over every source code dependency in the system. </a:t>
            </a:r>
          </a:p>
          <a:p>
            <a:r>
              <a:rPr lang="en-GB" dirty="0">
                <a:solidFill>
                  <a:schemeClr val="accent6">
                    <a:lumMod val="75000"/>
                  </a:schemeClr>
                </a:solidFill>
              </a:rPr>
              <a:t>It allows the architect to create a plugin architecture, in which modules that contain high-level policies are independent of modules that contain low-level details. </a:t>
            </a:r>
          </a:p>
          <a:p>
            <a:r>
              <a:rPr lang="en-GB" dirty="0"/>
              <a:t>The low-level details are relegated to plugin modules that can be deployed and developed independently from the modules that contain high-level policies. </a:t>
            </a:r>
          </a:p>
          <a:p>
            <a:pPr marL="0" indent="0">
              <a:buNone/>
            </a:pPr>
            <a:endParaRPr lang="en-IT" dirty="0"/>
          </a:p>
        </p:txBody>
      </p:sp>
      <p:pic>
        <p:nvPicPr>
          <p:cNvPr id="14" name="Content Placeholder 5">
            <a:extLst>
              <a:ext uri="{FF2B5EF4-FFF2-40B4-BE49-F238E27FC236}">
                <a16:creationId xmlns:a16="http://schemas.microsoft.com/office/drawing/2014/main" id="{93C22326-2436-FA45-82ED-F54A320AA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600201"/>
            <a:ext cx="5384800" cy="2592935"/>
          </a:xfrm>
          <a:prstGeom prst="rect">
            <a:avLst/>
          </a:prstGeom>
        </p:spPr>
      </p:pic>
      <p:pic>
        <p:nvPicPr>
          <p:cNvPr id="15" name="Picture 14">
            <a:extLst>
              <a:ext uri="{FF2B5EF4-FFF2-40B4-BE49-F238E27FC236}">
                <a16:creationId xmlns:a16="http://schemas.microsoft.com/office/drawing/2014/main" id="{DB0655E5-68B1-5841-8E0A-5AD8F38BE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266" y="4333488"/>
            <a:ext cx="3629467" cy="1888860"/>
          </a:xfrm>
          <a:prstGeom prst="rect">
            <a:avLst/>
          </a:prstGeom>
        </p:spPr>
      </p:pic>
    </p:spTree>
    <p:extLst>
      <p:ext uri="{BB962C8B-B14F-4D97-AF65-F5344CB8AC3E}">
        <p14:creationId xmlns:p14="http://schemas.microsoft.com/office/powerpoint/2010/main" val="320217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Wrapping</a:t>
            </a:r>
            <a:r>
              <a:rPr lang="it-IT" dirty="0"/>
              <a:t> up</a:t>
            </a:r>
          </a:p>
        </p:txBody>
      </p:sp>
      <p:sp>
        <p:nvSpPr>
          <p:cNvPr id="4" name="Segnaposto contenuto 3"/>
          <p:cNvSpPr>
            <a:spLocks noGrp="1"/>
          </p:cNvSpPr>
          <p:nvPr>
            <p:ph sz="half" idx="1"/>
          </p:nvPr>
        </p:nvSpPr>
        <p:spPr/>
        <p:txBody>
          <a:bodyPr>
            <a:normAutofit fontScale="85000" lnSpcReduction="10000"/>
          </a:bodyPr>
          <a:lstStyle/>
          <a:p>
            <a:r>
              <a:rPr lang="it-IT" dirty="0">
                <a:solidFill>
                  <a:srgbClr val="00B050"/>
                </a:solidFill>
              </a:rPr>
              <a:t>Cooperative </a:t>
            </a:r>
            <a:r>
              <a:rPr lang="it-IT" dirty="0" err="1">
                <a:solidFill>
                  <a:srgbClr val="00B050"/>
                </a:solidFill>
              </a:rPr>
              <a:t>development</a:t>
            </a:r>
            <a:r>
              <a:rPr lang="it-IT" dirty="0">
                <a:solidFill>
                  <a:srgbClr val="00B050"/>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err="1">
                <a:solidFill>
                  <a:srgbClr val="00B050"/>
                </a:solidFill>
              </a:rPr>
              <a:t>Incremental</a:t>
            </a:r>
            <a:r>
              <a:rPr lang="it-IT" dirty="0">
                <a:solidFill>
                  <a:srgbClr val="00B050"/>
                </a:solidFill>
              </a:rPr>
              <a:t> design and </a:t>
            </a:r>
            <a:r>
              <a:rPr lang="it-IT" dirty="0" err="1">
                <a:solidFill>
                  <a:srgbClr val="00B050"/>
                </a:solidFill>
              </a:rPr>
              <a:t>development</a:t>
            </a:r>
            <a:endParaRPr lang="it-IT" dirty="0">
              <a:solidFill>
                <a:srgbClr val="00B050"/>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r>
              <a:rPr lang="it-IT" dirty="0">
                <a:solidFill>
                  <a:srgbClr val="00B050"/>
                </a:solidFill>
              </a:rPr>
              <a:t>Code management</a:t>
            </a:r>
          </a:p>
          <a:p>
            <a:pPr lvl="1"/>
            <a:r>
              <a:rPr lang="it-IT" dirty="0"/>
              <a:t>Bugs on </a:t>
            </a:r>
            <a:r>
              <a:rPr lang="it-IT" dirty="0" err="1"/>
              <a:t>object</a:t>
            </a:r>
            <a:r>
              <a:rPr lang="it-IT" dirty="0"/>
              <a:t> data are </a:t>
            </a:r>
            <a:r>
              <a:rPr lang="it-IT" dirty="0" err="1"/>
              <a:t>easier</a:t>
            </a:r>
            <a:r>
              <a:rPr lang="it-IT" dirty="0"/>
              <a:t>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pPr lvl="1"/>
            <a:endParaRPr lang="it-IT" dirty="0"/>
          </a:p>
          <a:p>
            <a:pPr lvl="1"/>
            <a:endParaRPr lang="it-IT" dirty="0"/>
          </a:p>
        </p:txBody>
      </p:sp>
      <p:sp>
        <p:nvSpPr>
          <p:cNvPr id="5" name="Content Placeholder 4">
            <a:extLst>
              <a:ext uri="{FF2B5EF4-FFF2-40B4-BE49-F238E27FC236}">
                <a16:creationId xmlns:a16="http://schemas.microsoft.com/office/drawing/2014/main" id="{A6E73DAC-B42F-3D45-81F1-154D7610652D}"/>
              </a:ext>
            </a:extLst>
          </p:cNvPr>
          <p:cNvSpPr>
            <a:spLocks noGrp="1"/>
          </p:cNvSpPr>
          <p:nvPr>
            <p:ph sz="half" idx="2"/>
          </p:nvPr>
        </p:nvSpPr>
        <p:spPr/>
        <p:txBody>
          <a:bodyPr>
            <a:normAutofit fontScale="85000" lnSpcReduction="10000"/>
          </a:bodyPr>
          <a:lstStyle/>
          <a:p>
            <a:r>
              <a:rPr lang="it-IT" dirty="0" err="1">
                <a:solidFill>
                  <a:srgbClr val="FF0000"/>
                </a:solidFill>
              </a:rPr>
              <a:t>Needs</a:t>
            </a:r>
            <a:r>
              <a:rPr lang="it-IT" dirty="0">
                <a:solidFill>
                  <a:srgbClr val="FF0000"/>
                </a:solidFill>
              </a:rPr>
              <a:t> a Object </a:t>
            </a:r>
            <a:r>
              <a:rPr lang="it-IT" dirty="0" err="1">
                <a:solidFill>
                  <a:srgbClr val="FF0000"/>
                </a:solidFill>
              </a:rPr>
              <a:t>Oriented</a:t>
            </a:r>
            <a:r>
              <a:rPr lang="it-IT" dirty="0">
                <a:solidFill>
                  <a:srgbClr val="FF0000"/>
                </a:solidFill>
              </a:rPr>
              <a:t> way of </a:t>
            </a:r>
            <a:r>
              <a:rPr lang="it-IT" dirty="0" err="1">
                <a:solidFill>
                  <a:srgbClr val="FF0000"/>
                </a:solidFill>
              </a:rPr>
              <a:t>thinking</a:t>
            </a:r>
            <a:endParaRPr lang="it-IT" dirty="0">
              <a:solidFill>
                <a:srgbClr val="FF0000"/>
              </a:solidFill>
            </a:endParaRPr>
          </a:p>
          <a:p>
            <a:r>
              <a:rPr lang="it-IT" dirty="0" err="1">
                <a:solidFill>
                  <a:srgbClr val="FF0000"/>
                </a:solidFill>
              </a:rPr>
              <a:t>Complex</a:t>
            </a:r>
            <a:r>
              <a:rPr lang="it-IT" dirty="0">
                <a:solidFill>
                  <a:srgbClr val="FF0000"/>
                </a:solidFill>
              </a:rPr>
              <a:t> design </a:t>
            </a:r>
            <a:r>
              <a:rPr lang="it-IT" dirty="0"/>
              <a:t>(e.g., </a:t>
            </a:r>
            <a:r>
              <a:rPr lang="it-IT" dirty="0" err="1"/>
              <a:t>Which</a:t>
            </a:r>
            <a:r>
              <a:rPr lang="it-IT" dirty="0"/>
              <a:t> </a:t>
            </a:r>
            <a:r>
              <a:rPr lang="it-IT" dirty="0" err="1"/>
              <a:t>classes</a:t>
            </a:r>
            <a:r>
              <a:rPr lang="it-IT" dirty="0"/>
              <a:t>?, How </a:t>
            </a:r>
            <a:r>
              <a:rPr lang="it-IT" dirty="0" err="1"/>
              <a:t>many</a:t>
            </a:r>
            <a:r>
              <a:rPr lang="it-IT" dirty="0"/>
              <a:t> </a:t>
            </a:r>
            <a:r>
              <a:rPr lang="it-IT" dirty="0" err="1"/>
              <a:t>classes</a:t>
            </a:r>
            <a:r>
              <a:rPr lang="it-IT" dirty="0"/>
              <a:t>?)</a:t>
            </a:r>
          </a:p>
          <a:p>
            <a:r>
              <a:rPr lang="en-US" dirty="0">
                <a:solidFill>
                  <a:srgbClr val="FF0000"/>
                </a:solidFill>
              </a:rPr>
              <a:t>Benefits only occur in large programs</a:t>
            </a:r>
          </a:p>
          <a:p>
            <a:pPr lvl="1"/>
            <a:r>
              <a:rPr lang="en-US" dirty="0"/>
              <a:t>Programs &lt; 1K lines, spaghetti code is still understandable and fast to write</a:t>
            </a:r>
          </a:p>
          <a:p>
            <a:pPr lvl="1"/>
            <a:r>
              <a:rPr lang="en-US" dirty="0"/>
              <a:t>Programs &gt; 10K lines, spaghetti code is almost inevitable</a:t>
            </a:r>
          </a:p>
          <a:p>
            <a:endParaRPr lang="en-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27</a:t>
            </a:fld>
            <a:endParaRPr lang="it-IT"/>
          </a:p>
        </p:txBody>
      </p:sp>
    </p:spTree>
    <p:extLst>
      <p:ext uri="{BB962C8B-B14F-4D97-AF65-F5344CB8AC3E}">
        <p14:creationId xmlns:p14="http://schemas.microsoft.com/office/powerpoint/2010/main" val="156718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D4FA-F62E-2746-82F7-DD9BE11B0BB3}"/>
              </a:ext>
            </a:extLst>
          </p:cNvPr>
          <p:cNvSpPr>
            <a:spLocks noGrp="1"/>
          </p:cNvSpPr>
          <p:nvPr>
            <p:ph type="title"/>
          </p:nvPr>
        </p:nvSpPr>
        <p:spPr/>
        <p:txBody>
          <a:bodyPr/>
          <a:lstStyle/>
          <a:p>
            <a:r>
              <a:rPr lang="en-IT" dirty="0"/>
              <a:t>Is OOP the end?</a:t>
            </a:r>
          </a:p>
        </p:txBody>
      </p:sp>
      <p:sp>
        <p:nvSpPr>
          <p:cNvPr id="5" name="Slide Number Placeholder 4">
            <a:extLst>
              <a:ext uri="{FF2B5EF4-FFF2-40B4-BE49-F238E27FC236}">
                <a16:creationId xmlns:a16="http://schemas.microsoft.com/office/drawing/2014/main" id="{3A9C7F8D-3E7A-AB48-8463-F0FDC5BD61A0}"/>
              </a:ext>
            </a:extLst>
          </p:cNvPr>
          <p:cNvSpPr>
            <a:spLocks noGrp="1"/>
          </p:cNvSpPr>
          <p:nvPr>
            <p:ph type="sldNum" sz="quarter" idx="12"/>
          </p:nvPr>
        </p:nvSpPr>
        <p:spPr/>
        <p:txBody>
          <a:bodyPr/>
          <a:lstStyle/>
          <a:p>
            <a:fld id="{D2040F39-7941-49A4-B48D-F201B18B6351}" type="slidenum">
              <a:rPr lang="it-IT" smtClean="0"/>
              <a:pPr/>
              <a:t>28</a:t>
            </a:fld>
            <a:endParaRPr lang="it-IT" dirty="0"/>
          </a:p>
        </p:txBody>
      </p:sp>
      <p:pic>
        <p:nvPicPr>
          <p:cNvPr id="12" name="Picture 11">
            <a:extLst>
              <a:ext uri="{FF2B5EF4-FFF2-40B4-BE49-F238E27FC236}">
                <a16:creationId xmlns:a16="http://schemas.microsoft.com/office/drawing/2014/main" id="{ABE747DD-4D3F-FC4D-ADCF-6D5DB6ACD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792"/>
            <a:ext cx="6401207" cy="4517877"/>
          </a:xfrm>
          <a:prstGeom prst="rect">
            <a:avLst/>
          </a:prstGeom>
        </p:spPr>
      </p:pic>
      <p:pic>
        <p:nvPicPr>
          <p:cNvPr id="14" name="Picture 13">
            <a:extLst>
              <a:ext uri="{FF2B5EF4-FFF2-40B4-BE49-F238E27FC236}">
                <a16:creationId xmlns:a16="http://schemas.microsoft.com/office/drawing/2014/main" id="{914D213B-1026-7C4D-A18D-7C3536CF5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710" y="1668046"/>
            <a:ext cx="5891930" cy="3993202"/>
          </a:xfrm>
          <a:prstGeom prst="rect">
            <a:avLst/>
          </a:prstGeom>
        </p:spPr>
      </p:pic>
    </p:spTree>
    <p:extLst>
      <p:ext uri="{BB962C8B-B14F-4D97-AF65-F5344CB8AC3E}">
        <p14:creationId xmlns:p14="http://schemas.microsoft.com/office/powerpoint/2010/main" val="365234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55" y="1500868"/>
            <a:ext cx="7655890" cy="4736444"/>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1513499"/>
            <a:ext cx="6768752" cy="5231886"/>
          </a:xfrm>
        </p:spPr>
      </p:pic>
      <p:sp>
        <p:nvSpPr>
          <p:cNvPr id="5" name="TextBox 4">
            <a:extLst>
              <a:ext uri="{FF2B5EF4-FFF2-40B4-BE49-F238E27FC236}">
                <a16:creationId xmlns:a16="http://schemas.microsoft.com/office/drawing/2014/main" id="{77B79B1A-0F01-1340-B8E5-DD8EAD85C837}"/>
              </a:ext>
            </a:extLst>
          </p:cNvPr>
          <p:cNvSpPr txBox="1"/>
          <p:nvPr/>
        </p:nvSpPr>
        <p:spPr>
          <a:xfrm>
            <a:off x="7248128" y="1513499"/>
            <a:ext cx="6179344" cy="369332"/>
          </a:xfrm>
          <a:prstGeom prst="rect">
            <a:avLst/>
          </a:prstGeom>
          <a:noFill/>
        </p:spPr>
        <p:txBody>
          <a:bodyPr wrap="square">
            <a:spAutoFit/>
          </a:bodyPr>
          <a:lstStyle/>
          <a:p>
            <a:r>
              <a:rPr lang="en-IT" dirty="0"/>
              <a:t>https://www.youtube.com/watch?v=YqxeLodyyqA</a:t>
            </a:r>
          </a:p>
        </p:txBody>
      </p:sp>
    </p:spTree>
    <p:extLst>
      <p:ext uri="{BB962C8B-B14F-4D97-AF65-F5344CB8AC3E}">
        <p14:creationId xmlns:p14="http://schemas.microsoft.com/office/powerpoint/2010/main" val="399384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44072" y="2011455"/>
            <a:ext cx="5088565" cy="3816424"/>
          </a:xfrm>
          <a:prstGeom prst="rect">
            <a:avLst/>
          </a:prstGeom>
        </p:spPr>
      </p:pic>
      <p:pic>
        <p:nvPicPr>
          <p:cNvPr id="8" name="Content Placeholder 5">
            <a:extLst>
              <a:ext uri="{FF2B5EF4-FFF2-40B4-BE49-F238E27FC236}">
                <a16:creationId xmlns:a16="http://schemas.microsoft.com/office/drawing/2014/main" id="{ACA6724A-5E62-C48E-38DF-AE17219D1A3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9599" y="2011455"/>
            <a:ext cx="5724637"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err="1"/>
              <a:t>Why</a:t>
            </a:r>
            <a:r>
              <a:rPr lang="it-IT" dirty="0"/>
              <a:t> OOP?</a:t>
            </a:r>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3512" y="1700808"/>
            <a:ext cx="8181320" cy="4090660"/>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2673688" y="5892418"/>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secure, re-usable, flexible, documentable, extensible software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behaviour</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9</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312</TotalTime>
  <Words>2239</Words>
  <Application>Microsoft Macintosh PowerPoint</Application>
  <PresentationFormat>Widescreen</PresentationFormat>
  <Paragraphs>327</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Symbol</vt:lpstr>
      <vt:lpstr>Nicola</vt:lpstr>
      <vt:lpstr>Java From Functions to Objects</vt:lpstr>
      <vt:lpstr>Why OOP?</vt:lpstr>
      <vt:lpstr>The Present</vt:lpstr>
      <vt:lpstr>The Past</vt:lpstr>
      <vt:lpstr>The Future?</vt:lpstr>
      <vt:lpstr>Why OOP?</vt:lpstr>
      <vt:lpstr>Why OOP?</vt:lpstr>
      <vt:lpstr>Why OOP?</vt:lpstr>
      <vt:lpstr>Why OOP?</vt:lpstr>
      <vt:lpstr>Why OOP? (Software crisis)</vt:lpstr>
      <vt:lpstr>Errors / 1K SLOC</vt:lpstr>
      <vt:lpstr>Fuctions vs Objects</vt:lpstr>
      <vt:lpstr>Procedural approach</vt:lpstr>
      <vt:lpstr>Issues</vt:lpstr>
      <vt:lpstr>Solution!</vt:lpstr>
      <vt:lpstr>Object-Oriented approach</vt:lpstr>
      <vt:lpstr>Object-Oriented approach</vt:lpstr>
      <vt:lpstr>Object-Oriented approach</vt:lpstr>
      <vt:lpstr>OOP Key Features Encapsulation, Inheritance, Polymorphism</vt:lpstr>
      <vt:lpstr>Encapsulation</vt:lpstr>
      <vt:lpstr>Was it possible before?</vt:lpstr>
      <vt:lpstr>Inheritance</vt:lpstr>
      <vt:lpstr>Was it possible before?</vt:lpstr>
      <vt:lpstr>Polymorphism</vt:lpstr>
      <vt:lpstr>Was it possible before?</vt:lpstr>
      <vt:lpstr>So What?</vt:lpstr>
      <vt:lpstr>Wrapping up</vt:lpstr>
      <vt:lpstr>Is OOP the end?</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Nicola BICOCCHI</cp:lastModifiedBy>
  <cp:revision>22</cp:revision>
  <dcterms:created xsi:type="dcterms:W3CDTF">2021-09-29T20:05:38Z</dcterms:created>
  <dcterms:modified xsi:type="dcterms:W3CDTF">2023-02-01T17:41:30Z</dcterms:modified>
</cp:coreProperties>
</file>