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9" r:id="rId4"/>
    <p:sldId id="264" r:id="rId5"/>
    <p:sldId id="263" r:id="rId6"/>
    <p:sldId id="265" r:id="rId7"/>
    <p:sldId id="267" r:id="rId8"/>
    <p:sldId id="268" r:id="rId9"/>
    <p:sldId id="262" r:id="rId10"/>
    <p:sldId id="260" r:id="rId11"/>
    <p:sldId id="270" r:id="rId12"/>
    <p:sldId id="272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D08"/>
    <a:srgbClr val="6BA42C"/>
    <a:srgbClr val="51A228"/>
    <a:srgbClr val="2F527D"/>
    <a:srgbClr val="5C8E26"/>
    <a:srgbClr val="72AF2F"/>
    <a:srgbClr val="4B9824"/>
    <a:srgbClr val="3D7C1E"/>
    <a:srgbClr val="3A5818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326" autoAdjust="0"/>
  </p:normalViewPr>
  <p:slideViewPr>
    <p:cSldViewPr>
      <p:cViewPr>
        <p:scale>
          <a:sx n="106" d="100"/>
          <a:sy n="106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70C74-3356-4BEA-88D7-CEB312A79AF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6560D4-2091-4D41-BD10-8E58C4EDEE62}">
      <dgm:prSet phldrT="[文本]" custT="1"/>
      <dgm:spPr>
        <a:solidFill>
          <a:srgbClr val="99CC00"/>
        </a:solidFill>
      </dgm:spPr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dir, xml:lang</a:t>
          </a:r>
          <a:endParaRPr lang="zh-CN" altLang="en-US" sz="1200" dirty="0"/>
        </a:p>
      </dgm:t>
    </dgm:pt>
    <dgm:pt modelId="{61B0F6E8-A3BE-47B6-A346-B64D44D97C0F}" type="parTrans" cxnId="{4C9D121E-6041-4995-8691-383227E2FC74}">
      <dgm:prSet/>
      <dgm:spPr/>
      <dgm:t>
        <a:bodyPr/>
        <a:lstStyle/>
        <a:p>
          <a:endParaRPr lang="zh-CN" altLang="en-US"/>
        </a:p>
      </dgm:t>
    </dgm:pt>
    <dgm:pt modelId="{D48BE835-BF4F-4B65-9E12-05B5171EDB5A}" type="sibTrans" cxnId="{4C9D121E-6041-4995-8691-383227E2FC74}">
      <dgm:prSet/>
      <dgm:spPr/>
      <dgm:t>
        <a:bodyPr/>
        <a:lstStyle/>
        <a:p>
          <a:endParaRPr lang="zh-CN" altLang="en-US"/>
        </a:p>
      </dgm:t>
    </dgm:pt>
    <dgm:pt modelId="{F8C74670-5AF5-4E28-BCBB-2AA0E8044F18}">
      <dgm:prSet phldrT="[文本]" custT="1"/>
      <dgm:spPr>
        <a:solidFill>
          <a:srgbClr val="B3F094"/>
        </a:solidFill>
      </dgm:spPr>
      <dgm:t>
        <a:bodyPr anchor="ctr" anchorCtr="1"/>
        <a:lstStyle/>
        <a:p>
          <a:r>
            <a:rPr lang="en-US" altLang="zh-CN" sz="2200" dirty="0" smtClean="0">
              <a:solidFill>
                <a:srgbClr val="3A5818"/>
              </a:solidFill>
              <a:latin typeface="微软雅黑" pitchFamily="34" charset="-122"/>
              <a:ea typeface="微软雅黑" pitchFamily="34" charset="-122"/>
            </a:rPr>
            <a:t>id, class, title, style</a:t>
          </a:r>
          <a:endParaRPr lang="zh-CN" altLang="en-US" sz="2200" dirty="0">
            <a:solidFill>
              <a:srgbClr val="3A5818"/>
            </a:solidFill>
          </a:endParaRPr>
        </a:p>
      </dgm:t>
    </dgm:pt>
    <dgm:pt modelId="{6DB49ED0-14B9-4627-96FD-2048DEBBBB42}" type="parTrans" cxnId="{37C4D750-8405-4F60-8D9F-2CCC56DB1498}">
      <dgm:prSet/>
      <dgm:spPr/>
      <dgm:t>
        <a:bodyPr/>
        <a:lstStyle/>
        <a:p>
          <a:endParaRPr lang="zh-CN" altLang="en-US"/>
        </a:p>
      </dgm:t>
    </dgm:pt>
    <dgm:pt modelId="{E4DA3649-9986-4158-A3FA-25FBA677A04E}" type="sibTrans" cxnId="{37C4D750-8405-4F60-8D9F-2CCC56DB1498}">
      <dgm:prSet/>
      <dgm:spPr/>
      <dgm:t>
        <a:bodyPr/>
        <a:lstStyle/>
        <a:p>
          <a:endParaRPr lang="zh-CN" altLang="en-US"/>
        </a:p>
      </dgm:t>
    </dgm:pt>
    <dgm:pt modelId="{7AFC8F05-5231-4000-965D-E104FB684CF7}">
      <dgm:prSet phldrT="[文本]" custT="1"/>
      <dgm:spPr>
        <a:solidFill>
          <a:srgbClr val="6BA42C"/>
        </a:solidFill>
      </dgm:spPr>
      <dgm:t>
        <a:bodyPr/>
        <a:lstStyle/>
        <a:p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onclick,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ondblclick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onmousedown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onmouseup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onmouseover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onmousemove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onmouseout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onkeypress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onkeydown</a:t>
          </a:r>
          <a:r>
            <a:rPr lang="en-US" altLang="zh-CN" sz="7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dirty="0" err="1" smtClean="0">
              <a:latin typeface="微软雅黑" pitchFamily="34" charset="-122"/>
              <a:ea typeface="微软雅黑" pitchFamily="34" charset="-122"/>
            </a:rPr>
            <a:t>onkeyup</a:t>
          </a:r>
          <a:endParaRPr lang="zh-CN" altLang="en-US" sz="700" dirty="0"/>
        </a:p>
      </dgm:t>
    </dgm:pt>
    <dgm:pt modelId="{4AE169C5-D2B2-4E54-909B-D77CA613F72E}" type="parTrans" cxnId="{D7FDB1EF-D06A-473D-9871-8A67BA2CC5A4}">
      <dgm:prSet/>
      <dgm:spPr/>
      <dgm:t>
        <a:bodyPr/>
        <a:lstStyle/>
        <a:p>
          <a:endParaRPr lang="zh-CN" altLang="en-US"/>
        </a:p>
      </dgm:t>
    </dgm:pt>
    <dgm:pt modelId="{912281E7-2FAA-4746-91C6-4B0397F731D5}" type="sibTrans" cxnId="{D7FDB1EF-D06A-473D-9871-8A67BA2CC5A4}">
      <dgm:prSet/>
      <dgm:spPr/>
      <dgm:t>
        <a:bodyPr/>
        <a:lstStyle/>
        <a:p>
          <a:endParaRPr lang="zh-CN" altLang="en-US"/>
        </a:p>
      </dgm:t>
    </dgm:pt>
    <dgm:pt modelId="{8F29088C-7072-4C88-840E-9A2607515AB7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CSS Specificity 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86D31A95-8900-43E2-A7CD-9E4557F6CE8A}" type="parTrans" cxnId="{F3CA5C90-B591-44C3-BBD2-3BF47BDE8AEC}">
      <dgm:prSet/>
      <dgm:spPr/>
      <dgm:t>
        <a:bodyPr/>
        <a:lstStyle/>
        <a:p>
          <a:endParaRPr lang="zh-CN" altLang="en-US"/>
        </a:p>
      </dgm:t>
    </dgm:pt>
    <dgm:pt modelId="{0B52F14E-0D78-4695-BF6B-7D8E4823BD39}" type="sibTrans" cxnId="{F3CA5C90-B591-44C3-BBD2-3BF47BDE8AEC}">
      <dgm:prSet/>
      <dgm:spPr/>
      <dgm:t>
        <a:bodyPr/>
        <a:lstStyle/>
        <a:p>
          <a:endParaRPr lang="zh-CN" altLang="en-US"/>
        </a:p>
      </dgm:t>
    </dgm:pt>
    <dgm:pt modelId="{61549CB9-C64A-4534-9971-0DD1DA027D86}" type="pres">
      <dgm:prSet presAssocID="{46270C74-3356-4BEA-88D7-CEB312A79AF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72A661-48FC-403B-A917-7593C349C67B}" type="pres">
      <dgm:prSet presAssocID="{46270C74-3356-4BEA-88D7-CEB312A79AF2}" presName="ellipse" presStyleLbl="trBgShp" presStyleIdx="0" presStyleCnt="1"/>
      <dgm:spPr>
        <a:solidFill>
          <a:schemeClr val="accent3">
            <a:lumMod val="40000"/>
            <a:lumOff val="60000"/>
            <a:alpha val="40000"/>
          </a:schemeClr>
        </a:solidFill>
      </dgm:spPr>
    </dgm:pt>
    <dgm:pt modelId="{137DAB4A-DF73-46F8-9EE3-4659634367C3}" type="pres">
      <dgm:prSet presAssocID="{46270C74-3356-4BEA-88D7-CEB312A79AF2}" presName="arrow1" presStyleLbl="fgShp" presStyleIdx="0" presStyleCnt="1"/>
      <dgm:spPr>
        <a:solidFill>
          <a:schemeClr val="accent3">
            <a:lumMod val="40000"/>
            <a:lumOff val="60000"/>
          </a:schemeClr>
        </a:solidFill>
      </dgm:spPr>
    </dgm:pt>
    <dgm:pt modelId="{68B58095-CB6B-4525-A859-360D626F7654}" type="pres">
      <dgm:prSet presAssocID="{46270C74-3356-4BEA-88D7-CEB312A79AF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B0F9F-D4CB-42F4-BE34-1754EA0127BA}" type="pres">
      <dgm:prSet presAssocID="{F8C74670-5AF5-4E28-BCBB-2AA0E8044F18}" presName="item1" presStyleLbl="node1" presStyleIdx="0" presStyleCnt="3" custScaleX="96795" custScaleY="96795" custLinFactNeighborX="-3361" custLinFactNeighborY="202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4DC65E-5E9B-4CAC-9D01-53C59E2D1813}" type="pres">
      <dgm:prSet presAssocID="{7AFC8F05-5231-4000-965D-E104FB684CF7}" presName="item2" presStyleLbl="node1" presStyleIdx="1" presStyleCnt="3" custScaleX="137183" custScaleY="137183" custLinFactNeighborX="11299" custLinFactNeighborY="-100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66793-B64B-4D5E-94BB-001E7248D656}" type="pres">
      <dgm:prSet presAssocID="{8F29088C-7072-4C88-840E-9A2607515AB7}" presName="item3" presStyleLbl="node1" presStyleIdx="2" presStyleCnt="3" custScaleX="104759" custScaleY="104758" custLinFactNeighborX="34855" custLinFactNeighborY="149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A8DCA1-000A-460D-8C46-836380CE9FBC}" type="pres">
      <dgm:prSet presAssocID="{46270C74-3356-4BEA-88D7-CEB312A79AF2}" presName="funnel" presStyleLbl="trAlignAcc1" presStyleIdx="0" presStyleCnt="1" custLinFactNeighborY="-289"/>
      <dgm:spPr>
        <a:ln>
          <a:solidFill>
            <a:srgbClr val="6BA42C"/>
          </a:solidFill>
        </a:ln>
      </dgm:spPr>
    </dgm:pt>
  </dgm:ptLst>
  <dgm:cxnLst>
    <dgm:cxn modelId="{57190E79-F21F-459B-BA1A-8038E68D661C}" type="presOf" srcId="{8F29088C-7072-4C88-840E-9A2607515AB7}" destId="{68B58095-CB6B-4525-A859-360D626F7654}" srcOrd="0" destOrd="0" presId="urn:microsoft.com/office/officeart/2005/8/layout/funnel1"/>
    <dgm:cxn modelId="{A009A15A-31F2-4E5B-BCE1-0B4DEF3862E7}" type="presOf" srcId="{B36560D4-2091-4D41-BD10-8E58C4EDEE62}" destId="{91E66793-B64B-4D5E-94BB-001E7248D656}" srcOrd="0" destOrd="0" presId="urn:microsoft.com/office/officeart/2005/8/layout/funnel1"/>
    <dgm:cxn modelId="{4C9D121E-6041-4995-8691-383227E2FC74}" srcId="{46270C74-3356-4BEA-88D7-CEB312A79AF2}" destId="{B36560D4-2091-4D41-BD10-8E58C4EDEE62}" srcOrd="0" destOrd="0" parTransId="{61B0F6E8-A3BE-47B6-A346-B64D44D97C0F}" sibTransId="{D48BE835-BF4F-4B65-9E12-05B5171EDB5A}"/>
    <dgm:cxn modelId="{FF584BE1-3873-4732-8BA6-923DA5BD5EC2}" type="presOf" srcId="{7AFC8F05-5231-4000-965D-E104FB684CF7}" destId="{49FB0F9F-D4CB-42F4-BE34-1754EA0127BA}" srcOrd="0" destOrd="0" presId="urn:microsoft.com/office/officeart/2005/8/layout/funnel1"/>
    <dgm:cxn modelId="{EB007E01-D3DB-45BF-83C7-78FAB6C8F0F5}" type="presOf" srcId="{46270C74-3356-4BEA-88D7-CEB312A79AF2}" destId="{61549CB9-C64A-4534-9971-0DD1DA027D86}" srcOrd="0" destOrd="0" presId="urn:microsoft.com/office/officeart/2005/8/layout/funnel1"/>
    <dgm:cxn modelId="{F3CA5C90-B591-44C3-BBD2-3BF47BDE8AEC}" srcId="{46270C74-3356-4BEA-88D7-CEB312A79AF2}" destId="{8F29088C-7072-4C88-840E-9A2607515AB7}" srcOrd="3" destOrd="0" parTransId="{86D31A95-8900-43E2-A7CD-9E4557F6CE8A}" sibTransId="{0B52F14E-0D78-4695-BF6B-7D8E4823BD39}"/>
    <dgm:cxn modelId="{CB180B24-63C5-4CE8-95CC-76BEC59E6D54}" type="presOf" srcId="{F8C74670-5AF5-4E28-BCBB-2AA0E8044F18}" destId="{3F4DC65E-5E9B-4CAC-9D01-53C59E2D1813}" srcOrd="0" destOrd="0" presId="urn:microsoft.com/office/officeart/2005/8/layout/funnel1"/>
    <dgm:cxn modelId="{37C4D750-8405-4F60-8D9F-2CCC56DB1498}" srcId="{46270C74-3356-4BEA-88D7-CEB312A79AF2}" destId="{F8C74670-5AF5-4E28-BCBB-2AA0E8044F18}" srcOrd="1" destOrd="0" parTransId="{6DB49ED0-14B9-4627-96FD-2048DEBBBB42}" sibTransId="{E4DA3649-9986-4158-A3FA-25FBA677A04E}"/>
    <dgm:cxn modelId="{D7FDB1EF-D06A-473D-9871-8A67BA2CC5A4}" srcId="{46270C74-3356-4BEA-88D7-CEB312A79AF2}" destId="{7AFC8F05-5231-4000-965D-E104FB684CF7}" srcOrd="2" destOrd="0" parTransId="{4AE169C5-D2B2-4E54-909B-D77CA613F72E}" sibTransId="{912281E7-2FAA-4746-91C6-4B0397F731D5}"/>
    <dgm:cxn modelId="{D1BA3210-8AD7-469C-AEDA-D4960DEA0630}" type="presParOf" srcId="{61549CB9-C64A-4534-9971-0DD1DA027D86}" destId="{4872A661-48FC-403B-A917-7593C349C67B}" srcOrd="0" destOrd="0" presId="urn:microsoft.com/office/officeart/2005/8/layout/funnel1"/>
    <dgm:cxn modelId="{EF88F4B4-8BB5-46C3-9150-3B6F005F6292}" type="presParOf" srcId="{61549CB9-C64A-4534-9971-0DD1DA027D86}" destId="{137DAB4A-DF73-46F8-9EE3-4659634367C3}" srcOrd="1" destOrd="0" presId="urn:microsoft.com/office/officeart/2005/8/layout/funnel1"/>
    <dgm:cxn modelId="{DB6B282C-772A-4DAF-9392-676E35796637}" type="presParOf" srcId="{61549CB9-C64A-4534-9971-0DD1DA027D86}" destId="{68B58095-CB6B-4525-A859-360D626F7654}" srcOrd="2" destOrd="0" presId="urn:microsoft.com/office/officeart/2005/8/layout/funnel1"/>
    <dgm:cxn modelId="{C89A3A9C-F621-4187-B612-FF470AF58B20}" type="presParOf" srcId="{61549CB9-C64A-4534-9971-0DD1DA027D86}" destId="{49FB0F9F-D4CB-42F4-BE34-1754EA0127BA}" srcOrd="3" destOrd="0" presId="urn:microsoft.com/office/officeart/2005/8/layout/funnel1"/>
    <dgm:cxn modelId="{51268EF1-8BCE-44EC-A37C-2E0BF99B97A0}" type="presParOf" srcId="{61549CB9-C64A-4534-9971-0DD1DA027D86}" destId="{3F4DC65E-5E9B-4CAC-9D01-53C59E2D1813}" srcOrd="4" destOrd="0" presId="urn:microsoft.com/office/officeart/2005/8/layout/funnel1"/>
    <dgm:cxn modelId="{1B90F9F0-BBC2-4F42-B2B1-9C90C879C041}" type="presParOf" srcId="{61549CB9-C64A-4534-9971-0DD1DA027D86}" destId="{91E66793-B64B-4D5E-94BB-001E7248D656}" srcOrd="5" destOrd="0" presId="urn:microsoft.com/office/officeart/2005/8/layout/funnel1"/>
    <dgm:cxn modelId="{8893EDA4-495B-41F9-B793-A324995832A4}" type="presParOf" srcId="{61549CB9-C64A-4534-9971-0DD1DA027D86}" destId="{B1A8DCA1-000A-460D-8C46-836380CE9FB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72A661-48FC-403B-A917-7593C349C67B}">
      <dsp:nvSpPr>
        <dsp:cNvPr id="0" name=""/>
        <dsp:cNvSpPr/>
      </dsp:nvSpPr>
      <dsp:spPr>
        <a:xfrm>
          <a:off x="1767031" y="207698"/>
          <a:ext cx="4122007" cy="1431519"/>
        </a:xfrm>
        <a:prstGeom prst="ellipse">
          <a:avLst/>
        </a:prstGeom>
        <a:solidFill>
          <a:schemeClr val="accent3">
            <a:lumMod val="40000"/>
            <a:lumOff val="6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DAB4A-DF73-46F8-9EE3-4659634367C3}">
      <dsp:nvSpPr>
        <dsp:cNvPr id="0" name=""/>
        <dsp:cNvSpPr/>
      </dsp:nvSpPr>
      <dsp:spPr>
        <a:xfrm>
          <a:off x="3435006" y="3713002"/>
          <a:ext cx="798838" cy="511256"/>
        </a:xfrm>
        <a:prstGeom prst="downArrow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58095-CB6B-4525-A859-360D626F7654}">
      <dsp:nvSpPr>
        <dsp:cNvPr id="0" name=""/>
        <dsp:cNvSpPr/>
      </dsp:nvSpPr>
      <dsp:spPr>
        <a:xfrm>
          <a:off x="1917212" y="4122007"/>
          <a:ext cx="3834426" cy="958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latin typeface="微软雅黑" pitchFamily="34" charset="-122"/>
              <a:ea typeface="微软雅黑" pitchFamily="34" charset="-122"/>
            </a:rPr>
            <a:t>CSS Specificity </a:t>
          </a:r>
          <a:endParaRPr lang="zh-CN" altLang="en-US" sz="27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17212" y="4122007"/>
        <a:ext cx="3834426" cy="958606"/>
      </dsp:txXfrm>
    </dsp:sp>
    <dsp:sp modelId="{49FB0F9F-D4CB-42F4-BE34-1754EA0127BA}">
      <dsp:nvSpPr>
        <dsp:cNvPr id="0" name=""/>
        <dsp:cNvSpPr/>
      </dsp:nvSpPr>
      <dsp:spPr>
        <a:xfrm>
          <a:off x="3240367" y="2064556"/>
          <a:ext cx="1391824" cy="1391824"/>
        </a:xfrm>
        <a:prstGeom prst="ellipse">
          <a:avLst/>
        </a:prstGeom>
        <a:solidFill>
          <a:srgbClr val="6BA4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onclick,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ondblclick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onmousedown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onmouseup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onmouseover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onmousemove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onmouseout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onkeypress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onkeydown</a:t>
          </a:r>
          <a:r>
            <a:rPr lang="en-US" altLang="zh-CN" sz="700" kern="1200" dirty="0" smtClean="0">
              <a:latin typeface="微软雅黑" pitchFamily="34" charset="-122"/>
              <a:ea typeface="微软雅黑" pitchFamily="34" charset="-122"/>
            </a:rPr>
            <a:t>, </a:t>
          </a:r>
          <a:r>
            <a:rPr lang="en-US" altLang="zh-CN" sz="700" kern="1200" dirty="0" err="1" smtClean="0">
              <a:latin typeface="微软雅黑" pitchFamily="34" charset="-122"/>
              <a:ea typeface="微软雅黑" pitchFamily="34" charset="-122"/>
            </a:rPr>
            <a:t>onkeyup</a:t>
          </a:r>
          <a:endParaRPr lang="zh-CN" altLang="en-US" sz="700" kern="1200" dirty="0"/>
        </a:p>
      </dsp:txBody>
      <dsp:txXfrm>
        <a:off x="3240367" y="2064556"/>
        <a:ext cx="1391824" cy="1391824"/>
      </dsp:txXfrm>
    </dsp:sp>
    <dsp:sp modelId="{3F4DC65E-5E9B-4CAC-9D01-53C59E2D1813}">
      <dsp:nvSpPr>
        <dsp:cNvPr id="0" name=""/>
        <dsp:cNvSpPr/>
      </dsp:nvSpPr>
      <dsp:spPr>
        <a:xfrm>
          <a:off x="2131888" y="259674"/>
          <a:ext cx="1972567" cy="1972567"/>
        </a:xfrm>
        <a:prstGeom prst="ellipse">
          <a:avLst/>
        </a:prstGeom>
        <a:solidFill>
          <a:srgbClr val="B3F0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1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3A5818"/>
              </a:solidFill>
              <a:latin typeface="微软雅黑" pitchFamily="34" charset="-122"/>
              <a:ea typeface="微软雅黑" pitchFamily="34" charset="-122"/>
            </a:rPr>
            <a:t>id, class, title, style</a:t>
          </a:r>
          <a:endParaRPr lang="zh-CN" altLang="en-US" sz="2200" kern="1200" dirty="0">
            <a:solidFill>
              <a:srgbClr val="3A5818"/>
            </a:solidFill>
          </a:endParaRPr>
        </a:p>
      </dsp:txBody>
      <dsp:txXfrm>
        <a:off x="2131888" y="259674"/>
        <a:ext cx="1972567" cy="1972567"/>
      </dsp:txXfrm>
    </dsp:sp>
    <dsp:sp modelId="{91E66793-B64B-4D5E-94BB-001E7248D656}">
      <dsp:nvSpPr>
        <dsp:cNvPr id="0" name=""/>
        <dsp:cNvSpPr/>
      </dsp:nvSpPr>
      <dsp:spPr>
        <a:xfrm>
          <a:off x="4173580" y="504057"/>
          <a:ext cx="1506339" cy="1506325"/>
        </a:xfrm>
        <a:prstGeom prst="ellipse">
          <a:avLst/>
        </a:prstGeom>
        <a:solidFill>
          <a:srgbClr val="99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dir, xml:lang</a:t>
          </a:r>
          <a:endParaRPr lang="zh-CN" altLang="en-US" sz="1200" kern="1200" dirty="0"/>
        </a:p>
      </dsp:txBody>
      <dsp:txXfrm>
        <a:off x="4173580" y="504057"/>
        <a:ext cx="1506339" cy="1506325"/>
      </dsp:txXfrm>
    </dsp:sp>
    <dsp:sp modelId="{B1A8DCA1-000A-460D-8C46-836380CE9FBC}">
      <dsp:nvSpPr>
        <dsp:cNvPr id="0" name=""/>
        <dsp:cNvSpPr/>
      </dsp:nvSpPr>
      <dsp:spPr>
        <a:xfrm>
          <a:off x="1597677" y="21610"/>
          <a:ext cx="4473497" cy="357879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6BA42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1E9D6-C653-4F53-B07C-9D11C0B361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hinaw3c.org/glossary-sc3.html" TargetMode="External"/><Relationship Id="rId3" Type="http://schemas.openxmlformats.org/officeDocument/2006/relationships/hyperlink" Target="https://developer.mozilla.org/en-US/docs/Web/Guide/HTML/HTML5/HTML5_element_list" TargetMode="External"/><Relationship Id="rId7" Type="http://schemas.openxmlformats.org/officeDocument/2006/relationships/hyperlink" Target="http://www.chinaw3c.org/glossary-sc2.html" TargetMode="External"/><Relationship Id="rId2" Type="http://schemas.openxmlformats.org/officeDocument/2006/relationships/hyperlink" Target="http://html-tags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inaw3c.org/glossary-sc.html" TargetMode="External"/><Relationship Id="rId5" Type="http://schemas.openxmlformats.org/officeDocument/2006/relationships/hyperlink" Target="https://hsivonen.fi/doctype/" TargetMode="External"/><Relationship Id="rId10" Type="http://schemas.openxmlformats.org/officeDocument/2006/relationships/hyperlink" Target="http://developers.whatwg.org/" TargetMode="External"/><Relationship Id="rId4" Type="http://schemas.openxmlformats.org/officeDocument/2006/relationships/hyperlink" Target="http://htmldog.com/reference/htmltags/commonattributes/" TargetMode="External"/><Relationship Id="rId9" Type="http://schemas.openxmlformats.org/officeDocument/2006/relationships/hyperlink" Target="https://www.w3.org/html/ig/zh/wiki/HTML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Getting Started with HTML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HTML Tags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http://html-tags.info/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HTML5 element list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https://developer.mozilla.org/en-US/docs/Web/Guide/HTML/HTML5/HTML5_element_list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Common Attributes of HTML tags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http://htmldog.com/reference/htmltags/commonattributes/</a:t>
            </a:r>
            <a:endParaRPr lang="en-US" altLang="zh-CN" sz="9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Activating Browser Modes with </a:t>
            </a:r>
            <a:r>
              <a:rPr lang="en-US" altLang="zh-CN" sz="900" dirty="0" err="1" smtClean="0">
                <a:latin typeface="微软雅黑" pitchFamily="34" charset="-122"/>
                <a:ea typeface="微软雅黑" pitchFamily="34" charset="-122"/>
              </a:rPr>
              <a:t>Doctype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https://hsivonen.fi/doctype/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W3C Glossary Dictionary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http://www.chinaw3c.org/glossary-sc.html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http://www.chinaw3c.org/glossary-sc2.html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http://www.chinaw3c.org/glossary-sc3.html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W3C HTML5 Wiki (Chinese Version) 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9"/>
              </a:rPr>
              <a:t>https://www.w3.org/html/ig/zh/wiki/HTML5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HTML: The Living Standard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10"/>
              </a:rPr>
              <a:t>http://developers.whatwg.org/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sz="1400" dirty="0" smtClean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Recommended Books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20050535-1_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2276872"/>
            <a:ext cx="1296144" cy="1296144"/>
          </a:xfrm>
          <a:prstGeom prst="rect">
            <a:avLst/>
          </a:prstGeom>
        </p:spPr>
      </p:pic>
      <p:pic>
        <p:nvPicPr>
          <p:cNvPr id="5" name="图片 4" descr="CSS-Zen-Gard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261456"/>
            <a:ext cx="1368152" cy="1368152"/>
          </a:xfrm>
          <a:prstGeom prst="rect">
            <a:avLst/>
          </a:prstGeom>
        </p:spPr>
      </p:pic>
      <p:pic>
        <p:nvPicPr>
          <p:cNvPr id="6" name="图片 5" descr="The-Non-Designer's-Design-Bo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1182" y="2132856"/>
            <a:ext cx="1272586" cy="1568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386104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The Non-Designer's Design Book (3rd Edition)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4581708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 Robin Williams</a:t>
            </a:r>
            <a:endParaRPr lang="zh-CN" altLang="en-US" sz="1000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4771417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Feb. 22, 2008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941748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216 P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386104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The Zen of CSS Design: Visual Enlightenment for the Web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4581708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 Dave Shea</a:t>
            </a:r>
            <a:endParaRPr lang="zh-CN" altLang="en-US" sz="1000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888" y="4771417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Feb. 27, 2005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4941748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304 P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3861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CSS: The Definitive Guide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6176" y="4365104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by 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zh-CN" sz="1000" i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Eric A. Meyer</a:t>
            </a:r>
            <a:endParaRPr lang="zh-CN" altLang="en-US" sz="1000" i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455481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Nov. 14, 2006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6176" y="472514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538 P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en-US" altLang="zh-CN" sz="3800" dirty="0" smtClean="0">
                <a:solidFill>
                  <a:schemeClr val="bg1"/>
                </a:solidFill>
                <a:ea typeface="微软雅黑" pitchFamily="34" charset="-122"/>
              </a:rPr>
              <a:t>’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 HTML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60446" y="3429000"/>
            <a:ext cx="3623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H T M L</a:t>
            </a:r>
            <a:endParaRPr lang="zh-CN" altLang="en-US" sz="72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2327" y="306896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Hyper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3458" y="306896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03501" y="3068960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Markup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0345" y="3068960"/>
            <a:ext cx="10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Language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Development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9552" y="4139555"/>
            <a:ext cx="7560840" cy="246221"/>
            <a:chOff x="899592" y="3491483"/>
            <a:chExt cx="7560840" cy="246221"/>
          </a:xfrm>
        </p:grpSpPr>
        <p:sp>
          <p:nvSpPr>
            <p:cNvPr id="3" name="圆角矩形 2"/>
            <p:cNvSpPr/>
            <p:nvPr/>
          </p:nvSpPr>
          <p:spPr>
            <a:xfrm>
              <a:off x="899592" y="3506581"/>
              <a:ext cx="7560840" cy="21602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rgbClr val="C45D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3133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1982</a:t>
              </a:r>
              <a:endParaRPr lang="zh-CN" altLang="en-US" sz="1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12360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2016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240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2008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3533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2000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9991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1999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9951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1997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29911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1995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5381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1993</a:t>
              </a:r>
              <a:endParaRPr lang="zh-CN" altLang="en-US" sz="1000" b="1" dirty="0" smtClean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1799" y="349148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bg1"/>
                  </a:solidFill>
                  <a:ea typeface="微软雅黑" pitchFamily="34" charset="-122"/>
                </a:rPr>
                <a:t>1990</a:t>
              </a:r>
              <a:endParaRPr lang="zh-CN" altLang="en-US" sz="10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117" y="2984213"/>
            <a:ext cx="97249" cy="1080120"/>
            <a:chOff x="1115616" y="2276872"/>
            <a:chExt cx="97249" cy="1080120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115616" y="2276872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1118686" y="2297906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81125" y="28405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Proposed and prototyped 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ENQUIRE</a:t>
            </a:r>
          </a:p>
          <a:p>
            <a:r>
              <a:rPr lang="en-US" altLang="zh-CN" sz="800" i="1" dirty="0" smtClean="0"/>
              <a:t>Tim Berners-Lee</a:t>
            </a:r>
            <a:endParaRPr lang="zh-CN" altLang="en-US" sz="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981125" y="310230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1982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 flipV="1">
            <a:off x="2468052" y="4437112"/>
            <a:ext cx="97249" cy="643717"/>
            <a:chOff x="1115616" y="2276872"/>
            <a:chExt cx="97249" cy="643717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1115616" y="2276872"/>
              <a:ext cx="0" cy="643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>
              <a:spLocks noChangeAspect="1"/>
            </p:cNvSpPr>
            <p:nvPr/>
          </p:nvSpPr>
          <p:spPr>
            <a:xfrm rot="5400000">
              <a:off x="1118686" y="2297906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18694" y="4661891"/>
            <a:ext cx="1414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Specified HTML and wrote the browser and server software</a:t>
            </a:r>
          </a:p>
          <a:p>
            <a:r>
              <a:rPr lang="en-US" altLang="zh-CN" sz="800" i="1" dirty="0" smtClean="0"/>
              <a:t>Tim Berners-Lee</a:t>
            </a:r>
            <a:endParaRPr lang="zh-CN" altLang="en-US" sz="800" i="1" dirty="0" smtClean="0"/>
          </a:p>
          <a:p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18694" y="515748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1990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25141" y="3356992"/>
            <a:ext cx="576064" cy="57606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158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118917" y="1916832"/>
            <a:ext cx="97249" cy="2147502"/>
            <a:chOff x="1115616" y="1209491"/>
            <a:chExt cx="97249" cy="2147502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1115616" y="1209491"/>
              <a:ext cx="0" cy="214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>
              <a:spLocks noChangeAspect="1"/>
            </p:cNvSpPr>
            <p:nvPr/>
          </p:nvSpPr>
          <p:spPr>
            <a:xfrm rot="5400000">
              <a:off x="1118686" y="1230522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90925" y="17918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altLang="zh-CN" sz="800" dirty="0" smtClean="0"/>
              <a:t> was published by the IETF</a:t>
            </a:r>
            <a:endParaRPr lang="zh-CN" altLang="en-US" sz="8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90925" y="1914150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1993.06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66050" y="2492896"/>
            <a:ext cx="97249" cy="1571438"/>
            <a:chOff x="1115616" y="1785555"/>
            <a:chExt cx="97249" cy="1571438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1115616" y="1785555"/>
              <a:ext cx="0" cy="15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等腰三角形 37"/>
            <p:cNvSpPr>
              <a:spLocks noChangeAspect="1"/>
            </p:cNvSpPr>
            <p:nvPr/>
          </p:nvSpPr>
          <p:spPr>
            <a:xfrm rot="5400000">
              <a:off x="1118686" y="1806586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38058" y="2276872"/>
            <a:ext cx="12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 2.0 </a:t>
            </a:r>
            <a:r>
              <a:rPr lang="en-US" altLang="zh-CN" sz="800" dirty="0" smtClean="0"/>
              <a:t>was published as </a:t>
            </a:r>
            <a:r>
              <a:rPr lang="en-US" altLang="zh-CN" sz="800" b="1" dirty="0" smtClean="0"/>
              <a:t>IETF RFC 1866</a:t>
            </a:r>
            <a:endParaRPr lang="zh-CN" altLang="en-US" sz="800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38058" y="2551034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1995.11.24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 flipV="1">
            <a:off x="3848617" y="4437112"/>
            <a:ext cx="97249" cy="643717"/>
            <a:chOff x="1115616" y="2276872"/>
            <a:chExt cx="97249" cy="643717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1115616" y="2276872"/>
              <a:ext cx="0" cy="643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等腰三角形 44"/>
            <p:cNvSpPr>
              <a:spLocks noChangeAspect="1"/>
            </p:cNvSpPr>
            <p:nvPr/>
          </p:nvSpPr>
          <p:spPr>
            <a:xfrm rot="5400000">
              <a:off x="1118686" y="2297906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899259" y="4775710"/>
            <a:ext cx="141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 3.2</a:t>
            </a:r>
            <a:r>
              <a:rPr lang="en-US" altLang="zh-CN" sz="800" b="1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800" dirty="0" smtClean="0"/>
              <a:t>was published as a W3C Recommendation</a:t>
            </a:r>
            <a:endParaRPr lang="zh-CN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899259" y="505498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1997.01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flipV="1">
            <a:off x="3843227" y="5301208"/>
            <a:ext cx="97249" cy="355685"/>
            <a:chOff x="1115616" y="2276872"/>
            <a:chExt cx="97249" cy="355685"/>
          </a:xfrm>
        </p:grpSpPr>
        <p:cxnSp>
          <p:nvCxnSpPr>
            <p:cNvPr id="52" name="直接连接符 51"/>
            <p:cNvCxnSpPr/>
            <p:nvPr/>
          </p:nvCxnSpPr>
          <p:spPr>
            <a:xfrm flipV="1">
              <a:off x="1115616" y="2276872"/>
              <a:ext cx="0" cy="355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>
              <a:spLocks noChangeAspect="1"/>
            </p:cNvSpPr>
            <p:nvPr/>
          </p:nvSpPr>
          <p:spPr>
            <a:xfrm rot="5400000">
              <a:off x="1118686" y="2297906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93869" y="5351774"/>
            <a:ext cx="1414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 4.0</a:t>
            </a:r>
            <a:r>
              <a:rPr lang="en-US" altLang="zh-CN" sz="800" dirty="0" smtClean="0"/>
              <a:t> was published as a W3C Recommendation</a:t>
            </a:r>
            <a:endParaRPr lang="zh-CN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893869" y="563105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1997.12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194302" y="2924944"/>
            <a:ext cx="97249" cy="1139390"/>
            <a:chOff x="1115616" y="2217603"/>
            <a:chExt cx="97249" cy="1139390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1115616" y="2217603"/>
              <a:ext cx="0" cy="1139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等腰三角形 57"/>
            <p:cNvSpPr>
              <a:spLocks noChangeAspect="1"/>
            </p:cNvSpPr>
            <p:nvPr/>
          </p:nvSpPr>
          <p:spPr>
            <a:xfrm rot="5400000">
              <a:off x="1118686" y="2238634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293493" y="271844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 4.01</a:t>
            </a:r>
            <a:r>
              <a:rPr lang="en-US" altLang="zh-CN" sz="800" b="1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800" dirty="0" smtClean="0"/>
              <a:t>was published as a W3C Recommendation</a:t>
            </a:r>
            <a:endParaRPr lang="zh-CN" altLang="en-US" sz="800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293493" y="2992606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1999.11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509517" y="3429000"/>
            <a:ext cx="97249" cy="635334"/>
            <a:chOff x="1115616" y="2721659"/>
            <a:chExt cx="97249" cy="635334"/>
          </a:xfrm>
        </p:grpSpPr>
        <p:cxnSp>
          <p:nvCxnSpPr>
            <p:cNvPr id="66" name="直接连接符 65"/>
            <p:cNvCxnSpPr/>
            <p:nvPr/>
          </p:nvCxnSpPr>
          <p:spPr>
            <a:xfrm flipV="1">
              <a:off x="1115616" y="2721659"/>
              <a:ext cx="0" cy="635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等腰三角形 66"/>
            <p:cNvSpPr>
              <a:spLocks noChangeAspect="1"/>
            </p:cNvSpPr>
            <p:nvPr/>
          </p:nvSpPr>
          <p:spPr>
            <a:xfrm rot="5400000">
              <a:off x="1118686" y="2742690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608708" y="3196649"/>
            <a:ext cx="226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ISO </a:t>
            </a:r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altLang="zh-CN" sz="800" b="1" dirty="0" smtClean="0"/>
              <a:t>,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800" dirty="0" smtClean="0"/>
              <a:t>based </a:t>
            </a:r>
            <a:r>
              <a:rPr lang="en-US" altLang="zh-CN" sz="800" dirty="0" smtClean="0"/>
              <a:t>on HTML 4.01 </a:t>
            </a:r>
            <a:r>
              <a:rPr lang="en-US" altLang="zh-CN" sz="800" dirty="0" smtClean="0"/>
              <a:t>Strict, </a:t>
            </a:r>
            <a:r>
              <a:rPr lang="en-US" altLang="zh-CN" sz="800" dirty="0" smtClean="0"/>
              <a:t>was published as an ISO/IEC international standard</a:t>
            </a:r>
            <a:endParaRPr lang="zh-CN" altLang="en-US" sz="8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8708" y="34708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2000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05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 flipV="1">
            <a:off x="6572508" y="4437112"/>
            <a:ext cx="97249" cy="643717"/>
            <a:chOff x="1115616" y="2276872"/>
            <a:chExt cx="97249" cy="643717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115616" y="2276872"/>
              <a:ext cx="0" cy="643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等腰三角形 76"/>
            <p:cNvSpPr>
              <a:spLocks noChangeAspect="1"/>
            </p:cNvSpPr>
            <p:nvPr/>
          </p:nvSpPr>
          <p:spPr>
            <a:xfrm rot="5400000">
              <a:off x="1118686" y="2297906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6623150" y="4742078"/>
            <a:ext cx="112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HTML5</a:t>
            </a:r>
            <a:r>
              <a:rPr lang="en-US" altLang="zh-CN" sz="800" dirty="0" smtClean="0"/>
              <a:t> was published as a Working Draft by the W3C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6623150" y="5126995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2008.01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650686" y="3429000"/>
            <a:ext cx="97249" cy="635334"/>
            <a:chOff x="1115616" y="2721659"/>
            <a:chExt cx="97249" cy="635334"/>
          </a:xfrm>
        </p:grpSpPr>
        <p:cxnSp>
          <p:nvCxnSpPr>
            <p:cNvPr id="81" name="直接连接符 80"/>
            <p:cNvCxnSpPr/>
            <p:nvPr/>
          </p:nvCxnSpPr>
          <p:spPr>
            <a:xfrm flipV="1">
              <a:off x="1115616" y="2721659"/>
              <a:ext cx="0" cy="635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等腰三角形 81"/>
            <p:cNvSpPr>
              <a:spLocks noChangeAspect="1"/>
            </p:cNvSpPr>
            <p:nvPr/>
          </p:nvSpPr>
          <p:spPr>
            <a:xfrm rot="5400000">
              <a:off x="1118686" y="2742690"/>
              <a:ext cx="115210" cy="73148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749877" y="3196649"/>
            <a:ext cx="111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accent6">
                    <a:lumMod val="75000"/>
                  </a:schemeClr>
                </a:solidFill>
              </a:rPr>
              <a:t>HTML 5.1</a:t>
            </a:r>
            <a:r>
              <a:rPr lang="en-US" altLang="zh-CN" sz="800" b="1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800" dirty="0" smtClean="0"/>
              <a:t>will be published as a W3C Recommendation</a:t>
            </a:r>
            <a:endParaRPr lang="zh-CN" altLang="en-US" sz="800" b="1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7749877" y="359094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2016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Structure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1454" y="3852337"/>
            <a:ext cx="623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51A228"/>
                </a:solidFill>
              </a:rPr>
              <a:t>&lt;a </a:t>
            </a:r>
            <a:r>
              <a:rPr lang="en-US" altLang="zh-CN" sz="3200" b="1" dirty="0" err="1" smtClean="0">
                <a:solidFill>
                  <a:schemeClr val="accent5">
                    <a:lumMod val="75000"/>
                  </a:schemeClr>
                </a:solidFill>
              </a:rPr>
              <a:t>href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</a:rPr>
              <a:t>=“#”</a:t>
            </a:r>
            <a:r>
              <a:rPr lang="en-US" altLang="zh-CN" sz="3200" b="1" dirty="0" smtClean="0">
                <a:solidFill>
                  <a:srgbClr val="51A228"/>
                </a:solidFill>
              </a:rPr>
              <a:t>&gt;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This is a link text. </a:t>
            </a:r>
            <a:r>
              <a:rPr lang="en-US" altLang="zh-CN" sz="3200" b="1" dirty="0" smtClean="0">
                <a:solidFill>
                  <a:srgbClr val="51A228"/>
                </a:solidFill>
              </a:rPr>
              <a:t>&lt;/a&gt;</a:t>
            </a:r>
            <a:endParaRPr lang="zh-CN" altLang="en-US" sz="3200" b="1" dirty="0">
              <a:solidFill>
                <a:srgbClr val="51A228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07704" y="2914491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847019" y="4581128"/>
            <a:ext cx="0" cy="43204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1849654" y="3692620"/>
            <a:ext cx="85329" cy="401281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5400000" flipH="1" flipV="1">
            <a:off x="2820085" y="3736111"/>
            <a:ext cx="85329" cy="1460689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rot="16200000">
            <a:off x="4998976" y="3444214"/>
            <a:ext cx="45719" cy="2088233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09766" y="5013176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2554451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Opening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4613" y="5003884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Attribute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277626" y="2914491"/>
            <a:ext cx="0" cy="86409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 rot="5400000">
            <a:off x="7229635" y="3497218"/>
            <a:ext cx="85329" cy="792088"/>
          </a:xfrm>
          <a:custGeom>
            <a:avLst/>
            <a:gdLst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869762 w 914400"/>
              <a:gd name="connsiteY7" fmla="*/ 44638 h 914400"/>
              <a:gd name="connsiteX8" fmla="*/ 914400 w 914400"/>
              <a:gd name="connsiteY8" fmla="*/ 152403 h 914400"/>
              <a:gd name="connsiteX9" fmla="*/ 914400 w 914400"/>
              <a:gd name="connsiteY9" fmla="*/ 761997 h 914400"/>
              <a:gd name="connsiteX10" fmla="*/ 869762 w 914400"/>
              <a:gd name="connsiteY10" fmla="*/ 869762 h 914400"/>
              <a:gd name="connsiteX11" fmla="*/ 761997 w 914400"/>
              <a:gd name="connsiteY11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869762 w 914400"/>
              <a:gd name="connsiteY4" fmla="*/ 44638 h 914400"/>
              <a:gd name="connsiteX5" fmla="*/ 914400 w 914400"/>
              <a:gd name="connsiteY5" fmla="*/ 152403 h 914400"/>
              <a:gd name="connsiteX6" fmla="*/ 914400 w 914400"/>
              <a:gd name="connsiteY6" fmla="*/ 761997 h 914400"/>
              <a:gd name="connsiteX7" fmla="*/ 869762 w 914400"/>
              <a:gd name="connsiteY7" fmla="*/ 869762 h 914400"/>
              <a:gd name="connsiteX8" fmla="*/ 761997 w 914400"/>
              <a:gd name="connsiteY8" fmla="*/ 914400 h 914400"/>
              <a:gd name="connsiteX9" fmla="*/ 152403 w 914400"/>
              <a:gd name="connsiteY9" fmla="*/ 914400 h 914400"/>
              <a:gd name="connsiteX10" fmla="*/ 44638 w 914400"/>
              <a:gd name="connsiteY10" fmla="*/ 869762 h 914400"/>
              <a:gd name="connsiteX11" fmla="*/ 0 w 914400"/>
              <a:gd name="connsiteY11" fmla="*/ 761997 h 914400"/>
              <a:gd name="connsiteX12" fmla="*/ 0 w 914400"/>
              <a:gd name="connsiteY12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761997 w 914400"/>
              <a:gd name="connsiteY6" fmla="*/ 0 h 914400"/>
              <a:gd name="connsiteX7" fmla="*/ 914400 w 914400"/>
              <a:gd name="connsiteY7" fmla="*/ 152403 h 914400"/>
              <a:gd name="connsiteX8" fmla="*/ 914400 w 914400"/>
              <a:gd name="connsiteY8" fmla="*/ 761997 h 914400"/>
              <a:gd name="connsiteX9" fmla="*/ 869762 w 914400"/>
              <a:gd name="connsiteY9" fmla="*/ 869762 h 914400"/>
              <a:gd name="connsiteX10" fmla="*/ 761997 w 914400"/>
              <a:gd name="connsiteY10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761997 w 932361"/>
              <a:gd name="connsiteY6" fmla="*/ 0 h 914400"/>
              <a:gd name="connsiteX7" fmla="*/ 914400 w 932361"/>
              <a:gd name="connsiteY7" fmla="*/ 761997 h 914400"/>
              <a:gd name="connsiteX8" fmla="*/ 869762 w 932361"/>
              <a:gd name="connsiteY8" fmla="*/ 869762 h 914400"/>
              <a:gd name="connsiteX9" fmla="*/ 761997 w 932361"/>
              <a:gd name="connsiteY9" fmla="*/ 914400 h 914400"/>
              <a:gd name="connsiteX0" fmla="*/ 0 w 932361"/>
              <a:gd name="connsiteY0" fmla="*/ 152403 h 914400"/>
              <a:gd name="connsiteX1" fmla="*/ 44638 w 932361"/>
              <a:gd name="connsiteY1" fmla="*/ 44638 h 914400"/>
              <a:gd name="connsiteX2" fmla="*/ 152403 w 932361"/>
              <a:gd name="connsiteY2" fmla="*/ 0 h 914400"/>
              <a:gd name="connsiteX3" fmla="*/ 761997 w 932361"/>
              <a:gd name="connsiteY3" fmla="*/ 0 h 914400"/>
              <a:gd name="connsiteX4" fmla="*/ 914400 w 932361"/>
              <a:gd name="connsiteY4" fmla="*/ 152403 h 914400"/>
              <a:gd name="connsiteX5" fmla="*/ 914400 w 932361"/>
              <a:gd name="connsiteY5" fmla="*/ 761997 h 914400"/>
              <a:gd name="connsiteX6" fmla="*/ 869762 w 932361"/>
              <a:gd name="connsiteY6" fmla="*/ 869762 h 914400"/>
              <a:gd name="connsiteX7" fmla="*/ 761997 w 932361"/>
              <a:gd name="connsiteY7" fmla="*/ 914400 h 914400"/>
              <a:gd name="connsiteX8" fmla="*/ 152403 w 932361"/>
              <a:gd name="connsiteY8" fmla="*/ 914400 h 914400"/>
              <a:gd name="connsiteX9" fmla="*/ 44638 w 932361"/>
              <a:gd name="connsiteY9" fmla="*/ 869762 h 914400"/>
              <a:gd name="connsiteX10" fmla="*/ 0 w 932361"/>
              <a:gd name="connsiteY10" fmla="*/ 761997 h 914400"/>
              <a:gd name="connsiteX11" fmla="*/ 0 w 932361"/>
              <a:gd name="connsiteY11" fmla="*/ 152403 h 914400"/>
              <a:gd name="connsiteX0" fmla="*/ 152403 w 932361"/>
              <a:gd name="connsiteY0" fmla="*/ 914400 h 914400"/>
              <a:gd name="connsiteX1" fmla="*/ 44638 w 932361"/>
              <a:gd name="connsiteY1" fmla="*/ 869762 h 914400"/>
              <a:gd name="connsiteX2" fmla="*/ 0 w 932361"/>
              <a:gd name="connsiteY2" fmla="*/ 761997 h 914400"/>
              <a:gd name="connsiteX3" fmla="*/ 0 w 932361"/>
              <a:gd name="connsiteY3" fmla="*/ 152403 h 914400"/>
              <a:gd name="connsiteX4" fmla="*/ 44638 w 932361"/>
              <a:gd name="connsiteY4" fmla="*/ 44638 h 914400"/>
              <a:gd name="connsiteX5" fmla="*/ 152403 w 932361"/>
              <a:gd name="connsiteY5" fmla="*/ 0 h 914400"/>
              <a:gd name="connsiteX6" fmla="*/ 914400 w 932361"/>
              <a:gd name="connsiteY6" fmla="*/ 761997 h 914400"/>
              <a:gd name="connsiteX7" fmla="*/ 869762 w 932361"/>
              <a:gd name="connsiteY7" fmla="*/ 869762 h 914400"/>
              <a:gd name="connsiteX8" fmla="*/ 761997 w 932361"/>
              <a:gd name="connsiteY8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869762 w 914400"/>
              <a:gd name="connsiteY6" fmla="*/ 869762 h 914400"/>
              <a:gd name="connsiteX7" fmla="*/ 761997 w 914400"/>
              <a:gd name="connsiteY7" fmla="*/ 914400 h 914400"/>
              <a:gd name="connsiteX8" fmla="*/ 152403 w 914400"/>
              <a:gd name="connsiteY8" fmla="*/ 914400 h 914400"/>
              <a:gd name="connsiteX9" fmla="*/ 44638 w 914400"/>
              <a:gd name="connsiteY9" fmla="*/ 869762 h 914400"/>
              <a:gd name="connsiteX10" fmla="*/ 0 w 914400"/>
              <a:gd name="connsiteY10" fmla="*/ 761997 h 914400"/>
              <a:gd name="connsiteX11" fmla="*/ 0 w 914400"/>
              <a:gd name="connsiteY11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14400"/>
              <a:gd name="connsiteX1" fmla="*/ 44638 w 914400"/>
              <a:gd name="connsiteY1" fmla="*/ 44638 h 914400"/>
              <a:gd name="connsiteX2" fmla="*/ 152403 w 914400"/>
              <a:gd name="connsiteY2" fmla="*/ 0 h 914400"/>
              <a:gd name="connsiteX3" fmla="*/ 761997 w 914400"/>
              <a:gd name="connsiteY3" fmla="*/ 0 h 914400"/>
              <a:gd name="connsiteX4" fmla="*/ 914400 w 914400"/>
              <a:gd name="connsiteY4" fmla="*/ 152403 h 914400"/>
              <a:gd name="connsiteX5" fmla="*/ 914400 w 914400"/>
              <a:gd name="connsiteY5" fmla="*/ 761997 h 914400"/>
              <a:gd name="connsiteX6" fmla="*/ 761997 w 914400"/>
              <a:gd name="connsiteY6" fmla="*/ 914400 h 914400"/>
              <a:gd name="connsiteX7" fmla="*/ 152403 w 914400"/>
              <a:gd name="connsiteY7" fmla="*/ 914400 h 914400"/>
              <a:gd name="connsiteX8" fmla="*/ 44638 w 914400"/>
              <a:gd name="connsiteY8" fmla="*/ 869762 h 914400"/>
              <a:gd name="connsiteX9" fmla="*/ 0 w 914400"/>
              <a:gd name="connsiteY9" fmla="*/ 761997 h 914400"/>
              <a:gd name="connsiteX10" fmla="*/ 0 w 914400"/>
              <a:gd name="connsiteY10" fmla="*/ 152403 h 914400"/>
              <a:gd name="connsiteX0" fmla="*/ 152403 w 914400"/>
              <a:gd name="connsiteY0" fmla="*/ 914400 h 914400"/>
              <a:gd name="connsiteX1" fmla="*/ 44638 w 914400"/>
              <a:gd name="connsiteY1" fmla="*/ 869762 h 914400"/>
              <a:gd name="connsiteX2" fmla="*/ 0 w 914400"/>
              <a:gd name="connsiteY2" fmla="*/ 761997 h 914400"/>
              <a:gd name="connsiteX3" fmla="*/ 0 w 914400"/>
              <a:gd name="connsiteY3" fmla="*/ 152403 h 914400"/>
              <a:gd name="connsiteX4" fmla="*/ 44638 w 914400"/>
              <a:gd name="connsiteY4" fmla="*/ 44638 h 914400"/>
              <a:gd name="connsiteX5" fmla="*/ 152403 w 914400"/>
              <a:gd name="connsiteY5" fmla="*/ 0 h 914400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761997 w 914400"/>
              <a:gd name="connsiteY3" fmla="*/ 0 h 932361"/>
              <a:gd name="connsiteX4" fmla="*/ 914400 w 914400"/>
              <a:gd name="connsiteY4" fmla="*/ 152403 h 932361"/>
              <a:gd name="connsiteX5" fmla="*/ 914400 w 914400"/>
              <a:gd name="connsiteY5" fmla="*/ 761997 h 932361"/>
              <a:gd name="connsiteX6" fmla="*/ 152403 w 914400"/>
              <a:gd name="connsiteY6" fmla="*/ 914400 h 932361"/>
              <a:gd name="connsiteX7" fmla="*/ 44638 w 914400"/>
              <a:gd name="connsiteY7" fmla="*/ 869762 h 932361"/>
              <a:gd name="connsiteX8" fmla="*/ 0 w 914400"/>
              <a:gd name="connsiteY8" fmla="*/ 761997 h 932361"/>
              <a:gd name="connsiteX9" fmla="*/ 0 w 914400"/>
              <a:gd name="connsiteY9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015999"/>
              <a:gd name="connsiteY0" fmla="*/ 152403 h 932361"/>
              <a:gd name="connsiteX1" fmla="*/ 44638 w 1015999"/>
              <a:gd name="connsiteY1" fmla="*/ 44638 h 932361"/>
              <a:gd name="connsiteX2" fmla="*/ 152403 w 1015999"/>
              <a:gd name="connsiteY2" fmla="*/ 0 h 932361"/>
              <a:gd name="connsiteX3" fmla="*/ 761997 w 1015999"/>
              <a:gd name="connsiteY3" fmla="*/ 0 h 932361"/>
              <a:gd name="connsiteX4" fmla="*/ 914400 w 1015999"/>
              <a:gd name="connsiteY4" fmla="*/ 761997 h 932361"/>
              <a:gd name="connsiteX5" fmla="*/ 152403 w 1015999"/>
              <a:gd name="connsiteY5" fmla="*/ 914400 h 932361"/>
              <a:gd name="connsiteX6" fmla="*/ 44638 w 1015999"/>
              <a:gd name="connsiteY6" fmla="*/ 869762 h 932361"/>
              <a:gd name="connsiteX7" fmla="*/ 0 w 1015999"/>
              <a:gd name="connsiteY7" fmla="*/ 761997 h 932361"/>
              <a:gd name="connsiteX8" fmla="*/ 0 w 1015999"/>
              <a:gd name="connsiteY8" fmla="*/ 152403 h 932361"/>
              <a:gd name="connsiteX0" fmla="*/ 152403 w 1015999"/>
              <a:gd name="connsiteY0" fmla="*/ 914400 h 932361"/>
              <a:gd name="connsiteX1" fmla="*/ 44638 w 1015999"/>
              <a:gd name="connsiteY1" fmla="*/ 869762 h 932361"/>
              <a:gd name="connsiteX2" fmla="*/ 0 w 1015999"/>
              <a:gd name="connsiteY2" fmla="*/ 761997 h 932361"/>
              <a:gd name="connsiteX3" fmla="*/ 0 w 1015999"/>
              <a:gd name="connsiteY3" fmla="*/ 152403 h 932361"/>
              <a:gd name="connsiteX4" fmla="*/ 44638 w 1015999"/>
              <a:gd name="connsiteY4" fmla="*/ 44638 h 932361"/>
              <a:gd name="connsiteX5" fmla="*/ 152403 w 1015999"/>
              <a:gd name="connsiteY5" fmla="*/ 0 h 932361"/>
              <a:gd name="connsiteX0" fmla="*/ 0 w 914400"/>
              <a:gd name="connsiteY0" fmla="*/ 152403 h 932361"/>
              <a:gd name="connsiteX1" fmla="*/ 44638 w 914400"/>
              <a:gd name="connsiteY1" fmla="*/ 44638 h 932361"/>
              <a:gd name="connsiteX2" fmla="*/ 152403 w 914400"/>
              <a:gd name="connsiteY2" fmla="*/ 0 h 932361"/>
              <a:gd name="connsiteX3" fmla="*/ 914400 w 914400"/>
              <a:gd name="connsiteY3" fmla="*/ 761997 h 932361"/>
              <a:gd name="connsiteX4" fmla="*/ 152403 w 914400"/>
              <a:gd name="connsiteY4" fmla="*/ 914400 h 932361"/>
              <a:gd name="connsiteX5" fmla="*/ 44638 w 914400"/>
              <a:gd name="connsiteY5" fmla="*/ 869762 h 932361"/>
              <a:gd name="connsiteX6" fmla="*/ 0 w 914400"/>
              <a:gd name="connsiteY6" fmla="*/ 761997 h 932361"/>
              <a:gd name="connsiteX7" fmla="*/ 0 w 914400"/>
              <a:gd name="connsiteY7" fmla="*/ 152403 h 932361"/>
              <a:gd name="connsiteX0" fmla="*/ 152403 w 914400"/>
              <a:gd name="connsiteY0" fmla="*/ 914400 h 932361"/>
              <a:gd name="connsiteX1" fmla="*/ 44638 w 914400"/>
              <a:gd name="connsiteY1" fmla="*/ 869762 h 932361"/>
              <a:gd name="connsiteX2" fmla="*/ 0 w 914400"/>
              <a:gd name="connsiteY2" fmla="*/ 761997 h 932361"/>
              <a:gd name="connsiteX3" fmla="*/ 0 w 914400"/>
              <a:gd name="connsiteY3" fmla="*/ 152403 h 932361"/>
              <a:gd name="connsiteX4" fmla="*/ 44638 w 914400"/>
              <a:gd name="connsiteY4" fmla="*/ 44638 h 932361"/>
              <a:gd name="connsiteX5" fmla="*/ 152403 w 914400"/>
              <a:gd name="connsiteY5" fmla="*/ 0 h 932361"/>
              <a:gd name="connsiteX0" fmla="*/ 0 w 152403"/>
              <a:gd name="connsiteY0" fmla="*/ 152403 h 932361"/>
              <a:gd name="connsiteX1" fmla="*/ 44638 w 152403"/>
              <a:gd name="connsiteY1" fmla="*/ 44638 h 932361"/>
              <a:gd name="connsiteX2" fmla="*/ 152403 w 152403"/>
              <a:gd name="connsiteY2" fmla="*/ 0 h 932361"/>
              <a:gd name="connsiteX3" fmla="*/ 152403 w 152403"/>
              <a:gd name="connsiteY3" fmla="*/ 914400 h 932361"/>
              <a:gd name="connsiteX4" fmla="*/ 44638 w 152403"/>
              <a:gd name="connsiteY4" fmla="*/ 869762 h 932361"/>
              <a:gd name="connsiteX5" fmla="*/ 0 w 152403"/>
              <a:gd name="connsiteY5" fmla="*/ 761997 h 932361"/>
              <a:gd name="connsiteX6" fmla="*/ 0 w 152403"/>
              <a:gd name="connsiteY6" fmla="*/ 152403 h 932361"/>
              <a:gd name="connsiteX0" fmla="*/ 152403 w 152403"/>
              <a:gd name="connsiteY0" fmla="*/ 914400 h 932361"/>
              <a:gd name="connsiteX1" fmla="*/ 44638 w 152403"/>
              <a:gd name="connsiteY1" fmla="*/ 869762 h 932361"/>
              <a:gd name="connsiteX2" fmla="*/ 0 w 152403"/>
              <a:gd name="connsiteY2" fmla="*/ 761997 h 932361"/>
              <a:gd name="connsiteX3" fmla="*/ 0 w 152403"/>
              <a:gd name="connsiteY3" fmla="*/ 152403 h 932361"/>
              <a:gd name="connsiteX4" fmla="*/ 44638 w 152403"/>
              <a:gd name="connsiteY4" fmla="*/ 44638 h 932361"/>
              <a:gd name="connsiteX5" fmla="*/ 152403 w 152403"/>
              <a:gd name="connsiteY5" fmla="*/ 0 h 93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3" h="932361" stroke="0" extrusionOk="0">
                <a:moveTo>
                  <a:pt x="0" y="152403"/>
                </a:move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  <a:lnTo>
                  <a:pt x="152403" y="914400"/>
                </a:lnTo>
                <a:cubicBezTo>
                  <a:pt x="7443" y="932361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lose/>
              </a:path>
              <a:path w="152403" h="932361" fill="none">
                <a:moveTo>
                  <a:pt x="152403" y="914400"/>
                </a:moveTo>
                <a:cubicBezTo>
                  <a:pt x="111983" y="914400"/>
                  <a:pt x="73219" y="898343"/>
                  <a:pt x="44638" y="869762"/>
                </a:cubicBezTo>
                <a:cubicBezTo>
                  <a:pt x="16057" y="841181"/>
                  <a:pt x="0" y="802417"/>
                  <a:pt x="0" y="761997"/>
                </a:cubicBezTo>
                <a:lnTo>
                  <a:pt x="0" y="152403"/>
                </a:lnTo>
                <a:cubicBezTo>
                  <a:pt x="0" y="111983"/>
                  <a:pt x="16057" y="73219"/>
                  <a:pt x="44638" y="44638"/>
                </a:cubicBezTo>
                <a:cubicBezTo>
                  <a:pt x="73219" y="16057"/>
                  <a:pt x="111983" y="0"/>
                  <a:pt x="152403" y="0"/>
                </a:cubicBezTo>
              </a:path>
            </a:pathLst>
          </a:cu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43653" y="2554451"/>
            <a:ext cx="144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Closing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016508" y="4581128"/>
            <a:ext cx="0" cy="43204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Document Structure Demo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38312"/>
            <a:ext cx="58332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&lt;!DOCTYPE html&gt;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/>
            </a:r>
            <a:b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</a:br>
            <a:r>
              <a:rPr lang="en-US" altLang="zh-CN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&lt;html lang=</a:t>
            </a:r>
            <a:r>
              <a:rPr lang="zh-CN" altLang="en-US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“</a:t>
            </a:r>
            <a:r>
              <a:rPr lang="en-US" altLang="zh-CN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zh-CN</a:t>
            </a:r>
            <a:r>
              <a:rPr lang="zh-CN" altLang="en-US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”</a:t>
            </a:r>
            <a:r>
              <a:rPr lang="en-US" altLang="zh-CN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  <a:latin typeface="Yahei Mono" pitchFamily="49" charset="-122"/>
                <a:ea typeface="Yahei Mono" pitchFamily="49" charset="-122"/>
              </a:rPr>
              <a:t>&lt;head&gt;</a:t>
            </a:r>
          </a:p>
          <a:p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&lt;meta </a:t>
            </a:r>
            <a:r>
              <a:rPr lang="en-US" altLang="zh-CN" sz="2400" dirty="0" err="1" smtClean="0">
                <a:solidFill>
                  <a:schemeClr val="accent3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charset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="utf-8"&gt;</a:t>
            </a:r>
          </a:p>
          <a:p>
            <a:r>
              <a:rPr lang="en-US" altLang="zh-CN" sz="2400" dirty="0" smtClean="0">
                <a:solidFill>
                  <a:schemeClr val="accent2"/>
                </a:solidFill>
                <a:latin typeface="Yahei Mono" pitchFamily="49" charset="-122"/>
                <a:ea typeface="Yahei Mono" pitchFamily="49" charset="-122"/>
              </a:rPr>
              <a:t>&lt;title&gt; 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>Demo 1 </a:t>
            </a:r>
            <a:r>
              <a:rPr lang="en-US" altLang="zh-CN" sz="2400" dirty="0" smtClean="0">
                <a:solidFill>
                  <a:schemeClr val="accent2"/>
                </a:solidFill>
                <a:latin typeface="Yahei Mono" pitchFamily="49" charset="-122"/>
                <a:ea typeface="Yahei Mono" pitchFamily="49" charset="-122"/>
              </a:rPr>
              <a:t>&lt;/title&gt;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  <a:latin typeface="Yahei Mono" pitchFamily="49" charset="-122"/>
                <a:ea typeface="Yahei Mono" pitchFamily="49" charset="-122"/>
              </a:rPr>
              <a:t>&lt;/head&gt;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/>
            </a:r>
            <a:b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</a:br>
            <a:r>
              <a:rPr lang="en-US" altLang="zh-CN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&lt;body&gt;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/>
            </a:r>
            <a:b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</a:b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Yahei Mono" pitchFamily="49" charset="-122"/>
                <a:ea typeface="Yahei Mono" pitchFamily="49" charset="-122"/>
              </a:rPr>
              <a:t>&lt;h1&gt; 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>My First Heading </a:t>
            </a:r>
            <a:r>
              <a:rPr lang="en-US" altLang="zh-CN" sz="2400" dirty="0" smtClean="0">
                <a:solidFill>
                  <a:schemeClr val="accent5">
                    <a:lumMod val="50000"/>
                  </a:schemeClr>
                </a:solidFill>
                <a:latin typeface="Yahei Mono" pitchFamily="49" charset="-122"/>
                <a:ea typeface="Yahei Mono" pitchFamily="49" charset="-122"/>
              </a:rPr>
              <a:t>&lt;/h1&gt;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/>
            </a:r>
            <a:b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Yahei Mono" pitchFamily="49" charset="-122"/>
                <a:ea typeface="Yahei Mono" pitchFamily="49" charset="-122"/>
              </a:rPr>
              <a:t>&lt;p&gt; 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>My first paragraph. 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Yahei Mono" pitchFamily="49" charset="-122"/>
                <a:ea typeface="Yahei Mono" pitchFamily="49" charset="-122"/>
              </a:rPr>
              <a:t>&lt;/p&gt;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/>
            </a:r>
            <a:b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</a:br>
            <a:r>
              <a:rPr lang="en-US" altLang="zh-CN" sz="2400" dirty="0" smtClean="0">
                <a:solidFill>
                  <a:srgbClr val="7030A0"/>
                </a:solidFill>
                <a:latin typeface="Yahei Mono" pitchFamily="49" charset="-122"/>
                <a:ea typeface="Yahei Mono" pitchFamily="49" charset="-122"/>
              </a:rPr>
              <a:t>&lt;/body&gt;</a:t>
            </a:r>
            <a: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  <a:t/>
            </a:r>
            <a:br>
              <a:rPr lang="en-US" altLang="zh-CN" sz="2400" dirty="0" smtClean="0">
                <a:latin typeface="Yahei Mono" pitchFamily="49" charset="-122"/>
                <a:ea typeface="Yahei Mono" pitchFamily="49" charset="-122"/>
              </a:rPr>
            </a:br>
            <a:r>
              <a:rPr lang="en-US" altLang="zh-CN" sz="2400" dirty="0" smtClean="0">
                <a:solidFill>
                  <a:srgbClr val="51A228"/>
                </a:solidFill>
                <a:latin typeface="Yahei Mono" pitchFamily="49" charset="-122"/>
                <a:ea typeface="Yahei Mono" pitchFamily="49" charset="-122"/>
              </a:rPr>
              <a:t>&lt;/html&gt;</a:t>
            </a:r>
            <a:endParaRPr lang="zh-CN" altLang="en-US" sz="2400" dirty="0">
              <a:solidFill>
                <a:srgbClr val="51A228"/>
              </a:solidFill>
              <a:latin typeface="Yahei Mono" pitchFamily="49" charset="-122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Document Elements(1)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861048"/>
            <a:ext cx="2864200" cy="2158879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&lt;meta&gt;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&lt;object&gt;...&lt;/object&gt;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&lt;style&gt;...&lt;/style&gt;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&lt;script&gt;...&lt;/script&gt;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&lt;link&gt;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1916832"/>
            <a:ext cx="2489098" cy="1440734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&lt;html&gt;...&lt;/html&gt; 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&lt;head&gt;...&lt;/head&gt;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&lt;body&gt;...&lt;/body&gt;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677" y="358580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  <a:buFont typeface="Marlett" pitchFamily="2" charset="2"/>
              <a:buChar char=""/>
            </a:pPr>
            <a:r>
              <a:rPr lang="en-US" altLang="zh-CN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Head Elements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861048"/>
            <a:ext cx="2614132" cy="1799806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&lt;base&gt; 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basefont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&lt;isindex&gt;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&lt;title&gt;...&lt;/title&gt;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677" y="1700808"/>
            <a:ext cx="25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  <a:buFont typeface="Marlett" pitchFamily="2" charset="2"/>
              <a:buChar char=""/>
            </a:pPr>
            <a:r>
              <a:rPr lang="en-US" altLang="zh-CN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Structure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Document Elements(2)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677" y="170080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  <a:buFont typeface="Marlett" pitchFamily="2" charset="2"/>
              <a:buChar char=""/>
            </a:pPr>
            <a:r>
              <a:rPr lang="en-US" altLang="zh-CN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Body Elements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2204864"/>
            <a:ext cx="1195475" cy="190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&lt;h1&gt;...&lt;/h1&gt;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&lt;h2&gt;...&lt;/h2&gt;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…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&lt;h6&gt;...&lt;/h6&gt;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&lt;dl&gt;...&lt;/dl&gt;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dt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dt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dd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dd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ol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ol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ul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ul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li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li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6378" y="2204864"/>
            <a:ext cx="2298341" cy="1902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&lt;address&gt;...&lt;/address&gt;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blockquote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blockquote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&lt;del&gt;...&lt;/del&gt;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&lt;ins&gt;...&lt;/ins&gt;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&lt;div&gt;...&lt;/div&gt;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&lt;hr /&gt; 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&lt;p&gt;...&lt;/p&gt;</a:t>
            </a:r>
          </a:p>
          <a:p>
            <a:pPr marL="342900" indent="-342900"/>
            <a:endParaRPr lang="en-US" altLang="zh-CN" sz="1000" b="1" dirty="0" smtClean="0">
              <a:solidFill>
                <a:schemeClr val="accent1">
                  <a:lumMod val="75000"/>
                </a:schemeClr>
              </a:solidFill>
              <a:latin typeface="Yahei Mono" pitchFamily="49" charset="-122"/>
              <a:ea typeface="Yahei Mono" pitchFamily="49" charset="-122"/>
            </a:endParaRPr>
          </a:p>
          <a:p>
            <a:pPr marL="342900" indent="-342900"/>
            <a:endParaRPr lang="en-US" altLang="zh-CN" sz="1000" b="1" dirty="0" smtClean="0">
              <a:solidFill>
                <a:schemeClr val="accent1">
                  <a:lumMod val="75000"/>
                </a:schemeClr>
              </a:solidFill>
              <a:latin typeface="Yahei Mono" pitchFamily="49" charset="-122"/>
              <a:ea typeface="Yahei Mono" pitchFamily="49" charset="-122"/>
            </a:endParaRPr>
          </a:p>
          <a:p>
            <a:pPr marL="342900" indent="-342900"/>
            <a:endParaRPr lang="en-US" altLang="zh-CN" sz="1000" b="1" dirty="0" smtClean="0">
              <a:solidFill>
                <a:schemeClr val="accent1">
                  <a:lumMod val="75000"/>
                </a:schemeClr>
              </a:solidFill>
              <a:latin typeface="Yahei Mono" pitchFamily="49" charset="-122"/>
              <a:ea typeface="Yahei Mono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4022" y="2204864"/>
            <a:ext cx="1746908" cy="19023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&lt;a&gt;...&lt;/a&gt;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abbr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abbr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dfn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dfn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em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em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&lt;strong&gt;...&lt;/strong&gt;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&lt;code&gt;...&lt;/code&gt;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&lt;b&gt;...&lt;/b&gt;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i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i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&lt;u&gt;...&lt;/u&gt;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&lt;small&gt;...&lt;/small&gt;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2204864"/>
            <a:ext cx="1746908" cy="19023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&lt;span&gt;...&lt;/span&gt; 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br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 /&gt;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&lt;cite&gt;...&lt;/cite&gt;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&lt;sub&gt;...&lt;/sub&gt;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&lt;sup&gt;...&lt;/sup&gt;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&lt;area&gt;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img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 /&gt;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&lt;map&gt;...&lt;/map&gt;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&lt;object&gt;...&lt;/object&gt;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param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599" y="4221088"/>
            <a:ext cx="2581225" cy="1594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&lt;form&gt;...&lt;/form&gt;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&lt;button&gt;...&lt;/button&gt;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fieldset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fieldset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&lt;input /&gt;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&lt;label&gt;...&lt;/label&gt;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&lt;legend&gt;...&lt;/legend&gt;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&lt;option value=""&gt;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optgroup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optgroup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0462" y="4221088"/>
            <a:ext cx="2586988" cy="1594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&lt;select&gt;...&lt;/select&gt; 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textarea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textarea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&lt;table&gt;...&lt;/table&gt;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tr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tr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th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th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&lt;td&gt;...&lt;/td&gt;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colgroup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colgroup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&lt;caption&gt;...&lt;/caption&gt;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9325" y="4221088"/>
            <a:ext cx="2017815" cy="15946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thead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thead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 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tbody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tbody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tfoot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tfoot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iframe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iframe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&lt;frameset&gt;...&lt;/frameset&gt;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&lt;frame&gt; or &lt;frame/&gt;</a:t>
            </a:r>
          </a:p>
          <a:p>
            <a:pPr marL="342900" indent="-342900"/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noframes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&gt;...&lt;/</a:t>
            </a:r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noframes</a:t>
            </a:r>
            <a:r>
              <a:rPr lang="en-US" altLang="zh-CN" sz="1000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</a:t>
            </a:r>
          </a:p>
          <a:p>
            <a:pPr marL="342900" indent="-342900"/>
            <a:endParaRPr lang="en-US" altLang="zh-CN" sz="1000" b="1" dirty="0" smtClean="0">
              <a:solidFill>
                <a:schemeClr val="accent1">
                  <a:lumMod val="75000"/>
                </a:schemeClr>
              </a:solidFill>
              <a:latin typeface="Yahei Mono" pitchFamily="49" charset="-122"/>
              <a:ea typeface="Yahei Mono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7983" y="6121896"/>
            <a:ext cx="360040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64702" y="6078488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Block elements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41983" y="6121896"/>
            <a:ext cx="360040" cy="144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88702" y="6078488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Inline elements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Document Elements(3)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677" y="170080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  <a:buFont typeface="Marlett" pitchFamily="2" charset="2"/>
              <a:buChar char=""/>
            </a:pPr>
            <a:r>
              <a:rPr lang="en-US" altLang="zh-CN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Added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Elements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71600" y="2204864"/>
            <a:ext cx="1988961" cy="3919425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&lt;template&gt;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&lt;section&gt;</a:t>
            </a:r>
            <a:r>
              <a:rPr lang="en-US" altLang="zh-CN" dirty="0" smtClean="0">
                <a:latin typeface="Yahei Mono" pitchFamily="49" charset="-122"/>
                <a:ea typeface="Yahei Mono" pitchFamily="49" charset="-122"/>
              </a:rPr>
              <a:t>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nav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&lt;article&gt;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&lt;aside&gt;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&lt;header&gt;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&lt;footer&gt;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&lt;main&gt;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&lt;figure&gt;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figcaption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9295" y="2204864"/>
            <a:ext cx="1363789" cy="3919425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&lt;time&gt;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&lt;mark&gt;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&lt;ruby&gt;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rt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rp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bdi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wbr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&lt;embed&gt;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&lt;video&gt;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&lt;audio&gt; </a:t>
            </a:r>
          </a:p>
        </p:txBody>
      </p:sp>
      <p:pic>
        <p:nvPicPr>
          <p:cNvPr id="6" name="图片 5" descr="HTML5_Badge_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1777462"/>
            <a:ext cx="216024" cy="216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3803" y="2204864"/>
            <a:ext cx="1738892" cy="3919425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&lt;source&gt;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&lt;track&gt;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&lt;canvas&gt;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svg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&lt;math&gt;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datalist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keygen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&lt;output&gt;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&lt;progress&gt;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&lt;meter&gt;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2204864"/>
            <a:ext cx="1748895" cy="1799806"/>
          </a:xfrm>
          <a:prstGeom prst="rect">
            <a:avLst/>
          </a:prstGeom>
          <a:solidFill>
            <a:schemeClr val="bg1"/>
          </a:solidFill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>
            <a:spAutoFit/>
          </a:bodyPr>
          <a:lstStyle/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&lt;details&gt;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&lt;summary&gt; 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menuitem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&gt; </a:t>
            </a:r>
          </a:p>
          <a:p>
            <a:pPr marL="342900" indent="-342900">
              <a:lnSpc>
                <a:spcPts val="2800"/>
              </a:lnSpc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&lt;menu&gt;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Yahei Mono" pitchFamily="49" charset="-122"/>
                <a:ea typeface="Yahei Mono" pitchFamily="49" charset="-122"/>
              </a:rPr>
              <a:t> </a:t>
            </a:r>
          </a:p>
        </p:txBody>
      </p:sp>
      <p:sp>
        <p:nvSpPr>
          <p:cNvPr id="15" name="矩形 14"/>
          <p:cNvSpPr/>
          <p:nvPr/>
        </p:nvSpPr>
        <p:spPr>
          <a:xfrm>
            <a:off x="6661199" y="6121896"/>
            <a:ext cx="360040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7918" y="6078488"/>
            <a:ext cx="13805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Added back elements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Common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Attributes of </a:t>
            </a:r>
            <a:r>
              <a:rPr lang="en-US" altLang="zh-CN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tags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755576" y="1628800"/>
          <a:ext cx="766885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5662" y="4941168"/>
            <a:ext cx="1730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Core attributes</a:t>
            </a:r>
          </a:p>
          <a:p>
            <a:r>
              <a:rPr lang="en-US" altLang="zh-CN" sz="1600" u="dashHeavy" dirty="0" smtClean="0">
                <a:solidFill>
                  <a:srgbClr val="6BA42C"/>
                </a:solidFill>
                <a:uFill>
                  <a:solidFill>
                    <a:srgbClr val="6BA42C"/>
                  </a:solidFill>
                </a:uFill>
                <a:latin typeface="微软雅黑" pitchFamily="34" charset="-122"/>
                <a:ea typeface="微软雅黑" pitchFamily="34" charset="-122"/>
              </a:rPr>
              <a:t>I18n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attributes</a:t>
            </a:r>
          </a:p>
          <a:p>
            <a:pPr lvl="0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attributes</a:t>
            </a:r>
          </a:p>
        </p:txBody>
      </p:sp>
      <p:sp>
        <p:nvSpPr>
          <p:cNvPr id="9" name="矩形 8"/>
          <p:cNvSpPr/>
          <p:nvPr/>
        </p:nvSpPr>
        <p:spPr>
          <a:xfrm>
            <a:off x="825622" y="5041639"/>
            <a:ext cx="360040" cy="144016"/>
          </a:xfrm>
          <a:prstGeom prst="rect">
            <a:avLst/>
          </a:prstGeom>
          <a:solidFill>
            <a:srgbClr val="B3F09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5622" y="5274049"/>
            <a:ext cx="360040" cy="144016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5622" y="5517232"/>
            <a:ext cx="360040" cy="144016"/>
          </a:xfrm>
          <a:prstGeom prst="rect">
            <a:avLst/>
          </a:prstGeom>
          <a:solidFill>
            <a:srgbClr val="6BA4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640</Words>
  <Application>Microsoft Office PowerPoint</Application>
  <PresentationFormat>全屏显示(4:3)</PresentationFormat>
  <Paragraphs>219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Getting Started with HTML</vt:lpstr>
      <vt:lpstr>What’s HTML</vt:lpstr>
      <vt:lpstr>HTML Development</vt:lpstr>
      <vt:lpstr>HTML Structure</vt:lpstr>
      <vt:lpstr>HTML Document Structure Demo</vt:lpstr>
      <vt:lpstr>HTML Document Elements(1)</vt:lpstr>
      <vt:lpstr>HTML Document Elements(2)</vt:lpstr>
      <vt:lpstr>HTML Document Elements(3)</vt:lpstr>
      <vt:lpstr>Common Attributes of HTML tags</vt:lpstr>
      <vt:lpstr>References</vt:lpstr>
      <vt:lpstr>Recommended Books</vt:lpstr>
      <vt:lpstr>F A Q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maledong01</cp:lastModifiedBy>
  <cp:revision>88</cp:revision>
  <dcterms:created xsi:type="dcterms:W3CDTF">2014-09-10T02:38:43Z</dcterms:created>
  <dcterms:modified xsi:type="dcterms:W3CDTF">2014-09-16T03:33:00Z</dcterms:modified>
</cp:coreProperties>
</file>