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692" r:id="rId5"/>
    <p:sldId id="724" r:id="rId6"/>
  </p:sldIdLst>
  <p:sldSz cx="12192000" cy="6858000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nzatti Alessandro" initials="BA" lastIdx="1" clrIdx="0">
    <p:extLst>
      <p:ext uri="{19B8F6BF-5375-455C-9EA6-DF929625EA0E}">
        <p15:presenceInfo xmlns:p15="http://schemas.microsoft.com/office/powerpoint/2012/main" userId="Banzatti Alessandro" providerId="None"/>
      </p:ext>
    </p:extLst>
  </p:cmAuthor>
  <p:cmAuthor id="2" name="Silvia Cardella" initials="SC" lastIdx="3" clrIdx="1">
    <p:extLst>
      <p:ext uri="{19B8F6BF-5375-455C-9EA6-DF929625EA0E}">
        <p15:presenceInfo xmlns:p15="http://schemas.microsoft.com/office/powerpoint/2012/main" userId="Silvia Cardella" providerId="None"/>
      </p:ext>
    </p:extLst>
  </p:cmAuthor>
  <p:cmAuthor id="3" name="Formato Gaetano" initials="FG" lastIdx="2" clrIdx="2">
    <p:extLst>
      <p:ext uri="{19B8F6BF-5375-455C-9EA6-DF929625EA0E}">
        <p15:presenceInfo xmlns:p15="http://schemas.microsoft.com/office/powerpoint/2012/main" userId="S::gaetano.formato@eni.com::13961c62-ef02-4659-b8df-72e12e32d101" providerId="AD"/>
      </p:ext>
    </p:extLst>
  </p:cmAuthor>
  <p:cmAuthor id="4" name="Isabella Bertoli" initials="IB" lastIdx="1" clrIdx="3">
    <p:extLst>
      <p:ext uri="{19B8F6BF-5375-455C-9EA6-DF929625EA0E}">
        <p15:presenceInfo xmlns:p15="http://schemas.microsoft.com/office/powerpoint/2012/main" userId="Isabella Berto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CA0538"/>
    <a:srgbClr val="C00000"/>
    <a:srgbClr val="C6C6C6"/>
    <a:srgbClr val="FFD500"/>
    <a:srgbClr val="E4D7A3"/>
    <a:srgbClr val="F3971B"/>
    <a:srgbClr val="F3977F"/>
    <a:srgbClr val="FF9900"/>
    <a:srgbClr val="6733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83126-99B7-47DE-AA73-5279D20EE393}" v="3217" dt="2021-04-22T10:32:23.267"/>
    <p1510:client id="{B5291544-ED75-4C0C-B802-B6CCE42CDAC1}" v="544" dt="2021-04-02T12:54:45.853"/>
    <p1510:client id="{FB6766C9-03EB-4B22-9BAC-ED4DDBB99C82}" v="2" dt="2021-04-02T10:58:51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36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FAA14-B31B-409A-BFA7-42403083CBBA}" type="datetimeFigureOut">
              <a:rPr lang="it-IT" smtClean="0"/>
              <a:pPr/>
              <a:t>12/10/2021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9A590-9611-4095-AFA4-C8A89EC320B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8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40967-8F90-42F4-A5D4-3F0D1107415F}" type="datetimeFigureOut">
              <a:rPr lang="it-IT" smtClean="0"/>
              <a:pPr/>
              <a:t>12/10/2021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D6860-D1E6-4ADA-9127-34ACE4EA3D7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5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5" y="-2017"/>
            <a:ext cx="12196605" cy="6860017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ctrTitle"/>
          </p:nvPr>
        </p:nvSpPr>
        <p:spPr>
          <a:xfrm>
            <a:off x="613037" y="4244083"/>
            <a:ext cx="9144000" cy="514350"/>
          </a:xfrm>
        </p:spPr>
        <p:txBody>
          <a:bodyPr anchor="b">
            <a:normAutofit/>
          </a:bodyPr>
          <a:lstStyle>
            <a:lvl1pPr algn="l">
              <a:defRPr sz="3200" b="1" i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9" name="Sottotitolo 2"/>
          <p:cNvSpPr>
            <a:spLocks noGrp="1"/>
          </p:cNvSpPr>
          <p:nvPr>
            <p:ph type="subTitle" idx="1"/>
          </p:nvPr>
        </p:nvSpPr>
        <p:spPr>
          <a:xfrm>
            <a:off x="613037" y="6130895"/>
            <a:ext cx="9144000" cy="5454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pic>
        <p:nvPicPr>
          <p:cNvPr id="5" name="Immagine 4" descr="Eni_ML_CMYB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361" y="253936"/>
            <a:ext cx="766063" cy="936000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13037" y="5207333"/>
            <a:ext cx="9144000" cy="4746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1" i="0"/>
            </a:lvl1pPr>
            <a:lvl2pPr marL="457188" indent="0">
              <a:buFontTx/>
              <a:buNone/>
              <a:defRPr sz="2000" b="1" i="0"/>
            </a:lvl2pPr>
            <a:lvl3pPr marL="914377" indent="0">
              <a:buFontTx/>
              <a:buNone/>
              <a:defRPr sz="2000" b="1" i="0"/>
            </a:lvl3pPr>
            <a:lvl4pPr marL="1371566" indent="0">
              <a:buFontTx/>
              <a:buNone/>
              <a:defRPr sz="2000" b="1" i="0"/>
            </a:lvl4pPr>
            <a:lvl5pPr marL="1828755" indent="0">
              <a:buFontTx/>
              <a:buNone/>
              <a:defRPr sz="2000" b="1" i="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9720957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solidFill>
          <a:srgbClr val="D9D9D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itolo 1"/>
          <p:cNvSpPr>
            <a:spLocks noGrp="1"/>
          </p:cNvSpPr>
          <p:nvPr>
            <p:ph type="title"/>
          </p:nvPr>
        </p:nvSpPr>
        <p:spPr>
          <a:xfrm>
            <a:off x="641245" y="173479"/>
            <a:ext cx="10731605" cy="77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 b="1" i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4" name="Connettore 1 3"/>
          <p:cNvCxnSpPr/>
          <p:nvPr userDrawn="1"/>
        </p:nvCxnSpPr>
        <p:spPr>
          <a:xfrm>
            <a:off x="0" y="823674"/>
            <a:ext cx="6003131" cy="6389"/>
          </a:xfrm>
          <a:prstGeom prst="line">
            <a:avLst/>
          </a:prstGeom>
          <a:ln>
            <a:solidFill>
              <a:srgbClr val="FBCF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/>
          <p:cNvSpPr>
            <a:spLocks noGrp="1"/>
          </p:cNvSpPr>
          <p:nvPr>
            <p:ph type="body" sz="quarter" idx="10"/>
          </p:nvPr>
        </p:nvSpPr>
        <p:spPr>
          <a:xfrm>
            <a:off x="640799" y="1123200"/>
            <a:ext cx="3096000" cy="727200"/>
          </a:xfrm>
          <a:solidFill>
            <a:srgbClr val="E3E3E3"/>
          </a:solidFill>
          <a:effectLst>
            <a:outerShdw dist="101600" dir="8100000" algn="ctr" rotWithShape="0">
              <a:srgbClr val="CA0538"/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6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11"/>
          </p:nvPr>
        </p:nvSpPr>
        <p:spPr>
          <a:xfrm>
            <a:off x="4460400" y="1123200"/>
            <a:ext cx="3096000" cy="727200"/>
          </a:xfrm>
          <a:solidFill>
            <a:srgbClr val="E3E3E3"/>
          </a:solidFill>
          <a:effectLst>
            <a:outerShdw dist="101600" dir="8100000" algn="ctr" rotWithShape="0">
              <a:srgbClr val="FFD500"/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6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2"/>
          </p:nvPr>
        </p:nvSpPr>
        <p:spPr>
          <a:xfrm>
            <a:off x="8276400" y="1123200"/>
            <a:ext cx="3096000" cy="727200"/>
          </a:xfrm>
          <a:solidFill>
            <a:srgbClr val="E3E3E3"/>
          </a:solidFill>
          <a:effectLst>
            <a:outerShdw dist="101600" dir="8100000" algn="ctr" rotWithShape="0">
              <a:srgbClr val="FF9900"/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6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8" name="Connettore 1 13"/>
          <p:cNvCxnSpPr/>
          <p:nvPr userDrawn="1"/>
        </p:nvCxnSpPr>
        <p:spPr>
          <a:xfrm>
            <a:off x="4070685" y="1131070"/>
            <a:ext cx="0" cy="2484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13"/>
          <p:cNvCxnSpPr/>
          <p:nvPr userDrawn="1"/>
        </p:nvCxnSpPr>
        <p:spPr>
          <a:xfrm>
            <a:off x="7880684" y="1130400"/>
            <a:ext cx="0" cy="2484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gnaposto testo 31"/>
          <p:cNvSpPr>
            <a:spLocks noGrp="1"/>
          </p:cNvSpPr>
          <p:nvPr>
            <p:ph type="body" sz="quarter" idx="16"/>
          </p:nvPr>
        </p:nvSpPr>
        <p:spPr>
          <a:xfrm>
            <a:off x="1378451" y="5196184"/>
            <a:ext cx="9319847" cy="730800"/>
          </a:xfrm>
          <a:solidFill>
            <a:srgbClr val="E3E3E3"/>
          </a:solidFill>
          <a:effectLst>
            <a:outerShdw dist="101600" dir="8100000" algn="ctr" rotWithShape="0">
              <a:srgbClr val="FFD500"/>
            </a:outerShdw>
          </a:effectLst>
        </p:spPr>
        <p:txBody>
          <a:bodyPr anchor="ctr">
            <a:normAutofit/>
          </a:bodyPr>
          <a:lstStyle>
            <a:lvl1pPr algn="ctr">
              <a:buNone/>
              <a:defRPr sz="1600" b="1" i="0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Segnaposto testo 19"/>
          <p:cNvSpPr>
            <a:spLocks noGrp="1"/>
          </p:cNvSpPr>
          <p:nvPr>
            <p:ph type="body" sz="quarter" idx="17"/>
          </p:nvPr>
        </p:nvSpPr>
        <p:spPr>
          <a:xfrm>
            <a:off x="640800" y="2209575"/>
            <a:ext cx="3155950" cy="2720975"/>
          </a:xfrm>
        </p:spPr>
        <p:txBody>
          <a:bodyPr/>
          <a:lstStyle>
            <a:lvl1pPr>
              <a:buClr>
                <a:srgbClr val="FFD500"/>
              </a:buClr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1pPr>
            <a:lvl2pPr>
              <a:buClr>
                <a:srgbClr val="E3E3E3"/>
              </a:buClr>
              <a:buFont typeface="Wingdings" pitchFamily="2" charset="2"/>
              <a:buChar char="§"/>
              <a:defRPr sz="1400" i="0"/>
            </a:lvl2pPr>
            <a:lvl3pPr>
              <a:buFont typeface="Wingdings" pitchFamily="2" charset="2"/>
              <a:buChar char="§"/>
              <a:defRPr sz="1200" i="0"/>
            </a:lvl3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21" name="Segnaposto testo 19"/>
          <p:cNvSpPr>
            <a:spLocks noGrp="1"/>
          </p:cNvSpPr>
          <p:nvPr>
            <p:ph type="body" sz="quarter" idx="18"/>
          </p:nvPr>
        </p:nvSpPr>
        <p:spPr>
          <a:xfrm>
            <a:off x="4460400" y="2242232"/>
            <a:ext cx="3155950" cy="2720975"/>
          </a:xfrm>
        </p:spPr>
        <p:txBody>
          <a:bodyPr/>
          <a:lstStyle>
            <a:lvl1pPr>
              <a:buClr>
                <a:srgbClr val="FFD500"/>
              </a:buClr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1pPr>
            <a:lvl2pPr>
              <a:buClr>
                <a:srgbClr val="E3E3E3"/>
              </a:buClr>
              <a:buFont typeface="Wingdings" pitchFamily="2" charset="2"/>
              <a:buChar char="§"/>
              <a:defRPr sz="1400" i="0"/>
            </a:lvl2pPr>
            <a:lvl3pPr>
              <a:buFont typeface="Wingdings" pitchFamily="2" charset="2"/>
              <a:buChar char="§"/>
              <a:defRPr sz="1200" i="0"/>
            </a:lvl3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22" name="Segnaposto testo 19"/>
          <p:cNvSpPr>
            <a:spLocks noGrp="1"/>
          </p:cNvSpPr>
          <p:nvPr>
            <p:ph type="body" sz="quarter" idx="19"/>
          </p:nvPr>
        </p:nvSpPr>
        <p:spPr>
          <a:xfrm>
            <a:off x="8276400" y="2264004"/>
            <a:ext cx="3155950" cy="2720975"/>
          </a:xfrm>
        </p:spPr>
        <p:txBody>
          <a:bodyPr/>
          <a:lstStyle>
            <a:lvl1pPr>
              <a:buClr>
                <a:srgbClr val="FFD500"/>
              </a:buClr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1pPr>
            <a:lvl2pPr>
              <a:buClr>
                <a:srgbClr val="E3E3E3"/>
              </a:buClr>
              <a:buFont typeface="Wingdings" pitchFamily="2" charset="2"/>
              <a:buChar char="§"/>
              <a:defRPr sz="1400" i="0"/>
            </a:lvl2pPr>
            <a:lvl3pPr>
              <a:buFont typeface="Wingdings" pitchFamily="2" charset="2"/>
              <a:buChar char="§"/>
              <a:defRPr sz="1200" i="0"/>
            </a:lvl3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15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346622"/>
            <a:ext cx="616226" cy="332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06355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stondatur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Segnaposto titolo 1"/>
          <p:cNvSpPr>
            <a:spLocks noGrp="1"/>
          </p:cNvSpPr>
          <p:nvPr>
            <p:ph type="title"/>
          </p:nvPr>
        </p:nvSpPr>
        <p:spPr>
          <a:xfrm>
            <a:off x="641245" y="173479"/>
            <a:ext cx="10731605" cy="77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 b="1" i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4" name="Connettore 1 3"/>
          <p:cNvCxnSpPr/>
          <p:nvPr userDrawn="1"/>
        </p:nvCxnSpPr>
        <p:spPr>
          <a:xfrm>
            <a:off x="0" y="823674"/>
            <a:ext cx="6003131" cy="6389"/>
          </a:xfrm>
          <a:prstGeom prst="line">
            <a:avLst/>
          </a:prstGeom>
          <a:ln>
            <a:solidFill>
              <a:srgbClr val="FFD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Eni_ML_CMYB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63" y="6067096"/>
            <a:ext cx="500887" cy="612000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41245" y="1602000"/>
            <a:ext cx="10731605" cy="4323600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346622"/>
            <a:ext cx="616226" cy="332474"/>
          </a:xfrm>
        </p:spPr>
        <p:txBody>
          <a:bodyPr/>
          <a:lstStyle/>
          <a:p>
            <a:fld id="{707872E8-939B-41AC-B617-4CE710FB602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76339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sto due bloc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0800" y="172800"/>
            <a:ext cx="10731600" cy="777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sz="quarter" idx="11"/>
          </p:nvPr>
        </p:nvSpPr>
        <p:spPr>
          <a:xfrm>
            <a:off x="640800" y="1426592"/>
            <a:ext cx="4971435" cy="449184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cxnSp>
        <p:nvCxnSpPr>
          <p:cNvPr id="9" name="Connettore 1 11"/>
          <p:cNvCxnSpPr/>
          <p:nvPr userDrawn="1"/>
        </p:nvCxnSpPr>
        <p:spPr>
          <a:xfrm>
            <a:off x="6006517" y="1426518"/>
            <a:ext cx="0" cy="4493637"/>
          </a:xfrm>
          <a:prstGeom prst="line">
            <a:avLst/>
          </a:prstGeom>
          <a:ln w="38100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contenuto 10"/>
          <p:cNvSpPr>
            <a:spLocks noGrp="1"/>
          </p:cNvSpPr>
          <p:nvPr>
            <p:ph sz="quarter" idx="12"/>
          </p:nvPr>
        </p:nvSpPr>
        <p:spPr>
          <a:xfrm>
            <a:off x="6400800" y="1426519"/>
            <a:ext cx="4971600" cy="449363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8"/>
          <p:cNvSpPr>
            <a:spLocks noGrp="1"/>
          </p:cNvSpPr>
          <p:nvPr>
            <p:ph type="sldNum" sz="quarter" idx="13"/>
          </p:nvPr>
        </p:nvSpPr>
        <p:spPr>
          <a:xfrm>
            <a:off x="0" y="6346622"/>
            <a:ext cx="616226" cy="332474"/>
          </a:xfrm>
        </p:spPr>
        <p:txBody>
          <a:bodyPr/>
          <a:lstStyle/>
          <a:p>
            <a:fld id="{707872E8-939B-41AC-B617-4CE710FB602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39081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ronto box titolo gia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15992" y="2113472"/>
            <a:ext cx="5167223" cy="3771513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06400" y="2113472"/>
            <a:ext cx="5166000" cy="37715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2E8-939B-41AC-B617-4CE710FB602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23840" y="1309358"/>
            <a:ext cx="5159375" cy="541338"/>
          </a:xfrm>
        </p:spPr>
        <p:txBody>
          <a:bodyPr/>
          <a:lstStyle>
            <a:lvl1pPr marL="0" indent="180975" algn="ctr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buSzPct val="400000"/>
              <a:buFontTx/>
              <a:buBlip>
                <a:blip r:embed="rId2"/>
              </a:buBlip>
              <a:defRPr sz="1200">
                <a:latin typeface="+mn-lt"/>
              </a:defRPr>
            </a:lvl2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/>
          </p:nvPr>
        </p:nvSpPr>
        <p:spPr>
          <a:xfrm>
            <a:off x="6207124" y="1309688"/>
            <a:ext cx="5165275" cy="541337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3666740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 box titolo gia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15992" y="2113472"/>
            <a:ext cx="5167223" cy="3794959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06400" y="2113472"/>
            <a:ext cx="5166000" cy="37949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2E8-939B-41AC-B617-4CE710FB602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1289095" y="1408026"/>
            <a:ext cx="4021016" cy="369332"/>
          </a:xfrm>
          <a:solidFill>
            <a:schemeClr val="bg1"/>
          </a:solidFill>
          <a:effectLst>
            <a:outerShdw dist="101600" dir="8100000" algn="tr" rotWithShape="0">
              <a:srgbClr val="FFD500"/>
            </a:outerShdw>
          </a:effectLst>
        </p:spPr>
        <p:txBody>
          <a:bodyPr anchor="b" anchorCtr="1">
            <a:sp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buSzPct val="400000"/>
              <a:buFontTx/>
              <a:buBlip>
                <a:blip r:embed="rId2"/>
              </a:buBlip>
              <a:defRPr sz="1200">
                <a:latin typeface="+mn-lt"/>
              </a:defRPr>
            </a:lvl2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4"/>
          </p:nvPr>
        </p:nvSpPr>
        <p:spPr>
          <a:xfrm>
            <a:off x="6778892" y="1408026"/>
            <a:ext cx="4021016" cy="369332"/>
          </a:xfrm>
          <a:solidFill>
            <a:schemeClr val="bg1"/>
          </a:solidFill>
          <a:effectLst>
            <a:outerShdw dist="101600" dir="8100000" algn="tr" rotWithShape="0">
              <a:srgbClr val="FFD500"/>
            </a:outerShdw>
          </a:effectLst>
        </p:spPr>
        <p:txBody>
          <a:bodyPr anchor="b" anchorCtr="1">
            <a:sp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buSzPct val="400000"/>
              <a:buFontTx/>
              <a:buBlip>
                <a:blip r:embed="rId2"/>
              </a:buBlip>
              <a:defRPr sz="1200">
                <a:latin typeface="+mn-lt"/>
              </a:defRPr>
            </a:lvl2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6573408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‹N›</a:t>
            </a:fld>
            <a:endParaRPr lang="it-IT"/>
          </a:p>
        </p:txBody>
      </p:sp>
      <p:sp>
        <p:nvSpPr>
          <p:cNvPr id="15" name="Titolo 14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2122059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a tut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rgbClr val="FFD500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74391" y="5569022"/>
            <a:ext cx="5989547" cy="777600"/>
          </a:xfr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44000" tIns="108000" rIns="144000" bIns="108000" rtlCol="0" anchor="ctr">
            <a:normAutofit/>
          </a:bodyPr>
          <a:lstStyle>
            <a:lvl1pPr>
              <a:defRPr lang="it-IT" sz="2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400"/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90973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 a tut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rgbClr val="C6C6C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74391" y="609600"/>
            <a:ext cx="3240000" cy="3240000"/>
          </a:xfrm>
          <a:prstGeom prst="ellipse">
            <a:avLst/>
          </a:prstGeom>
          <a:solidFill>
            <a:srgbClr val="FFD5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44000" tIns="108000" rIns="144000" bIns="108000" rtlCol="0" anchor="ctr">
            <a:normAutofit/>
          </a:bodyPr>
          <a:lstStyle>
            <a:lvl1pPr>
              <a:defRPr lang="it-IT" sz="2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400"/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461658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rog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67F-382A-4737-AF1C-676A922EA1C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209955" cy="6858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1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1 w 10000"/>
              <a:gd name="connsiteY4" fmla="*/ 0 h 10000"/>
              <a:gd name="connsiteX0" fmla="*/ 2 w 10002"/>
              <a:gd name="connsiteY0" fmla="*/ 0 h 10000"/>
              <a:gd name="connsiteX1" fmla="*/ 10002 w 10002"/>
              <a:gd name="connsiteY1" fmla="*/ 0 h 10000"/>
              <a:gd name="connsiteX2" fmla="*/ 10002 w 10002"/>
              <a:gd name="connsiteY2" fmla="*/ 10000 h 10000"/>
              <a:gd name="connsiteX3" fmla="*/ 2 w 10002"/>
              <a:gd name="connsiteY3" fmla="*/ 10000 h 10000"/>
              <a:gd name="connsiteX4" fmla="*/ 2 w 10002"/>
              <a:gd name="connsiteY4" fmla="*/ 0 h 10000"/>
              <a:gd name="connsiteX0" fmla="*/ 2 w 10002"/>
              <a:gd name="connsiteY0" fmla="*/ 0 h 10038"/>
              <a:gd name="connsiteX1" fmla="*/ 10002 w 10002"/>
              <a:gd name="connsiteY1" fmla="*/ 0 h 10038"/>
              <a:gd name="connsiteX2" fmla="*/ 7814 w 10002"/>
              <a:gd name="connsiteY2" fmla="*/ 10038 h 10038"/>
              <a:gd name="connsiteX3" fmla="*/ 2 w 10002"/>
              <a:gd name="connsiteY3" fmla="*/ 10000 h 10038"/>
              <a:gd name="connsiteX4" fmla="*/ 2 w 10002"/>
              <a:gd name="connsiteY4" fmla="*/ 0 h 10038"/>
              <a:gd name="connsiteX0" fmla="*/ 2 w 10002"/>
              <a:gd name="connsiteY0" fmla="*/ 0 h 10038"/>
              <a:gd name="connsiteX1" fmla="*/ 10002 w 10002"/>
              <a:gd name="connsiteY1" fmla="*/ 0 h 10038"/>
              <a:gd name="connsiteX2" fmla="*/ 7814 w 10002"/>
              <a:gd name="connsiteY2" fmla="*/ 10038 h 10038"/>
              <a:gd name="connsiteX3" fmla="*/ 2 w 10002"/>
              <a:gd name="connsiteY3" fmla="*/ 10000 h 10038"/>
              <a:gd name="connsiteX4" fmla="*/ 2 w 10002"/>
              <a:gd name="connsiteY4" fmla="*/ 0 h 10038"/>
              <a:gd name="connsiteX0" fmla="*/ 2 w 10002"/>
              <a:gd name="connsiteY0" fmla="*/ 0 h 10000"/>
              <a:gd name="connsiteX1" fmla="*/ 10002 w 10002"/>
              <a:gd name="connsiteY1" fmla="*/ 0 h 10000"/>
              <a:gd name="connsiteX2" fmla="*/ 7751 w 10002"/>
              <a:gd name="connsiteY2" fmla="*/ 10000 h 10000"/>
              <a:gd name="connsiteX3" fmla="*/ 2 w 10002"/>
              <a:gd name="connsiteY3" fmla="*/ 10000 h 10000"/>
              <a:gd name="connsiteX4" fmla="*/ 2 w 10002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2" h="10000">
                <a:moveTo>
                  <a:pt x="2" y="0"/>
                </a:moveTo>
                <a:lnTo>
                  <a:pt x="10002" y="0"/>
                </a:lnTo>
                <a:lnTo>
                  <a:pt x="7751" y="10000"/>
                </a:lnTo>
                <a:lnTo>
                  <a:pt x="2" y="10000"/>
                </a:lnTo>
                <a:cubicBezTo>
                  <a:pt x="9" y="6667"/>
                  <a:pt x="-5" y="3333"/>
                  <a:pt x="2" y="0"/>
                </a:cubicBezTo>
                <a:close/>
              </a:path>
            </a:pathLst>
          </a:custGeom>
          <a:solidFill>
            <a:srgbClr val="FFD500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251600" y="1555200"/>
            <a:ext cx="3682800" cy="3682800"/>
          </a:xfrm>
          <a:prstGeom prst="ellipse">
            <a:avLst/>
          </a:prstGeom>
          <a:solidFill>
            <a:srgbClr val="C6C6C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0" y="4672800"/>
            <a:ext cx="3600000" cy="1080000"/>
          </a:xfr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44000" tIns="108000" rIns="144000" bIns="108000" rtlCol="0" anchor="ctr">
            <a:normAutofit/>
          </a:bodyPr>
          <a:lstStyle>
            <a:lvl1pPr algn="l">
              <a:defRPr lang="it-IT" sz="2600" b="1" i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400"/>
            <a:r>
              <a:rPr lang="it-IT"/>
              <a:t>Fare clic per modificare lo stile del titolo dello schema</a:t>
            </a:r>
          </a:p>
        </p:txBody>
      </p:sp>
      <p:sp>
        <p:nvSpPr>
          <p:cNvPr id="8" name="Segnaposto tabella 7"/>
          <p:cNvSpPr>
            <a:spLocks noGrp="1"/>
          </p:cNvSpPr>
          <p:nvPr>
            <p:ph type="tbl" sz="quarter" idx="15"/>
          </p:nvPr>
        </p:nvSpPr>
        <p:spPr>
          <a:xfrm>
            <a:off x="8138156" y="522513"/>
            <a:ext cx="3409410" cy="3826800"/>
          </a:xfrm>
        </p:spPr>
        <p:txBody>
          <a:bodyPr anchor="ctr" anchorCtr="0">
            <a:normAutofit/>
          </a:bodyPr>
          <a:lstStyle>
            <a:lvl1pPr>
              <a:defRPr sz="1300">
                <a:latin typeface="Calibri" panose="020F0502020204030204" pitchFamily="34" charset="0"/>
              </a:defRPr>
            </a:lvl1pPr>
          </a:lstStyle>
          <a:p>
            <a:r>
              <a:rPr lang="it-IT"/>
              <a:t>Fare clic sull'icona per inserire una tabella</a:t>
            </a:r>
          </a:p>
        </p:txBody>
      </p:sp>
      <p:sp>
        <p:nvSpPr>
          <p:cNvPr id="12" name="Segnaposto grafico 11"/>
          <p:cNvSpPr>
            <a:spLocks noGrp="1"/>
          </p:cNvSpPr>
          <p:nvPr>
            <p:ph type="chart" sz="quarter" idx="16"/>
          </p:nvPr>
        </p:nvSpPr>
        <p:spPr>
          <a:xfrm>
            <a:off x="8138156" y="5224645"/>
            <a:ext cx="3409409" cy="763587"/>
          </a:xfrm>
        </p:spPr>
        <p:txBody>
          <a:bodyPr anchor="ctr" anchorCtr="0">
            <a:normAutofit/>
          </a:bodyPr>
          <a:lstStyle>
            <a:lvl1pPr>
              <a:defRPr sz="1300">
                <a:latin typeface="Calibri" panose="020F0502020204030204" pitchFamily="34" charset="0"/>
              </a:defRPr>
            </a:lvl1pPr>
          </a:lstStyle>
          <a:p>
            <a:r>
              <a:rPr lang="it-IT"/>
              <a:t>Fare clic sull'icona per inserire un grafico</a:t>
            </a:r>
          </a:p>
        </p:txBody>
      </p:sp>
      <p:sp>
        <p:nvSpPr>
          <p:cNvPr id="14" name="Segnaposto tabella 13"/>
          <p:cNvSpPr>
            <a:spLocks noGrp="1"/>
          </p:cNvSpPr>
          <p:nvPr>
            <p:ph type="tbl" sz="quarter" idx="17"/>
          </p:nvPr>
        </p:nvSpPr>
        <p:spPr>
          <a:xfrm>
            <a:off x="8138835" y="4506688"/>
            <a:ext cx="3409409" cy="557213"/>
          </a:xfrm>
        </p:spPr>
        <p:txBody>
          <a:bodyPr anchor="ctr" anchorCtr="0">
            <a:normAutofit/>
          </a:bodyPr>
          <a:lstStyle>
            <a:lvl1pPr>
              <a:defRPr sz="1300">
                <a:latin typeface="Calibri" panose="020F0502020204030204" pitchFamily="34" charset="0"/>
              </a:defRPr>
            </a:lvl1pPr>
          </a:lstStyle>
          <a:p>
            <a:r>
              <a:rPr lang="it-IT"/>
              <a:t>Fare clic sull'icona per inserire una tabella</a:t>
            </a:r>
          </a:p>
        </p:txBody>
      </p:sp>
    </p:spTree>
    <p:extLst>
      <p:ext uri="{BB962C8B-B14F-4D97-AF65-F5344CB8AC3E}">
        <p14:creationId xmlns:p14="http://schemas.microsoft.com/office/powerpoint/2010/main" val="185338002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40800" y="172800"/>
            <a:ext cx="10731600" cy="777600"/>
          </a:xfrm>
          <a:prstGeom prst="rect">
            <a:avLst/>
          </a:prstGeom>
        </p:spPr>
        <p:txBody>
          <a:bodyPr vert="horz" lIns="90000" tIns="45720" rIns="90000" bIns="45720" rtlCol="0" anchor="ctr">
            <a:normAutofit/>
          </a:bodyPr>
          <a:lstStyle/>
          <a:p>
            <a:r>
              <a:rPr lang="it-IT"/>
              <a:t>Fare clic per modificare </a:t>
            </a:r>
            <a:br>
              <a:rPr lang="it-IT"/>
            </a:br>
            <a:r>
              <a:rPr lang="it-IT"/>
              <a:t>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40800" y="1600202"/>
            <a:ext cx="10731600" cy="4321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346622"/>
            <a:ext cx="616226" cy="332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‹N›</a:t>
            </a:fld>
            <a:endParaRPr lang="it-IT"/>
          </a:p>
        </p:txBody>
      </p:sp>
      <p:pic>
        <p:nvPicPr>
          <p:cNvPr id="5" name="Immagine 4" descr="Eni_ML_CMYB.eps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513" y="6067096"/>
            <a:ext cx="500887" cy="612000"/>
          </a:xfrm>
          <a:prstGeom prst="rect">
            <a:avLst/>
          </a:prstGeom>
        </p:spPr>
      </p:pic>
      <p:cxnSp>
        <p:nvCxnSpPr>
          <p:cNvPr id="10" name="Connettore 1 3"/>
          <p:cNvCxnSpPr/>
          <p:nvPr userDrawn="1"/>
        </p:nvCxnSpPr>
        <p:spPr>
          <a:xfrm>
            <a:off x="0" y="823674"/>
            <a:ext cx="6003131" cy="6389"/>
          </a:xfrm>
          <a:prstGeom prst="line">
            <a:avLst/>
          </a:prstGeom>
          <a:ln>
            <a:solidFill>
              <a:srgbClr val="FFD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QptDraftNote_ID_4">
            <a:extLst>
              <a:ext uri="{FF2B5EF4-FFF2-40B4-BE49-F238E27FC236}">
                <a16:creationId xmlns:a16="http://schemas.microsoft.com/office/drawing/2014/main" id="{2D1314CC-476C-43CD-9351-71766C42277B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gray">
          <a:xfrm>
            <a:off x="640800" y="88900"/>
            <a:ext cx="5162600" cy="276999"/>
          </a:xfrm>
          <a:prstGeom prst="rect">
            <a:avLst/>
          </a:prstGeom>
          <a:noFill/>
        </p:spPr>
        <p:txBody>
          <a:bodyPr vert="horz" wrap="square" lIns="0" rtlCol="0">
            <a:spAutoFit/>
          </a:bodyPr>
          <a:lstStyle/>
          <a:p>
            <a:pPr algn="l">
              <a:buFontTx/>
              <a:buNone/>
            </a:pPr>
            <a:r>
              <a:rPr lang="en-US" sz="1200" b="1" i="1">
                <a:solidFill>
                  <a:srgbClr val="000000"/>
                </a:solidFill>
              </a:rPr>
              <a:t> </a:t>
            </a:r>
            <a:endParaRPr lang="it-IT" sz="1200" b="1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3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3" r:id="rId2"/>
    <p:sldLayoutId id="2147483685" r:id="rId3"/>
    <p:sldLayoutId id="2147483717" r:id="rId4"/>
    <p:sldLayoutId id="2147483715" r:id="rId5"/>
    <p:sldLayoutId id="2147483686" r:id="rId6"/>
    <p:sldLayoutId id="2147483700" r:id="rId7"/>
    <p:sldLayoutId id="2147483718" r:id="rId8"/>
    <p:sldLayoutId id="2147483684" r:id="rId9"/>
    <p:sldLayoutId id="2147483716" r:id="rId10"/>
  </p:sldLayoutIdLst>
  <p:transition spd="slow">
    <p:fade/>
  </p:transition>
  <p:hf hdr="0" ftr="0" dt="0"/>
  <p:txStyles>
    <p:titleStyle>
      <a:lvl1pPr algn="l" defTabSz="914377" rtl="0" eaLnBrk="1" latinLnBrk="0" hangingPunct="1">
        <a:lnSpc>
          <a:spcPts val="24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FFD500"/>
        </a:buClr>
        <a:buSzPct val="120000"/>
        <a:buFont typeface="Wingdings" panose="05000000000000000000" pitchFamily="2" charset="2"/>
        <a:buChar char="§"/>
        <a:defRPr sz="24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8B2231"/>
        </a:buClr>
        <a:buFont typeface="Arial" pitchFamily="34" charset="0"/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ardiotocography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57841" y="1234377"/>
            <a:ext cx="10898038" cy="37715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000" i="0" dirty="0" smtClean="0">
                <a:cs typeface="Calibri"/>
              </a:rPr>
              <a:t>La </a:t>
            </a:r>
            <a:r>
              <a:rPr lang="it-IT" sz="2000" b="1" i="0" dirty="0" smtClean="0">
                <a:cs typeface="Calibri"/>
              </a:rPr>
              <a:t>Data Challenge </a:t>
            </a:r>
            <a:r>
              <a:rPr lang="it-IT" sz="2000" i="0" dirty="0" smtClean="0">
                <a:cs typeface="Calibri"/>
              </a:rPr>
              <a:t>è uno strumento che utilizziamo per valutare le tue competenze, le tue capacità, e la tua esperienza in ambito data science. </a:t>
            </a:r>
          </a:p>
          <a:p>
            <a:pPr marL="0" indent="0">
              <a:buNone/>
            </a:pPr>
            <a:endParaRPr lang="it-IT" sz="2000" i="0" dirty="0">
              <a:cs typeface="Calibri"/>
            </a:endParaRPr>
          </a:p>
          <a:p>
            <a:pPr marL="0" indent="0">
              <a:buNone/>
            </a:pPr>
            <a:r>
              <a:rPr lang="it-IT" sz="2000" i="0" dirty="0" smtClean="0">
                <a:cs typeface="Calibri"/>
              </a:rPr>
              <a:t>Nello specifico, consiste nella </a:t>
            </a:r>
            <a:r>
              <a:rPr lang="it-IT" sz="2000" b="1" i="0" dirty="0" smtClean="0">
                <a:cs typeface="Calibri"/>
              </a:rPr>
              <a:t>risoluzione di un esercizio pratico </a:t>
            </a:r>
            <a:r>
              <a:rPr lang="it-IT" sz="2000" i="0" dirty="0" smtClean="0">
                <a:cs typeface="Calibri"/>
              </a:rPr>
              <a:t>rispetto a tematiche in ambito di machine </a:t>
            </a:r>
            <a:r>
              <a:rPr lang="it-IT" sz="2000" i="0" dirty="0" err="1" smtClean="0">
                <a:cs typeface="Calibri"/>
              </a:rPr>
              <a:t>learning</a:t>
            </a:r>
            <a:r>
              <a:rPr lang="it-IT" sz="2000" i="0" dirty="0" smtClean="0">
                <a:cs typeface="Calibri"/>
              </a:rPr>
              <a:t>/statistica/</a:t>
            </a:r>
            <a:r>
              <a:rPr lang="it-IT" sz="2000" i="0" dirty="0" err="1" smtClean="0">
                <a:cs typeface="Calibri"/>
              </a:rPr>
              <a:t>artificial</a:t>
            </a:r>
            <a:r>
              <a:rPr lang="it-IT" sz="2000" i="0" dirty="0" smtClean="0">
                <a:cs typeface="Calibri"/>
              </a:rPr>
              <a:t> intelligence. </a:t>
            </a:r>
          </a:p>
          <a:p>
            <a:pPr marL="0" indent="0">
              <a:buNone/>
            </a:pPr>
            <a:endParaRPr lang="it-IT" sz="2000" i="0" dirty="0" smtClean="0">
              <a:cs typeface="Calibri"/>
            </a:endParaRPr>
          </a:p>
          <a:p>
            <a:pPr marL="0" indent="0">
              <a:buNone/>
            </a:pPr>
            <a:r>
              <a:rPr lang="it-IT" sz="2000" i="0" dirty="0" smtClean="0">
                <a:cs typeface="Calibri"/>
              </a:rPr>
              <a:t>La prova verte su un </a:t>
            </a:r>
            <a:r>
              <a:rPr lang="it-IT" sz="2000" b="1" i="0" dirty="0" smtClean="0">
                <a:cs typeface="Calibri"/>
              </a:rPr>
              <a:t>problema relativo all’ambito medico</a:t>
            </a:r>
            <a:r>
              <a:rPr lang="it-IT" sz="2000" i="0" dirty="0" smtClean="0">
                <a:cs typeface="Calibri"/>
              </a:rPr>
              <a:t>, ma non </a:t>
            </a:r>
            <a:r>
              <a:rPr lang="it-IT" sz="2000" i="0" dirty="0" smtClean="0"/>
              <a:t>è </a:t>
            </a:r>
            <a:r>
              <a:rPr lang="it-IT" sz="2000" i="0" dirty="0"/>
              <a:t>richiesta una conoscenza medica a supporto delle </a:t>
            </a:r>
            <a:r>
              <a:rPr lang="it-IT" sz="2000" i="0" dirty="0" smtClean="0"/>
              <a:t>analisi. Queste verranno </a:t>
            </a:r>
            <a:r>
              <a:rPr lang="it-IT" sz="2000" i="0" dirty="0"/>
              <a:t>valutate solo in termini dell’approccio matematico/modellistico </a:t>
            </a:r>
            <a:r>
              <a:rPr lang="it-IT" sz="2000" i="0" dirty="0" smtClean="0"/>
              <a:t>scelto</a:t>
            </a:r>
            <a:r>
              <a:rPr lang="it-IT" sz="2000" i="0" dirty="0" smtClean="0"/>
              <a:t>.</a:t>
            </a:r>
            <a:endParaRPr lang="it-IT" sz="2000" i="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2E8-939B-41AC-B617-4CE710FB602C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err="1" smtClean="0"/>
              <a:t>Overview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727865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2E8-939B-41AC-B617-4CE710FB602C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/>
              <a:t>La </a:t>
            </a:r>
            <a:r>
              <a:rPr lang="it-IT" sz="2800" dirty="0" err="1" smtClean="0"/>
              <a:t>challenge</a:t>
            </a:r>
            <a:endParaRPr lang="en-US" sz="2800" dirty="0"/>
          </a:p>
        </p:txBody>
      </p:sp>
      <p:sp>
        <p:nvSpPr>
          <p:cNvPr id="9" name="Content Placeholder 7"/>
          <p:cNvSpPr>
            <a:spLocks noGrp="1"/>
          </p:cNvSpPr>
          <p:nvPr>
            <p:ph sz="half" idx="2"/>
          </p:nvPr>
        </p:nvSpPr>
        <p:spPr>
          <a:xfrm>
            <a:off x="640795" y="2907583"/>
            <a:ext cx="10898038" cy="37715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200" b="1" i="0" dirty="0" smtClean="0"/>
              <a:t>Modalità di svolgimento</a:t>
            </a:r>
            <a:endParaRPr lang="it-IT" sz="2200" i="0" dirty="0" smtClean="0">
              <a:cs typeface="Calibri"/>
            </a:endParaRPr>
          </a:p>
          <a:p>
            <a:r>
              <a:rPr lang="it-IT" sz="2000" i="0" dirty="0" smtClean="0">
                <a:cs typeface="Calibri"/>
              </a:rPr>
              <a:t>Risolvi </a:t>
            </a:r>
            <a:r>
              <a:rPr lang="it-IT" sz="2000" i="0" dirty="0">
                <a:cs typeface="Calibri"/>
              </a:rPr>
              <a:t>il problema al meglio delle tue </a:t>
            </a:r>
            <a:r>
              <a:rPr lang="it-IT" sz="2000" i="0" dirty="0" smtClean="0">
                <a:cs typeface="Calibri"/>
              </a:rPr>
              <a:t>capacità utilizzando codice </a:t>
            </a:r>
            <a:r>
              <a:rPr lang="it-IT" sz="2000" i="0" dirty="0" err="1" smtClean="0">
                <a:cs typeface="Calibri"/>
              </a:rPr>
              <a:t>Python</a:t>
            </a:r>
            <a:r>
              <a:rPr lang="it-IT" sz="2000" i="0" dirty="0" smtClean="0">
                <a:cs typeface="Calibri"/>
              </a:rPr>
              <a:t>, costruendo la tua soluzione tramite </a:t>
            </a:r>
            <a:r>
              <a:rPr lang="it-IT" sz="2000" b="1" i="0" dirty="0" err="1" smtClean="0">
                <a:cs typeface="Calibri"/>
              </a:rPr>
              <a:t>Jupyter</a:t>
            </a:r>
            <a:r>
              <a:rPr lang="it-IT" sz="2000" b="1" i="0" dirty="0" smtClean="0">
                <a:cs typeface="Calibri"/>
              </a:rPr>
              <a:t> Notebook o Scripts</a:t>
            </a:r>
            <a:r>
              <a:rPr lang="it-IT" sz="2000" i="0" dirty="0" smtClean="0">
                <a:cs typeface="Calibri"/>
              </a:rPr>
              <a:t>.</a:t>
            </a:r>
            <a:endParaRPr lang="it-IT" dirty="0"/>
          </a:p>
          <a:p>
            <a:r>
              <a:rPr lang="it-IT" sz="2000" i="0" dirty="0" smtClean="0">
                <a:cs typeface="Calibri"/>
              </a:rPr>
              <a:t>Prepara </a:t>
            </a:r>
            <a:r>
              <a:rPr lang="it-IT" sz="2000" i="0" dirty="0" smtClean="0">
                <a:cs typeface="Calibri"/>
              </a:rPr>
              <a:t>una </a:t>
            </a:r>
            <a:r>
              <a:rPr lang="it-IT" sz="2000" b="1" i="0" dirty="0" smtClean="0">
                <a:cs typeface="Calibri"/>
              </a:rPr>
              <a:t>presentazione</a:t>
            </a:r>
            <a:r>
              <a:rPr lang="it-IT" sz="2000" i="0" dirty="0" smtClean="0">
                <a:cs typeface="Calibri"/>
              </a:rPr>
              <a:t> </a:t>
            </a:r>
            <a:r>
              <a:rPr lang="it-IT" sz="2000" i="0" dirty="0"/>
              <a:t>dei </a:t>
            </a:r>
            <a:r>
              <a:rPr lang="it-IT" sz="2000" i="0" dirty="0" smtClean="0"/>
              <a:t>risultati ottenuti </a:t>
            </a:r>
            <a:r>
              <a:rPr lang="it-IT" sz="2000" i="0" dirty="0"/>
              <a:t>(si avranno a disposizione circa 15 minuti per presentarla) </a:t>
            </a:r>
            <a:r>
              <a:rPr lang="it-IT" sz="2000" i="0" dirty="0" smtClean="0"/>
              <a:t>focalizzandoti </a:t>
            </a:r>
            <a:r>
              <a:rPr lang="it-IT" sz="2000" i="0" dirty="0"/>
              <a:t>su questi tre punti: </a:t>
            </a:r>
          </a:p>
          <a:p>
            <a:pPr lvl="1"/>
            <a:r>
              <a:rPr lang="it-IT" sz="1800" i="0" dirty="0" smtClean="0"/>
              <a:t>Analisi </a:t>
            </a:r>
            <a:r>
              <a:rPr lang="it-IT" sz="1800" i="0" dirty="0"/>
              <a:t>della soluzione scelta con giustificazione tecnica dell’approccio seguito </a:t>
            </a:r>
          </a:p>
          <a:p>
            <a:pPr lvl="1"/>
            <a:r>
              <a:rPr lang="it-IT" sz="1800" i="0" dirty="0" smtClean="0"/>
              <a:t>Analisi </a:t>
            </a:r>
            <a:r>
              <a:rPr lang="it-IT" sz="1800" i="0" dirty="0"/>
              <a:t>dei risultati raggiunti (performance, possibili utilizzi dell’algoritmo) </a:t>
            </a:r>
          </a:p>
          <a:p>
            <a:pPr lvl="1"/>
            <a:r>
              <a:rPr lang="it-IT" sz="1800" i="0" dirty="0" smtClean="0"/>
              <a:t>Cosa hai imparato </a:t>
            </a:r>
            <a:r>
              <a:rPr lang="it-IT" sz="1800" i="0" dirty="0"/>
              <a:t>del problema a partire dal </a:t>
            </a:r>
            <a:r>
              <a:rPr lang="it-IT" sz="1800" i="0" dirty="0" smtClean="0"/>
              <a:t>modello</a:t>
            </a:r>
            <a:endParaRPr lang="it-IT" sz="2000" i="0" dirty="0">
              <a:cs typeface="Calibri"/>
            </a:endParaRPr>
          </a:p>
          <a:p>
            <a:r>
              <a:rPr lang="it-IT" sz="2000" i="0" dirty="0" smtClean="0">
                <a:cs typeface="Calibri"/>
              </a:rPr>
              <a:t>Invia </a:t>
            </a:r>
            <a:r>
              <a:rPr lang="it-IT" sz="2000" i="0" dirty="0" smtClean="0">
                <a:cs typeface="Calibri"/>
              </a:rPr>
              <a:t>il codice e la presentazione che hai costruito in formato PDF entro e non oltre 7 giorni.</a:t>
            </a:r>
          </a:p>
          <a:p>
            <a:pPr marL="0" indent="0">
              <a:buNone/>
            </a:pPr>
            <a:endParaRPr lang="it-IT" sz="2000" i="0" dirty="0">
              <a:cs typeface="Calibri"/>
            </a:endParaRPr>
          </a:p>
          <a:p>
            <a:pPr marL="0" indent="0">
              <a:buNone/>
            </a:pPr>
            <a:endParaRPr lang="it-IT" sz="2000" i="0" dirty="0" smtClean="0">
              <a:cs typeface="Calibri"/>
            </a:endParaRPr>
          </a:p>
        </p:txBody>
      </p:sp>
      <p:sp>
        <p:nvSpPr>
          <p:cNvPr id="5" name="Segnaposto contenuto 8"/>
          <p:cNvSpPr>
            <a:spLocks noGrp="1"/>
          </p:cNvSpPr>
          <p:nvPr>
            <p:ph sz="quarter" idx="4294967295"/>
          </p:nvPr>
        </p:nvSpPr>
        <p:spPr>
          <a:xfrm>
            <a:off x="640795" y="1151386"/>
            <a:ext cx="10731605" cy="14738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b="1" i="0" dirty="0" smtClean="0"/>
              <a:t>Il problema</a:t>
            </a:r>
          </a:p>
          <a:p>
            <a:pPr marL="0" indent="0">
              <a:buNone/>
            </a:pPr>
            <a:r>
              <a:rPr lang="it-IT" sz="2000" i="0" dirty="0" smtClean="0"/>
              <a:t>Sulla </a:t>
            </a:r>
            <a:r>
              <a:rPr lang="it-IT" sz="2000" i="0" dirty="0"/>
              <a:t>base dei dati presenti </a:t>
            </a:r>
            <a:r>
              <a:rPr lang="it-IT" sz="2000" i="0" dirty="0" smtClean="0"/>
              <a:t>al seguente link </a:t>
            </a:r>
            <a:r>
              <a:rPr lang="it-IT" sz="2000" i="0" dirty="0">
                <a:hlinkClick r:id="rId2"/>
              </a:rPr>
              <a:t>https://</a:t>
            </a:r>
            <a:r>
              <a:rPr lang="it-IT" sz="2000" i="0" dirty="0" smtClean="0">
                <a:hlinkClick r:id="rId2"/>
              </a:rPr>
              <a:t>archive.ics.uci.edu/ml/datasets/Cardiotocography</a:t>
            </a:r>
            <a:r>
              <a:rPr lang="it-IT" sz="2000" i="0" dirty="0" smtClean="0"/>
              <a:t>, costruisci un </a:t>
            </a:r>
            <a:r>
              <a:rPr lang="it-IT" sz="2000" b="1" i="0" dirty="0"/>
              <a:t>modello per prevedere la classe relativa allo stato fetale</a:t>
            </a:r>
            <a:r>
              <a:rPr lang="it-IT" sz="2000" i="0" dirty="0"/>
              <a:t> (N=</a:t>
            </a:r>
            <a:r>
              <a:rPr lang="it-IT" sz="2000" i="0" dirty="0" err="1"/>
              <a:t>normal</a:t>
            </a:r>
            <a:r>
              <a:rPr lang="it-IT" sz="2000" i="0" dirty="0"/>
              <a:t>; S=</a:t>
            </a:r>
            <a:r>
              <a:rPr lang="it-IT" sz="2000" i="0" dirty="0" err="1"/>
              <a:t>suspect</a:t>
            </a:r>
            <a:r>
              <a:rPr lang="it-IT" sz="2000" i="0" dirty="0"/>
              <a:t>; P=</a:t>
            </a:r>
            <a:r>
              <a:rPr lang="it-IT" sz="2000" i="0" dirty="0" err="1"/>
              <a:t>pathologic</a:t>
            </a:r>
            <a:r>
              <a:rPr lang="it-IT" sz="2000" i="0" dirty="0"/>
              <a:t>) a partire dalle </a:t>
            </a:r>
            <a:r>
              <a:rPr lang="it-IT" sz="2000" i="0" dirty="0" err="1"/>
              <a:t>features</a:t>
            </a:r>
            <a:r>
              <a:rPr lang="it-IT" sz="2000" i="0" dirty="0"/>
              <a:t> estratte dalle cardiotocografie.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12727737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QptDraftNote"/>
  <p:tag name="DATE" val="29/03/2021 16:08:52"/>
</p:tagLst>
</file>

<file path=ppt/theme/theme1.xml><?xml version="1.0" encoding="utf-8"?>
<a:theme xmlns:a="http://schemas.openxmlformats.org/drawingml/2006/main" name="slide mastro">
  <a:themeElements>
    <a:clrScheme name="en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D500"/>
      </a:accent1>
      <a:accent2>
        <a:srgbClr val="CA0538"/>
      </a:accent2>
      <a:accent3>
        <a:srgbClr val="C6C6C6"/>
      </a:accent3>
      <a:accent4>
        <a:srgbClr val="E3E3E3"/>
      </a:accent4>
      <a:accent5>
        <a:srgbClr val="FF9900"/>
      </a:accent5>
      <a:accent6>
        <a:srgbClr val="000000"/>
      </a:accent6>
      <a:hlink>
        <a:srgbClr val="CA0538"/>
      </a:hlink>
      <a:folHlink>
        <a:srgbClr val="A75B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i (ITA).pptx" id="{3EC15BD3-CA17-451F-83F3-223D276C4DE3}" vid="{7754A608-2183-4586-A084-9720CC8BBFE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FD3E7BFCB8234FADFF5D0226919FA8" ma:contentTypeVersion="2" ma:contentTypeDescription="Creare un nuovo documento." ma:contentTypeScope="" ma:versionID="d53be13922f4f5e0b3983030dbf4b134">
  <xsd:schema xmlns:xsd="http://www.w3.org/2001/XMLSchema" xmlns:xs="http://www.w3.org/2001/XMLSchema" xmlns:p="http://schemas.microsoft.com/office/2006/metadata/properties" xmlns:ns2="a4a033fb-c74a-448b-b13e-8a71bd443de4" targetNamespace="http://schemas.microsoft.com/office/2006/metadata/properties" ma:root="true" ma:fieldsID="2401cccee8cb11fab1329ed0f0d2b81e" ns2:_="">
    <xsd:import namespace="a4a033fb-c74a-448b-b13e-8a71bd443d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033fb-c74a-448b-b13e-8a71bd443d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43236D-9AAF-4869-86BC-1A44EB53A0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a033fb-c74a-448b-b13e-8a71bd443d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39AD20-2D7C-4350-99D2-936A09BF49B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4a033fb-c74a-448b-b13e-8a71bd443de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389DD7-3A17-44FF-81A9-69FAC7325C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Words>220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slide mastro</vt:lpstr>
      <vt:lpstr>Overview</vt:lpstr>
      <vt:lpstr>La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Calibri (Intestazione) 32 pt</dc:title>
  <dc:creator>BERTOLI ISABELLA</dc:creator>
  <cp:lastModifiedBy>PROSPERO ALBERTO</cp:lastModifiedBy>
  <cp:revision>29</cp:revision>
  <dcterms:created xsi:type="dcterms:W3CDTF">2021-01-17T21:34:09Z</dcterms:created>
  <dcterms:modified xsi:type="dcterms:W3CDTF">2021-10-12T15:05:20Z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0x010100AFFD3E7BFCB8234FADFF5D0226919FA8</vt:lpwstr>
  </property>
</Properties>
</file>