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da2S79oJEy9UAY7mNPpEvjT5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944ca110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8944ca110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944ca110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944ca110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44ca110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8944ca110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944ca11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8944ca11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940af3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8940af3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940af33f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8940af33f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944ca110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8944ca110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ontend-4b-ylpi3mxsaq-oc.a.run.app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backend-4b-ylpi3mxsaq-oc.a.run.app/docs" TargetMode="External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gacy.acfe.com/report-to-the-nations/2022/" TargetMode="External"/><Relationship Id="rId4" Type="http://schemas.openxmlformats.org/officeDocument/2006/relationships/hyperlink" Target="https://www.mckinsey.com/capabilities/growth-marketing-and-sales/our-insights/the-value-of-getting-personalization-right-or-wrong-is-multiply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86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Intelligence Application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Daniele D’Avino - MLE10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Decision Intelligence Application</a:t>
            </a:r>
            <a:endParaRPr/>
          </a:p>
        </p:txBody>
      </p:sp>
      <p:sp>
        <p:nvSpPr>
          <p:cNvPr id="145" name="Google Shape;145;g133c1f20611_0_26"/>
          <p:cNvSpPr txBox="1"/>
          <p:nvPr/>
        </p:nvSpPr>
        <p:spPr>
          <a:xfrm>
            <a:off x="311700" y="1135950"/>
            <a:ext cx="14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The frontend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g133c1f20611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6150"/>
            <a:ext cx="3314851" cy="15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33c1f20611_0_26"/>
          <p:cNvSpPr txBox="1"/>
          <p:nvPr/>
        </p:nvSpPr>
        <p:spPr>
          <a:xfrm>
            <a:off x="4572000" y="11359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The backend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g133c1f20611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536150"/>
            <a:ext cx="4474500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</a:t>
            </a:r>
            <a:endParaRPr/>
          </a:p>
        </p:txBody>
      </p:sp>
      <p:sp>
        <p:nvSpPr>
          <p:cNvPr id="154" name="Google Shape;154;g133c1f20611_0_33"/>
          <p:cNvSpPr txBox="1"/>
          <p:nvPr>
            <p:ph idx="1" type="body"/>
          </p:nvPr>
        </p:nvSpPr>
        <p:spPr>
          <a:xfrm>
            <a:off x="311700" y="1053700"/>
            <a:ext cx="85206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Not having worked on an "official" dataset, the presented framework is more a </a:t>
            </a:r>
            <a:r>
              <a:rPr b="1" lang="en-US" sz="1800"/>
              <a:t>methodological solution</a:t>
            </a:r>
            <a:r>
              <a:rPr lang="en-US" sz="1800"/>
              <a:t> that can be applied, maintained, and adapted to the data model of future consideration.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solution can be used in both batch and real-time ways.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55" name="Google Shape;155;g133c1f20611_0_33"/>
          <p:cNvSpPr txBox="1"/>
          <p:nvPr/>
        </p:nvSpPr>
        <p:spPr>
          <a:xfrm>
            <a:off x="311700" y="2455950"/>
            <a:ext cx="8212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necessary to improve the UX and the ability to better customize model creation.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different modeling choices for fraud detection: Naive Bayes, Variational Autoencoder, GNN.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files into a Cloud Storage (rather than Google Drive).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 for listening and for the wonderful opportunity, God bless you</a:t>
            </a:r>
            <a:r>
              <a:rPr lang="en-US"/>
              <a:t>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44ca1100_0_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Knowledge Graph</a:t>
            </a:r>
            <a:endParaRPr/>
          </a:p>
        </p:txBody>
      </p:sp>
      <p:sp>
        <p:nvSpPr>
          <p:cNvPr id="166" name="Google Shape;166;g18944ca1100_0_36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Create the following </a:t>
            </a:r>
            <a:r>
              <a:rPr b="1" lang="en-US" sz="1500"/>
              <a:t>relationship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Build </a:t>
            </a:r>
            <a:r>
              <a:rPr b="1" lang="en-US" sz="1500"/>
              <a:t>adjacency list</a:t>
            </a:r>
            <a:r>
              <a:rPr lang="en-US" sz="1500"/>
              <a:t> on the previous selected nodes and edges.</a:t>
            </a:r>
            <a:endParaRPr sz="1500"/>
          </a:p>
        </p:txBody>
      </p:sp>
      <p:pic>
        <p:nvPicPr>
          <p:cNvPr id="167" name="Google Shape;167;g18944ca1100_0_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00" y="1282950"/>
            <a:ext cx="3392958" cy="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944ca1100_0_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Fraud Detection ML Model</a:t>
            </a:r>
            <a:endParaRPr/>
          </a:p>
        </p:txBody>
      </p:sp>
      <p:sp>
        <p:nvSpPr>
          <p:cNvPr id="173" name="Google Shape;173;g18944ca1100_0_38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Adversarial Validation for checking </a:t>
            </a:r>
            <a:r>
              <a:rPr b="1" lang="en-US" sz="1500"/>
              <a:t>distribution shift</a:t>
            </a:r>
            <a:r>
              <a:rPr lang="en-US" sz="1500"/>
              <a:t> between validation and test 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Undersampling</a:t>
            </a:r>
            <a:r>
              <a:rPr lang="en-US" sz="1500"/>
              <a:t> majority class for the label on the training 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Imputation and Scaling for continuous and categorical on training features for avoiding </a:t>
            </a:r>
            <a:r>
              <a:rPr b="1" lang="en-US" sz="1500"/>
              <a:t>data leakage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As supervised model choose </a:t>
            </a:r>
            <a:r>
              <a:rPr b="1" lang="en-US" sz="1500"/>
              <a:t>Gradient Boosting Classifier</a:t>
            </a:r>
            <a:r>
              <a:rPr lang="en-US" sz="1500"/>
              <a:t> with Grid Search and Cross-Validation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Calibration</a:t>
            </a:r>
            <a:r>
              <a:rPr lang="en-US" sz="1500"/>
              <a:t> of the best model estimator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Features Importances</a:t>
            </a:r>
            <a:r>
              <a:rPr lang="en-US" sz="1500"/>
              <a:t> for explainability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944ca1100_0_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Fraud Detection RB Model</a:t>
            </a:r>
            <a:endParaRPr/>
          </a:p>
        </p:txBody>
      </p:sp>
      <p:sp>
        <p:nvSpPr>
          <p:cNvPr id="179" name="Google Shape;179;g18944ca1100_0_37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Weighted average</a:t>
            </a:r>
            <a:r>
              <a:rPr lang="en-US" sz="1500"/>
              <a:t> of features selected by domain knowledge.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Before averaging, features are </a:t>
            </a:r>
            <a:r>
              <a:rPr b="1" lang="en-US" sz="1500"/>
              <a:t>log and beta-inverse scaled</a:t>
            </a:r>
            <a:r>
              <a:rPr lang="en-U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944ca1100_0_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Customer Personas Model</a:t>
            </a:r>
            <a:endParaRPr/>
          </a:p>
        </p:txBody>
      </p:sp>
      <p:sp>
        <p:nvSpPr>
          <p:cNvPr id="185" name="Google Shape;185;g18944ca1100_0_37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K-prototypes</a:t>
            </a:r>
            <a:r>
              <a:rPr lang="en-US" sz="1500"/>
              <a:t> as clustering algorithm for dealing with continuous and categorical data.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Silhouette score</a:t>
            </a:r>
            <a:r>
              <a:rPr lang="en-US" sz="1500"/>
              <a:t> computed on distance matrix derived from </a:t>
            </a:r>
            <a:r>
              <a:rPr b="1" lang="en-US" sz="1500"/>
              <a:t>Gower distance</a:t>
            </a:r>
            <a:r>
              <a:rPr lang="en-U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3" name="Google Shape;63;g133bbe043f8_0_41"/>
          <p:cNvSpPr txBox="1"/>
          <p:nvPr>
            <p:ph idx="1" type="body"/>
          </p:nvPr>
        </p:nvSpPr>
        <p:spPr>
          <a:xfrm>
            <a:off x="311700" y="1171800"/>
            <a:ext cx="8520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 &amp; Goals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Making of: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Web App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&amp; Next Step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9" name="Google Shape;69;g133c1f20611_0_5"/>
          <p:cNvSpPr txBox="1"/>
          <p:nvPr>
            <p:ph idx="1" type="body"/>
          </p:nvPr>
        </p:nvSpPr>
        <p:spPr>
          <a:xfrm>
            <a:off x="311700" y="961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stage: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challenging </a:t>
            </a:r>
            <a:r>
              <a:rPr lang="en-US"/>
              <a:t>macroeconomics</a:t>
            </a:r>
            <a:r>
              <a:rPr lang="en-US"/>
              <a:t> and sector environment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inflation and rising cost of investment rate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… And, if it’s still not enough…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 you know that your revenues are about 15% lower than expected?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5%: median revenues loss due to </a:t>
            </a:r>
            <a:r>
              <a:rPr b="1" lang="en-US"/>
              <a:t>fraud actions</a:t>
            </a:r>
            <a:r>
              <a:rPr lang="en-US"/>
              <a:t>*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10%: median revenues loss  for not offering </a:t>
            </a:r>
            <a:r>
              <a:rPr b="1" lang="en-US"/>
              <a:t>more tailored solutions</a:t>
            </a:r>
            <a:r>
              <a:rPr lang="en-US"/>
              <a:t> to customers**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33c1f20611_0_5"/>
          <p:cNvSpPr txBox="1"/>
          <p:nvPr/>
        </p:nvSpPr>
        <p:spPr>
          <a:xfrm>
            <a:off x="345725" y="4378375"/>
            <a:ext cx="22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Proxima Nova"/>
                <a:ea typeface="Proxima Nova"/>
                <a:cs typeface="Proxima Nova"/>
                <a:sym typeface="Proxima Nova"/>
              </a:rPr>
              <a:t>*2022 </a:t>
            </a:r>
            <a:r>
              <a:rPr lang="en-US" sz="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ACFE Report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Proxima Nova"/>
                <a:ea typeface="Proxima Nova"/>
                <a:cs typeface="Proxima Nova"/>
                <a:sym typeface="Proxima Nova"/>
              </a:rPr>
              <a:t>**2021 </a:t>
            </a:r>
            <a:r>
              <a:rPr lang="en-US" sz="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McKinsey Report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c1f20611_0_10"/>
          <p:cNvSpPr txBox="1"/>
          <p:nvPr>
            <p:ph idx="1" type="body"/>
          </p:nvPr>
        </p:nvSpPr>
        <p:spPr>
          <a:xfrm>
            <a:off x="311700" y="1152475"/>
            <a:ext cx="85206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r>
              <a:rPr lang="en-US"/>
              <a:t>But don't worry (not too much at least)!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the Decision Intelligence Application (DIA) you can: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quickly and precisely </a:t>
            </a:r>
            <a:r>
              <a:rPr b="1" lang="en-US"/>
              <a:t>identify fraud and fraudsters</a:t>
            </a:r>
            <a:r>
              <a:rPr lang="en-US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cluster customers</a:t>
            </a:r>
            <a:r>
              <a:rPr lang="en-US"/>
              <a:t> into homogeneous groups (Personas) in order to offer them more personalized solutions!</a:t>
            </a:r>
            <a:endParaRPr/>
          </a:p>
        </p:txBody>
      </p:sp>
      <p:sp>
        <p:nvSpPr>
          <p:cNvPr id="76" name="Google Shape;76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&amp; Goals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Data                                                  </a:t>
            </a:r>
            <a:endParaRPr/>
          </a:p>
        </p:txBody>
      </p:sp>
      <p:sp>
        <p:nvSpPr>
          <p:cNvPr id="82" name="Google Shape;82;g133c1f20611_0_15"/>
          <p:cNvSpPr txBox="1"/>
          <p:nvPr>
            <p:ph idx="1" type="body"/>
          </p:nvPr>
        </p:nvSpPr>
        <p:spPr>
          <a:xfrm>
            <a:off x="311700" y="1152475"/>
            <a:ext cx="85206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D</a:t>
            </a:r>
            <a:r>
              <a:rPr lang="en-US"/>
              <a:t>ataset with the following characteristics were used to develop the solution: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structured mixed type</a:t>
            </a:r>
            <a:r>
              <a:rPr lang="en-US"/>
              <a:t> data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presence of the </a:t>
            </a:r>
            <a:r>
              <a:rPr b="1" lang="en-US"/>
              <a:t>fraud label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3" name="Google Shape;83;g133c1f20611_0_15"/>
          <p:cNvSpPr txBox="1"/>
          <p:nvPr/>
        </p:nvSpPr>
        <p:spPr>
          <a:xfrm>
            <a:off x="345725" y="2455325"/>
            <a:ext cx="8486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stored on it?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transactions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(amount, product type, etc…)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payments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(card type, card issuer, region, etc…)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behavior on the website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devices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(browser used, os, user agent, IP, etc…)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40af33f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Fraud Detection                                                  </a:t>
            </a:r>
            <a:endParaRPr/>
          </a:p>
        </p:txBody>
      </p:sp>
      <p:sp>
        <p:nvSpPr>
          <p:cNvPr id="89" name="Google Shape;89;g18940af33f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A </a:t>
            </a:r>
            <a:r>
              <a:rPr b="1" lang="en-US" sz="1500"/>
              <a:t>Bayesian expert system</a:t>
            </a:r>
            <a:r>
              <a:rPr lang="en-US" sz="1500"/>
              <a:t> was built to simultaneously integrate the strengths of two different modeling approaches: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grpSp>
        <p:nvGrpSpPr>
          <p:cNvPr id="90" name="Google Shape;90;g18940af33f5_0_9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91" name="Google Shape;91;g18940af33f5_0_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8940af33f5_0_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g18940af33f5_0_9"/>
            <p:cNvSpPr txBox="1"/>
            <p:nvPr/>
          </p:nvSpPr>
          <p:spPr>
            <a:xfrm>
              <a:off x="3318838" y="260447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 approach for discovering hidden patterns and relationships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g18940af33f5_0_9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95" name="Google Shape;95;g18940af33f5_0_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8940af33f5_0_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 - based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g18940af33f5_0_9"/>
            <p:cNvSpPr txBox="1"/>
            <p:nvPr/>
          </p:nvSpPr>
          <p:spPr>
            <a:xfrm>
              <a:off x="1351625" y="260447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 approach for emulating and exploiting human domain knowledge of the investigators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g18940af33f5_0_9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99" name="Google Shape;99;g18940af33f5_0_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18940af33f5_0_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Fraud Probability Score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g18940af33f5_0_9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Bayesian average of the scores obtained from the previous steps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g18940af33f5_0_9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03" name="Google Shape;103;g18940af33f5_0_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18940af33f5_0_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/>
              </a:br>
              <a:endParaRPr/>
            </a:p>
          </p:txBody>
        </p:sp>
      </p:grpSp>
      <p:grpSp>
        <p:nvGrpSpPr>
          <p:cNvPr id="105" name="Google Shape;105;g18940af33f5_0_9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06" name="Google Shape;106;g18940af33f5_0_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18940af33f5_0_9"/>
            <p:cNvSpPr/>
            <p:nvPr/>
          </p:nvSpPr>
          <p:spPr>
            <a:xfrm>
              <a:off x="3243138" y="995100"/>
              <a:ext cx="298500" cy="298500"/>
            </a:xfrm>
            <a:prstGeom prst="mathMultiply">
              <a:avLst>
                <a:gd fmla="val 2352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Google Shape;108;g18940af33f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312" y="4116574"/>
            <a:ext cx="260768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8940af33f5_0_9"/>
          <p:cNvSpPr txBox="1"/>
          <p:nvPr/>
        </p:nvSpPr>
        <p:spPr>
          <a:xfrm>
            <a:off x="3073850" y="3781750"/>
            <a:ext cx="26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roxima Nova"/>
                <a:ea typeface="Proxima Nova"/>
                <a:cs typeface="Proxima Nova"/>
                <a:sym typeface="Proxima Nova"/>
              </a:rPr>
              <a:t>The results on the test set: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940af33f5_0_8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15" name="Google Shape;115;g18940af33f5_0_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Customer Personas                                                  </a:t>
            </a:r>
            <a:endParaRPr/>
          </a:p>
        </p:txBody>
      </p:sp>
      <p:grpSp>
        <p:nvGrpSpPr>
          <p:cNvPr id="116" name="Google Shape;116;g18940af33f5_0_87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17" name="Google Shape;117;g18940af33f5_0_87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CTA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g18940af33f5_0_87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Specifically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dedicated promotional campaigns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can be built for each of the identified groups based on their consumption and spending habits.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g18940af33f5_0_87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20" name="Google Shape;120;g18940af33f5_0_87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Personas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g18940af33f5_0_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clustering algorithm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was used to identify groups of customers with similar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purchasing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Web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browsing behaviors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g18940af33f5_0_87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3" name="Google Shape;123;g18940af33f5_0_87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Personas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g18940af33f5_0_87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cluster labels are later used for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classifying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new customers into the groups previously identified.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g18940af33f5_0_872"/>
          <p:cNvSpPr txBox="1"/>
          <p:nvPr/>
        </p:nvSpPr>
        <p:spPr>
          <a:xfrm>
            <a:off x="670275" y="4064000"/>
            <a:ext cx="175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Silhouette score: 0.21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944ca1100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Web App                                                  </a:t>
            </a:r>
            <a:endParaRPr/>
          </a:p>
        </p:txBody>
      </p:sp>
      <p:sp>
        <p:nvSpPr>
          <p:cNvPr id="131" name="Google Shape;131;g18944ca1100_0_334"/>
          <p:cNvSpPr txBox="1"/>
          <p:nvPr>
            <p:ph idx="1" type="body"/>
          </p:nvPr>
        </p:nvSpPr>
        <p:spPr>
          <a:xfrm>
            <a:off x="311700" y="1429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The </a:t>
            </a:r>
            <a:r>
              <a:rPr b="1" lang="en-US" sz="1500"/>
              <a:t>Decision Intelligence Application</a:t>
            </a:r>
            <a:r>
              <a:rPr lang="en-US" sz="1500"/>
              <a:t> is built for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extract insights from the dataset (descriptive statistics, network analysis, factor analysis)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computing: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Fraud Probability Score</a:t>
            </a:r>
            <a:r>
              <a:rPr lang="en-US" sz="1500"/>
              <a:t> for a single transaction or a bulk and retrain the ML models if necessary;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Customer Personas</a:t>
            </a:r>
            <a:r>
              <a:rPr lang="en-US" sz="1500"/>
              <a:t> </a:t>
            </a:r>
            <a:r>
              <a:rPr b="1" lang="en-US" sz="1500"/>
              <a:t>label </a:t>
            </a:r>
            <a:r>
              <a:rPr lang="en-US" sz="1500"/>
              <a:t>for a single customers or a bulk.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2" name="Google Shape;132;g18944ca1100_0_334"/>
          <p:cNvSpPr txBox="1"/>
          <p:nvPr/>
        </p:nvSpPr>
        <p:spPr>
          <a:xfrm>
            <a:off x="311700" y="3203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queries purpose-built </a:t>
            </a: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the computing steps.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</a:t>
            </a:r>
            <a:endParaRPr/>
          </a:p>
        </p:txBody>
      </p:sp>
      <p:sp>
        <p:nvSpPr>
          <p:cNvPr id="138" name="Google Shape;138;g133c1f20611_0_20"/>
          <p:cNvSpPr txBox="1"/>
          <p:nvPr>
            <p:ph idx="1" type="body"/>
          </p:nvPr>
        </p:nvSpPr>
        <p:spPr>
          <a:xfrm>
            <a:off x="311700" y="1152475"/>
            <a:ext cx="8520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Development </a:t>
            </a:r>
            <a:r>
              <a:rPr lang="en-US"/>
              <a:t>side: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Docker Compose for orchestrating 3 Docker containers: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JupyterLab: preprocessing and models building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Streamlit (+ </a:t>
            </a:r>
            <a:r>
              <a:rPr lang="en-US"/>
              <a:t>Ploomber</a:t>
            </a:r>
            <a:r>
              <a:rPr lang="en-US"/>
              <a:t>): developing frontend of the web application and rescheduling notebooks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FastAPI: developing the backend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sp>
        <p:nvSpPr>
          <p:cNvPr id="139" name="Google Shape;139;g133c1f20611_0_20"/>
          <p:cNvSpPr txBox="1"/>
          <p:nvPr/>
        </p:nvSpPr>
        <p:spPr>
          <a:xfrm>
            <a:off x="324550" y="2977450"/>
            <a:ext cx="8507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side: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on GCP Cloud Run of two containers </a:t>
            </a:r>
            <a:r>
              <a:rPr lang="en-U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(backend &amp; frontend)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deployment from Github to Cloud Run with Cloud Build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