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Proxima Nova Semibold"/>
      <p:regular r:id="rId31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tgCUoUK0jqVyANRrPSdU0qXK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3bbe043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55" name="Google Shape;55;g133bbe043f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c1f206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33c1f206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fcf6c40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0fcf6c40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3c1f206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33c1f206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c1f206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33c1f206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944ca110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8944ca110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fb063fa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0fb063fa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b063fa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0fb063fa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944ca110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8944ca110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bbe043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3bbe043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c1f20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33c1f20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b="1" lang="en-US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c1f20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33c1f20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944ca110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8944ca110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3c1f206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33c1f206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c1f206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33c1f206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940af33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8940af33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940af33f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8940af33f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33bbe043f8_2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g133bbe043f8_2_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3bbe043f8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33bbe043f8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33bbe043f8_2_11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g133bbe043f8_2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</a:t>
            </a:r>
            <a:r>
              <a:rPr lang="en-US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bbe043f8_2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bbe043f8_2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bbe043f8_2_33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</a:t>
            </a:r>
            <a:r>
              <a:rPr lang="en-US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133bbe043f8_2_41"/>
          <p:cNvSpPr txBox="1"/>
          <p:nvPr>
            <p:ph idx="12" type="sldNum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</a:t>
            </a:r>
            <a:r>
              <a:rPr lang="en-US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bbe043f8_2_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33bbe043f8_2_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33bbe043f8_2_18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</a:t>
            </a:r>
            <a:r>
              <a:rPr lang="en-US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133bbe043f8_2_27"/>
          <p:cNvSpPr txBox="1"/>
          <p:nvPr>
            <p:ph idx="12" type="sldNum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bbe043f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3bbe043f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gacy.acfe.com/report-to-the-nations/2022/" TargetMode="External"/><Relationship Id="rId4" Type="http://schemas.openxmlformats.org/officeDocument/2006/relationships/hyperlink" Target="https://www.mckinsey.com/capabilities/growth-marketing-and-sales/our-insights/the-value-of-getting-personalization-right-or-wrong-is-multiply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rontend-4b-ylpi3mxsaq-oc.a.run.app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backend-4b-ylpi3mxsaq-oc.a.run.app/docs" TargetMode="External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bbe043f8_2_48"/>
          <p:cNvSpPr txBox="1"/>
          <p:nvPr>
            <p:ph idx="1" type="subTitle"/>
          </p:nvPr>
        </p:nvSpPr>
        <p:spPr>
          <a:xfrm>
            <a:off x="311700" y="2286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Intelligence Application</a:t>
            </a: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Daniele D’Avino - MLE10 - Industry Project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c1f20611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Stack</a:t>
            </a:r>
            <a:endParaRPr/>
          </a:p>
        </p:txBody>
      </p:sp>
      <p:sp>
        <p:nvSpPr>
          <p:cNvPr id="148" name="Google Shape;148;g133c1f20611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Development </a:t>
            </a:r>
            <a:r>
              <a:rPr lang="en-US"/>
              <a:t>side: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Docker Compose for orchestrating 3 Docker containers: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JupyterLab: preprocessing and models building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Streamlit (+ Ploomber [Airflow]): developing frontend of the web application and rescheduling notebooks run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FastAPI: developing the backend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sp>
        <p:nvSpPr>
          <p:cNvPr id="149" name="Google Shape;149;g133c1f20611_0_20"/>
          <p:cNvSpPr txBox="1"/>
          <p:nvPr/>
        </p:nvSpPr>
        <p:spPr>
          <a:xfrm>
            <a:off x="324550" y="2977450"/>
            <a:ext cx="85077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side: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 on GCP Cloud Run of two containers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(backend &amp; frontend)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CI/CD deployment from Github to Cloud Run with Cloud Build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fcf6c40aa_0_5"/>
          <p:cNvSpPr txBox="1"/>
          <p:nvPr>
            <p:ph type="title"/>
          </p:nvPr>
        </p:nvSpPr>
        <p:spPr>
          <a:xfrm>
            <a:off x="25555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Architecture</a:t>
            </a:r>
            <a:endParaRPr/>
          </a:p>
        </p:txBody>
      </p:sp>
      <p:sp>
        <p:nvSpPr>
          <p:cNvPr id="155" name="Google Shape;155;g20fcf6c40aa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pic>
        <p:nvPicPr>
          <p:cNvPr id="156" name="Google Shape;156;g20fcf6c40a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308" y="0"/>
            <a:ext cx="49336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3c1f20611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 </a:t>
            </a:r>
            <a:endParaRPr/>
          </a:p>
        </p:txBody>
      </p:sp>
      <p:sp>
        <p:nvSpPr>
          <p:cNvPr id="162" name="Google Shape;162;g133c1f20611_0_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presented framework is a </a:t>
            </a:r>
            <a:r>
              <a:rPr b="1" lang="en-US" sz="1800"/>
              <a:t>methodological solution</a:t>
            </a:r>
            <a:r>
              <a:rPr lang="en-US" sz="1800"/>
              <a:t> that can be applied, maintained, and adapted to the true data model of future consideration.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solution can be used in both batch and real-time ways.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63" name="Google Shape;163;g133c1f20611_0_33"/>
          <p:cNvSpPr txBox="1"/>
          <p:nvPr/>
        </p:nvSpPr>
        <p:spPr>
          <a:xfrm>
            <a:off x="311700" y="2455950"/>
            <a:ext cx="82128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steps: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will be necessary to improve the UX and the ability to better customize model creation.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 different modeling choices for fraud detection: Naive Bayes, Variational Autoencoder, GNN.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Move files into a Cloud Storage (rather than Google Drive).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3c1f2061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 for listening!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944ca1100_0_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Knowledge Graph</a:t>
            </a:r>
            <a:endParaRPr/>
          </a:p>
        </p:txBody>
      </p:sp>
      <p:sp>
        <p:nvSpPr>
          <p:cNvPr id="174" name="Google Shape;174;g18944ca1100_0_3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Create the following </a:t>
            </a:r>
            <a:r>
              <a:rPr b="1" lang="en-US" sz="1500"/>
              <a:t>relationship</a:t>
            </a:r>
            <a:r>
              <a:rPr lang="en-US" sz="1500"/>
              <a:t>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Build </a:t>
            </a:r>
            <a:r>
              <a:rPr b="1" lang="en-US" sz="1500"/>
              <a:t>adjacency list</a:t>
            </a:r>
            <a:r>
              <a:rPr lang="en-US" sz="1500"/>
              <a:t> on the previous selected nodes and edges.</a:t>
            </a:r>
            <a:endParaRPr sz="1500"/>
          </a:p>
        </p:txBody>
      </p:sp>
      <p:pic>
        <p:nvPicPr>
          <p:cNvPr id="175" name="Google Shape;175;g18944ca1100_0_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200" y="1282950"/>
            <a:ext cx="3392958" cy="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fb063fa1f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The Model - Focus on Rule Based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g20fb063fa1f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Features, </a:t>
            </a:r>
            <a:r>
              <a:rPr lang="en-US" sz="1500">
                <a:solidFill>
                  <a:schemeClr val="dk1"/>
                </a:solidFill>
              </a:rPr>
              <a:t>selected by domain knowledge,</a:t>
            </a:r>
            <a:r>
              <a:rPr lang="en-US" sz="1500"/>
              <a:t> are </a:t>
            </a:r>
            <a:r>
              <a:rPr b="1" lang="en-US" sz="1500"/>
              <a:t>log and beta-inverse scaled</a:t>
            </a:r>
            <a:r>
              <a:rPr lang="en-US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Weighted average</a:t>
            </a:r>
            <a:r>
              <a:rPr lang="en-US" sz="1500">
                <a:solidFill>
                  <a:schemeClr val="dk1"/>
                </a:solidFill>
              </a:rPr>
              <a:t> of previous processed features. Weights decided by experts.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fb063fa1f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The Model - Focus on Machine Learning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7" name="Google Shape;187;g20fb063fa1f_0_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Adversarial Validation for checking </a:t>
            </a:r>
            <a:r>
              <a:rPr b="1" lang="en-US" sz="1500"/>
              <a:t>distribution shift</a:t>
            </a:r>
            <a:r>
              <a:rPr lang="en-US" sz="1500"/>
              <a:t> between validation and test set.</a:t>
            </a:r>
            <a:endParaRPr sz="1500"/>
          </a:p>
        </p:txBody>
      </p:sp>
      <p:sp>
        <p:nvSpPr>
          <p:cNvPr id="188" name="Google Shape;188;g20fb063fa1f_0_22"/>
          <p:cNvSpPr txBox="1"/>
          <p:nvPr/>
        </p:nvSpPr>
        <p:spPr>
          <a:xfrm>
            <a:off x="311700" y="16699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b="1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Undersampling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majority class for the label on the training set.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g20fb063fa1f_0_22"/>
          <p:cNvSpPr txBox="1"/>
          <p:nvPr/>
        </p:nvSpPr>
        <p:spPr>
          <a:xfrm>
            <a:off x="311700" y="2003775"/>
            <a:ext cx="7625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Imputation and Scaling for continuous and categorical variables on training set for avoiding </a:t>
            </a:r>
            <a:r>
              <a:rPr b="1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leakage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0" name="Google Shape;190;g20fb063fa1f_0_22"/>
          <p:cNvGrpSpPr/>
          <p:nvPr/>
        </p:nvGrpSpPr>
        <p:grpSpPr>
          <a:xfrm>
            <a:off x="311700" y="3863425"/>
            <a:ext cx="7735700" cy="812100"/>
            <a:chOff x="311700" y="3863425"/>
            <a:chExt cx="7735700" cy="812100"/>
          </a:xfrm>
        </p:grpSpPr>
        <p:sp>
          <p:nvSpPr>
            <p:cNvPr id="191" name="Google Shape;191;g20fb063fa1f_0_22"/>
            <p:cNvSpPr txBox="1"/>
            <p:nvPr/>
          </p:nvSpPr>
          <p:spPr>
            <a:xfrm>
              <a:off x="311700" y="3863425"/>
              <a:ext cx="7337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Calibration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of the best model estimator.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2" name="Google Shape;192;g20fb063fa1f_0_22"/>
            <p:cNvSpPr txBox="1"/>
            <p:nvPr/>
          </p:nvSpPr>
          <p:spPr>
            <a:xfrm>
              <a:off x="314600" y="3994525"/>
              <a:ext cx="7732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Features Importances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for explainability.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3" name="Google Shape;193;g20fb063fa1f_0_22"/>
          <p:cNvGrpSpPr/>
          <p:nvPr/>
        </p:nvGrpSpPr>
        <p:grpSpPr>
          <a:xfrm>
            <a:off x="317500" y="2575275"/>
            <a:ext cx="7627200" cy="1361725"/>
            <a:chOff x="317500" y="2575275"/>
            <a:chExt cx="7627200" cy="1361725"/>
          </a:xfrm>
        </p:grpSpPr>
        <p:sp>
          <p:nvSpPr>
            <p:cNvPr id="194" name="Google Shape;194;g20fb063fa1f_0_22"/>
            <p:cNvSpPr txBox="1"/>
            <p:nvPr/>
          </p:nvSpPr>
          <p:spPr>
            <a:xfrm>
              <a:off x="317500" y="2575275"/>
              <a:ext cx="7627200" cy="9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As supervised model choose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Gradient Boosting Classifier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with Grid Search and Cross-Validation. These are the results on the test set:</a:t>
              </a:r>
              <a:endPara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95" name="Google Shape;195;g20fb063fa1f_0_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4071" y="3164050"/>
              <a:ext cx="3519500" cy="772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944ca1100_0_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The Model - Focus on Customer Personas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g18944ca1100_0_3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K-prototypes</a:t>
            </a:r>
            <a:r>
              <a:rPr lang="en-US" sz="1500"/>
              <a:t> as clustering algorithm for dealing with continuous and categorical data: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continuous data: Euclidean distance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categorical data: Hamming distance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Silhouette score</a:t>
            </a:r>
            <a:r>
              <a:rPr lang="en-US" sz="1500"/>
              <a:t> computed on distance matrix derived from </a:t>
            </a:r>
            <a:r>
              <a:rPr b="1" lang="en-US" sz="1500"/>
              <a:t>Gower distance</a:t>
            </a:r>
            <a:r>
              <a:rPr lang="en-US" sz="1500"/>
              <a:t>. (Score: 0.21)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These are the Personas: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Cluster 0: Regular Desktop User with Credit Card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Cluster 1:  Occasional High-value Desktop User with Debit Card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Cluster 2: </a:t>
            </a:r>
            <a:r>
              <a:rPr lang="en-US" sz="1500">
                <a:solidFill>
                  <a:schemeClr val="dk1"/>
                </a:solidFill>
              </a:rPr>
              <a:t>Frequent Low-value Mobile User with Debit Card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Cluster 3: Occasional High-value Mobile User with Credit Card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bbe043f8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3" name="Google Shape;63;g133bbe043f8_0_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Making of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Models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 &amp; Architecture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&amp; Next Step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c1f206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9" name="Google Shape;69;g133c1f20611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Actual stage: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highly competitive industry environment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challenging </a:t>
            </a:r>
            <a:r>
              <a:rPr lang="en-US"/>
              <a:t>macroeconomics</a:t>
            </a:r>
            <a:r>
              <a:rPr lang="en-US"/>
              <a:t> factors (inflation, interest rate)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0" name="Google Shape;70;g133c1f20611_0_5"/>
          <p:cNvSpPr txBox="1"/>
          <p:nvPr/>
        </p:nvSpPr>
        <p:spPr>
          <a:xfrm>
            <a:off x="345725" y="4378375"/>
            <a:ext cx="22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*2022 </a:t>
            </a:r>
            <a:r>
              <a:rPr b="0" i="0" lang="en-US" sz="6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ACFE Report</a:t>
            </a:r>
            <a:endParaRPr b="0" i="0" sz="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**2021 </a:t>
            </a:r>
            <a:r>
              <a:rPr b="0" i="0" lang="en-US" sz="6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McKinsey Report</a:t>
            </a:r>
            <a:endParaRPr b="0" i="0" sz="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g133c1f20611_0_5"/>
          <p:cNvSpPr txBox="1"/>
          <p:nvPr/>
        </p:nvSpPr>
        <p:spPr>
          <a:xfrm>
            <a:off x="311700" y="2371725"/>
            <a:ext cx="85206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moreover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5%: median revenues loss due to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fraud actions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10%: median revenues loss for not offering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 tailored solutions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customers**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c1f20611_0_10"/>
          <p:cNvSpPr txBox="1"/>
          <p:nvPr>
            <p:ph idx="1" type="body"/>
          </p:nvPr>
        </p:nvSpPr>
        <p:spPr>
          <a:xfrm>
            <a:off x="311700" y="1243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With the </a:t>
            </a:r>
            <a:r>
              <a:rPr b="1" lang="en-US"/>
              <a:t>Decision Intelligence Application (DIA)</a:t>
            </a:r>
            <a:r>
              <a:rPr lang="en-US"/>
              <a:t> it’s possible to: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7" name="Google Shape;77;g133c1f2061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78" name="Google Shape;78;g133c1f20611_0_10"/>
          <p:cNvSpPr txBox="1"/>
          <p:nvPr/>
        </p:nvSpPr>
        <p:spPr>
          <a:xfrm>
            <a:off x="311700" y="1894050"/>
            <a:ext cx="8520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quickly and precisely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fraud and fraudsters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customers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into homogeneous groups (Personas) in order to offer them more personalized solutions!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944ca1100_0_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 – </a:t>
            </a:r>
            <a:r>
              <a:rPr lang="en-US"/>
              <a:t> A closer look</a:t>
            </a:r>
            <a:endParaRPr/>
          </a:p>
        </p:txBody>
      </p:sp>
      <p:sp>
        <p:nvSpPr>
          <p:cNvPr id="84" name="Google Shape;84;g18944ca1100_0_3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The </a:t>
            </a:r>
            <a:r>
              <a:rPr b="1" lang="en-US" sz="1500"/>
              <a:t>DIA</a:t>
            </a:r>
            <a:r>
              <a:rPr lang="en-US" sz="1500"/>
              <a:t> is built for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extract insights from the dataset (descriptive statistics, network analysis*, factor analysis**)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compute: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Fraud Probability Score</a:t>
            </a:r>
            <a:r>
              <a:rPr lang="en-US" sz="1500"/>
              <a:t> for a single transaction or a bulk and retrain the ML models if necessary;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Customer Personas</a:t>
            </a:r>
            <a:r>
              <a:rPr lang="en-US" sz="1500"/>
              <a:t> </a:t>
            </a:r>
            <a:r>
              <a:rPr b="1" lang="en-US" sz="1500"/>
              <a:t>label </a:t>
            </a:r>
            <a:r>
              <a:rPr lang="en-US" sz="1500"/>
              <a:t>for a single customers or a bulk.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85" name="Google Shape;85;g18944ca1100_0_334"/>
          <p:cNvSpPr txBox="1"/>
          <p:nvPr/>
        </p:nvSpPr>
        <p:spPr>
          <a:xfrm>
            <a:off x="311700" y="32032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application queries purpose-built </a:t>
            </a:r>
            <a:r>
              <a:rPr b="1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API endpoints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getting the results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g18944ca1100_0_334"/>
          <p:cNvSpPr txBox="1"/>
          <p:nvPr/>
        </p:nvSpPr>
        <p:spPr>
          <a:xfrm>
            <a:off x="366900" y="4226275"/>
            <a:ext cx="63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   Knowledge Graph built from an adjacency list on selected nodes and “user-defined” relationship (edges)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 Multiple Correspondence Analysis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3c1f20611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Demo: Decision Intelligence Application</a:t>
            </a:r>
            <a:endParaRPr/>
          </a:p>
        </p:txBody>
      </p:sp>
      <p:sp>
        <p:nvSpPr>
          <p:cNvPr id="92" name="Google Shape;92;g133c1f20611_0_26"/>
          <p:cNvSpPr txBox="1"/>
          <p:nvPr/>
        </p:nvSpPr>
        <p:spPr>
          <a:xfrm>
            <a:off x="311700" y="1135950"/>
            <a:ext cx="14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The frontend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g133c1f20611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536150"/>
            <a:ext cx="3314851" cy="15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33c1f20611_0_26"/>
          <p:cNvSpPr txBox="1"/>
          <p:nvPr/>
        </p:nvSpPr>
        <p:spPr>
          <a:xfrm>
            <a:off x="4572000" y="1135950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The backend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g133c1f20611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536150"/>
            <a:ext cx="4474500" cy="15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3c1f2061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Data                                                  </a:t>
            </a:r>
            <a:endParaRPr/>
          </a:p>
        </p:txBody>
      </p:sp>
      <p:sp>
        <p:nvSpPr>
          <p:cNvPr id="101" name="Google Shape;101;g133c1f20611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Dataset with the following characteristics were used to develop the solution: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/>
              <a:t>structured mixed type</a:t>
            </a:r>
            <a:r>
              <a:rPr lang="en-US"/>
              <a:t> data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presence of the </a:t>
            </a:r>
            <a:r>
              <a:rPr b="1" lang="en-US"/>
              <a:t>fraud label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02" name="Google Shape;102;g133c1f20611_0_15"/>
          <p:cNvSpPr txBox="1"/>
          <p:nvPr/>
        </p:nvSpPr>
        <p:spPr>
          <a:xfrm>
            <a:off x="345725" y="2455325"/>
            <a:ext cx="8486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is stored on it?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transactions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(amount, product type, etc…)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(card type, card issuer, region, etc…)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behavior on the website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devices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(browser used, os, user agent, IP, etc…)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940af33f5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Fraud Detection                                                  </a:t>
            </a:r>
            <a:endParaRPr/>
          </a:p>
        </p:txBody>
      </p:sp>
      <p:sp>
        <p:nvSpPr>
          <p:cNvPr id="108" name="Google Shape;108;g18940af33f5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A </a:t>
            </a:r>
            <a:r>
              <a:rPr b="1" lang="en-US" sz="1500"/>
              <a:t>Bayesian expert system</a:t>
            </a:r>
            <a:r>
              <a:rPr lang="en-US" sz="1500"/>
              <a:t> was built to simultaneously integrate the strengths of two different modeling approaches: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grpSp>
        <p:nvGrpSpPr>
          <p:cNvPr id="109" name="Google Shape;109;g18940af33f5_0_9"/>
          <p:cNvGrpSpPr/>
          <p:nvPr/>
        </p:nvGrpSpPr>
        <p:grpSpPr>
          <a:xfrm>
            <a:off x="3073838" y="2013875"/>
            <a:ext cx="1944600" cy="1569600"/>
            <a:chOff x="3071457" y="2013875"/>
            <a:chExt cx="1944600" cy="1569600"/>
          </a:xfrm>
        </p:grpSpPr>
        <p:sp>
          <p:nvSpPr>
            <p:cNvPr id="110" name="Google Shape;110;g18940af33f5_0_9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18940af33f5_0_9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g18940af33f5_0_9"/>
            <p:cNvSpPr txBox="1"/>
            <p:nvPr/>
          </p:nvSpPr>
          <p:spPr>
            <a:xfrm>
              <a:off x="3318831" y="2607025"/>
              <a:ext cx="14517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</a:t>
              </a: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approach </a:t>
              </a: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 discovering hidden patterns and relationships. 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g18940af33f5_0_9"/>
          <p:cNvGrpSpPr/>
          <p:nvPr/>
        </p:nvGrpSpPr>
        <p:grpSpPr>
          <a:xfrm>
            <a:off x="1131625" y="2013875"/>
            <a:ext cx="1944600" cy="1569600"/>
            <a:chOff x="1126863" y="2013875"/>
            <a:chExt cx="1944600" cy="1569600"/>
          </a:xfrm>
        </p:grpSpPr>
        <p:sp>
          <p:nvSpPr>
            <p:cNvPr id="114" name="Google Shape;114;g18940af33f5_0_9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8940af33f5_0_9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Rule based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g18940af33f5_0_9"/>
            <p:cNvSpPr txBox="1"/>
            <p:nvPr/>
          </p:nvSpPr>
          <p:spPr>
            <a:xfrm>
              <a:off x="1351638" y="2614075"/>
              <a:ext cx="1451700" cy="8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approach for emulating and exploiting human domain knowledge. 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g18940af33f5_0_9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118" name="Google Shape;118;g18940af33f5_0_9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8940af33f5_0_9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Fraud Probability Score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g18940af33f5_0_9"/>
            <p:cNvSpPr txBox="1"/>
            <p:nvPr/>
          </p:nvSpPr>
          <p:spPr>
            <a:xfrm>
              <a:off x="5360225" y="2575266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Bayesian average of the scores obtained from the previous steps.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g18940af33f5_0_9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122" name="Google Shape;122;g18940af33f5_0_9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8940af33f5_0_9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b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g18940af33f5_0_9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125" name="Google Shape;125;g18940af33f5_0_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8940af33f5_0_9"/>
            <p:cNvSpPr/>
            <p:nvPr/>
          </p:nvSpPr>
          <p:spPr>
            <a:xfrm>
              <a:off x="3243138" y="995100"/>
              <a:ext cx="298500" cy="298500"/>
            </a:xfrm>
            <a:prstGeom prst="mathMultiply">
              <a:avLst>
                <a:gd fmla="val 23520" name="adj1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g18940af33f5_0_9"/>
          <p:cNvSpPr txBox="1"/>
          <p:nvPr/>
        </p:nvSpPr>
        <p:spPr>
          <a:xfrm>
            <a:off x="3073850" y="3761150"/>
            <a:ext cx="231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Model results on test set: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Precision: 0.93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Recall: 0.85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F1: 0.88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940af33f5_0_8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33" name="Google Shape;133;g18940af33f5_0_8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Customer Personas                                                  </a:t>
            </a:r>
            <a:endParaRPr/>
          </a:p>
        </p:txBody>
      </p:sp>
      <p:grpSp>
        <p:nvGrpSpPr>
          <p:cNvPr id="134" name="Google Shape;134;g18940af33f5_0_872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35" name="Google Shape;135;g18940af33f5_0_872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 CTA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g18940af33f5_0_87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Specifically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dedicated promotional campaigns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can be built for each 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Personas.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g18940af33f5_0_872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38" name="Google Shape;138;g18940af33f5_0_87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 Personas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g18940af33f5_0_87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clustering algorithm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is used to identify groups of customers (Per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sonas)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with similar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purchasing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and Web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browsing behaviors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(Silhouette Score: 0.21)</a:t>
              </a:r>
              <a:endPara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40" name="Google Shape;140;g18940af33f5_0_872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41" name="Google Shape;141;g18940af33f5_0_87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 Personas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g18940af33f5_0_872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cluster labels are used for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classifying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new customers into 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identified Personas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