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6" r:id="rId7"/>
    <p:sldId id="267" r:id="rId8"/>
    <p:sldId id="261" r:id="rId9"/>
    <p:sldId id="268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4A4BB-D636-48B5-9E9F-587E360C1273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0A72B92A-0187-438B-A60F-0E26BDE4B58C}">
      <dgm:prSet phldrT="[Testo]"/>
      <dgm:spPr/>
      <dgm:t>
        <a:bodyPr/>
        <a:lstStyle/>
        <a:p>
          <a:r>
            <a:rPr lang="it-IT" dirty="0"/>
            <a:t>Rule Based </a:t>
          </a:r>
        </a:p>
      </dgm:t>
    </dgm:pt>
    <dgm:pt modelId="{0C9128C6-46C2-4631-8EF6-527937762F11}" type="parTrans" cxnId="{A6407A5C-909F-4FC5-B2DB-0946463666C5}">
      <dgm:prSet/>
      <dgm:spPr/>
      <dgm:t>
        <a:bodyPr/>
        <a:lstStyle/>
        <a:p>
          <a:endParaRPr lang="it-IT"/>
        </a:p>
      </dgm:t>
    </dgm:pt>
    <dgm:pt modelId="{3EAE9015-EF2F-418C-9ED9-6BE67EC7BB0C}" type="sibTrans" cxnId="{A6407A5C-909F-4FC5-B2DB-0946463666C5}">
      <dgm:prSet/>
      <dgm:spPr/>
      <dgm:t>
        <a:bodyPr/>
        <a:lstStyle/>
        <a:p>
          <a:endParaRPr lang="it-IT"/>
        </a:p>
      </dgm:t>
    </dgm:pt>
    <dgm:pt modelId="{0E02672D-C331-4DEB-AB1F-86E3EE384A0B}">
      <dgm:prSet phldrT="[Testo]"/>
      <dgm:spPr/>
      <dgm:t>
        <a:bodyPr/>
        <a:lstStyle/>
        <a:p>
          <a:r>
            <a:rPr lang="it-IT" dirty="0"/>
            <a:t>Machine Learning</a:t>
          </a:r>
        </a:p>
      </dgm:t>
    </dgm:pt>
    <dgm:pt modelId="{A2D29D67-1EDB-4486-BA6F-B5CD597731D6}" type="parTrans" cxnId="{8E83FC50-E12C-4DB1-A5B1-E5D1B86B16AE}">
      <dgm:prSet/>
      <dgm:spPr/>
      <dgm:t>
        <a:bodyPr/>
        <a:lstStyle/>
        <a:p>
          <a:endParaRPr lang="it-IT"/>
        </a:p>
      </dgm:t>
    </dgm:pt>
    <dgm:pt modelId="{A50BDF53-809A-4EBE-B34B-C8F98F3A3A58}" type="sibTrans" cxnId="{8E83FC50-E12C-4DB1-A5B1-E5D1B86B16AE}">
      <dgm:prSet/>
      <dgm:spPr/>
      <dgm:t>
        <a:bodyPr/>
        <a:lstStyle/>
        <a:p>
          <a:endParaRPr lang="it-IT"/>
        </a:p>
      </dgm:t>
    </dgm:pt>
    <dgm:pt modelId="{057E4078-68AD-4CFF-A2B9-97778469DF5F}">
      <dgm:prSet phldrT="[Testo]"/>
      <dgm:spPr/>
      <dgm:t>
        <a:bodyPr/>
        <a:lstStyle/>
        <a:p>
          <a:r>
            <a:rPr lang="it-IT" dirty="0" err="1"/>
            <a:t>Final</a:t>
          </a:r>
          <a:r>
            <a:rPr lang="it-IT" dirty="0"/>
            <a:t> score</a:t>
          </a:r>
        </a:p>
      </dgm:t>
    </dgm:pt>
    <dgm:pt modelId="{9BD6A2B1-59C4-4A98-B77A-FF8D95857B42}" type="parTrans" cxnId="{D06306EF-B5FC-48AF-8B1D-13B253C77C45}">
      <dgm:prSet/>
      <dgm:spPr/>
      <dgm:t>
        <a:bodyPr/>
        <a:lstStyle/>
        <a:p>
          <a:endParaRPr lang="it-IT"/>
        </a:p>
      </dgm:t>
    </dgm:pt>
    <dgm:pt modelId="{136BFB22-8459-43D4-AFB8-F4925C0A8B69}" type="sibTrans" cxnId="{D06306EF-B5FC-48AF-8B1D-13B253C77C45}">
      <dgm:prSet/>
      <dgm:spPr/>
      <dgm:t>
        <a:bodyPr/>
        <a:lstStyle/>
        <a:p>
          <a:endParaRPr lang="it-IT"/>
        </a:p>
      </dgm:t>
    </dgm:pt>
    <dgm:pt modelId="{EC85D659-1A7F-4AC6-8594-135449DBB1A5}" type="pres">
      <dgm:prSet presAssocID="{F944A4BB-D636-48B5-9E9F-587E360C1273}" presName="linearFlow" presStyleCnt="0">
        <dgm:presLayoutVars>
          <dgm:dir/>
          <dgm:resizeHandles val="exact"/>
        </dgm:presLayoutVars>
      </dgm:prSet>
      <dgm:spPr/>
    </dgm:pt>
    <dgm:pt modelId="{03CEA8F1-B062-4CE4-900E-FEC9C708F4D5}" type="pres">
      <dgm:prSet presAssocID="{0A72B92A-0187-438B-A60F-0E26BDE4B58C}" presName="node" presStyleLbl="node1" presStyleIdx="0" presStyleCnt="3">
        <dgm:presLayoutVars>
          <dgm:bulletEnabled val="1"/>
        </dgm:presLayoutVars>
      </dgm:prSet>
      <dgm:spPr/>
    </dgm:pt>
    <dgm:pt modelId="{EEEB126E-B842-46C4-A811-9EBC102BD7B4}" type="pres">
      <dgm:prSet presAssocID="{3EAE9015-EF2F-418C-9ED9-6BE67EC7BB0C}" presName="spacerL" presStyleCnt="0"/>
      <dgm:spPr/>
    </dgm:pt>
    <dgm:pt modelId="{5D2BF78D-853B-47F3-B781-884E3715C111}" type="pres">
      <dgm:prSet presAssocID="{3EAE9015-EF2F-418C-9ED9-6BE67EC7BB0C}" presName="sibTrans" presStyleLbl="sibTrans2D1" presStyleIdx="0" presStyleCnt="2"/>
      <dgm:spPr>
        <a:prstGeom prst="mathMultiply">
          <a:avLst/>
        </a:prstGeom>
      </dgm:spPr>
    </dgm:pt>
    <dgm:pt modelId="{69BBFF1D-3A23-412A-B1FC-541241C3473D}" type="pres">
      <dgm:prSet presAssocID="{3EAE9015-EF2F-418C-9ED9-6BE67EC7BB0C}" presName="spacerR" presStyleCnt="0"/>
      <dgm:spPr/>
    </dgm:pt>
    <dgm:pt modelId="{58620C8E-9A27-49BB-95B5-97CE5D6F81F3}" type="pres">
      <dgm:prSet presAssocID="{0E02672D-C331-4DEB-AB1F-86E3EE384A0B}" presName="node" presStyleLbl="node1" presStyleIdx="1" presStyleCnt="3">
        <dgm:presLayoutVars>
          <dgm:bulletEnabled val="1"/>
        </dgm:presLayoutVars>
      </dgm:prSet>
      <dgm:spPr/>
    </dgm:pt>
    <dgm:pt modelId="{9B8D059C-6C08-485B-BF05-3B66505CC543}" type="pres">
      <dgm:prSet presAssocID="{A50BDF53-809A-4EBE-B34B-C8F98F3A3A58}" presName="spacerL" presStyleCnt="0"/>
      <dgm:spPr/>
    </dgm:pt>
    <dgm:pt modelId="{18AC0003-09E5-4A74-B585-7FBF7E2DEA41}" type="pres">
      <dgm:prSet presAssocID="{A50BDF53-809A-4EBE-B34B-C8F98F3A3A58}" presName="sibTrans" presStyleLbl="sibTrans2D1" presStyleIdx="1" presStyleCnt="2"/>
      <dgm:spPr/>
    </dgm:pt>
    <dgm:pt modelId="{810BE6EF-B128-44D9-94AB-858EFBA8062A}" type="pres">
      <dgm:prSet presAssocID="{A50BDF53-809A-4EBE-B34B-C8F98F3A3A58}" presName="spacerR" presStyleCnt="0"/>
      <dgm:spPr/>
    </dgm:pt>
    <dgm:pt modelId="{38911A20-086E-48F7-9C70-AFA29BF8B62B}" type="pres">
      <dgm:prSet presAssocID="{057E4078-68AD-4CFF-A2B9-97778469DF5F}" presName="node" presStyleLbl="node1" presStyleIdx="2" presStyleCnt="3">
        <dgm:presLayoutVars>
          <dgm:bulletEnabled val="1"/>
        </dgm:presLayoutVars>
      </dgm:prSet>
      <dgm:spPr/>
    </dgm:pt>
  </dgm:ptLst>
  <dgm:cxnLst>
    <dgm:cxn modelId="{401F5909-6E8C-4DF5-9B1F-8AD0E67A055E}" type="presOf" srcId="{A50BDF53-809A-4EBE-B34B-C8F98F3A3A58}" destId="{18AC0003-09E5-4A74-B585-7FBF7E2DEA41}" srcOrd="0" destOrd="0" presId="urn:microsoft.com/office/officeart/2005/8/layout/equation1"/>
    <dgm:cxn modelId="{22C7490E-0E1F-4550-A3D2-DAB54B49DD5C}" type="presOf" srcId="{0E02672D-C331-4DEB-AB1F-86E3EE384A0B}" destId="{58620C8E-9A27-49BB-95B5-97CE5D6F81F3}" srcOrd="0" destOrd="0" presId="urn:microsoft.com/office/officeart/2005/8/layout/equation1"/>
    <dgm:cxn modelId="{A6407A5C-909F-4FC5-B2DB-0946463666C5}" srcId="{F944A4BB-D636-48B5-9E9F-587E360C1273}" destId="{0A72B92A-0187-438B-A60F-0E26BDE4B58C}" srcOrd="0" destOrd="0" parTransId="{0C9128C6-46C2-4631-8EF6-527937762F11}" sibTransId="{3EAE9015-EF2F-418C-9ED9-6BE67EC7BB0C}"/>
    <dgm:cxn modelId="{8E83FC50-E12C-4DB1-A5B1-E5D1B86B16AE}" srcId="{F944A4BB-D636-48B5-9E9F-587E360C1273}" destId="{0E02672D-C331-4DEB-AB1F-86E3EE384A0B}" srcOrd="1" destOrd="0" parTransId="{A2D29D67-1EDB-4486-BA6F-B5CD597731D6}" sibTransId="{A50BDF53-809A-4EBE-B34B-C8F98F3A3A58}"/>
    <dgm:cxn modelId="{399B097C-6C88-4999-ADE6-7467F783B004}" type="presOf" srcId="{3EAE9015-EF2F-418C-9ED9-6BE67EC7BB0C}" destId="{5D2BF78D-853B-47F3-B781-884E3715C111}" srcOrd="0" destOrd="0" presId="urn:microsoft.com/office/officeart/2005/8/layout/equation1"/>
    <dgm:cxn modelId="{AF8D58A5-2FA1-4890-8DBF-B770F9D702A8}" type="presOf" srcId="{057E4078-68AD-4CFF-A2B9-97778469DF5F}" destId="{38911A20-086E-48F7-9C70-AFA29BF8B62B}" srcOrd="0" destOrd="0" presId="urn:microsoft.com/office/officeart/2005/8/layout/equation1"/>
    <dgm:cxn modelId="{074793C6-8A8C-4E45-9162-BB683FE8032F}" type="presOf" srcId="{0A72B92A-0187-438B-A60F-0E26BDE4B58C}" destId="{03CEA8F1-B062-4CE4-900E-FEC9C708F4D5}" srcOrd="0" destOrd="0" presId="urn:microsoft.com/office/officeart/2005/8/layout/equation1"/>
    <dgm:cxn modelId="{D5E3AFEA-BF53-4A98-A141-CDBAEE4D3D1A}" type="presOf" srcId="{F944A4BB-D636-48B5-9E9F-587E360C1273}" destId="{EC85D659-1A7F-4AC6-8594-135449DBB1A5}" srcOrd="0" destOrd="0" presId="urn:microsoft.com/office/officeart/2005/8/layout/equation1"/>
    <dgm:cxn modelId="{D06306EF-B5FC-48AF-8B1D-13B253C77C45}" srcId="{F944A4BB-D636-48B5-9E9F-587E360C1273}" destId="{057E4078-68AD-4CFF-A2B9-97778469DF5F}" srcOrd="2" destOrd="0" parTransId="{9BD6A2B1-59C4-4A98-B77A-FF8D95857B42}" sibTransId="{136BFB22-8459-43D4-AFB8-F4925C0A8B69}"/>
    <dgm:cxn modelId="{F9220C50-9EB6-41A4-9A5A-7EAC96825C4B}" type="presParOf" srcId="{EC85D659-1A7F-4AC6-8594-135449DBB1A5}" destId="{03CEA8F1-B062-4CE4-900E-FEC9C708F4D5}" srcOrd="0" destOrd="0" presId="urn:microsoft.com/office/officeart/2005/8/layout/equation1"/>
    <dgm:cxn modelId="{8E3E9536-6433-4191-BA80-BDE42F35B169}" type="presParOf" srcId="{EC85D659-1A7F-4AC6-8594-135449DBB1A5}" destId="{EEEB126E-B842-46C4-A811-9EBC102BD7B4}" srcOrd="1" destOrd="0" presId="urn:microsoft.com/office/officeart/2005/8/layout/equation1"/>
    <dgm:cxn modelId="{27DC9C42-DF71-42E3-88DA-F554298A29AE}" type="presParOf" srcId="{EC85D659-1A7F-4AC6-8594-135449DBB1A5}" destId="{5D2BF78D-853B-47F3-B781-884E3715C111}" srcOrd="2" destOrd="0" presId="urn:microsoft.com/office/officeart/2005/8/layout/equation1"/>
    <dgm:cxn modelId="{D5E7F9AB-BCCA-4AFA-A8CD-231AF0C8518E}" type="presParOf" srcId="{EC85D659-1A7F-4AC6-8594-135449DBB1A5}" destId="{69BBFF1D-3A23-412A-B1FC-541241C3473D}" srcOrd="3" destOrd="0" presId="urn:microsoft.com/office/officeart/2005/8/layout/equation1"/>
    <dgm:cxn modelId="{36401055-9B6A-4294-A0AB-91C1B47ED8D8}" type="presParOf" srcId="{EC85D659-1A7F-4AC6-8594-135449DBB1A5}" destId="{58620C8E-9A27-49BB-95B5-97CE5D6F81F3}" srcOrd="4" destOrd="0" presId="urn:microsoft.com/office/officeart/2005/8/layout/equation1"/>
    <dgm:cxn modelId="{751DBE4B-3974-4B55-B358-C93D3D43B101}" type="presParOf" srcId="{EC85D659-1A7F-4AC6-8594-135449DBB1A5}" destId="{9B8D059C-6C08-485B-BF05-3B66505CC543}" srcOrd="5" destOrd="0" presId="urn:microsoft.com/office/officeart/2005/8/layout/equation1"/>
    <dgm:cxn modelId="{C6FA0911-2D70-4CA6-A4E4-3E8D0266B7B4}" type="presParOf" srcId="{EC85D659-1A7F-4AC6-8594-135449DBB1A5}" destId="{18AC0003-09E5-4A74-B585-7FBF7E2DEA41}" srcOrd="6" destOrd="0" presId="urn:microsoft.com/office/officeart/2005/8/layout/equation1"/>
    <dgm:cxn modelId="{8E3EB739-7165-4CEA-9240-CE2CD2E22D43}" type="presParOf" srcId="{EC85D659-1A7F-4AC6-8594-135449DBB1A5}" destId="{810BE6EF-B128-44D9-94AB-858EFBA8062A}" srcOrd="7" destOrd="0" presId="urn:microsoft.com/office/officeart/2005/8/layout/equation1"/>
    <dgm:cxn modelId="{CAADDFA1-72AE-4788-9524-C6ABCF72198B}" type="presParOf" srcId="{EC85D659-1A7F-4AC6-8594-135449DBB1A5}" destId="{38911A20-086E-48F7-9C70-AFA29BF8B62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EA8F1-B062-4CE4-900E-FEC9C708F4D5}">
      <dsp:nvSpPr>
        <dsp:cNvPr id="0" name=""/>
        <dsp:cNvSpPr/>
      </dsp:nvSpPr>
      <dsp:spPr>
        <a:xfrm>
          <a:off x="1768" y="1003703"/>
          <a:ext cx="2343931" cy="2343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Rule Based </a:t>
          </a:r>
        </a:p>
      </dsp:txBody>
      <dsp:txXfrm>
        <a:off x="345029" y="1346964"/>
        <a:ext cx="1657409" cy="1657409"/>
      </dsp:txXfrm>
    </dsp:sp>
    <dsp:sp modelId="{5D2BF78D-853B-47F3-B781-884E3715C111}">
      <dsp:nvSpPr>
        <dsp:cNvPr id="0" name=""/>
        <dsp:cNvSpPr/>
      </dsp:nvSpPr>
      <dsp:spPr>
        <a:xfrm>
          <a:off x="2536026" y="1495928"/>
          <a:ext cx="1359480" cy="1359480"/>
        </a:xfrm>
        <a:prstGeom prst="mathMultiply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700" kern="1200"/>
        </a:p>
      </dsp:txBody>
      <dsp:txXfrm>
        <a:off x="2749491" y="1709393"/>
        <a:ext cx="932550" cy="932550"/>
      </dsp:txXfrm>
    </dsp:sp>
    <dsp:sp modelId="{58620C8E-9A27-49BB-95B5-97CE5D6F81F3}">
      <dsp:nvSpPr>
        <dsp:cNvPr id="0" name=""/>
        <dsp:cNvSpPr/>
      </dsp:nvSpPr>
      <dsp:spPr>
        <a:xfrm>
          <a:off x="4085834" y="1003703"/>
          <a:ext cx="2343931" cy="2343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Machine Learning</a:t>
          </a:r>
        </a:p>
      </dsp:txBody>
      <dsp:txXfrm>
        <a:off x="4429095" y="1346964"/>
        <a:ext cx="1657409" cy="1657409"/>
      </dsp:txXfrm>
    </dsp:sp>
    <dsp:sp modelId="{18AC0003-09E5-4A74-B585-7FBF7E2DEA41}">
      <dsp:nvSpPr>
        <dsp:cNvPr id="0" name=""/>
        <dsp:cNvSpPr/>
      </dsp:nvSpPr>
      <dsp:spPr>
        <a:xfrm>
          <a:off x="6620092" y="1495928"/>
          <a:ext cx="1359480" cy="1359480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700" kern="1200"/>
        </a:p>
      </dsp:txBody>
      <dsp:txXfrm>
        <a:off x="6800291" y="1775981"/>
        <a:ext cx="999082" cy="799374"/>
      </dsp:txXfrm>
    </dsp:sp>
    <dsp:sp modelId="{38911A20-086E-48F7-9C70-AFA29BF8B62B}">
      <dsp:nvSpPr>
        <dsp:cNvPr id="0" name=""/>
        <dsp:cNvSpPr/>
      </dsp:nvSpPr>
      <dsp:spPr>
        <a:xfrm>
          <a:off x="8169900" y="1003703"/>
          <a:ext cx="2343931" cy="2343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 err="1"/>
            <a:t>Final</a:t>
          </a:r>
          <a:r>
            <a:rPr lang="it-IT" sz="3400" kern="1200" dirty="0"/>
            <a:t> score</a:t>
          </a:r>
        </a:p>
      </dsp:txBody>
      <dsp:txXfrm>
        <a:off x="8513161" y="1346964"/>
        <a:ext cx="1657409" cy="1657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B366EE-078E-5094-4E91-A18C9C51E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E020ADE-790B-EC5E-CB02-A2A1BBA52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58E8DF-A770-5D54-C090-4E011CE6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D6C-58DD-482E-967E-A57B59705A3B}" type="datetimeFigureOut">
              <a:rPr lang="it-IT" smtClean="0"/>
              <a:t>26/01/2023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7193BE-8A43-50D6-818E-98C5619B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A7C2E9-2CBF-4760-0850-A9184E85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4886-2AA2-4282-8377-651CE26C1B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451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FFC6A8-B94A-FEEF-015F-AF4E6EA7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F853F5B-CD65-0274-9B71-51C718C94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15C65-ED32-5939-5C43-B274F2AA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D6C-58DD-482E-967E-A57B59705A3B}" type="datetimeFigureOut">
              <a:rPr lang="it-IT" smtClean="0"/>
              <a:t>26/01/2023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9F201F-6CC0-9E29-55EF-6D069300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0DB9B6-593B-CB9A-EB64-EAD1B8F8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4886-2AA2-4282-8377-651CE26C1B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271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4F5D13-DB1C-362D-A25C-30BB3C040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3F886B-29FB-A522-2FA0-236D80B70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6CC772-5224-4D0C-7A39-53AA1C48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D6C-58DD-482E-967E-A57B59705A3B}" type="datetimeFigureOut">
              <a:rPr lang="it-IT" smtClean="0"/>
              <a:t>26/01/2023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2777D9-F56D-DCAC-06D5-DB9A74A3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A8D4FB-CB75-C3D8-F2D3-E8739583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4886-2AA2-4282-8377-651CE26C1B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1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0957CD-61DB-5866-B18D-A9D92442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121FE-A5C0-289D-939A-E2B63C42A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1BCE1F-EAF1-0B20-D910-DD1721E1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D6C-58DD-482E-967E-A57B59705A3B}" type="datetimeFigureOut">
              <a:rPr lang="it-IT" smtClean="0"/>
              <a:t>26/01/2023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B8EFC7-2D5E-8C25-FD24-FEA25E98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82F5D5-97CD-1CD2-726F-F5013033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4886-2AA2-4282-8377-651CE26C1B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69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5CAC78-0F86-6814-1133-43CA1B56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F7EBFFD-E9F7-C62D-470A-C321ECE46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86BCBA-0D45-2D96-AAC4-EE6AE3DE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D6C-58DD-482E-967E-A57B59705A3B}" type="datetimeFigureOut">
              <a:rPr lang="it-IT" smtClean="0"/>
              <a:t>26/01/2023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AEC8D1-0F58-216F-F494-2F431C93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8CB4B5-E9B9-5AF9-0EDB-12A4A9E1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4886-2AA2-4282-8377-651CE26C1B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82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10EC6-8816-7AC3-B44C-58E205F2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FB3832-865C-FD58-C39B-5FD6A236E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CBA0C1-5998-3D45-6EA0-3CEBF3B20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08842C-4224-F917-BA2F-D9574A87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D6C-58DD-482E-967E-A57B59705A3B}" type="datetimeFigureOut">
              <a:rPr lang="it-IT" smtClean="0"/>
              <a:t>26/01/2023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82C899C-4703-BE06-BB9B-3498AD54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5808A7-476E-9D83-61AD-FBFE9D13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4886-2AA2-4282-8377-651CE26C1B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968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5DD8E4-1F45-3EFA-7502-3CB8A00F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4DF4AD-D25C-2EB8-AC19-B9AF60C79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633592-85F3-ECB4-44B5-573AA17A9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1EF72C-6EB7-39D6-1282-6B2A4018C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249693C-CBBC-2931-9D3A-EC1D59535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7A5196D-FCC5-D51D-1DC2-8D66A54B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D6C-58DD-482E-967E-A57B59705A3B}" type="datetimeFigureOut">
              <a:rPr lang="it-IT" smtClean="0"/>
              <a:t>26/01/2023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2AA2B41-9AEE-1151-50CB-51A96D76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C2EEED7-4BDB-3417-DACB-5A3B7F00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4886-2AA2-4282-8377-651CE26C1B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802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CEAEAE-F1A5-E9C7-0D14-A1E81F13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2BB28A7-F8AB-EEAA-14BD-165159C6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D6C-58DD-482E-967E-A57B59705A3B}" type="datetimeFigureOut">
              <a:rPr lang="it-IT" smtClean="0"/>
              <a:t>26/01/2023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614013-64BA-BC0D-20B3-2455A953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FEBCE11-20B1-13EB-AEBC-34873168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4886-2AA2-4282-8377-651CE26C1B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074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AECBD11-96E0-04F4-0EF8-F694AD31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D6C-58DD-482E-967E-A57B59705A3B}" type="datetimeFigureOut">
              <a:rPr lang="it-IT" smtClean="0"/>
              <a:t>26/01/2023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78228D-0AEB-660E-7969-662FAC28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5079D5-997E-5B57-05E8-505FA949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4886-2AA2-4282-8377-651CE26C1B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527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588A96-E418-78CB-08FD-98DDC1BE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036667-3B08-442C-EF1C-5FA87229D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2F0F66F-2D93-7DB6-879A-F0C5B7151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57780F-6C61-145D-FAE5-5E22D01B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D6C-58DD-482E-967E-A57B59705A3B}" type="datetimeFigureOut">
              <a:rPr lang="it-IT" smtClean="0"/>
              <a:t>26/01/2023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5E0CF9-BC4E-0445-D6A9-988D3E61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E4EEA2-EAE2-64F0-A189-2118CF9A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4886-2AA2-4282-8377-651CE26C1B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491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331BBB-F90F-0EAE-9DE2-0F7307C1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CF13045-E632-A3D6-5AD1-47AC2AE93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39D9159-330D-324A-C9A5-98B9DA04B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88EA23-997F-F2E9-669D-2A4E2A9D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D6C-58DD-482E-967E-A57B59705A3B}" type="datetimeFigureOut">
              <a:rPr lang="it-IT" smtClean="0"/>
              <a:t>26/01/2023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42A4FD-D1FC-CE53-4CFE-5CBF6843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ED5D37-FB36-230E-CDF7-AAD4CEBF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4886-2AA2-4282-8377-651CE26C1B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13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FDEA1B-12AD-D149-856A-36F63E02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A23170-B261-5C85-3B6A-DE0A34C94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7F8CEA-BAB8-05C8-B92A-A4D01497A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BDD6C-58DD-482E-967E-A57B59705A3B}" type="datetimeFigureOut">
              <a:rPr lang="it-IT" smtClean="0"/>
              <a:t>26/01/2023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648423-A8AB-F465-444A-BDC685D1A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B5B754-B932-6038-2501-B81F7B18E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4886-2AA2-4282-8377-651CE26C1B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19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41367A-C6E0-0054-8324-725F51AA0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Fraud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 &amp; </a:t>
            </a:r>
            <a:br>
              <a:rPr lang="it-IT" dirty="0"/>
            </a:br>
            <a:r>
              <a:rPr lang="it-IT" dirty="0"/>
              <a:t>Customer Clustering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CA96AFB-1A8F-5BDA-4B1D-FA085BFBF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Industry </a:t>
            </a:r>
            <a:r>
              <a:rPr lang="it-IT" dirty="0" err="1"/>
              <a:t>Capstone</a:t>
            </a:r>
            <a:r>
              <a:rPr lang="it-IT" dirty="0"/>
              <a:t> Project</a:t>
            </a:r>
          </a:p>
          <a:p>
            <a:endParaRPr lang="it-IT" dirty="0"/>
          </a:p>
          <a:p>
            <a:r>
              <a:rPr lang="it-IT" dirty="0"/>
              <a:t>Daniele D’Avino</a:t>
            </a:r>
          </a:p>
          <a:p>
            <a:r>
              <a:rPr lang="it-IT" dirty="0" err="1"/>
              <a:t>January</a:t>
            </a:r>
            <a:r>
              <a:rPr lang="it-IT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26672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50EDC4-6069-68C1-EF1E-E647D676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MLE </a:t>
            </a:r>
            <a:r>
              <a:rPr lang="it-IT" dirty="0" err="1"/>
              <a:t>Stack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D2E555-EFF5-8508-7C90-6BDCFCCA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Backend</a:t>
            </a:r>
            <a:endParaRPr lang="it-IT" dirty="0"/>
          </a:p>
          <a:p>
            <a:pPr lvl="1"/>
            <a:r>
              <a:rPr lang="it-IT" dirty="0"/>
              <a:t>Fast api</a:t>
            </a:r>
          </a:p>
          <a:p>
            <a:pPr lvl="1"/>
            <a:r>
              <a:rPr lang="it-IT" dirty="0" err="1"/>
              <a:t>Ploomber</a:t>
            </a:r>
            <a:r>
              <a:rPr lang="it-IT" dirty="0"/>
              <a:t> (alternative to </a:t>
            </a:r>
            <a:r>
              <a:rPr lang="it-IT" dirty="0" err="1"/>
              <a:t>AirFlow</a:t>
            </a:r>
            <a:r>
              <a:rPr lang="it-IT" dirty="0"/>
              <a:t>)</a:t>
            </a:r>
          </a:p>
          <a:p>
            <a:r>
              <a:rPr lang="it-IT" dirty="0" err="1"/>
              <a:t>Frontend</a:t>
            </a:r>
            <a:endParaRPr lang="it-IT" dirty="0"/>
          </a:p>
          <a:p>
            <a:pPr lvl="1"/>
            <a:r>
              <a:rPr lang="it-IT" dirty="0" err="1"/>
              <a:t>Streamlit</a:t>
            </a:r>
            <a:endParaRPr lang="it-IT" dirty="0"/>
          </a:p>
          <a:p>
            <a:r>
              <a:rPr lang="it-IT" dirty="0" err="1"/>
              <a:t>Deploy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GCP</a:t>
            </a:r>
          </a:p>
          <a:p>
            <a:pPr lvl="1"/>
            <a:r>
              <a:rPr lang="it-IT" dirty="0" err="1"/>
              <a:t>Streamlit</a:t>
            </a:r>
            <a:r>
              <a:rPr lang="it-IT" dirty="0"/>
              <a:t> Cloud</a:t>
            </a:r>
          </a:p>
        </p:txBody>
      </p:sp>
    </p:spTree>
    <p:extLst>
      <p:ext uri="{BB962C8B-B14F-4D97-AF65-F5344CB8AC3E}">
        <p14:creationId xmlns:p14="http://schemas.microsoft.com/office/powerpoint/2010/main" val="267729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4AF515-A00A-9EA0-A15E-040C36BF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</a:t>
            </a:r>
            <a:r>
              <a:rPr lang="it-IT" dirty="0"/>
              <a:t> &amp; notes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5170C3-A060-1952-9AA4-CCE16C8B6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Extremely</a:t>
            </a:r>
            <a:r>
              <a:rPr lang="it-IT" dirty="0"/>
              <a:t> time </a:t>
            </a:r>
            <a:r>
              <a:rPr lang="it-IT" dirty="0" err="1"/>
              <a:t>consuming</a:t>
            </a:r>
            <a:r>
              <a:rPr lang="it-IT" dirty="0"/>
              <a:t> </a:t>
            </a:r>
            <a:r>
              <a:rPr lang="it-IT" dirty="0" err="1"/>
              <a:t>finding</a:t>
            </a:r>
            <a:r>
              <a:rPr lang="it-IT" dirty="0"/>
              <a:t> an appropriate dataset</a:t>
            </a:r>
          </a:p>
          <a:p>
            <a:r>
              <a:rPr lang="it-IT" dirty="0" err="1"/>
              <a:t>Problem</a:t>
            </a:r>
            <a:r>
              <a:rPr lang="it-IT" dirty="0"/>
              <a:t> with the </a:t>
            </a:r>
            <a:r>
              <a:rPr lang="it-IT" dirty="0" err="1"/>
              <a:t>labelling</a:t>
            </a:r>
            <a:r>
              <a:rPr lang="it-IT" dirty="0"/>
              <a:t> of the dataset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more a «framework»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92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44B7B2-0678-E99E-D15B-E9D19FD4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Next step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64AE0A-4D76-D20F-2A20-FBA917113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nice</a:t>
            </a:r>
            <a:r>
              <a:rPr lang="it-IT" dirty="0"/>
              <a:t> to:</a:t>
            </a:r>
          </a:p>
          <a:p>
            <a:pPr lvl="1"/>
            <a:r>
              <a:rPr lang="it-IT" dirty="0"/>
              <a:t>Test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r>
              <a:rPr lang="it-IT" dirty="0"/>
              <a:t> (building </a:t>
            </a:r>
            <a:r>
              <a:rPr lang="it-IT" dirty="0" err="1"/>
              <a:t>solution</a:t>
            </a:r>
            <a:r>
              <a:rPr lang="it-IT" dirty="0"/>
              <a:t> for mixed dataset)</a:t>
            </a:r>
          </a:p>
          <a:p>
            <a:pPr lvl="1"/>
            <a:r>
              <a:rPr lang="it-IT" dirty="0"/>
              <a:t>Transformer</a:t>
            </a:r>
          </a:p>
          <a:p>
            <a:pPr lvl="1"/>
            <a:r>
              <a:rPr lang="it-IT" dirty="0"/>
              <a:t>Alternative </a:t>
            </a:r>
            <a:r>
              <a:rPr lang="it-IT" dirty="0" err="1"/>
              <a:t>faster</a:t>
            </a:r>
            <a:r>
              <a:rPr lang="it-IT" dirty="0"/>
              <a:t> </a:t>
            </a:r>
            <a:r>
              <a:rPr lang="it-IT" dirty="0" err="1"/>
              <a:t>boosting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  <a:p>
            <a:r>
              <a:rPr lang="it-IT" dirty="0"/>
              <a:t>To be </a:t>
            </a:r>
            <a:r>
              <a:rPr lang="it-IT" dirty="0" err="1"/>
              <a:t>done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Documentation</a:t>
            </a:r>
            <a:r>
              <a:rPr lang="it-IT" dirty="0"/>
              <a:t> (SRS)</a:t>
            </a:r>
          </a:p>
          <a:p>
            <a:pPr lvl="1"/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presentation</a:t>
            </a:r>
            <a:endParaRPr lang="it-IT" dirty="0"/>
          </a:p>
          <a:p>
            <a:pPr lvl="1"/>
            <a:r>
              <a:rPr lang="it-IT" dirty="0" err="1"/>
              <a:t>Markdown</a:t>
            </a:r>
            <a:r>
              <a:rPr lang="it-IT" dirty="0"/>
              <a:t> file for </a:t>
            </a:r>
            <a:r>
              <a:rPr lang="it-IT"/>
              <a:t>Github</a:t>
            </a:r>
            <a:endParaRPr lang="it-IT" dirty="0"/>
          </a:p>
          <a:p>
            <a:pPr lvl="1"/>
            <a:r>
              <a:rPr lang="it-IT" dirty="0" err="1"/>
              <a:t>Deploy</a:t>
            </a:r>
            <a:r>
              <a:rPr lang="it-IT" dirty="0"/>
              <a:t> of </a:t>
            </a:r>
            <a:r>
              <a:rPr lang="it-IT" dirty="0" err="1"/>
              <a:t>everything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741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0875A-257E-06F6-E19A-3743ABBC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 &amp; 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04D9A0-CC15-DF62-8502-06295DCF7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888"/>
            <a:ext cx="10515600" cy="4719099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The goals of </a:t>
            </a:r>
            <a:r>
              <a:rPr lang="it-IT" dirty="0" err="1"/>
              <a:t>this</a:t>
            </a:r>
            <a:r>
              <a:rPr lang="it-IT" dirty="0"/>
              <a:t> project are </a:t>
            </a:r>
            <a:r>
              <a:rPr lang="it-IT" dirty="0" err="1"/>
              <a:t>twofold</a:t>
            </a:r>
            <a:r>
              <a:rPr lang="it-IT" dirty="0"/>
              <a:t>:</a:t>
            </a:r>
          </a:p>
          <a:p>
            <a:r>
              <a:rPr lang="it-IT" dirty="0" err="1"/>
              <a:t>Identify</a:t>
            </a:r>
            <a:r>
              <a:rPr lang="it-IT" dirty="0"/>
              <a:t> </a:t>
            </a:r>
            <a:r>
              <a:rPr lang="it-IT" dirty="0" err="1"/>
              <a:t>fraudolent</a:t>
            </a:r>
            <a:r>
              <a:rPr lang="it-IT" dirty="0"/>
              <a:t> </a:t>
            </a:r>
            <a:r>
              <a:rPr lang="it-IT" dirty="0" err="1"/>
              <a:t>transaction</a:t>
            </a:r>
            <a:r>
              <a:rPr lang="it-IT" dirty="0"/>
              <a:t> </a:t>
            </a:r>
          </a:p>
          <a:p>
            <a:r>
              <a:rPr lang="it-IT" dirty="0" err="1"/>
              <a:t>Clusterize</a:t>
            </a:r>
            <a:r>
              <a:rPr lang="it-IT" dirty="0"/>
              <a:t> customers for </a:t>
            </a:r>
            <a:r>
              <a:rPr lang="it-IT" dirty="0" err="1"/>
              <a:t>personalized</a:t>
            </a:r>
            <a:r>
              <a:rPr lang="it-IT" dirty="0"/>
              <a:t> call to action (promotion, </a:t>
            </a:r>
            <a:r>
              <a:rPr lang="it-IT" dirty="0" err="1"/>
              <a:t>offering</a:t>
            </a:r>
            <a:r>
              <a:rPr lang="it-IT" dirty="0"/>
              <a:t>, etc..)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		ML Web App for </a:t>
            </a:r>
            <a:r>
              <a:rPr lang="it-IT" dirty="0" err="1"/>
              <a:t>reaching</a:t>
            </a:r>
            <a:r>
              <a:rPr lang="it-IT" dirty="0"/>
              <a:t> the </a:t>
            </a:r>
            <a:r>
              <a:rPr lang="it-IT" dirty="0" err="1"/>
              <a:t>previous</a:t>
            </a:r>
            <a:r>
              <a:rPr lang="it-IT" dirty="0"/>
              <a:t> goals</a:t>
            </a:r>
          </a:p>
        </p:txBody>
      </p:sp>
      <p:sp>
        <p:nvSpPr>
          <p:cNvPr id="4" name="Freccia in giù 3">
            <a:extLst>
              <a:ext uri="{FF2B5EF4-FFF2-40B4-BE49-F238E27FC236}">
                <a16:creationId xmlns:a16="http://schemas.microsoft.com/office/drawing/2014/main" id="{F11E535F-7333-70CB-FEAD-87A6CF8DEDDF}"/>
              </a:ext>
            </a:extLst>
          </p:cNvPr>
          <p:cNvSpPr/>
          <p:nvPr/>
        </p:nvSpPr>
        <p:spPr>
          <a:xfrm>
            <a:off x="5755257" y="3856006"/>
            <a:ext cx="681486" cy="6728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92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72A27-E0F5-739E-E1C8-981AA468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109CFC-0BBB-EC64-B4A7-F003633FA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270"/>
            <a:ext cx="10515600" cy="4753605"/>
          </a:xfrm>
        </p:spPr>
        <p:txBody>
          <a:bodyPr/>
          <a:lstStyle/>
          <a:p>
            <a:r>
              <a:rPr lang="it-IT" dirty="0" err="1"/>
              <a:t>Structured</a:t>
            </a:r>
            <a:r>
              <a:rPr lang="it-IT" dirty="0"/>
              <a:t> mixed </a:t>
            </a:r>
            <a:r>
              <a:rPr lang="it-IT" dirty="0" err="1"/>
              <a:t>type</a:t>
            </a:r>
            <a:r>
              <a:rPr lang="it-IT" dirty="0"/>
              <a:t> dataset with </a:t>
            </a:r>
            <a:r>
              <a:rPr lang="it-IT" dirty="0" err="1"/>
              <a:t>fraud</a:t>
            </a:r>
            <a:r>
              <a:rPr lang="it-IT" dirty="0"/>
              <a:t> label </a:t>
            </a:r>
            <a:r>
              <a:rPr lang="it-IT" sz="1800" dirty="0"/>
              <a:t>(</a:t>
            </a:r>
            <a:r>
              <a:rPr lang="it-IT" sz="1800" dirty="0" err="1"/>
              <a:t>not</a:t>
            </a:r>
            <a:r>
              <a:rPr lang="it-IT" sz="1800" dirty="0"/>
              <a:t> </a:t>
            </a:r>
            <a:r>
              <a:rPr lang="it-IT" sz="1800" dirty="0" err="1"/>
              <a:t>used</a:t>
            </a:r>
            <a:r>
              <a:rPr lang="it-IT" sz="1800" dirty="0"/>
              <a:t> the dataset </a:t>
            </a:r>
            <a:r>
              <a:rPr lang="it-IT" sz="1800" dirty="0" err="1"/>
              <a:t>suggested</a:t>
            </a:r>
            <a:r>
              <a:rPr lang="it-IT" sz="1800" dirty="0"/>
              <a:t> by the </a:t>
            </a:r>
            <a:r>
              <a:rPr lang="it-IT" sz="1800" dirty="0" err="1"/>
              <a:t>industry</a:t>
            </a:r>
            <a:r>
              <a:rPr lang="it-IT" sz="1800" dirty="0"/>
              <a:t>)</a:t>
            </a:r>
            <a:endParaRPr lang="it-IT" dirty="0"/>
          </a:p>
          <a:p>
            <a:r>
              <a:rPr lang="it-IT" dirty="0"/>
              <a:t>Information </a:t>
            </a:r>
            <a:r>
              <a:rPr lang="it-IT" dirty="0" err="1"/>
              <a:t>regarding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Transactions</a:t>
            </a:r>
            <a:r>
              <a:rPr lang="it-IT" dirty="0"/>
              <a:t> (</a:t>
            </a:r>
            <a:r>
              <a:rPr lang="it-IT" dirty="0" err="1"/>
              <a:t>amount</a:t>
            </a:r>
            <a:r>
              <a:rPr lang="it-IT" dirty="0"/>
              <a:t>, product, etc.)</a:t>
            </a:r>
          </a:p>
          <a:p>
            <a:pPr lvl="1"/>
            <a:r>
              <a:rPr lang="it-IT" dirty="0"/>
              <a:t>Payments </a:t>
            </a:r>
            <a:r>
              <a:rPr lang="it-IT" dirty="0" err="1"/>
              <a:t>types</a:t>
            </a:r>
            <a:r>
              <a:rPr lang="it-IT" dirty="0"/>
              <a:t> (card </a:t>
            </a:r>
            <a:r>
              <a:rPr lang="it-IT" dirty="0" err="1"/>
              <a:t>type</a:t>
            </a:r>
            <a:r>
              <a:rPr lang="it-IT" dirty="0"/>
              <a:t>, card issuer, </a:t>
            </a:r>
            <a:r>
              <a:rPr lang="it-IT" dirty="0" err="1"/>
              <a:t>region</a:t>
            </a:r>
            <a:r>
              <a:rPr lang="it-IT" dirty="0"/>
              <a:t>, </a:t>
            </a:r>
            <a:r>
              <a:rPr lang="it-IT" dirty="0" err="1"/>
              <a:t>etc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Customers </a:t>
            </a:r>
            <a:r>
              <a:rPr lang="it-IT" dirty="0" err="1"/>
              <a:t>behavior</a:t>
            </a:r>
            <a:r>
              <a:rPr lang="it-IT" dirty="0"/>
              <a:t> on the website </a:t>
            </a:r>
          </a:p>
          <a:p>
            <a:pPr lvl="1"/>
            <a:r>
              <a:rPr lang="it-IT" dirty="0"/>
              <a:t>Customers devices (browser, </a:t>
            </a:r>
            <a:r>
              <a:rPr lang="it-IT" dirty="0" err="1"/>
              <a:t>os</a:t>
            </a:r>
            <a:r>
              <a:rPr lang="it-IT" dirty="0"/>
              <a:t>, user agent, IP proxy, </a:t>
            </a:r>
            <a:r>
              <a:rPr lang="it-IT" dirty="0" err="1"/>
              <a:t>etc</a:t>
            </a:r>
            <a:r>
              <a:rPr lang="it-IT" dirty="0"/>
              <a:t>)</a:t>
            </a:r>
          </a:p>
          <a:p>
            <a:r>
              <a:rPr lang="it-IT" dirty="0" err="1"/>
              <a:t>Imbalance</a:t>
            </a:r>
            <a:r>
              <a:rPr lang="it-IT" dirty="0"/>
              <a:t> class, </a:t>
            </a:r>
            <a:r>
              <a:rPr lang="it-IT" dirty="0" err="1"/>
              <a:t>missing</a:t>
            </a:r>
            <a:r>
              <a:rPr lang="it-IT" dirty="0"/>
              <a:t> data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712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2112A-7443-9BAF-EBFE-F03D2B7C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-  </a:t>
            </a:r>
            <a:r>
              <a:rPr lang="it-IT" dirty="0" err="1"/>
              <a:t>Fraud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 Overall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69EE18C-BC27-4818-EF55-7923D5D4C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99032"/>
              </p:ext>
            </p:extLst>
          </p:nvPr>
        </p:nvGraphicFramePr>
        <p:xfrm>
          <a:off x="838200" y="222244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50C4F7ED-BEB2-4457-EF22-E2F3382EC15B}"/>
              </a:ext>
            </a:extLst>
          </p:cNvPr>
          <p:cNvSpPr txBox="1"/>
          <p:nvPr/>
        </p:nvSpPr>
        <p:spPr>
          <a:xfrm rot="10800000" flipH="1" flipV="1">
            <a:off x="1726177" y="1991607"/>
            <a:ext cx="873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Bayesian</a:t>
            </a:r>
            <a:r>
              <a:rPr lang="it-IT" sz="2400" dirty="0"/>
              <a:t> </a:t>
            </a:r>
            <a:r>
              <a:rPr lang="it-IT" sz="2400" dirty="0" err="1"/>
              <a:t>average</a:t>
            </a:r>
            <a:r>
              <a:rPr lang="it-IT" sz="2400" dirty="0"/>
              <a:t> of the score </a:t>
            </a:r>
            <a:r>
              <a:rPr lang="it-IT" sz="2400" dirty="0" err="1"/>
              <a:t>computed</a:t>
            </a:r>
            <a:r>
              <a:rPr lang="it-IT" sz="2400" dirty="0"/>
              <a:t> from </a:t>
            </a:r>
            <a:r>
              <a:rPr lang="it-IT" sz="2400" dirty="0" err="1"/>
              <a:t>two</a:t>
            </a:r>
            <a:r>
              <a:rPr lang="it-IT" sz="2400" dirty="0"/>
              <a:t> separate models</a:t>
            </a:r>
          </a:p>
        </p:txBody>
      </p:sp>
    </p:spTree>
    <p:extLst>
      <p:ext uri="{BB962C8B-B14F-4D97-AF65-F5344CB8AC3E}">
        <p14:creationId xmlns:p14="http://schemas.microsoft.com/office/powerpoint/2010/main" val="109084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B9414-7776-98EA-FE90-5AB71F33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– </a:t>
            </a:r>
            <a:r>
              <a:rPr lang="it-IT" dirty="0" err="1"/>
              <a:t>Fraud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 Machine Learning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CC03D6-FDE2-1980-8308-60F8F110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712"/>
            <a:ext cx="10515600" cy="4351338"/>
          </a:xfrm>
        </p:spPr>
        <p:txBody>
          <a:bodyPr/>
          <a:lstStyle/>
          <a:p>
            <a:r>
              <a:rPr lang="it-IT" dirty="0" err="1"/>
              <a:t>Undersampling</a:t>
            </a:r>
            <a:r>
              <a:rPr lang="it-IT" dirty="0"/>
              <a:t> </a:t>
            </a:r>
            <a:r>
              <a:rPr lang="it-IT" dirty="0" err="1"/>
              <a:t>majority</a:t>
            </a:r>
            <a:r>
              <a:rPr lang="it-IT" dirty="0"/>
              <a:t> class</a:t>
            </a:r>
          </a:p>
          <a:p>
            <a:r>
              <a:rPr lang="it-IT" dirty="0"/>
              <a:t>Pipeline Model</a:t>
            </a:r>
          </a:p>
          <a:p>
            <a:pPr lvl="1"/>
            <a:r>
              <a:rPr lang="it-IT" dirty="0" err="1"/>
              <a:t>Imputation</a:t>
            </a:r>
            <a:r>
              <a:rPr lang="it-IT" dirty="0"/>
              <a:t> and scaling for </a:t>
            </a:r>
            <a:r>
              <a:rPr lang="it-IT" dirty="0" err="1"/>
              <a:t>continuos</a:t>
            </a:r>
            <a:r>
              <a:rPr lang="it-IT" dirty="0"/>
              <a:t> and </a:t>
            </a:r>
            <a:r>
              <a:rPr lang="it-IT" dirty="0" err="1"/>
              <a:t>categorical</a:t>
            </a:r>
            <a:r>
              <a:rPr lang="it-IT" dirty="0"/>
              <a:t> features</a:t>
            </a:r>
          </a:p>
          <a:p>
            <a:pPr lvl="1"/>
            <a:r>
              <a:rPr lang="it-IT" dirty="0" err="1"/>
              <a:t>Supervised</a:t>
            </a:r>
            <a:r>
              <a:rPr lang="it-IT" dirty="0"/>
              <a:t> Model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Gradient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Boosting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Classifier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Calibration</a:t>
            </a:r>
            <a:r>
              <a:rPr lang="it-IT" dirty="0">
                <a:sym typeface="Wingdings" panose="05000000000000000000" pitchFamily="2" charset="2"/>
              </a:rPr>
              <a:t> of the model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Features </a:t>
            </a:r>
            <a:r>
              <a:rPr lang="it-IT" dirty="0" err="1">
                <a:sym typeface="Wingdings" panose="05000000000000000000" pitchFamily="2" charset="2"/>
              </a:rPr>
              <a:t>importance</a:t>
            </a:r>
            <a:r>
              <a:rPr lang="it-IT" dirty="0">
                <a:sym typeface="Wingdings" panose="05000000000000000000" pitchFamily="2" charset="2"/>
              </a:rPr>
              <a:t> for </a:t>
            </a:r>
            <a:r>
              <a:rPr lang="it-IT" dirty="0" err="1">
                <a:sym typeface="Wingdings" panose="05000000000000000000" pitchFamily="2" charset="2"/>
              </a:rPr>
              <a:t>explainability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 err="1">
                <a:sym typeface="Wingdings" panose="05000000000000000000" pitchFamily="2" charset="2"/>
              </a:rPr>
              <a:t>Results</a:t>
            </a:r>
            <a:r>
              <a:rPr lang="it-IT" dirty="0">
                <a:sym typeface="Wingdings" panose="05000000000000000000" pitchFamily="2" charset="2"/>
              </a:rPr>
              <a:t>: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8BB9364-10C9-29F4-89C4-CD9BCA9FB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958" y="4119051"/>
            <a:ext cx="4851480" cy="209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5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79845-0099-9EF7-6C8E-1E1CCAF2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– </a:t>
            </a:r>
            <a:r>
              <a:rPr lang="it-IT" dirty="0" err="1"/>
              <a:t>Fraud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 Rule Based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0B5B26-3753-B4C3-BC91-3DB24C704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7741"/>
          </a:xfrm>
        </p:spPr>
        <p:txBody>
          <a:bodyPr/>
          <a:lstStyle/>
          <a:p>
            <a:r>
              <a:rPr lang="it-IT" dirty="0" err="1"/>
              <a:t>Weighted</a:t>
            </a:r>
            <a:r>
              <a:rPr lang="it-IT" dirty="0"/>
              <a:t> </a:t>
            </a:r>
            <a:r>
              <a:rPr lang="it-IT" dirty="0" err="1"/>
              <a:t>average</a:t>
            </a:r>
            <a:r>
              <a:rPr lang="it-IT" dirty="0"/>
              <a:t> of features </a:t>
            </a:r>
            <a:r>
              <a:rPr lang="it-IT" dirty="0" err="1"/>
              <a:t>selected</a:t>
            </a:r>
            <a:r>
              <a:rPr lang="it-IT" dirty="0"/>
              <a:t> from human </a:t>
            </a:r>
            <a:r>
              <a:rPr lang="it-IT" dirty="0" err="1"/>
              <a:t>expert</a:t>
            </a:r>
            <a:r>
              <a:rPr lang="it-IT" dirty="0"/>
              <a:t> </a:t>
            </a:r>
            <a:r>
              <a:rPr lang="it-IT" dirty="0" err="1"/>
              <a:t>resulting</a:t>
            </a:r>
            <a:r>
              <a:rPr lang="it-IT" dirty="0"/>
              <a:t> in a «warning score»</a:t>
            </a:r>
          </a:p>
        </p:txBody>
      </p:sp>
    </p:spTree>
    <p:extLst>
      <p:ext uri="{BB962C8B-B14F-4D97-AF65-F5344CB8AC3E}">
        <p14:creationId xmlns:p14="http://schemas.microsoft.com/office/powerpoint/2010/main" val="428540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5C926-F92D-05F5-F45B-FE5E4348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– Customer clustering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1947B1-BC8F-B5BE-2CE7-E85095984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746"/>
            <a:ext cx="10515600" cy="4351338"/>
          </a:xfrm>
        </p:spPr>
        <p:txBody>
          <a:bodyPr/>
          <a:lstStyle/>
          <a:p>
            <a:r>
              <a:rPr lang="it-IT" dirty="0"/>
              <a:t>K-</a:t>
            </a:r>
            <a:r>
              <a:rPr lang="it-IT" dirty="0" err="1"/>
              <a:t>prototype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</a:p>
          <a:p>
            <a:r>
              <a:rPr lang="it-IT" dirty="0"/>
              <a:t>Silhouette score (</a:t>
            </a:r>
            <a:r>
              <a:rPr lang="it-IT" dirty="0" err="1"/>
              <a:t>gower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): 0.21</a:t>
            </a:r>
          </a:p>
          <a:p>
            <a:r>
              <a:rPr lang="it-IT" dirty="0" err="1"/>
              <a:t>Identify</a:t>
            </a:r>
            <a:r>
              <a:rPr lang="it-IT" dirty="0"/>
              <a:t> 4 «</a:t>
            </a:r>
            <a:r>
              <a:rPr lang="it-IT" dirty="0" err="1"/>
              <a:t>typical</a:t>
            </a:r>
            <a:r>
              <a:rPr lang="it-IT" dirty="0"/>
              <a:t> customers» (based on </a:t>
            </a:r>
            <a:r>
              <a:rPr lang="it-IT" dirty="0" err="1"/>
              <a:t>behavior</a:t>
            </a:r>
            <a:r>
              <a:rPr lang="it-IT" dirty="0"/>
              <a:t> </a:t>
            </a:r>
            <a:r>
              <a:rPr lang="it-IT" dirty="0" err="1"/>
              <a:t>purchase</a:t>
            </a:r>
            <a:r>
              <a:rPr lang="it-IT" dirty="0"/>
              <a:t>, device </a:t>
            </a:r>
            <a:r>
              <a:rPr lang="it-IT" dirty="0" err="1"/>
              <a:t>used</a:t>
            </a:r>
            <a:r>
              <a:rPr lang="it-IT" dirty="0"/>
              <a:t>, </a:t>
            </a:r>
            <a:r>
              <a:rPr lang="it-IT" dirty="0" err="1"/>
              <a:t>etc</a:t>
            </a:r>
            <a:r>
              <a:rPr lang="it-IT" dirty="0"/>
              <a:t>) </a:t>
            </a:r>
          </a:p>
          <a:p>
            <a:endParaRPr lang="it-IT" dirty="0"/>
          </a:p>
          <a:p>
            <a:r>
              <a:rPr lang="it-IT" dirty="0"/>
              <a:t>4 new labels </a:t>
            </a:r>
            <a:r>
              <a:rPr lang="it-IT" dirty="0" err="1"/>
              <a:t>that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classify</a:t>
            </a:r>
            <a:r>
              <a:rPr lang="it-IT" dirty="0"/>
              <a:t> new customer and determine the best action based on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behavior</a:t>
            </a:r>
            <a:endParaRPr lang="it-IT" dirty="0"/>
          </a:p>
        </p:txBody>
      </p:sp>
      <p:sp>
        <p:nvSpPr>
          <p:cNvPr id="4" name="Freccia in giù 3">
            <a:extLst>
              <a:ext uri="{FF2B5EF4-FFF2-40B4-BE49-F238E27FC236}">
                <a16:creationId xmlns:a16="http://schemas.microsoft.com/office/drawing/2014/main" id="{DC17D5B7-985B-1DA4-35FD-896D15503D1A}"/>
              </a:ext>
            </a:extLst>
          </p:cNvPr>
          <p:cNvSpPr/>
          <p:nvPr/>
        </p:nvSpPr>
        <p:spPr>
          <a:xfrm>
            <a:off x="5313872" y="3519577"/>
            <a:ext cx="681486" cy="6728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58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6690A-3D9C-E1F6-45C0-A0DD26D3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                                                                 (1)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055A97B-AAF4-5E15-FFE1-1A7249166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6912"/>
            <a:ext cx="10515600" cy="3224176"/>
          </a:xfrm>
        </p:spPr>
      </p:pic>
    </p:spTree>
    <p:extLst>
      <p:ext uri="{BB962C8B-B14F-4D97-AF65-F5344CB8AC3E}">
        <p14:creationId xmlns:p14="http://schemas.microsoft.com/office/powerpoint/2010/main" val="75774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6690A-3D9C-E1F6-45C0-A0DD26D3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                                                                 (2)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B08012-E991-E1C0-DDD9-0C5B260E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Homepage</a:t>
            </a:r>
          </a:p>
          <a:p>
            <a:r>
              <a:rPr lang="it-IT" dirty="0" err="1"/>
              <a:t>Explorative</a:t>
            </a:r>
            <a:r>
              <a:rPr lang="it-IT" dirty="0"/>
              <a:t> Analysis</a:t>
            </a:r>
          </a:p>
          <a:p>
            <a:pPr lvl="1"/>
            <a:r>
              <a:rPr lang="it-IT" dirty="0"/>
              <a:t>Pivot </a:t>
            </a:r>
            <a:r>
              <a:rPr lang="it-IT" dirty="0" err="1"/>
              <a:t>table</a:t>
            </a:r>
            <a:endParaRPr lang="it-IT" dirty="0"/>
          </a:p>
          <a:p>
            <a:pPr lvl="1"/>
            <a:r>
              <a:rPr lang="it-IT" dirty="0"/>
              <a:t>MCA (</a:t>
            </a:r>
            <a:r>
              <a:rPr lang="it-IT" dirty="0" err="1"/>
              <a:t>latent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)</a:t>
            </a:r>
          </a:p>
          <a:p>
            <a:r>
              <a:rPr lang="it-IT" dirty="0" err="1"/>
              <a:t>Fraud</a:t>
            </a:r>
            <a:r>
              <a:rPr lang="it-IT" dirty="0"/>
              <a:t> Analysis &amp; Customer </a:t>
            </a:r>
            <a:r>
              <a:rPr lang="it-IT" dirty="0" err="1"/>
              <a:t>Personas</a:t>
            </a:r>
            <a:endParaRPr lang="it-IT" dirty="0"/>
          </a:p>
          <a:p>
            <a:pPr lvl="1"/>
            <a:r>
              <a:rPr lang="it-IT" dirty="0"/>
              <a:t>Per single user</a:t>
            </a:r>
          </a:p>
          <a:p>
            <a:pPr lvl="1"/>
            <a:r>
              <a:rPr lang="it-IT" dirty="0"/>
              <a:t>Per </a:t>
            </a:r>
            <a:r>
              <a:rPr lang="it-IT" dirty="0" err="1"/>
              <a:t>entire</a:t>
            </a:r>
            <a:r>
              <a:rPr lang="it-IT" dirty="0"/>
              <a:t> DB</a:t>
            </a:r>
          </a:p>
          <a:p>
            <a:pPr lvl="1"/>
            <a:r>
              <a:rPr lang="it-IT" dirty="0" err="1"/>
              <a:t>Retrain</a:t>
            </a:r>
            <a:r>
              <a:rPr lang="it-IT" dirty="0"/>
              <a:t> model</a:t>
            </a:r>
          </a:p>
          <a:p>
            <a:r>
              <a:rPr lang="it-IT" dirty="0" err="1"/>
              <a:t>Docs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3733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357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Fraud Detection &amp;  Customer Clustering</vt:lpstr>
      <vt:lpstr>Goal &amp; Solution</vt:lpstr>
      <vt:lpstr>Data</vt:lpstr>
      <vt:lpstr>Model -  Fraud Detection Overall</vt:lpstr>
      <vt:lpstr>Model – Fraud Detection Machine Learning</vt:lpstr>
      <vt:lpstr>Model – Fraud Detection Rule Based</vt:lpstr>
      <vt:lpstr>Model – Customer clustering</vt:lpstr>
      <vt:lpstr>Demo                                                                 (1)</vt:lpstr>
      <vt:lpstr>Demo                                                                 (2)</vt:lpstr>
      <vt:lpstr>MLE Stack</vt:lpstr>
      <vt:lpstr>Conclusion &amp; notes</vt:lpstr>
      <vt:lpstr>Next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&amp;  Customer Clustering</dc:title>
  <dc:creator>Daniele D'Avino</dc:creator>
  <cp:lastModifiedBy>Daniele D'Avino</cp:lastModifiedBy>
  <cp:revision>4</cp:revision>
  <dcterms:created xsi:type="dcterms:W3CDTF">2023-01-26T22:57:46Z</dcterms:created>
  <dcterms:modified xsi:type="dcterms:W3CDTF">2023-01-26T23:54:19Z</dcterms:modified>
</cp:coreProperties>
</file>