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Proxima Nova Semibold"/>
      <p:regular r:id="rId30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itKmIFD0CpoBkpRcXF0Rts7Eh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.fntdata"/><Relationship Id="rId30" Type="http://schemas.openxmlformats.org/officeDocument/2006/relationships/font" Target="fonts/ProximaNovaSemibold-regular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3bbe043f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55" name="Google Shape;55;g133bbe043f8_2_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944ca110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8944ca110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944ca110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8944ca110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c1f206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33c1f206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3c1f206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33c1f206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3c1f206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33c1f206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where you can tell funny stories about the stupid things you did!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also the slide where you might convey the difference between what you set out out to do, and what you actually did.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3c1f206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33c1f206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944ca110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8944ca110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3bbe043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33bbe043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c1f206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33c1f206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b="1" lang="en-US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3c1f206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33c1f206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b="1" lang="en-US"/>
              <a:t>Success</a:t>
            </a:r>
            <a:r>
              <a:rPr lang="en-US"/>
              <a:t> looks like, and for what </a:t>
            </a:r>
            <a:r>
              <a:rPr b="1" lang="en-US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3c1f206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33c1f206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940af33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8940af33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b063fa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0fb063fa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fb063fa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0fb063fa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940af33f5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8940af33f5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b="1" sz="4700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33bbe043f8_2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g133bbe043f8_2_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33bbe043f8_2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133bbe043f8_2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133bbe043f8_2_11"/>
          <p:cNvSpPr txBox="1"/>
          <p:nvPr>
            <p:ph idx="12" type="sldNum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g133bbe043f8_2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bbe043f8_2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33bbe043f8_2_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33bbe043f8_2_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33bbe043f8_2_33"/>
          <p:cNvSpPr txBox="1"/>
          <p:nvPr>
            <p:ph idx="12" type="sldNum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g133bbe043f8_2_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496" y="534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g133bbe043f8_2_33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133bbe043f8_2_3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g133bbe043f8_2_41"/>
          <p:cNvSpPr txBox="1"/>
          <p:nvPr>
            <p:ph idx="12" type="sldNum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133bbe043f8_2_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133bbe043f8_2_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g133bbe043f8_2_18"/>
          <p:cNvSpPr txBox="1"/>
          <p:nvPr>
            <p:ph idx="12" type="sldNum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flipH="1" rot="10800000">
            <a:off x="311708" y="4728767"/>
            <a:ext cx="8525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g133bbe043f8_2_27"/>
          <p:cNvSpPr txBox="1"/>
          <p:nvPr>
            <p:ph idx="12" type="sldNum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bbe043f8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133bbe043f8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rontend-4b-ylpi3mxsaq-oc.a.run.app/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backend-4b-ylpi3mxsaq-oc.a.run.app/docs" TargetMode="External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gacy.acfe.com/report-to-the-nations/2022/" TargetMode="External"/><Relationship Id="rId4" Type="http://schemas.openxmlformats.org/officeDocument/2006/relationships/hyperlink" Target="https://www.mckinsey.com/capabilities/growth-marketing-and-sales/our-insights/the-value-of-getting-personalization-right-or-wrong-is-multiply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bbe043f8_2_48"/>
          <p:cNvSpPr txBox="1"/>
          <p:nvPr>
            <p:ph idx="1" type="subTitle"/>
          </p:nvPr>
        </p:nvSpPr>
        <p:spPr>
          <a:xfrm>
            <a:off x="311700" y="2286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Intelligence Application</a:t>
            </a: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-US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Daniele D’Avino - MLE10 - Industry Project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944ca1100_0_3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Focus on Customer Personas       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g18944ca1100_0_371"/>
          <p:cNvSpPr txBox="1"/>
          <p:nvPr>
            <p:ph idx="1" type="body"/>
          </p:nvPr>
        </p:nvSpPr>
        <p:spPr>
          <a:xfrm>
            <a:off x="311700" y="1282950"/>
            <a:ext cx="85206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K-prototypes</a:t>
            </a:r>
            <a:r>
              <a:rPr lang="en-US" sz="1500"/>
              <a:t> as clustering algorithm for dealing with continuous and categorical data: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continuous data: Euclidean distance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categorical data: Hamming distance</a:t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Silhouette score</a:t>
            </a:r>
            <a:r>
              <a:rPr lang="en-US" sz="1500"/>
              <a:t> computed on distance matrix derived from </a:t>
            </a:r>
            <a:r>
              <a:rPr b="1" lang="en-US" sz="1500"/>
              <a:t>Gower distance</a:t>
            </a:r>
            <a:r>
              <a:rPr lang="en-US" sz="1500"/>
              <a:t>. (Score: 0.21)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These are the Personas: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Cluster 0: Regular Desktop User with Credit Card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Cluster 1:  Occasional High-value Desktop User with Debit Card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Cluster 2: </a:t>
            </a:r>
            <a:r>
              <a:rPr lang="en-US" sz="1500">
                <a:solidFill>
                  <a:schemeClr val="dk1"/>
                </a:solidFill>
              </a:rPr>
              <a:t>Frequent Low</a:t>
            </a:r>
            <a:r>
              <a:rPr lang="en-US" sz="1500">
                <a:solidFill>
                  <a:schemeClr val="dk1"/>
                </a:solidFill>
              </a:rPr>
              <a:t>-value Mobile User with Debit Card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Cluster 3: Occasional High-value Mobile User with Credit Card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944ca1100_0_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Web App                                                  </a:t>
            </a:r>
            <a:endParaRPr/>
          </a:p>
        </p:txBody>
      </p:sp>
      <p:sp>
        <p:nvSpPr>
          <p:cNvPr id="156" name="Google Shape;156;g18944ca1100_0_334"/>
          <p:cNvSpPr txBox="1"/>
          <p:nvPr>
            <p:ph idx="1" type="body"/>
          </p:nvPr>
        </p:nvSpPr>
        <p:spPr>
          <a:xfrm>
            <a:off x="311700" y="1429950"/>
            <a:ext cx="85206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500"/>
              <a:t>The </a:t>
            </a:r>
            <a:r>
              <a:rPr b="1" lang="en-US" sz="1500"/>
              <a:t>Decision Intelligence Application</a:t>
            </a:r>
            <a:r>
              <a:rPr lang="en-US" sz="1500"/>
              <a:t> is built for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extract insights from the dataset (descriptive statistics, network analysis*, factor analysis**)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compute: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the </a:t>
            </a:r>
            <a:r>
              <a:rPr b="1" lang="en-US" sz="1500"/>
              <a:t>Fraud Probability Score</a:t>
            </a:r>
            <a:r>
              <a:rPr lang="en-US" sz="1500"/>
              <a:t> for a single transaction or a bulk and retrain the ML models if necessary;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the </a:t>
            </a:r>
            <a:r>
              <a:rPr b="1" lang="en-US" sz="1500"/>
              <a:t>Customer Personas</a:t>
            </a:r>
            <a:r>
              <a:rPr lang="en-US" sz="1500"/>
              <a:t> </a:t>
            </a:r>
            <a:r>
              <a:rPr b="1" lang="en-US" sz="1500"/>
              <a:t>label </a:t>
            </a:r>
            <a:r>
              <a:rPr lang="en-US" sz="1500"/>
              <a:t>for a single customers or a bulk.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sp>
        <p:nvSpPr>
          <p:cNvPr id="157" name="Google Shape;157;g18944ca1100_0_334"/>
          <p:cNvSpPr txBox="1"/>
          <p:nvPr/>
        </p:nvSpPr>
        <p:spPr>
          <a:xfrm>
            <a:off x="311700" y="3203250"/>
            <a:ext cx="852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application queries purpose-built </a:t>
            </a:r>
            <a:r>
              <a:rPr b="1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API endpoints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the computing steps.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g18944ca1100_0_334"/>
          <p:cNvSpPr txBox="1"/>
          <p:nvPr/>
        </p:nvSpPr>
        <p:spPr>
          <a:xfrm>
            <a:off x="366900" y="4226275"/>
            <a:ext cx="638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   Knowledge Graph built from an </a:t>
            </a: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adjacency</a:t>
            </a:r>
            <a:r>
              <a:rPr b="0"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list on selected </a:t>
            </a: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nodes and “user-defined” relationship (edges)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** Multiple Correspondence Analysis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3c1f20611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MLE Stack</a:t>
            </a:r>
            <a:endParaRPr/>
          </a:p>
        </p:txBody>
      </p:sp>
      <p:sp>
        <p:nvSpPr>
          <p:cNvPr id="164" name="Google Shape;164;g133c1f20611_0_20"/>
          <p:cNvSpPr txBox="1"/>
          <p:nvPr>
            <p:ph idx="1" type="body"/>
          </p:nvPr>
        </p:nvSpPr>
        <p:spPr>
          <a:xfrm>
            <a:off x="311700" y="1152475"/>
            <a:ext cx="85206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/>
              <a:t>Development </a:t>
            </a:r>
            <a:r>
              <a:rPr lang="en-US"/>
              <a:t>side: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Docker Compose for orchestrating 3 Docker containers: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JupyterLab: preprocessing and models building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Streamlit (+ Ploomber): developing frontend of the web application and rescheduling notebooks run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FastAPI: developing the backend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													</a:t>
            </a:r>
            <a:endParaRPr/>
          </a:p>
        </p:txBody>
      </p:sp>
      <p:sp>
        <p:nvSpPr>
          <p:cNvPr id="165" name="Google Shape;165;g133c1f20611_0_20"/>
          <p:cNvSpPr txBox="1"/>
          <p:nvPr/>
        </p:nvSpPr>
        <p:spPr>
          <a:xfrm>
            <a:off x="324550" y="2977450"/>
            <a:ext cx="85077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Production 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side: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Deploy on GCP Cloud Run of two containers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(backend &amp; frontend)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CI/CD deployment from Github to Cloud Run with Cloud Build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3c1f20611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Demo: Decision Intelligence Application</a:t>
            </a:r>
            <a:endParaRPr/>
          </a:p>
        </p:txBody>
      </p:sp>
      <p:sp>
        <p:nvSpPr>
          <p:cNvPr id="171" name="Google Shape;171;g133c1f20611_0_26"/>
          <p:cNvSpPr txBox="1"/>
          <p:nvPr/>
        </p:nvSpPr>
        <p:spPr>
          <a:xfrm>
            <a:off x="311700" y="1135950"/>
            <a:ext cx="14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The frontend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g133c1f20611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536150"/>
            <a:ext cx="3314851" cy="15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33c1f20611_0_26"/>
          <p:cNvSpPr txBox="1"/>
          <p:nvPr/>
        </p:nvSpPr>
        <p:spPr>
          <a:xfrm>
            <a:off x="4572000" y="1135950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The backend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4" name="Google Shape;174;g133c1f20611_0_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1536150"/>
            <a:ext cx="4474500" cy="15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3c1f20611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Conclusions </a:t>
            </a:r>
            <a:endParaRPr/>
          </a:p>
        </p:txBody>
      </p:sp>
      <p:sp>
        <p:nvSpPr>
          <p:cNvPr id="180" name="Google Shape;180;g133c1f20611_0_33"/>
          <p:cNvSpPr txBox="1"/>
          <p:nvPr>
            <p:ph idx="1" type="body"/>
          </p:nvPr>
        </p:nvSpPr>
        <p:spPr>
          <a:xfrm>
            <a:off x="311700" y="1053700"/>
            <a:ext cx="85206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presented framework is a </a:t>
            </a:r>
            <a:r>
              <a:rPr b="1" lang="en-US" sz="1800"/>
              <a:t>methodological solution</a:t>
            </a:r>
            <a:r>
              <a:rPr lang="en-US" sz="1800"/>
              <a:t> that can be applied, maintained, and adapted to the true data model of future consideration.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This solution can be used in both batch and real-time ways.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81" name="Google Shape;181;g133c1f20611_0_33"/>
          <p:cNvSpPr txBox="1"/>
          <p:nvPr/>
        </p:nvSpPr>
        <p:spPr>
          <a:xfrm>
            <a:off x="311700" y="2455950"/>
            <a:ext cx="82128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Next steps: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will be necessary to improve the UX and the ability to better customize model creation.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Test different modeling choices for fraud detection: Naive Bayes, Variational Autoencoder, GNN.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Move files into a Cloud Storage (rather than Google Drive).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3c1f2061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 for listening and for the wonderful opportunity!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God bless you!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944ca1100_0_3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Knowledge Graph</a:t>
            </a:r>
            <a:endParaRPr/>
          </a:p>
        </p:txBody>
      </p:sp>
      <p:sp>
        <p:nvSpPr>
          <p:cNvPr id="192" name="Google Shape;192;g18944ca1100_0_366"/>
          <p:cNvSpPr txBox="1"/>
          <p:nvPr>
            <p:ph idx="1" type="body"/>
          </p:nvPr>
        </p:nvSpPr>
        <p:spPr>
          <a:xfrm>
            <a:off x="311700" y="1282950"/>
            <a:ext cx="85206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Create the following </a:t>
            </a:r>
            <a:r>
              <a:rPr b="1" lang="en-US" sz="1500"/>
              <a:t>relationship</a:t>
            </a:r>
            <a:r>
              <a:rPr lang="en-US" sz="1500"/>
              <a:t>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Build </a:t>
            </a:r>
            <a:r>
              <a:rPr b="1" lang="en-US" sz="1500"/>
              <a:t>adjacency list</a:t>
            </a:r>
            <a:r>
              <a:rPr lang="en-US" sz="1500"/>
              <a:t> on the previous selected nodes and edges.</a:t>
            </a:r>
            <a:endParaRPr sz="1500"/>
          </a:p>
        </p:txBody>
      </p:sp>
      <p:pic>
        <p:nvPicPr>
          <p:cNvPr id="193" name="Google Shape;193;g18944ca1100_0_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200" y="1282950"/>
            <a:ext cx="3392958" cy="9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bbe043f8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3" name="Google Shape;63;g133bbe043f8_0_41"/>
          <p:cNvSpPr txBox="1"/>
          <p:nvPr>
            <p:ph idx="1" type="body"/>
          </p:nvPr>
        </p:nvSpPr>
        <p:spPr>
          <a:xfrm>
            <a:off x="311700" y="1171800"/>
            <a:ext cx="85206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Problem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Solution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Making of: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Models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Web App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MLE Stack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Demo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Conclusions &amp; Next Step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3c1f20611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69" name="Google Shape;69;g133c1f20611_0_5"/>
          <p:cNvSpPr txBox="1"/>
          <p:nvPr>
            <p:ph idx="1" type="body"/>
          </p:nvPr>
        </p:nvSpPr>
        <p:spPr>
          <a:xfrm>
            <a:off x="311700" y="1138375"/>
            <a:ext cx="85206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Actual stage: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challenging macroeconomic and industrial environment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inflation and rising cost of investment rate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70" name="Google Shape;70;g133c1f20611_0_5"/>
          <p:cNvSpPr txBox="1"/>
          <p:nvPr/>
        </p:nvSpPr>
        <p:spPr>
          <a:xfrm>
            <a:off x="345725" y="4378375"/>
            <a:ext cx="226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*2022 </a:t>
            </a:r>
            <a:r>
              <a:rPr b="0" i="0" lang="en-US" sz="6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ACFE Report</a:t>
            </a:r>
            <a:endParaRPr b="0" i="0" sz="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**2021 </a:t>
            </a:r>
            <a:r>
              <a:rPr b="0" i="0" lang="en-US" sz="6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McKinsey Report</a:t>
            </a:r>
            <a:endParaRPr b="0" i="0" sz="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g133c1f20611_0_5"/>
          <p:cNvSpPr txBox="1"/>
          <p:nvPr/>
        </p:nvSpPr>
        <p:spPr>
          <a:xfrm>
            <a:off x="311700" y="2385775"/>
            <a:ext cx="85206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… Moreover, do you know that revenues are about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15% lower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than expected?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5%: median revenues loss due to </a:t>
            </a: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fraud actions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10%: median revenues loss for not offering </a:t>
            </a: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 tailored solutions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customers**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3c1f20611_0_10"/>
          <p:cNvSpPr txBox="1"/>
          <p:nvPr>
            <p:ph idx="1" type="body"/>
          </p:nvPr>
        </p:nvSpPr>
        <p:spPr>
          <a:xfrm>
            <a:off x="311700" y="1152475"/>
            <a:ext cx="85206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…But don't worry (not too much at least)!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With the Decision Intelligence Application (DIA) it’s possible to: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77" name="Google Shape;77;g133c1f20611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78" name="Google Shape;78;g133c1f20611_0_10"/>
          <p:cNvSpPr txBox="1"/>
          <p:nvPr/>
        </p:nvSpPr>
        <p:spPr>
          <a:xfrm>
            <a:off x="310450" y="2469450"/>
            <a:ext cx="8520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quickly and precisely </a:t>
            </a: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fraud and fraudsters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 customers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into homogeneous groups (Personas) in order to offer them more personalized solutions!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c1f20611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Data                                                  </a:t>
            </a:r>
            <a:endParaRPr/>
          </a:p>
        </p:txBody>
      </p:sp>
      <p:sp>
        <p:nvSpPr>
          <p:cNvPr id="84" name="Google Shape;84;g133c1f20611_0_15"/>
          <p:cNvSpPr txBox="1"/>
          <p:nvPr>
            <p:ph idx="1" type="body"/>
          </p:nvPr>
        </p:nvSpPr>
        <p:spPr>
          <a:xfrm>
            <a:off x="311700" y="1152475"/>
            <a:ext cx="85206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Dataset with the following characteristics were used to develop the solution: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/>
              <a:t>structured mixed type</a:t>
            </a:r>
            <a:r>
              <a:rPr lang="en-US"/>
              <a:t> data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presence of the </a:t>
            </a:r>
            <a:r>
              <a:rPr b="1" lang="en-US"/>
              <a:t>fraud label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sp>
        <p:nvSpPr>
          <p:cNvPr id="85" name="Google Shape;85;g133c1f20611_0_15"/>
          <p:cNvSpPr txBox="1"/>
          <p:nvPr/>
        </p:nvSpPr>
        <p:spPr>
          <a:xfrm>
            <a:off x="345725" y="2455325"/>
            <a:ext cx="84867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information is stored on it?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transactions 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(amount, product type, etc…)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payments 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(card type, card issuer, region, etc…)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customers behavior on the website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customers devices 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(browser used, os, user agent, IP, etc…)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940af33f5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Fraud Detection                                                  </a:t>
            </a:r>
            <a:endParaRPr/>
          </a:p>
        </p:txBody>
      </p:sp>
      <p:sp>
        <p:nvSpPr>
          <p:cNvPr id="91" name="Google Shape;91;g18940af33f5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500"/>
              <a:t>A </a:t>
            </a:r>
            <a:r>
              <a:rPr b="1" lang="en-US" sz="1500"/>
              <a:t>Bayesian expert system</a:t>
            </a:r>
            <a:r>
              <a:rPr lang="en-US" sz="1500"/>
              <a:t> was built to simultaneously integrate the strengths of two different modeling approaches: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grpSp>
        <p:nvGrpSpPr>
          <p:cNvPr id="92" name="Google Shape;92;g18940af33f5_0_9"/>
          <p:cNvGrpSpPr/>
          <p:nvPr/>
        </p:nvGrpSpPr>
        <p:grpSpPr>
          <a:xfrm>
            <a:off x="3073838" y="2013875"/>
            <a:ext cx="1944600" cy="1569600"/>
            <a:chOff x="3071457" y="2013875"/>
            <a:chExt cx="1944600" cy="1569600"/>
          </a:xfrm>
        </p:grpSpPr>
        <p:sp>
          <p:nvSpPr>
            <p:cNvPr id="93" name="Google Shape;93;g18940af33f5_0_9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8940af33f5_0_9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g18940af33f5_0_9"/>
            <p:cNvSpPr txBox="1"/>
            <p:nvPr/>
          </p:nvSpPr>
          <p:spPr>
            <a:xfrm>
              <a:off x="3318831" y="2607025"/>
              <a:ext cx="14517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 approach for discovering hidden patterns and relationships. </a:t>
              </a:r>
              <a:endParaRPr b="0" i="0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g18940af33f5_0_9"/>
          <p:cNvGrpSpPr/>
          <p:nvPr/>
        </p:nvGrpSpPr>
        <p:grpSpPr>
          <a:xfrm>
            <a:off x="1131625" y="2013875"/>
            <a:ext cx="1944600" cy="1569600"/>
            <a:chOff x="1126863" y="2013875"/>
            <a:chExt cx="1944600" cy="1569600"/>
          </a:xfrm>
        </p:grpSpPr>
        <p:sp>
          <p:nvSpPr>
            <p:cNvPr id="97" name="Google Shape;97;g18940af33f5_0_9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8940af33f5_0_9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Rule based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g18940af33f5_0_9"/>
            <p:cNvSpPr txBox="1"/>
            <p:nvPr/>
          </p:nvSpPr>
          <p:spPr>
            <a:xfrm>
              <a:off x="1351638" y="2614075"/>
              <a:ext cx="1451700" cy="80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 approach for emulating and exploiting human domain knowledge. </a:t>
              </a:r>
              <a:endParaRPr b="0" i="0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g18940af33f5_0_9"/>
          <p:cNvGrpSpPr/>
          <p:nvPr/>
        </p:nvGrpSpPr>
        <p:grpSpPr>
          <a:xfrm>
            <a:off x="5015938" y="2013875"/>
            <a:ext cx="3001200" cy="1569600"/>
            <a:chOff x="5015938" y="2013875"/>
            <a:chExt cx="3001200" cy="1569600"/>
          </a:xfrm>
        </p:grpSpPr>
        <p:sp>
          <p:nvSpPr>
            <p:cNvPr id="101" name="Google Shape;101;g18940af33f5_0_9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8940af33f5_0_9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Fraud Probability Score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g18940af33f5_0_9"/>
            <p:cNvSpPr txBox="1"/>
            <p:nvPr/>
          </p:nvSpPr>
          <p:spPr>
            <a:xfrm>
              <a:off x="5360225" y="2575266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Bayesian average of the scores obtained from the previous steps.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g18940af33f5_0_9"/>
          <p:cNvGrpSpPr/>
          <p:nvPr/>
        </p:nvGrpSpPr>
        <p:grpSpPr>
          <a:xfrm>
            <a:off x="4885484" y="2701270"/>
            <a:ext cx="261571" cy="260379"/>
            <a:chOff x="4858109" y="2631368"/>
            <a:chExt cx="316442" cy="315000"/>
          </a:xfrm>
        </p:grpSpPr>
        <p:sp>
          <p:nvSpPr>
            <p:cNvPr id="105" name="Google Shape;105;g18940af33f5_0_9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18940af33f5_0_9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b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g18940af33f5_0_9"/>
          <p:cNvGrpSpPr/>
          <p:nvPr/>
        </p:nvGrpSpPr>
        <p:grpSpPr>
          <a:xfrm>
            <a:off x="2948278" y="2701271"/>
            <a:ext cx="260366" cy="260366"/>
            <a:chOff x="3157188" y="909150"/>
            <a:chExt cx="470400" cy="470400"/>
          </a:xfrm>
        </p:grpSpPr>
        <p:sp>
          <p:nvSpPr>
            <p:cNvPr id="108" name="Google Shape;108;g18940af33f5_0_9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18940af33f5_0_9"/>
            <p:cNvSpPr/>
            <p:nvPr/>
          </p:nvSpPr>
          <p:spPr>
            <a:xfrm>
              <a:off x="3243138" y="995100"/>
              <a:ext cx="298500" cy="298500"/>
            </a:xfrm>
            <a:prstGeom prst="mathMultiply">
              <a:avLst>
                <a:gd fmla="val 23520" name="adj1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fb063fa1f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Focus on Rule Based       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g20fb063fa1f_0_5"/>
          <p:cNvSpPr txBox="1"/>
          <p:nvPr>
            <p:ph idx="1" type="body"/>
          </p:nvPr>
        </p:nvSpPr>
        <p:spPr>
          <a:xfrm>
            <a:off x="374850" y="1213325"/>
            <a:ext cx="8520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Features, </a:t>
            </a:r>
            <a:r>
              <a:rPr lang="en-US" sz="1500">
                <a:solidFill>
                  <a:schemeClr val="dk1"/>
                </a:solidFill>
              </a:rPr>
              <a:t>selected by domain knowledge,</a:t>
            </a:r>
            <a:r>
              <a:rPr lang="en-US" sz="1500"/>
              <a:t> are </a:t>
            </a:r>
            <a:r>
              <a:rPr b="1" lang="en-US" sz="1500"/>
              <a:t>log and beta-inverse scaled</a:t>
            </a:r>
            <a:r>
              <a:rPr lang="en-US" sz="1500"/>
              <a:t>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Weighted average</a:t>
            </a:r>
            <a:r>
              <a:rPr lang="en-US" sz="1500">
                <a:solidFill>
                  <a:schemeClr val="dk1"/>
                </a:solidFill>
              </a:rPr>
              <a:t> of previous processed features. Weights decided by experts.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fb063fa1f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Focus on Machine Learning                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1" name="Google Shape;121;g20fb063fa1f_0_22"/>
          <p:cNvSpPr txBox="1"/>
          <p:nvPr>
            <p:ph idx="1" type="body"/>
          </p:nvPr>
        </p:nvSpPr>
        <p:spPr>
          <a:xfrm>
            <a:off x="311700" y="1282950"/>
            <a:ext cx="8520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Adversarial Validation for checking </a:t>
            </a:r>
            <a:r>
              <a:rPr b="1" lang="en-US" sz="1500"/>
              <a:t>distribution shift</a:t>
            </a:r>
            <a:r>
              <a:rPr lang="en-US" sz="1500"/>
              <a:t> between validation and test set.</a:t>
            </a:r>
            <a:endParaRPr sz="1500"/>
          </a:p>
        </p:txBody>
      </p:sp>
      <p:sp>
        <p:nvSpPr>
          <p:cNvPr id="122" name="Google Shape;122;g20fb063fa1f_0_22"/>
          <p:cNvSpPr txBox="1"/>
          <p:nvPr/>
        </p:nvSpPr>
        <p:spPr>
          <a:xfrm>
            <a:off x="311700" y="1669950"/>
            <a:ext cx="852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●"/>
            </a:pPr>
            <a:r>
              <a:rPr b="1"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Undersampling</a:t>
            </a: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majority class for the label on the training set.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g20fb063fa1f_0_22"/>
          <p:cNvSpPr txBox="1"/>
          <p:nvPr/>
        </p:nvSpPr>
        <p:spPr>
          <a:xfrm>
            <a:off x="311700" y="2003775"/>
            <a:ext cx="7625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●"/>
            </a:pP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Imputation and Scaling for continuous and categorical variables on training set for avoiding </a:t>
            </a:r>
            <a:r>
              <a:rPr b="1"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leakage</a:t>
            </a: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4" name="Google Shape;124;g20fb063fa1f_0_22"/>
          <p:cNvGrpSpPr/>
          <p:nvPr/>
        </p:nvGrpSpPr>
        <p:grpSpPr>
          <a:xfrm>
            <a:off x="311700" y="3863425"/>
            <a:ext cx="7735700" cy="812100"/>
            <a:chOff x="311700" y="3863425"/>
            <a:chExt cx="7735700" cy="812100"/>
          </a:xfrm>
        </p:grpSpPr>
        <p:sp>
          <p:nvSpPr>
            <p:cNvPr id="125" name="Google Shape;125;g20fb063fa1f_0_22"/>
            <p:cNvSpPr txBox="1"/>
            <p:nvPr/>
          </p:nvSpPr>
          <p:spPr>
            <a:xfrm>
              <a:off x="311700" y="3863425"/>
              <a:ext cx="7337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roxima Nova"/>
                <a:buChar char="●"/>
              </a:pPr>
              <a:r>
                <a:rPr b="1"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Calibration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of the best model estimator.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6" name="Google Shape;126;g20fb063fa1f_0_22"/>
            <p:cNvSpPr txBox="1"/>
            <p:nvPr/>
          </p:nvSpPr>
          <p:spPr>
            <a:xfrm>
              <a:off x="314600" y="3994525"/>
              <a:ext cx="77328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roxima Nova"/>
                <a:buChar char="●"/>
              </a:pPr>
              <a:r>
                <a:rPr b="1"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Features Importances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for explainability.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27" name="Google Shape;127;g20fb063fa1f_0_22"/>
          <p:cNvGrpSpPr/>
          <p:nvPr/>
        </p:nvGrpSpPr>
        <p:grpSpPr>
          <a:xfrm>
            <a:off x="317500" y="2575275"/>
            <a:ext cx="7627200" cy="1361725"/>
            <a:chOff x="317500" y="2575275"/>
            <a:chExt cx="7627200" cy="1361725"/>
          </a:xfrm>
        </p:grpSpPr>
        <p:sp>
          <p:nvSpPr>
            <p:cNvPr id="128" name="Google Shape;128;g20fb063fa1f_0_22"/>
            <p:cNvSpPr txBox="1"/>
            <p:nvPr/>
          </p:nvSpPr>
          <p:spPr>
            <a:xfrm>
              <a:off x="317500" y="2575275"/>
              <a:ext cx="7627200" cy="9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roxima Nova"/>
                <a:buChar char="●"/>
              </a:pP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As supervised model choose </a:t>
              </a:r>
              <a:r>
                <a:rPr b="1"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Gradient Boosting Classifier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with Grid Search and Cross-Validation. These are the results on the test set:</a:t>
              </a:r>
              <a:endParaRPr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29" name="Google Shape;129;g20fb063fa1f_0_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4071" y="3164050"/>
              <a:ext cx="3519500" cy="772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940af33f5_0_8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sp>
        <p:nvSpPr>
          <p:cNvPr id="135" name="Google Shape;135;g18940af33f5_0_8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Customer Personas                                                  </a:t>
            </a:r>
            <a:endParaRPr/>
          </a:p>
        </p:txBody>
      </p:sp>
      <p:grpSp>
        <p:nvGrpSpPr>
          <p:cNvPr id="136" name="Google Shape;136;g18940af33f5_0_872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137" name="Google Shape;137;g18940af33f5_0_872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Customer CTA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g18940af33f5_0_872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Specifically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dedicated promotional campaigns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can be built for each of the identified groups based on their consumption and spending habits.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g18940af33f5_0_872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40" name="Google Shape;140;g18940af33f5_0_87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Identify Personas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g18940af33f5_0_872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clustering algorithm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is used to identify groups of customers with similar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purchasing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and Web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browsing behaviors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g18940af33f5_0_872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43" name="Google Shape;143;g18940af33f5_0_872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Predict Personas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g18940af33f5_0_872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The cluster labels are used for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classifying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new customers into the groups previously identified.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