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bin" ContentType="application/vnd.openxmlformats-officedocument.oleObject"/>
  <Override PartName="/ppt/notesSlides/notesSlide23.xml" ContentType="application/vnd.openxmlformats-officedocument.presentationml.notesSlide+xml"/>
  <Override PartName="/ppt/charts/chart2.xml" ContentType="application/vnd.openxmlformats-officedocument.drawingml.chart+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4.xml" ContentType="application/vnd.openxmlformats-officedocument.drawingml.chart+xml"/>
  <Override PartName="/ppt/notesSlides/notesSlide37.xml" ContentType="application/vnd.openxmlformats-officedocument.presentationml.notesSlide+xml"/>
  <Override PartName="/ppt/charts/chart5.xml" ContentType="application/vnd.openxmlformats-officedocument.drawingml.chart+xml"/>
  <Override PartName="/ppt/notesSlides/notesSlide38.xml" ContentType="application/vnd.openxmlformats-officedocument.presentationml.notesSlide+xml"/>
  <Override PartName="/ppt/charts/chart6.xml" ContentType="application/vnd.openxmlformats-officedocument.drawingml.chart+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7.xml" ContentType="application/vnd.openxmlformats-officedocument.drawingml.chart+xml"/>
  <Override PartName="/ppt/notesSlides/notesSlide52.xml" ContentType="application/vnd.openxmlformats-officedocument.presentationml.notesSlide+xml"/>
  <Override PartName="/ppt/charts/chart8.xml" ContentType="application/vnd.openxmlformats-officedocument.drawingml.chart+xml"/>
  <Override PartName="/ppt/theme/themeOverride2.xml" ContentType="application/vnd.openxmlformats-officedocument.themeOverride+xml"/>
  <Override PartName="/ppt/tags/tag7.xml" ContentType="application/vnd.openxmlformats-officedocument.presentationml.tags+xml"/>
  <Override PartName="/ppt/notesSlides/notesSlide53.xml" ContentType="application/vnd.openxmlformats-officedocument.presentationml.notesSlide+xml"/>
  <Override PartName="/ppt/charts/chart9.xml" ContentType="application/vnd.openxmlformats-officedocument.drawingml.chart+xml"/>
  <Override PartName="/ppt/notesSlides/notesSlide54.xml" ContentType="application/vnd.openxmlformats-officedocument.presentationml.notesSlide+xml"/>
  <Override PartName="/ppt/tags/tag8.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embeddings/oleObject2.bin" ContentType="application/vnd.openxmlformats-officedocument.oleObject"/>
  <Override PartName="/ppt/notesSlides/notesSlide60.xml" ContentType="application/vnd.openxmlformats-officedocument.presentationml.notesSlide+xml"/>
  <Override PartName="/ppt/charts/chart10.xml" ContentType="application/vnd.openxmlformats-officedocument.drawingml.chart+xml"/>
  <Override PartName="/ppt/theme/themeOverride3.xml" ContentType="application/vnd.openxmlformats-officedocument.themeOverride+xml"/>
  <Override PartName="/ppt/tags/tag9.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rts/chart11.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78" r:id="rId3"/>
    <p:sldMasterId id="2147483692" r:id="rId4"/>
    <p:sldMasterId id="2147483706" r:id="rId5"/>
    <p:sldMasterId id="2147483719" r:id="rId6"/>
    <p:sldMasterId id="2147483733" r:id="rId7"/>
    <p:sldMasterId id="2147483747" r:id="rId8"/>
    <p:sldMasterId id="2147483761" r:id="rId9"/>
  </p:sldMasterIdLst>
  <p:notesMasterIdLst>
    <p:notesMasterId r:id="rId76"/>
  </p:notesMasterIdLst>
  <p:handoutMasterIdLst>
    <p:handoutMasterId r:id="rId77"/>
  </p:handoutMasterIdLst>
  <p:sldIdLst>
    <p:sldId id="357" r:id="rId10"/>
    <p:sldId id="562" r:id="rId11"/>
    <p:sldId id="631" r:id="rId12"/>
    <p:sldId id="632" r:id="rId13"/>
    <p:sldId id="653" r:id="rId14"/>
    <p:sldId id="677" r:id="rId15"/>
    <p:sldId id="681" r:id="rId16"/>
    <p:sldId id="682" r:id="rId17"/>
    <p:sldId id="615" r:id="rId18"/>
    <p:sldId id="661" r:id="rId19"/>
    <p:sldId id="608" r:id="rId20"/>
    <p:sldId id="555" r:id="rId21"/>
    <p:sldId id="557" r:id="rId22"/>
    <p:sldId id="462" r:id="rId23"/>
    <p:sldId id="576" r:id="rId24"/>
    <p:sldId id="572" r:id="rId25"/>
    <p:sldId id="683" r:id="rId26"/>
    <p:sldId id="621" r:id="rId27"/>
    <p:sldId id="624" r:id="rId28"/>
    <p:sldId id="509" r:id="rId29"/>
    <p:sldId id="678" r:id="rId30"/>
    <p:sldId id="545" r:id="rId31"/>
    <p:sldId id="701" r:id="rId32"/>
    <p:sldId id="702" r:id="rId33"/>
    <p:sldId id="703" r:id="rId34"/>
    <p:sldId id="705" r:id="rId35"/>
    <p:sldId id="600" r:id="rId36"/>
    <p:sldId id="607" r:id="rId37"/>
    <p:sldId id="674" r:id="rId38"/>
    <p:sldId id="706" r:id="rId39"/>
    <p:sldId id="603" r:id="rId40"/>
    <p:sldId id="662" r:id="rId41"/>
    <p:sldId id="707" r:id="rId42"/>
    <p:sldId id="709" r:id="rId43"/>
    <p:sldId id="676" r:id="rId44"/>
    <p:sldId id="679" r:id="rId45"/>
    <p:sldId id="664" r:id="rId46"/>
    <p:sldId id="665" r:id="rId47"/>
    <p:sldId id="666" r:id="rId48"/>
    <p:sldId id="654" r:id="rId49"/>
    <p:sldId id="655" r:id="rId50"/>
    <p:sldId id="648" r:id="rId51"/>
    <p:sldId id="651" r:id="rId52"/>
    <p:sldId id="656" r:id="rId53"/>
    <p:sldId id="708" r:id="rId54"/>
    <p:sldId id="650" r:id="rId55"/>
    <p:sldId id="529" r:id="rId56"/>
    <p:sldId id="526" r:id="rId57"/>
    <p:sldId id="685" r:id="rId58"/>
    <p:sldId id="686" r:id="rId59"/>
    <p:sldId id="582" r:id="rId60"/>
    <p:sldId id="583" r:id="rId61"/>
    <p:sldId id="584" r:id="rId62"/>
    <p:sldId id="687" r:id="rId63"/>
    <p:sldId id="688" r:id="rId64"/>
    <p:sldId id="689" r:id="rId65"/>
    <p:sldId id="690" r:id="rId66"/>
    <p:sldId id="691" r:id="rId67"/>
    <p:sldId id="692" r:id="rId68"/>
    <p:sldId id="693" r:id="rId69"/>
    <p:sldId id="694" r:id="rId70"/>
    <p:sldId id="695" r:id="rId71"/>
    <p:sldId id="696" r:id="rId72"/>
    <p:sldId id="697" r:id="rId73"/>
    <p:sldId id="698" r:id="rId74"/>
    <p:sldId id="699" r:id="rId75"/>
  </p:sldIdLst>
  <p:sldSz cx="9144000" cy="6858000" type="screen4x3"/>
  <p:notesSz cx="6985000" cy="9283700"/>
  <p:defaultTextStyle>
    <a:defPPr>
      <a:defRPr lang="en-US"/>
    </a:defPPr>
    <a:lvl1pPr algn="l" rtl="0" fontAlgn="base">
      <a:spcBef>
        <a:spcPct val="0"/>
      </a:spcBef>
      <a:spcAft>
        <a:spcPct val="0"/>
      </a:spcAft>
      <a:defRPr sz="2800" b="1" kern="1200">
        <a:solidFill>
          <a:schemeClr val="tx1"/>
        </a:solidFill>
        <a:latin typeface="Arial" charset="0"/>
        <a:ea typeface="+mn-ea"/>
        <a:cs typeface="+mn-cs"/>
      </a:defRPr>
    </a:lvl1pPr>
    <a:lvl2pPr marL="457200" algn="l" rtl="0" fontAlgn="base">
      <a:spcBef>
        <a:spcPct val="0"/>
      </a:spcBef>
      <a:spcAft>
        <a:spcPct val="0"/>
      </a:spcAft>
      <a:defRPr sz="2800" b="1" kern="1200">
        <a:solidFill>
          <a:schemeClr val="tx1"/>
        </a:solidFill>
        <a:latin typeface="Arial" charset="0"/>
        <a:ea typeface="+mn-ea"/>
        <a:cs typeface="+mn-cs"/>
      </a:defRPr>
    </a:lvl2pPr>
    <a:lvl3pPr marL="914400" algn="l" rtl="0" fontAlgn="base">
      <a:spcBef>
        <a:spcPct val="0"/>
      </a:spcBef>
      <a:spcAft>
        <a:spcPct val="0"/>
      </a:spcAft>
      <a:defRPr sz="2800" b="1" kern="1200">
        <a:solidFill>
          <a:schemeClr val="tx1"/>
        </a:solidFill>
        <a:latin typeface="Arial" charset="0"/>
        <a:ea typeface="+mn-ea"/>
        <a:cs typeface="+mn-cs"/>
      </a:defRPr>
    </a:lvl3pPr>
    <a:lvl4pPr marL="1371600" algn="l" rtl="0" fontAlgn="base">
      <a:spcBef>
        <a:spcPct val="0"/>
      </a:spcBef>
      <a:spcAft>
        <a:spcPct val="0"/>
      </a:spcAft>
      <a:defRPr sz="2800" b="1" kern="1200">
        <a:solidFill>
          <a:schemeClr val="tx1"/>
        </a:solidFill>
        <a:latin typeface="Arial" charset="0"/>
        <a:ea typeface="+mn-ea"/>
        <a:cs typeface="+mn-cs"/>
      </a:defRPr>
    </a:lvl4pPr>
    <a:lvl5pPr marL="1828800" algn="l" rtl="0" fontAlgn="base">
      <a:spcBef>
        <a:spcPct val="0"/>
      </a:spcBef>
      <a:spcAft>
        <a:spcPct val="0"/>
      </a:spcAft>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00CC00"/>
    <a:srgbClr val="E8E579"/>
    <a:srgbClr val="996633"/>
    <a:srgbClr val="336600"/>
    <a:srgbClr val="800080"/>
    <a:srgbClr val="8F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5" autoAdjust="0"/>
    <p:restoredTop sz="73023" autoAdjust="0"/>
  </p:normalViewPr>
  <p:slideViewPr>
    <p:cSldViewPr snapToGrid="0">
      <p:cViewPr varScale="1">
        <p:scale>
          <a:sx n="82" d="100"/>
          <a:sy n="82" d="100"/>
        </p:scale>
        <p:origin x="-1040" y="-112"/>
      </p:cViewPr>
      <p:guideLst>
        <p:guide orient="horz"/>
        <p:guide/>
      </p:guideLst>
    </p:cSldViewPr>
  </p:slideViewPr>
  <p:outlineViewPr>
    <p:cViewPr>
      <p:scale>
        <a:sx n="33" d="100"/>
        <a:sy n="33" d="100"/>
      </p:scale>
      <p:origin x="0" y="10332"/>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2" d="100"/>
          <a:sy n="62" d="100"/>
        </p:scale>
        <p:origin x="-1699" y="-86"/>
      </p:cViewPr>
      <p:guideLst>
        <p:guide orient="horz" pos="2924"/>
        <p:guide pos="220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gtringe\Documents\Metagenome_program\Metagenome_projectcounts_Apr2014.xlsx" TargetMode="External"/></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Documents%20and%20Settings\mblow\Desktop\JGI%20projects\Assembly\MGM_presentation_092611\kmer%20analysi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aclum\Downloads\2015.07.01.fungal%20pacbio%20summary.xlsx" TargetMode="External"/><Relationship Id="rId2"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mblow\Desktop\JGI%20projects\Assembly\MGM_presentation_092611\kmer%20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Documents%20and%20Settings\mblow\Desktop\JGI%20projects\Assembly\MGM_presentation_092611\kmer%20analysis.xlsx" TargetMode="External"/><Relationship Id="rId3"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1" Type="http://schemas.openxmlformats.org/officeDocument/2006/relationships/oleObject" Target="file:///C:\Users\aclum\Downloads\2015.07.01.fungal%20pacbio%20summar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clum\Downloads\2015.07.01.fungal%20pacbio%20summary.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mjblow:Desktop:PacBio%20assembly%20improvement.xlsx" TargetMode="External"/></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mjblow:Desktop:PacBio%20assembly%20improvemen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Documents%20and%20Settings\mblow\Desktop\Comparison%20of%20data%20typ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597461063763695"/>
          <c:y val="0.0398475302511941"/>
          <c:w val="0.829261980084218"/>
          <c:h val="0.826436228747579"/>
        </c:manualLayout>
      </c:layout>
      <c:barChart>
        <c:barDir val="col"/>
        <c:grouping val="clustered"/>
        <c:varyColors val="0"/>
        <c:ser>
          <c:idx val="0"/>
          <c:order val="0"/>
          <c:tx>
            <c:strRef>
              <c:f>'2013_targets'!$A$2</c:f>
              <c:strCache>
                <c:ptCount val="1"/>
                <c:pt idx="0">
                  <c:v>Standard draft</c:v>
                </c:pt>
              </c:strCache>
            </c:strRef>
          </c:tx>
          <c:invertIfNegative val="0"/>
          <c:cat>
            <c:strRef>
              <c:f>'2013_targets'!$B$1:$I$1</c:f>
              <c:strCache>
                <c:ptCount val="8"/>
                <c:pt idx="0">
                  <c:v>2008</c:v>
                </c:pt>
                <c:pt idx="1">
                  <c:v>2009</c:v>
                </c:pt>
                <c:pt idx="2">
                  <c:v>2010</c:v>
                </c:pt>
                <c:pt idx="3">
                  <c:v>2011</c:v>
                </c:pt>
                <c:pt idx="4">
                  <c:v>2012</c:v>
                </c:pt>
                <c:pt idx="5">
                  <c:v>2013</c:v>
                </c:pt>
                <c:pt idx="6">
                  <c:v>2014 (target)</c:v>
                </c:pt>
                <c:pt idx="7">
                  <c:v>2015 (target)</c:v>
                </c:pt>
              </c:strCache>
            </c:strRef>
          </c:cat>
          <c:val>
            <c:numRef>
              <c:f>'2013_targets'!$B$2:$I$2</c:f>
              <c:numCache>
                <c:formatCode>General</c:formatCode>
                <c:ptCount val="8"/>
                <c:pt idx="0">
                  <c:v>45.0</c:v>
                </c:pt>
                <c:pt idx="1">
                  <c:v>35.0</c:v>
                </c:pt>
                <c:pt idx="2">
                  <c:v>179.0</c:v>
                </c:pt>
                <c:pt idx="3">
                  <c:v>162.0</c:v>
                </c:pt>
                <c:pt idx="4">
                  <c:v>190.0</c:v>
                </c:pt>
                <c:pt idx="5">
                  <c:v>237.0</c:v>
                </c:pt>
                <c:pt idx="6">
                  <c:v>250.0</c:v>
                </c:pt>
                <c:pt idx="7">
                  <c:v>260.0</c:v>
                </c:pt>
              </c:numCache>
            </c:numRef>
          </c:val>
        </c:ser>
        <c:ser>
          <c:idx val="1"/>
          <c:order val="1"/>
          <c:tx>
            <c:strRef>
              <c:f>'2013_targets'!$A$3</c:f>
              <c:strCache>
                <c:ptCount val="1"/>
                <c:pt idx="0">
                  <c:v>Minimal draft</c:v>
                </c:pt>
              </c:strCache>
            </c:strRef>
          </c:tx>
          <c:invertIfNegative val="0"/>
          <c:cat>
            <c:strRef>
              <c:f>'2013_targets'!$B$1:$I$1</c:f>
              <c:strCache>
                <c:ptCount val="8"/>
                <c:pt idx="0">
                  <c:v>2008</c:v>
                </c:pt>
                <c:pt idx="1">
                  <c:v>2009</c:v>
                </c:pt>
                <c:pt idx="2">
                  <c:v>2010</c:v>
                </c:pt>
                <c:pt idx="3">
                  <c:v>2011</c:v>
                </c:pt>
                <c:pt idx="4">
                  <c:v>2012</c:v>
                </c:pt>
                <c:pt idx="5">
                  <c:v>2013</c:v>
                </c:pt>
                <c:pt idx="6">
                  <c:v>2014 (target)</c:v>
                </c:pt>
                <c:pt idx="7">
                  <c:v>2015 (target)</c:v>
                </c:pt>
              </c:strCache>
            </c:strRef>
          </c:cat>
          <c:val>
            <c:numRef>
              <c:f>'2013_targets'!$B$3:$I$3</c:f>
              <c:numCache>
                <c:formatCode>General</c:formatCode>
                <c:ptCount val="8"/>
                <c:pt idx="0">
                  <c:v>0.0</c:v>
                </c:pt>
                <c:pt idx="1">
                  <c:v>0.0</c:v>
                </c:pt>
                <c:pt idx="2">
                  <c:v>0.0</c:v>
                </c:pt>
                <c:pt idx="3">
                  <c:v>0.0</c:v>
                </c:pt>
                <c:pt idx="4">
                  <c:v>191.0</c:v>
                </c:pt>
                <c:pt idx="5">
                  <c:v>436.0</c:v>
                </c:pt>
                <c:pt idx="6">
                  <c:v>350.0</c:v>
                </c:pt>
                <c:pt idx="7">
                  <c:v>350.0</c:v>
                </c:pt>
              </c:numCache>
            </c:numRef>
          </c:val>
        </c:ser>
        <c:ser>
          <c:idx val="2"/>
          <c:order val="2"/>
          <c:tx>
            <c:strRef>
              <c:f>'2013_targets'!$A$4</c:f>
              <c:strCache>
                <c:ptCount val="1"/>
                <c:pt idx="0">
                  <c:v>Metatranscriptome</c:v>
                </c:pt>
              </c:strCache>
            </c:strRef>
          </c:tx>
          <c:invertIfNegative val="0"/>
          <c:cat>
            <c:strRef>
              <c:f>'2013_targets'!$B$1:$I$1</c:f>
              <c:strCache>
                <c:ptCount val="8"/>
                <c:pt idx="0">
                  <c:v>2008</c:v>
                </c:pt>
                <c:pt idx="1">
                  <c:v>2009</c:v>
                </c:pt>
                <c:pt idx="2">
                  <c:v>2010</c:v>
                </c:pt>
                <c:pt idx="3">
                  <c:v>2011</c:v>
                </c:pt>
                <c:pt idx="4">
                  <c:v>2012</c:v>
                </c:pt>
                <c:pt idx="5">
                  <c:v>2013</c:v>
                </c:pt>
                <c:pt idx="6">
                  <c:v>2014 (target)</c:v>
                </c:pt>
                <c:pt idx="7">
                  <c:v>2015 (target)</c:v>
                </c:pt>
              </c:strCache>
            </c:strRef>
          </c:cat>
          <c:val>
            <c:numRef>
              <c:f>'2013_targets'!$B$4:$I$4</c:f>
              <c:numCache>
                <c:formatCode>General</c:formatCode>
                <c:ptCount val="8"/>
                <c:pt idx="0">
                  <c:v>6.0</c:v>
                </c:pt>
                <c:pt idx="1">
                  <c:v>0.0</c:v>
                </c:pt>
                <c:pt idx="2">
                  <c:v>3.0</c:v>
                </c:pt>
                <c:pt idx="3">
                  <c:v>19.0</c:v>
                </c:pt>
                <c:pt idx="4">
                  <c:v>65.0</c:v>
                </c:pt>
                <c:pt idx="5">
                  <c:v>78.0</c:v>
                </c:pt>
                <c:pt idx="6">
                  <c:v>80.0</c:v>
                </c:pt>
                <c:pt idx="7">
                  <c:v>120.0</c:v>
                </c:pt>
              </c:numCache>
            </c:numRef>
          </c:val>
        </c:ser>
        <c:dLbls>
          <c:showLegendKey val="0"/>
          <c:showVal val="0"/>
          <c:showCatName val="0"/>
          <c:showSerName val="0"/>
          <c:showPercent val="0"/>
          <c:showBubbleSize val="0"/>
        </c:dLbls>
        <c:gapWidth val="150"/>
        <c:axId val="1947732408"/>
        <c:axId val="1947720312"/>
      </c:barChart>
      <c:catAx>
        <c:axId val="1947732408"/>
        <c:scaling>
          <c:orientation val="minMax"/>
        </c:scaling>
        <c:delete val="0"/>
        <c:axPos val="b"/>
        <c:numFmt formatCode="General" sourceLinked="1"/>
        <c:majorTickMark val="out"/>
        <c:minorTickMark val="none"/>
        <c:tickLblPos val="nextTo"/>
        <c:crossAx val="1947720312"/>
        <c:crosses val="autoZero"/>
        <c:auto val="1"/>
        <c:lblAlgn val="ctr"/>
        <c:lblOffset val="100"/>
        <c:noMultiLvlLbl val="0"/>
      </c:catAx>
      <c:valAx>
        <c:axId val="1947720312"/>
        <c:scaling>
          <c:orientation val="minMax"/>
        </c:scaling>
        <c:delete val="0"/>
        <c:axPos val="l"/>
        <c:majorGridlines/>
        <c:numFmt formatCode="General" sourceLinked="1"/>
        <c:majorTickMark val="out"/>
        <c:minorTickMark val="none"/>
        <c:tickLblPos val="nextTo"/>
        <c:crossAx val="1947732408"/>
        <c:crosses val="autoZero"/>
        <c:crossBetween val="between"/>
      </c:valAx>
    </c:plotArea>
    <c:legend>
      <c:legendPos val="r"/>
      <c:layout>
        <c:manualLayout>
          <c:xMode val="edge"/>
          <c:yMode val="edge"/>
          <c:x val="0.0856385876293765"/>
          <c:y val="0.0690623454676861"/>
          <c:w val="0.397489345217634"/>
          <c:h val="0.290043237348955"/>
        </c:manualLayout>
      </c:layout>
      <c:overlay val="0"/>
      <c:spPr>
        <a:solidFill>
          <a:schemeClr val="bg1"/>
        </a:solidFill>
      </c:spPr>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366387414879005"/>
          <c:y val="0.0955055757296403"/>
          <c:w val="0.589925352442513"/>
          <c:h val="0.79365177667355"/>
        </c:manualLayout>
      </c:layout>
      <c:barChart>
        <c:barDir val="bar"/>
        <c:grouping val="clustered"/>
        <c:varyColors val="0"/>
        <c:ser>
          <c:idx val="1"/>
          <c:order val="0"/>
          <c:tx>
            <c:strRef>
              <c:f>'Real vs theoretical'!$F$1</c:f>
              <c:strCache>
                <c:ptCount val="1"/>
                <c:pt idx="0">
                  <c:v>scaffolding (6kb reads)</c:v>
                </c:pt>
              </c:strCache>
            </c:strRef>
          </c:tx>
          <c:spPr>
            <a:solidFill>
              <a:schemeClr val="tx1"/>
            </a:solidFill>
          </c:spPr>
          <c:invertIfNegative val="0"/>
          <c:cat>
            <c:strRef>
              <c:f>'Real vs theoretical'!$A$2:$A$6</c:f>
              <c:strCache>
                <c:ptCount val="5"/>
                <c:pt idx="0">
                  <c:v>B. Murdochii</c:v>
                </c:pt>
                <c:pt idx="1">
                  <c:v>C. Flavigena</c:v>
                </c:pt>
                <c:pt idx="2">
                  <c:v>C. Woesei</c:v>
                </c:pt>
                <c:pt idx="3">
                  <c:v>H. Turkmenica</c:v>
                </c:pt>
                <c:pt idx="4">
                  <c:v>S. Smaragdinae</c:v>
                </c:pt>
              </c:strCache>
            </c:strRef>
          </c:cat>
          <c:val>
            <c:numRef>
              <c:f>'Real vs theoretical'!$F$2:$F$6</c:f>
              <c:numCache>
                <c:formatCode>General</c:formatCode>
                <c:ptCount val="5"/>
                <c:pt idx="0">
                  <c:v>6.0</c:v>
                </c:pt>
                <c:pt idx="1">
                  <c:v>1.0</c:v>
                </c:pt>
                <c:pt idx="2">
                  <c:v>1.0</c:v>
                </c:pt>
                <c:pt idx="3">
                  <c:v>7.0</c:v>
                </c:pt>
                <c:pt idx="4">
                  <c:v>1.0</c:v>
                </c:pt>
              </c:numCache>
            </c:numRef>
          </c:val>
        </c:ser>
        <c:ser>
          <c:idx val="0"/>
          <c:order val="1"/>
          <c:tx>
            <c:strRef>
              <c:f>'Real vs theoretical'!$D$1</c:f>
              <c:strCache>
                <c:ptCount val="1"/>
                <c:pt idx="0">
                  <c:v>short + long</c:v>
                </c:pt>
              </c:strCache>
            </c:strRef>
          </c:tx>
          <c:spPr>
            <a:solidFill>
              <a:srgbClr val="00B050"/>
            </a:solidFill>
          </c:spPr>
          <c:invertIfNegative val="0"/>
          <c:cat>
            <c:strRef>
              <c:f>'Real vs theoretical'!$A$2:$A$6</c:f>
              <c:strCache>
                <c:ptCount val="5"/>
                <c:pt idx="0">
                  <c:v>B. Murdochii</c:v>
                </c:pt>
                <c:pt idx="1">
                  <c:v>C. Flavigena</c:v>
                </c:pt>
                <c:pt idx="2">
                  <c:v>C. Woesei</c:v>
                </c:pt>
                <c:pt idx="3">
                  <c:v>H. Turkmenica</c:v>
                </c:pt>
                <c:pt idx="4">
                  <c:v>S. Smaragdinae</c:v>
                </c:pt>
              </c:strCache>
            </c:strRef>
          </c:cat>
          <c:val>
            <c:numRef>
              <c:f>'Real vs theoretical'!$D$2:$D$6</c:f>
              <c:numCache>
                <c:formatCode>General</c:formatCode>
                <c:ptCount val="5"/>
                <c:pt idx="0">
                  <c:v>5.0</c:v>
                </c:pt>
                <c:pt idx="1">
                  <c:v>2.0</c:v>
                </c:pt>
                <c:pt idx="2">
                  <c:v>1.0</c:v>
                </c:pt>
                <c:pt idx="3">
                  <c:v>7.0</c:v>
                </c:pt>
                <c:pt idx="4">
                  <c:v>1.0</c:v>
                </c:pt>
              </c:numCache>
            </c:numRef>
          </c:val>
        </c:ser>
        <c:dLbls>
          <c:showLegendKey val="0"/>
          <c:showVal val="0"/>
          <c:showCatName val="0"/>
          <c:showSerName val="0"/>
          <c:showPercent val="0"/>
          <c:showBubbleSize val="0"/>
        </c:dLbls>
        <c:gapWidth val="150"/>
        <c:axId val="2019777176"/>
        <c:axId val="2020443960"/>
      </c:barChart>
      <c:catAx>
        <c:axId val="2019777176"/>
        <c:scaling>
          <c:orientation val="minMax"/>
        </c:scaling>
        <c:delete val="0"/>
        <c:axPos val="l"/>
        <c:majorTickMark val="out"/>
        <c:minorTickMark val="none"/>
        <c:tickLblPos val="nextTo"/>
        <c:txPr>
          <a:bodyPr/>
          <a:lstStyle/>
          <a:p>
            <a:pPr>
              <a:defRPr sz="1600" b="1" i="1"/>
            </a:pPr>
            <a:endParaRPr lang="en-US"/>
          </a:p>
        </c:txPr>
        <c:crossAx val="2020443960"/>
        <c:crosses val="autoZero"/>
        <c:auto val="1"/>
        <c:lblAlgn val="ctr"/>
        <c:lblOffset val="100"/>
        <c:noMultiLvlLbl val="0"/>
      </c:catAx>
      <c:valAx>
        <c:axId val="2020443960"/>
        <c:scaling>
          <c:orientation val="minMax"/>
        </c:scaling>
        <c:delete val="0"/>
        <c:axPos val="b"/>
        <c:numFmt formatCode="General" sourceLinked="1"/>
        <c:majorTickMark val="out"/>
        <c:minorTickMark val="none"/>
        <c:tickLblPos val="nextTo"/>
        <c:txPr>
          <a:bodyPr/>
          <a:lstStyle/>
          <a:p>
            <a:pPr>
              <a:defRPr sz="1800" b="1"/>
            </a:pPr>
            <a:endParaRPr lang="en-US"/>
          </a:p>
        </c:txPr>
        <c:crossAx val="2019777176"/>
        <c:crosses val="autoZero"/>
        <c:crossBetween val="between"/>
      </c:valAx>
    </c:plotArea>
    <c:plotVisOnly val="1"/>
    <c:dispBlanksAs val="gap"/>
    <c:showDLblsOverMax val="0"/>
  </c:chart>
  <c:txPr>
    <a:bodyPr/>
    <a:lstStyle/>
    <a:p>
      <a:pPr>
        <a:defRPr sz="1600">
          <a:latin typeface="Arial" pitchFamily="34" charset="0"/>
          <a:cs typeface="Arial" pitchFamily="34" charset="0"/>
        </a:defRPr>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Number</a:t>
            </a:r>
            <a:r>
              <a:rPr lang="en-US" baseline="0"/>
              <a:t> of Contigs</a:t>
            </a:r>
            <a:endParaRPr lang="en-US"/>
          </a:p>
        </c:rich>
      </c:tx>
      <c:layout/>
      <c:overlay val="0"/>
    </c:title>
    <c:autoTitleDeleted val="0"/>
    <c:plotArea>
      <c:layout/>
      <c:barChart>
        <c:barDir val="col"/>
        <c:grouping val="clustered"/>
        <c:varyColors val="0"/>
        <c:ser>
          <c:idx val="0"/>
          <c:order val="0"/>
          <c:tx>
            <c:v>PacBio</c:v>
          </c:tx>
          <c:invertIfNegative val="0"/>
          <c:cat>
            <c:strRef>
              <c:f>'[2015.07.01.fungal pacbio summary.xlsx]ampure'!$B$4:$B$7</c:f>
              <c:strCache>
                <c:ptCount val="4"/>
                <c:pt idx="0">
                  <c:v>Clavicorona pyxidata </c:v>
                </c:pt>
                <c:pt idx="1">
                  <c:v>Byssothecium circinans </c:v>
                </c:pt>
                <c:pt idx="2">
                  <c:v>Clathrospora elynae </c:v>
                </c:pt>
                <c:pt idx="3">
                  <c:v>Lindgomyces ingoldianus</c:v>
                </c:pt>
              </c:strCache>
            </c:strRef>
          </c:cat>
          <c:val>
            <c:numRef>
              <c:f>'[2015.07.01.fungal pacbio summary.xlsx]ampure'!$C$4:$C$7</c:f>
              <c:numCache>
                <c:formatCode>General</c:formatCode>
                <c:ptCount val="4"/>
                <c:pt idx="0">
                  <c:v>530.0</c:v>
                </c:pt>
                <c:pt idx="1">
                  <c:v>54.0</c:v>
                </c:pt>
                <c:pt idx="2">
                  <c:v>228.0</c:v>
                </c:pt>
                <c:pt idx="3">
                  <c:v>512.0</c:v>
                </c:pt>
              </c:numCache>
            </c:numRef>
          </c:val>
        </c:ser>
        <c:ser>
          <c:idx val="1"/>
          <c:order val="1"/>
          <c:tx>
            <c:v>Illumina</c:v>
          </c:tx>
          <c:invertIfNegative val="0"/>
          <c:cat>
            <c:strRef>
              <c:f>'[2015.07.01.fungal pacbio summary.xlsx]ampure'!$B$4:$B$7</c:f>
              <c:strCache>
                <c:ptCount val="4"/>
                <c:pt idx="0">
                  <c:v>Clavicorona pyxidata </c:v>
                </c:pt>
                <c:pt idx="1">
                  <c:v>Byssothecium circinans </c:v>
                </c:pt>
                <c:pt idx="2">
                  <c:v>Clathrospora elynae </c:v>
                </c:pt>
                <c:pt idx="3">
                  <c:v>Lindgomyces ingoldianus</c:v>
                </c:pt>
              </c:strCache>
            </c:strRef>
          </c:cat>
          <c:val>
            <c:numRef>
              <c:f>'[2015.07.01.fungal pacbio summary.xlsx]ampure'!$H$4:$H$7</c:f>
              <c:numCache>
                <c:formatCode>General</c:formatCode>
                <c:ptCount val="4"/>
                <c:pt idx="0">
                  <c:v>1414.0</c:v>
                </c:pt>
                <c:pt idx="1">
                  <c:v>1626.0</c:v>
                </c:pt>
                <c:pt idx="2">
                  <c:v>2230.0</c:v>
                </c:pt>
                <c:pt idx="3">
                  <c:v>1522.0</c:v>
                </c:pt>
              </c:numCache>
            </c:numRef>
          </c:val>
        </c:ser>
        <c:dLbls>
          <c:showLegendKey val="0"/>
          <c:showVal val="0"/>
          <c:showCatName val="0"/>
          <c:showSerName val="0"/>
          <c:showPercent val="0"/>
          <c:showBubbleSize val="0"/>
        </c:dLbls>
        <c:gapWidth val="150"/>
        <c:axId val="2019582104"/>
        <c:axId val="2019610168"/>
      </c:barChart>
      <c:catAx>
        <c:axId val="2019582104"/>
        <c:scaling>
          <c:orientation val="minMax"/>
        </c:scaling>
        <c:delete val="0"/>
        <c:axPos val="b"/>
        <c:title>
          <c:tx>
            <c:rich>
              <a:bodyPr/>
              <a:lstStyle/>
              <a:p>
                <a:pPr>
                  <a:defRPr/>
                </a:pPr>
                <a:r>
                  <a:rPr lang="en-US" sz="1400"/>
                  <a:t>Genome</a:t>
                </a:r>
              </a:p>
            </c:rich>
          </c:tx>
          <c:layout/>
          <c:overlay val="0"/>
        </c:title>
        <c:majorTickMark val="out"/>
        <c:minorTickMark val="none"/>
        <c:tickLblPos val="nextTo"/>
        <c:txPr>
          <a:bodyPr/>
          <a:lstStyle/>
          <a:p>
            <a:pPr>
              <a:defRPr sz="1400" b="0" i="1" baseline="0"/>
            </a:pPr>
            <a:endParaRPr lang="en-US"/>
          </a:p>
        </c:txPr>
        <c:crossAx val="2019610168"/>
        <c:crosses val="autoZero"/>
        <c:auto val="1"/>
        <c:lblAlgn val="ctr"/>
        <c:lblOffset val="100"/>
        <c:noMultiLvlLbl val="0"/>
      </c:catAx>
      <c:valAx>
        <c:axId val="2019610168"/>
        <c:scaling>
          <c:orientation val="minMax"/>
        </c:scaling>
        <c:delete val="0"/>
        <c:axPos val="l"/>
        <c:majorGridlines/>
        <c:title>
          <c:tx>
            <c:rich>
              <a:bodyPr rot="-5400000" vert="horz"/>
              <a:lstStyle/>
              <a:p>
                <a:pPr>
                  <a:defRPr sz="1400"/>
                </a:pPr>
                <a:r>
                  <a:rPr lang="en-US" sz="1400"/>
                  <a:t>Contigs</a:t>
                </a:r>
                <a:r>
                  <a:rPr lang="en-US" sz="1400" baseline="0"/>
                  <a:t> (N)</a:t>
                </a:r>
                <a:endParaRPr lang="en-US" sz="1400"/>
              </a:p>
            </c:rich>
          </c:tx>
          <c:layout/>
          <c:overlay val="0"/>
        </c:title>
        <c:numFmt formatCode="General" sourceLinked="1"/>
        <c:majorTickMark val="out"/>
        <c:minorTickMark val="none"/>
        <c:tickLblPos val="nextTo"/>
        <c:txPr>
          <a:bodyPr/>
          <a:lstStyle/>
          <a:p>
            <a:pPr>
              <a:defRPr sz="1400"/>
            </a:pPr>
            <a:endParaRPr lang="en-US"/>
          </a:p>
        </c:txPr>
        <c:crossAx val="2019582104"/>
        <c:crosses val="autoZero"/>
        <c:crossBetween val="between"/>
      </c:valAx>
    </c:plotArea>
    <c:legend>
      <c:legendPos val="r"/>
      <c:layout/>
      <c:overlay val="0"/>
      <c:txPr>
        <a:bodyPr/>
        <a:lstStyle/>
        <a:p>
          <a:pPr>
            <a:defRPr sz="14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32676164551683"/>
          <c:y val="0.0960630394229988"/>
          <c:w val="0.606125996371415"/>
          <c:h val="0.792447327176074"/>
        </c:manualLayout>
      </c:layout>
      <c:barChart>
        <c:barDir val="bar"/>
        <c:grouping val="clustered"/>
        <c:varyColors val="0"/>
        <c:ser>
          <c:idx val="1"/>
          <c:order val="0"/>
          <c:tx>
            <c:strRef>
              <c:f>'Real vs theoretical'!$E$1</c:f>
              <c:strCache>
                <c:ptCount val="1"/>
                <c:pt idx="0">
                  <c:v>Scaffolding (200bp reads)</c:v>
                </c:pt>
              </c:strCache>
            </c:strRef>
          </c:tx>
          <c:spPr>
            <a:solidFill>
              <a:schemeClr val="tx1"/>
            </a:solidFill>
          </c:spPr>
          <c:invertIfNegative val="0"/>
          <c:cat>
            <c:strRef>
              <c:f>'Real vs theoretical'!$A$2:$A$6</c:f>
              <c:strCache>
                <c:ptCount val="5"/>
                <c:pt idx="0">
                  <c:v>B. Murdochii</c:v>
                </c:pt>
                <c:pt idx="1">
                  <c:v>C. Flavigena</c:v>
                </c:pt>
                <c:pt idx="2">
                  <c:v>C. Woesei</c:v>
                </c:pt>
                <c:pt idx="3">
                  <c:v>H. Turkmenica</c:v>
                </c:pt>
                <c:pt idx="4">
                  <c:v>S. Smaragdinae</c:v>
                </c:pt>
              </c:strCache>
            </c:strRef>
          </c:cat>
          <c:val>
            <c:numRef>
              <c:f>'Real vs theoretical'!$E$2:$E$6</c:f>
              <c:numCache>
                <c:formatCode>General</c:formatCode>
                <c:ptCount val="5"/>
                <c:pt idx="0">
                  <c:v>41.0</c:v>
                </c:pt>
                <c:pt idx="1">
                  <c:v>46.0</c:v>
                </c:pt>
                <c:pt idx="2">
                  <c:v>12.0</c:v>
                </c:pt>
                <c:pt idx="3">
                  <c:v>38.0</c:v>
                </c:pt>
                <c:pt idx="4">
                  <c:v>66.0</c:v>
                </c:pt>
              </c:numCache>
            </c:numRef>
          </c:val>
        </c:ser>
        <c:ser>
          <c:idx val="0"/>
          <c:order val="1"/>
          <c:tx>
            <c:strRef>
              <c:f>'Real vs theoretical'!$C$1</c:f>
              <c:strCache>
                <c:ptCount val="1"/>
                <c:pt idx="0">
                  <c:v>short insert only</c:v>
                </c:pt>
              </c:strCache>
            </c:strRef>
          </c:tx>
          <c:spPr>
            <a:solidFill>
              <a:srgbClr val="00B050"/>
            </a:solidFill>
          </c:spPr>
          <c:invertIfNegative val="0"/>
          <c:cat>
            <c:strRef>
              <c:f>'Real vs theoretical'!$A$2:$A$6</c:f>
              <c:strCache>
                <c:ptCount val="5"/>
                <c:pt idx="0">
                  <c:v>B. Murdochii</c:v>
                </c:pt>
                <c:pt idx="1">
                  <c:v>C. Flavigena</c:v>
                </c:pt>
                <c:pt idx="2">
                  <c:v>C. Woesei</c:v>
                </c:pt>
                <c:pt idx="3">
                  <c:v>H. Turkmenica</c:v>
                </c:pt>
                <c:pt idx="4">
                  <c:v>S. Smaragdinae</c:v>
                </c:pt>
              </c:strCache>
            </c:strRef>
          </c:cat>
          <c:val>
            <c:numRef>
              <c:f>'Real vs theoretical'!$C$2:$C$6</c:f>
              <c:numCache>
                <c:formatCode>General</c:formatCode>
                <c:ptCount val="5"/>
                <c:pt idx="0">
                  <c:v>89.0</c:v>
                </c:pt>
                <c:pt idx="1">
                  <c:v>118.0</c:v>
                </c:pt>
                <c:pt idx="2">
                  <c:v>46.0</c:v>
                </c:pt>
                <c:pt idx="3">
                  <c:v>95.0</c:v>
                </c:pt>
                <c:pt idx="4">
                  <c:v>73.0</c:v>
                </c:pt>
              </c:numCache>
            </c:numRef>
          </c:val>
        </c:ser>
        <c:dLbls>
          <c:showLegendKey val="0"/>
          <c:showVal val="0"/>
          <c:showCatName val="0"/>
          <c:showSerName val="0"/>
          <c:showPercent val="0"/>
          <c:showBubbleSize val="0"/>
        </c:dLbls>
        <c:gapWidth val="150"/>
        <c:axId val="2020041096"/>
        <c:axId val="2020061928"/>
      </c:barChart>
      <c:catAx>
        <c:axId val="2020041096"/>
        <c:scaling>
          <c:orientation val="minMax"/>
        </c:scaling>
        <c:delete val="0"/>
        <c:axPos val="l"/>
        <c:majorTickMark val="out"/>
        <c:minorTickMark val="none"/>
        <c:tickLblPos val="nextTo"/>
        <c:txPr>
          <a:bodyPr/>
          <a:lstStyle/>
          <a:p>
            <a:pPr>
              <a:defRPr sz="1600" b="1" i="1"/>
            </a:pPr>
            <a:endParaRPr lang="en-US"/>
          </a:p>
        </c:txPr>
        <c:crossAx val="2020061928"/>
        <c:crosses val="autoZero"/>
        <c:auto val="1"/>
        <c:lblAlgn val="ctr"/>
        <c:lblOffset val="100"/>
        <c:noMultiLvlLbl val="0"/>
      </c:catAx>
      <c:valAx>
        <c:axId val="2020061928"/>
        <c:scaling>
          <c:orientation val="minMax"/>
        </c:scaling>
        <c:delete val="0"/>
        <c:axPos val="b"/>
        <c:numFmt formatCode="General" sourceLinked="1"/>
        <c:majorTickMark val="out"/>
        <c:minorTickMark val="none"/>
        <c:tickLblPos val="nextTo"/>
        <c:txPr>
          <a:bodyPr/>
          <a:lstStyle/>
          <a:p>
            <a:pPr>
              <a:defRPr sz="1800" b="1"/>
            </a:pPr>
            <a:endParaRPr lang="en-US"/>
          </a:p>
        </c:txPr>
        <c:crossAx val="2020041096"/>
        <c:crosses val="autoZero"/>
        <c:crossBetween val="between"/>
      </c:valAx>
      <c:spPr>
        <a:noFill/>
        <a:ln w="25400">
          <a:noFill/>
        </a:ln>
      </c:spPr>
    </c:plotArea>
    <c:plotVisOnly val="1"/>
    <c:dispBlanksAs val="gap"/>
    <c:showDLblsOverMax val="0"/>
  </c:chart>
  <c:txPr>
    <a:bodyPr/>
    <a:lstStyle/>
    <a:p>
      <a:pPr>
        <a:defRPr>
          <a:latin typeface="Arial" pitchFamily="34" charset="0"/>
          <a:cs typeface="Arial"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07514106697779"/>
          <c:y val="0.0402068675906228"/>
          <c:w val="0.768929061222302"/>
          <c:h val="0.719281174423353"/>
        </c:manualLayout>
      </c:layout>
      <c:scatterChart>
        <c:scatterStyle val="smoothMarker"/>
        <c:varyColors val="0"/>
        <c:ser>
          <c:idx val="0"/>
          <c:order val="0"/>
          <c:tx>
            <c:strRef>
              <c:f>upto150bp!$B$1</c:f>
              <c:strCache>
                <c:ptCount val="1"/>
                <c:pt idx="0">
                  <c:v>A. haemolyticum</c:v>
                </c:pt>
              </c:strCache>
            </c:strRef>
          </c:tx>
          <c:marker>
            <c:symbol val="none"/>
          </c:marker>
          <c:xVal>
            <c:numRef>
              <c:f>upto150bp!$A$2:$A$31</c:f>
              <c:numCache>
                <c:formatCode>General</c:formatCode>
                <c:ptCount val="3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numCache>
            </c:numRef>
          </c:xVal>
          <c:yVal>
            <c:numRef>
              <c:f>upto150bp!$B$2:$B$31</c:f>
              <c:numCache>
                <c:formatCode>General</c:formatCode>
                <c:ptCount val="30"/>
                <c:pt idx="0">
                  <c:v>0.0</c:v>
                </c:pt>
                <c:pt idx="1">
                  <c:v>13.6802769587704</c:v>
                </c:pt>
                <c:pt idx="2">
                  <c:v>96.89266461209408</c:v>
                </c:pt>
                <c:pt idx="3">
                  <c:v>97.6490508696795</c:v>
                </c:pt>
                <c:pt idx="4">
                  <c:v>97.75226080481178</c:v>
                </c:pt>
                <c:pt idx="5">
                  <c:v>97.82536236408139</c:v>
                </c:pt>
                <c:pt idx="6">
                  <c:v>97.88960278815118</c:v>
                </c:pt>
                <c:pt idx="7">
                  <c:v>97.92670511360323</c:v>
                </c:pt>
                <c:pt idx="8">
                  <c:v>97.95872230577453</c:v>
                </c:pt>
                <c:pt idx="9">
                  <c:v>97.98756761982262</c:v>
                </c:pt>
                <c:pt idx="10">
                  <c:v>98.01394593119478</c:v>
                </c:pt>
                <c:pt idx="11">
                  <c:v>98.0373033703339</c:v>
                </c:pt>
                <c:pt idx="12">
                  <c:v>98.05915042075148</c:v>
                </c:pt>
                <c:pt idx="13">
                  <c:v>98.07968847239063</c:v>
                </c:pt>
                <c:pt idx="14">
                  <c:v>98.09906856675885</c:v>
                </c:pt>
                <c:pt idx="15">
                  <c:v>98.1159312291486</c:v>
                </c:pt>
                <c:pt idx="16">
                  <c:v>98.13178696208394</c:v>
                </c:pt>
                <c:pt idx="17">
                  <c:v>98.147189617253</c:v>
                </c:pt>
                <c:pt idx="18">
                  <c:v>98.16239094608923</c:v>
                </c:pt>
                <c:pt idx="19">
                  <c:v>98.17739094707385</c:v>
                </c:pt>
                <c:pt idx="20">
                  <c:v>98.19178680888507</c:v>
                </c:pt>
                <c:pt idx="21">
                  <c:v>98.20557852696064</c:v>
                </c:pt>
                <c:pt idx="22">
                  <c:v>98.2189171511738</c:v>
                </c:pt>
                <c:pt idx="23">
                  <c:v>98.2319537329169</c:v>
                </c:pt>
                <c:pt idx="24">
                  <c:v>98.2445875664454</c:v>
                </c:pt>
                <c:pt idx="25">
                  <c:v>98.256869000576</c:v>
                </c:pt>
                <c:pt idx="26">
                  <c:v>98.269049792575</c:v>
                </c:pt>
                <c:pt idx="27">
                  <c:v>98.28148240646813</c:v>
                </c:pt>
                <c:pt idx="28">
                  <c:v>98.2940661396801</c:v>
                </c:pt>
                <c:pt idx="29">
                  <c:v>98.30664993625385</c:v>
                </c:pt>
              </c:numCache>
            </c:numRef>
          </c:yVal>
          <c:smooth val="1"/>
        </c:ser>
        <c:ser>
          <c:idx val="1"/>
          <c:order val="1"/>
          <c:tx>
            <c:strRef>
              <c:f>upto150bp!$C$1</c:f>
              <c:strCache>
                <c:ptCount val="1"/>
                <c:pt idx="0">
                  <c:v>B. Murdochii</c:v>
                </c:pt>
              </c:strCache>
            </c:strRef>
          </c:tx>
          <c:marker>
            <c:symbol val="none"/>
          </c:marker>
          <c:xVal>
            <c:numRef>
              <c:f>upto150bp!$A$2:$A$31</c:f>
              <c:numCache>
                <c:formatCode>General</c:formatCode>
                <c:ptCount val="3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numCache>
            </c:numRef>
          </c:xVal>
          <c:yVal>
            <c:numRef>
              <c:f>upto150bp!$C$2:$C$31</c:f>
              <c:numCache>
                <c:formatCode>General</c:formatCode>
                <c:ptCount val="30"/>
                <c:pt idx="0">
                  <c:v>0.0</c:v>
                </c:pt>
                <c:pt idx="1">
                  <c:v>5.33149237736883</c:v>
                </c:pt>
                <c:pt idx="2">
                  <c:v>85.36656765754958</c:v>
                </c:pt>
                <c:pt idx="3">
                  <c:v>95.43118850608144</c:v>
                </c:pt>
                <c:pt idx="4">
                  <c:v>95.91511327576642</c:v>
                </c:pt>
                <c:pt idx="5">
                  <c:v>96.154698014112</c:v>
                </c:pt>
                <c:pt idx="6">
                  <c:v>96.3115508847179</c:v>
                </c:pt>
                <c:pt idx="7">
                  <c:v>96.42219482972848</c:v>
                </c:pt>
                <c:pt idx="8">
                  <c:v>96.51038217214763</c:v>
                </c:pt>
                <c:pt idx="9">
                  <c:v>96.586323329901</c:v>
                </c:pt>
                <c:pt idx="10">
                  <c:v>96.65248604996857</c:v>
                </c:pt>
                <c:pt idx="11">
                  <c:v>96.70840757320748</c:v>
                </c:pt>
                <c:pt idx="12">
                  <c:v>96.75664820641015</c:v>
                </c:pt>
                <c:pt idx="13">
                  <c:v>96.79942894759408</c:v>
                </c:pt>
                <c:pt idx="14">
                  <c:v>96.8399270882915</c:v>
                </c:pt>
                <c:pt idx="15">
                  <c:v>96.87835855242358</c:v>
                </c:pt>
                <c:pt idx="16">
                  <c:v>96.9147850260926</c:v>
                </c:pt>
                <c:pt idx="17">
                  <c:v>96.9495149788046</c:v>
                </c:pt>
                <c:pt idx="18">
                  <c:v>96.9828568819718</c:v>
                </c:pt>
                <c:pt idx="19">
                  <c:v>97.0135768102205</c:v>
                </c:pt>
                <c:pt idx="20">
                  <c:v>97.03933030179535</c:v>
                </c:pt>
                <c:pt idx="21">
                  <c:v>97.06388079812588</c:v>
                </c:pt>
                <c:pt idx="22">
                  <c:v>97.0873516861118</c:v>
                </c:pt>
                <c:pt idx="23">
                  <c:v>97.10884836399804</c:v>
                </c:pt>
                <c:pt idx="24">
                  <c:v>97.12809318874568</c:v>
                </c:pt>
                <c:pt idx="25">
                  <c:v>97.14524039123</c:v>
                </c:pt>
                <c:pt idx="26">
                  <c:v>97.1608452312682</c:v>
                </c:pt>
                <c:pt idx="27">
                  <c:v>97.17500024678618</c:v>
                </c:pt>
                <c:pt idx="28">
                  <c:v>97.18819900550915</c:v>
                </c:pt>
                <c:pt idx="29">
                  <c:v>97.20044150301048</c:v>
                </c:pt>
              </c:numCache>
            </c:numRef>
          </c:yVal>
          <c:smooth val="1"/>
        </c:ser>
        <c:ser>
          <c:idx val="2"/>
          <c:order val="2"/>
          <c:tx>
            <c:strRef>
              <c:f>upto150bp!$D$1</c:f>
              <c:strCache>
                <c:ptCount val="1"/>
                <c:pt idx="0">
                  <c:v>C. Flavigena</c:v>
                </c:pt>
              </c:strCache>
            </c:strRef>
          </c:tx>
          <c:marker>
            <c:symbol val="none"/>
          </c:marker>
          <c:xVal>
            <c:numRef>
              <c:f>upto150bp!$A$2:$A$31</c:f>
              <c:numCache>
                <c:formatCode>General</c:formatCode>
                <c:ptCount val="3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numCache>
            </c:numRef>
          </c:xVal>
          <c:yVal>
            <c:numRef>
              <c:f>upto150bp!$D$2:$D$31</c:f>
              <c:numCache>
                <c:formatCode>General</c:formatCode>
                <c:ptCount val="30"/>
                <c:pt idx="0">
                  <c:v>0.0</c:v>
                </c:pt>
                <c:pt idx="1">
                  <c:v>2.641560411421416</c:v>
                </c:pt>
                <c:pt idx="2">
                  <c:v>79.25340830488383</c:v>
                </c:pt>
                <c:pt idx="3">
                  <c:v>98.4360777743473</c:v>
                </c:pt>
                <c:pt idx="4">
                  <c:v>98.83361135674288</c:v>
                </c:pt>
                <c:pt idx="5">
                  <c:v>98.9348432472367</c:v>
                </c:pt>
                <c:pt idx="6">
                  <c:v>98.99976813810038</c:v>
                </c:pt>
                <c:pt idx="7">
                  <c:v>99.0488799916762</c:v>
                </c:pt>
                <c:pt idx="8">
                  <c:v>99.08804807216984</c:v>
                </c:pt>
                <c:pt idx="9">
                  <c:v>99.11802419958238</c:v>
                </c:pt>
                <c:pt idx="10">
                  <c:v>99.14453215571463</c:v>
                </c:pt>
                <c:pt idx="11">
                  <c:v>99.16805699762725</c:v>
                </c:pt>
                <c:pt idx="12">
                  <c:v>99.1889140101388</c:v>
                </c:pt>
                <c:pt idx="13">
                  <c:v>99.20838862130485</c:v>
                </c:pt>
                <c:pt idx="14">
                  <c:v>99.22541366892532</c:v>
                </c:pt>
                <c:pt idx="15">
                  <c:v>99.2402074265013</c:v>
                </c:pt>
                <c:pt idx="16">
                  <c:v>99.2542251037692</c:v>
                </c:pt>
                <c:pt idx="17">
                  <c:v>99.2675394588863</c:v>
                </c:pt>
                <c:pt idx="18">
                  <c:v>99.27886504373905</c:v>
                </c:pt>
                <c:pt idx="19">
                  <c:v>99.2895600593634</c:v>
                </c:pt>
                <c:pt idx="20">
                  <c:v>99.29996405594472</c:v>
                </c:pt>
                <c:pt idx="21">
                  <c:v>99.30944643419738</c:v>
                </c:pt>
                <c:pt idx="22">
                  <c:v>99.31834674407185</c:v>
                </c:pt>
                <c:pt idx="23">
                  <c:v>99.32695602949138</c:v>
                </c:pt>
                <c:pt idx="24">
                  <c:v>99.33522578166572</c:v>
                </c:pt>
                <c:pt idx="25">
                  <c:v>99.34286495261148</c:v>
                </c:pt>
                <c:pt idx="26">
                  <c:v>99.34977652433463</c:v>
                </c:pt>
                <c:pt idx="27">
                  <c:v>99.3564455732774</c:v>
                </c:pt>
                <c:pt idx="28">
                  <c:v>99.3631146383949</c:v>
                </c:pt>
                <c:pt idx="29">
                  <c:v>99.36968670363433</c:v>
                </c:pt>
              </c:numCache>
            </c:numRef>
          </c:yVal>
          <c:smooth val="1"/>
        </c:ser>
        <c:ser>
          <c:idx val="3"/>
          <c:order val="3"/>
          <c:tx>
            <c:strRef>
              <c:f>upto150bp!$E$1</c:f>
              <c:strCache>
                <c:ptCount val="1"/>
                <c:pt idx="0">
                  <c:v>S. Smaragdinae</c:v>
                </c:pt>
              </c:strCache>
            </c:strRef>
          </c:tx>
          <c:marker>
            <c:symbol val="none"/>
          </c:marker>
          <c:xVal>
            <c:numRef>
              <c:f>upto150bp!$A$2:$A$31</c:f>
              <c:numCache>
                <c:formatCode>General</c:formatCode>
                <c:ptCount val="3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numCache>
            </c:numRef>
          </c:xVal>
          <c:yVal>
            <c:numRef>
              <c:f>upto150bp!$E$2:$E$31</c:f>
              <c:numCache>
                <c:formatCode>General</c:formatCode>
                <c:ptCount val="30"/>
                <c:pt idx="0">
                  <c:v>0.0</c:v>
                </c:pt>
                <c:pt idx="1">
                  <c:v>3.23487954344257</c:v>
                </c:pt>
                <c:pt idx="2">
                  <c:v>97.41063246206722</c:v>
                </c:pt>
                <c:pt idx="3">
                  <c:v>98.78887826469943</c:v>
                </c:pt>
                <c:pt idx="4">
                  <c:v>98.9372672001928</c:v>
                </c:pt>
                <c:pt idx="5">
                  <c:v>99.04390688319998</c:v>
                </c:pt>
                <c:pt idx="6">
                  <c:v>99.1271687292581</c:v>
                </c:pt>
                <c:pt idx="7">
                  <c:v>99.1964210892732</c:v>
                </c:pt>
                <c:pt idx="8">
                  <c:v>99.25078294128058</c:v>
                </c:pt>
                <c:pt idx="9">
                  <c:v>99.2966574414687</c:v>
                </c:pt>
                <c:pt idx="10">
                  <c:v>99.3366660113045</c:v>
                </c:pt>
                <c:pt idx="11">
                  <c:v>99.37297885004162</c:v>
                </c:pt>
                <c:pt idx="12">
                  <c:v>99.40574635709103</c:v>
                </c:pt>
                <c:pt idx="13">
                  <c:v>99.43557016695637</c:v>
                </c:pt>
                <c:pt idx="14">
                  <c:v>99.4634816642834</c:v>
                </c:pt>
                <c:pt idx="15">
                  <c:v>99.4892659688994</c:v>
                </c:pt>
                <c:pt idx="16">
                  <c:v>99.5132238978832</c:v>
                </c:pt>
                <c:pt idx="17">
                  <c:v>99.5358066817365</c:v>
                </c:pt>
                <c:pt idx="18">
                  <c:v>99.5562837420429</c:v>
                </c:pt>
                <c:pt idx="19">
                  <c:v>99.57553605923637</c:v>
                </c:pt>
                <c:pt idx="20">
                  <c:v>99.5930909040122</c:v>
                </c:pt>
                <c:pt idx="21">
                  <c:v>99.60924909644895</c:v>
                </c:pt>
                <c:pt idx="22">
                  <c:v>99.6242899703579</c:v>
                </c:pt>
                <c:pt idx="23">
                  <c:v>99.63802013386741</c:v>
                </c:pt>
                <c:pt idx="24">
                  <c:v>99.65074040927445</c:v>
                </c:pt>
                <c:pt idx="25">
                  <c:v>99.66307393464318</c:v>
                </c:pt>
                <c:pt idx="26">
                  <c:v>99.67433310377305</c:v>
                </c:pt>
                <c:pt idx="27">
                  <c:v>99.68479725301525</c:v>
                </c:pt>
                <c:pt idx="28">
                  <c:v>99.694659769115</c:v>
                </c:pt>
                <c:pt idx="29">
                  <c:v>99.704049576477</c:v>
                </c:pt>
              </c:numCache>
            </c:numRef>
          </c:yVal>
          <c:smooth val="1"/>
        </c:ser>
        <c:ser>
          <c:idx val="4"/>
          <c:order val="4"/>
          <c:tx>
            <c:strRef>
              <c:f>upto150bp!$F$1</c:f>
              <c:strCache>
                <c:ptCount val="1"/>
                <c:pt idx="0">
                  <c:v>H. Turkmenica</c:v>
                </c:pt>
              </c:strCache>
            </c:strRef>
          </c:tx>
          <c:marker>
            <c:symbol val="none"/>
          </c:marker>
          <c:xVal>
            <c:numRef>
              <c:f>upto150bp!$A$2:$A$31</c:f>
              <c:numCache>
                <c:formatCode>General</c:formatCode>
                <c:ptCount val="3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numCache>
            </c:numRef>
          </c:xVal>
          <c:yVal>
            <c:numRef>
              <c:f>upto150bp!$F$2:$F$31</c:f>
              <c:numCache>
                <c:formatCode>General</c:formatCode>
                <c:ptCount val="30"/>
                <c:pt idx="0">
                  <c:v>0.0</c:v>
                </c:pt>
                <c:pt idx="1">
                  <c:v>2.393653196808032</c:v>
                </c:pt>
                <c:pt idx="2">
                  <c:v>71.08244013464224</c:v>
                </c:pt>
                <c:pt idx="3">
                  <c:v>98.691155336812</c:v>
                </c:pt>
                <c:pt idx="4">
                  <c:v>99.57006571747007</c:v>
                </c:pt>
                <c:pt idx="5">
                  <c:v>99.71410550687762</c:v>
                </c:pt>
                <c:pt idx="6">
                  <c:v>99.78535488150168</c:v>
                </c:pt>
                <c:pt idx="7">
                  <c:v>99.82771767272887</c:v>
                </c:pt>
                <c:pt idx="8">
                  <c:v>99.8544813882733</c:v>
                </c:pt>
                <c:pt idx="9">
                  <c:v>99.87228192201053</c:v>
                </c:pt>
                <c:pt idx="10">
                  <c:v>99.88593109256703</c:v>
                </c:pt>
                <c:pt idx="11">
                  <c:v>99.8952873653411</c:v>
                </c:pt>
                <c:pt idx="12">
                  <c:v>99.903039703716</c:v>
                </c:pt>
                <c:pt idx="13">
                  <c:v>99.9097699290444</c:v>
                </c:pt>
                <c:pt idx="14">
                  <c:v>99.91579253923457</c:v>
                </c:pt>
                <c:pt idx="15">
                  <c:v>99.92062005673908</c:v>
                </c:pt>
                <c:pt idx="16">
                  <c:v>99.92485003028638</c:v>
                </c:pt>
                <c:pt idx="17">
                  <c:v>99.9286397089985</c:v>
                </c:pt>
                <c:pt idx="18">
                  <c:v>99.93238221847297</c:v>
                </c:pt>
                <c:pt idx="19">
                  <c:v>99.93588885766543</c:v>
                </c:pt>
                <c:pt idx="20">
                  <c:v>99.939112450749</c:v>
                </c:pt>
                <c:pt idx="21">
                  <c:v>99.9420058217477</c:v>
                </c:pt>
                <c:pt idx="22">
                  <c:v>99.9446790456868</c:v>
                </c:pt>
                <c:pt idx="23">
                  <c:v>99.9468962451387</c:v>
                </c:pt>
                <c:pt idx="24">
                  <c:v>99.9486416938869</c:v>
                </c:pt>
                <c:pt idx="25">
                  <c:v>99.95019844355585</c:v>
                </c:pt>
                <c:pt idx="26">
                  <c:v>99.9516608446866</c:v>
                </c:pt>
                <c:pt idx="27">
                  <c:v>99.95291882081928</c:v>
                </c:pt>
                <c:pt idx="28">
                  <c:v>99.9541767989302</c:v>
                </c:pt>
                <c:pt idx="29">
                  <c:v>99.9554347790192</c:v>
                </c:pt>
              </c:numCache>
            </c:numRef>
          </c:yVal>
          <c:smooth val="1"/>
        </c:ser>
        <c:ser>
          <c:idx val="5"/>
          <c:order val="5"/>
          <c:tx>
            <c:strRef>
              <c:f>upto150bp!$G$1</c:f>
              <c:strCache>
                <c:ptCount val="1"/>
                <c:pt idx="0">
                  <c:v>C. Woesei</c:v>
                </c:pt>
              </c:strCache>
            </c:strRef>
          </c:tx>
          <c:marker>
            <c:symbol val="none"/>
          </c:marker>
          <c:xVal>
            <c:numRef>
              <c:f>upto150bp!$A$2:$A$31</c:f>
              <c:numCache>
                <c:formatCode>General</c:formatCode>
                <c:ptCount val="3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numCache>
            </c:numRef>
          </c:xVal>
          <c:yVal>
            <c:numRef>
              <c:f>upto150bp!$G$2:$G$31</c:f>
              <c:numCache>
                <c:formatCode>General</c:formatCode>
                <c:ptCount val="30"/>
                <c:pt idx="0">
                  <c:v>0.0</c:v>
                </c:pt>
                <c:pt idx="1">
                  <c:v>2.393653196808032</c:v>
                </c:pt>
                <c:pt idx="2">
                  <c:v>71.08244013464224</c:v>
                </c:pt>
                <c:pt idx="3">
                  <c:v>98.691155336812</c:v>
                </c:pt>
                <c:pt idx="4">
                  <c:v>99.57006571747007</c:v>
                </c:pt>
                <c:pt idx="5">
                  <c:v>99.71410550687762</c:v>
                </c:pt>
                <c:pt idx="6">
                  <c:v>99.78535488150168</c:v>
                </c:pt>
                <c:pt idx="7">
                  <c:v>99.82771767272887</c:v>
                </c:pt>
                <c:pt idx="8">
                  <c:v>99.8544813882733</c:v>
                </c:pt>
                <c:pt idx="9">
                  <c:v>99.87228192201053</c:v>
                </c:pt>
                <c:pt idx="10">
                  <c:v>99.88593109256703</c:v>
                </c:pt>
                <c:pt idx="11">
                  <c:v>99.8952873653411</c:v>
                </c:pt>
                <c:pt idx="12">
                  <c:v>99.903039703716</c:v>
                </c:pt>
                <c:pt idx="13">
                  <c:v>99.9097699290444</c:v>
                </c:pt>
                <c:pt idx="14">
                  <c:v>99.91579253923457</c:v>
                </c:pt>
                <c:pt idx="15">
                  <c:v>99.92062005673908</c:v>
                </c:pt>
                <c:pt idx="16">
                  <c:v>99.92485003028638</c:v>
                </c:pt>
                <c:pt idx="17">
                  <c:v>99.9286397089985</c:v>
                </c:pt>
                <c:pt idx="18">
                  <c:v>99.93238221847297</c:v>
                </c:pt>
                <c:pt idx="19">
                  <c:v>99.93588885766543</c:v>
                </c:pt>
                <c:pt idx="20">
                  <c:v>99.939112450749</c:v>
                </c:pt>
                <c:pt idx="21">
                  <c:v>99.9420058217477</c:v>
                </c:pt>
                <c:pt idx="22">
                  <c:v>99.9446790456868</c:v>
                </c:pt>
                <c:pt idx="23">
                  <c:v>99.9468962451387</c:v>
                </c:pt>
                <c:pt idx="24">
                  <c:v>99.9486416938869</c:v>
                </c:pt>
                <c:pt idx="25">
                  <c:v>99.95019844355585</c:v>
                </c:pt>
                <c:pt idx="26">
                  <c:v>99.9516608446866</c:v>
                </c:pt>
                <c:pt idx="27">
                  <c:v>99.95291882081928</c:v>
                </c:pt>
                <c:pt idx="28">
                  <c:v>99.9541767989302</c:v>
                </c:pt>
                <c:pt idx="29">
                  <c:v>99.9554347790192</c:v>
                </c:pt>
              </c:numCache>
            </c:numRef>
          </c:yVal>
          <c:smooth val="1"/>
        </c:ser>
        <c:dLbls>
          <c:showLegendKey val="0"/>
          <c:showVal val="0"/>
          <c:showCatName val="0"/>
          <c:showSerName val="0"/>
          <c:showPercent val="0"/>
          <c:showBubbleSize val="0"/>
        </c:dLbls>
        <c:axId val="2019532040"/>
        <c:axId val="2019269784"/>
      </c:scatterChart>
      <c:valAx>
        <c:axId val="2019532040"/>
        <c:scaling>
          <c:orientation val="minMax"/>
          <c:max val="150.0"/>
          <c:min val="0.0"/>
        </c:scaling>
        <c:delete val="0"/>
        <c:axPos val="b"/>
        <c:title>
          <c:tx>
            <c:rich>
              <a:bodyPr/>
              <a:lstStyle/>
              <a:p>
                <a:pPr>
                  <a:defRPr/>
                </a:pPr>
                <a:r>
                  <a:rPr lang="en-US" dirty="0" smtClean="0"/>
                  <a:t>Kmer </a:t>
                </a:r>
                <a:r>
                  <a:rPr lang="en-US" dirty="0"/>
                  <a:t>length (</a:t>
                </a:r>
                <a:r>
                  <a:rPr lang="en-US" dirty="0" err="1"/>
                  <a:t>bp</a:t>
                </a:r>
                <a:r>
                  <a:rPr lang="en-US" dirty="0"/>
                  <a:t>)</a:t>
                </a:r>
              </a:p>
            </c:rich>
          </c:tx>
          <c:layout>
            <c:manualLayout>
              <c:xMode val="edge"/>
              <c:yMode val="edge"/>
              <c:x val="0.416913940332922"/>
              <c:y val="0.891816591762838"/>
            </c:manualLayout>
          </c:layout>
          <c:overlay val="0"/>
        </c:title>
        <c:numFmt formatCode="General" sourceLinked="1"/>
        <c:majorTickMark val="out"/>
        <c:minorTickMark val="none"/>
        <c:tickLblPos val="nextTo"/>
        <c:txPr>
          <a:bodyPr rot="-5400000" vert="horz"/>
          <a:lstStyle/>
          <a:p>
            <a:pPr>
              <a:defRPr sz="1800" b="1"/>
            </a:pPr>
            <a:endParaRPr lang="en-US"/>
          </a:p>
        </c:txPr>
        <c:crossAx val="2019269784"/>
        <c:crosses val="autoZero"/>
        <c:crossBetween val="midCat"/>
        <c:majorUnit val="10.0"/>
      </c:valAx>
      <c:valAx>
        <c:axId val="2019269784"/>
        <c:scaling>
          <c:orientation val="minMax"/>
          <c:max val="100.0"/>
          <c:min val="0.0"/>
        </c:scaling>
        <c:delete val="0"/>
        <c:axPos val="l"/>
        <c:title>
          <c:tx>
            <c:rich>
              <a:bodyPr rot="-5400000" vert="horz"/>
              <a:lstStyle/>
              <a:p>
                <a:pPr>
                  <a:defRPr/>
                </a:pPr>
                <a:r>
                  <a:rPr lang="en-US" dirty="0"/>
                  <a:t>% Genome </a:t>
                </a:r>
                <a:r>
                  <a:rPr lang="en-US" dirty="0" smtClean="0"/>
                  <a:t>in</a:t>
                </a:r>
                <a:r>
                  <a:rPr lang="en-US" baseline="0" dirty="0" smtClean="0"/>
                  <a:t> unique kmers</a:t>
                </a:r>
                <a:endParaRPr lang="en-US" dirty="0"/>
              </a:p>
            </c:rich>
          </c:tx>
          <c:layout/>
          <c:overlay val="0"/>
        </c:title>
        <c:numFmt formatCode="#,##0" sourceLinked="0"/>
        <c:majorTickMark val="out"/>
        <c:minorTickMark val="none"/>
        <c:tickLblPos val="nextTo"/>
        <c:txPr>
          <a:bodyPr/>
          <a:lstStyle/>
          <a:p>
            <a:pPr>
              <a:defRPr sz="1800" b="1"/>
            </a:pPr>
            <a:endParaRPr lang="en-US"/>
          </a:p>
        </c:txPr>
        <c:crossAx val="2019532040"/>
        <c:crosses val="autoZero"/>
        <c:crossBetween val="midCat"/>
      </c:valAx>
    </c:plotArea>
    <c:legend>
      <c:legendPos val="r"/>
      <c:layout>
        <c:manualLayout>
          <c:xMode val="edge"/>
          <c:yMode val="edge"/>
          <c:x val="0.646064567518328"/>
          <c:y val="0.185375276652473"/>
          <c:w val="0.299438475300154"/>
          <c:h val="0.290918464638098"/>
        </c:manualLayout>
      </c:layout>
      <c:overlay val="1"/>
      <c:txPr>
        <a:bodyPr/>
        <a:lstStyle/>
        <a:p>
          <a:pPr>
            <a:defRPr sz="1400" b="1" i="1"/>
          </a:pPr>
          <a:endParaRPr lang="en-US"/>
        </a:p>
      </c:txPr>
    </c:legend>
    <c:plotVisOnly val="1"/>
    <c:dispBlanksAs val="gap"/>
    <c:showDLblsOverMax val="0"/>
  </c:chart>
  <c:txPr>
    <a:bodyPr/>
    <a:lstStyle/>
    <a:p>
      <a:pPr>
        <a:defRPr sz="2000">
          <a:latin typeface="Arial" pitchFamily="34" charset="0"/>
          <a:cs typeface="Arial" pitchFamily="34" charset="0"/>
        </a:defRPr>
      </a:pPr>
      <a:endParaRPr lang="en-US"/>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a:t>Contig L50</a:t>
            </a:r>
          </a:p>
        </c:rich>
      </c:tx>
      <c:layout/>
      <c:overlay val="0"/>
    </c:title>
    <c:autoTitleDeleted val="0"/>
    <c:plotArea>
      <c:layout/>
      <c:barChart>
        <c:barDir val="col"/>
        <c:grouping val="clustered"/>
        <c:varyColors val="0"/>
        <c:ser>
          <c:idx val="0"/>
          <c:order val="0"/>
          <c:tx>
            <c:v>PacBio</c:v>
          </c:tx>
          <c:invertIfNegative val="0"/>
          <c:cat>
            <c:strRef>
              <c:f>'[2015.07.01.fungal pacbio summary.xlsx]ampure'!$B$4:$B$7</c:f>
              <c:strCache>
                <c:ptCount val="4"/>
                <c:pt idx="0">
                  <c:v>Clavicorona pyxidata </c:v>
                </c:pt>
                <c:pt idx="1">
                  <c:v>Byssothecium circinans </c:v>
                </c:pt>
                <c:pt idx="2">
                  <c:v>Clathrospora elynae </c:v>
                </c:pt>
                <c:pt idx="3">
                  <c:v>Lindgomyces ingoldianus</c:v>
                </c:pt>
              </c:strCache>
            </c:strRef>
          </c:cat>
          <c:val>
            <c:numRef>
              <c:f>'[2015.07.01.fungal pacbio summary.xlsx]ampure'!$F$4:$F$7</c:f>
              <c:numCache>
                <c:formatCode>General</c:formatCode>
                <c:ptCount val="4"/>
                <c:pt idx="0">
                  <c:v>387.0</c:v>
                </c:pt>
                <c:pt idx="1">
                  <c:v>205.0</c:v>
                </c:pt>
                <c:pt idx="2">
                  <c:v>667.0</c:v>
                </c:pt>
                <c:pt idx="3">
                  <c:v>346.0</c:v>
                </c:pt>
              </c:numCache>
            </c:numRef>
          </c:val>
        </c:ser>
        <c:ser>
          <c:idx val="1"/>
          <c:order val="1"/>
          <c:tx>
            <c:v>Illumina</c:v>
          </c:tx>
          <c:invertIfNegative val="0"/>
          <c:cat>
            <c:strRef>
              <c:f>'[2015.07.01.fungal pacbio summary.xlsx]ampure'!$B$4:$B$7</c:f>
              <c:strCache>
                <c:ptCount val="4"/>
                <c:pt idx="0">
                  <c:v>Clavicorona pyxidata </c:v>
                </c:pt>
                <c:pt idx="1">
                  <c:v>Byssothecium circinans </c:v>
                </c:pt>
                <c:pt idx="2">
                  <c:v>Clathrospora elynae </c:v>
                </c:pt>
                <c:pt idx="3">
                  <c:v>Lindgomyces ingoldianus</c:v>
                </c:pt>
              </c:strCache>
            </c:strRef>
          </c:cat>
          <c:val>
            <c:numRef>
              <c:f>'[2015.07.01.fungal pacbio summary.xlsx]ampure'!$K$4:$K$7</c:f>
              <c:numCache>
                <c:formatCode>General</c:formatCode>
                <c:ptCount val="4"/>
                <c:pt idx="0">
                  <c:v>87.0</c:v>
                </c:pt>
                <c:pt idx="1">
                  <c:v>76.0</c:v>
                </c:pt>
                <c:pt idx="2">
                  <c:v>54.0</c:v>
                </c:pt>
                <c:pt idx="3">
                  <c:v>120.0</c:v>
                </c:pt>
              </c:numCache>
            </c:numRef>
          </c:val>
        </c:ser>
        <c:dLbls>
          <c:showLegendKey val="0"/>
          <c:showVal val="0"/>
          <c:showCatName val="0"/>
          <c:showSerName val="0"/>
          <c:showPercent val="0"/>
          <c:showBubbleSize val="0"/>
        </c:dLbls>
        <c:gapWidth val="150"/>
        <c:axId val="2021093416"/>
        <c:axId val="2021098920"/>
      </c:barChart>
      <c:catAx>
        <c:axId val="2021093416"/>
        <c:scaling>
          <c:orientation val="minMax"/>
        </c:scaling>
        <c:delete val="0"/>
        <c:axPos val="b"/>
        <c:title>
          <c:tx>
            <c:rich>
              <a:bodyPr/>
              <a:lstStyle/>
              <a:p>
                <a:pPr>
                  <a:defRPr/>
                </a:pPr>
                <a:r>
                  <a:rPr lang="en-US" sz="1400"/>
                  <a:t>Genome</a:t>
                </a:r>
              </a:p>
            </c:rich>
          </c:tx>
          <c:layout/>
          <c:overlay val="0"/>
        </c:title>
        <c:majorTickMark val="out"/>
        <c:minorTickMark val="none"/>
        <c:tickLblPos val="nextTo"/>
        <c:txPr>
          <a:bodyPr/>
          <a:lstStyle/>
          <a:p>
            <a:pPr>
              <a:defRPr sz="1400" b="0" i="1" baseline="0"/>
            </a:pPr>
            <a:endParaRPr lang="en-US"/>
          </a:p>
        </c:txPr>
        <c:crossAx val="2021098920"/>
        <c:crosses val="autoZero"/>
        <c:auto val="1"/>
        <c:lblAlgn val="ctr"/>
        <c:lblOffset val="100"/>
        <c:noMultiLvlLbl val="0"/>
      </c:catAx>
      <c:valAx>
        <c:axId val="2021098920"/>
        <c:scaling>
          <c:orientation val="minMax"/>
        </c:scaling>
        <c:delete val="0"/>
        <c:axPos val="l"/>
        <c:majorGridlines/>
        <c:title>
          <c:tx>
            <c:rich>
              <a:bodyPr rot="-5400000" vert="horz"/>
              <a:lstStyle/>
              <a:p>
                <a:pPr>
                  <a:defRPr sz="1400"/>
                </a:pPr>
                <a:r>
                  <a:rPr lang="en-US" sz="1400"/>
                  <a:t>Contig L50 (kb)</a:t>
                </a:r>
              </a:p>
            </c:rich>
          </c:tx>
          <c:layout/>
          <c:overlay val="0"/>
        </c:title>
        <c:numFmt formatCode="General" sourceLinked="1"/>
        <c:majorTickMark val="out"/>
        <c:minorTickMark val="none"/>
        <c:tickLblPos val="nextTo"/>
        <c:txPr>
          <a:bodyPr/>
          <a:lstStyle/>
          <a:p>
            <a:pPr>
              <a:defRPr sz="1400"/>
            </a:pPr>
            <a:endParaRPr lang="en-US"/>
          </a:p>
        </c:txPr>
        <c:crossAx val="2021093416"/>
        <c:crosses val="autoZero"/>
        <c:crossBetween val="between"/>
      </c:valAx>
    </c:plotArea>
    <c:legend>
      <c:legendPos val="r"/>
      <c:layout/>
      <c:overlay val="0"/>
      <c:txPr>
        <a:bodyPr/>
        <a:lstStyle/>
        <a:p>
          <a:pPr>
            <a:defRPr sz="1400"/>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a:t>Assembled Genome Size</a:t>
            </a:r>
          </a:p>
        </c:rich>
      </c:tx>
      <c:layout/>
      <c:overlay val="0"/>
    </c:title>
    <c:autoTitleDeleted val="0"/>
    <c:plotArea>
      <c:layout/>
      <c:barChart>
        <c:barDir val="col"/>
        <c:grouping val="clustered"/>
        <c:varyColors val="0"/>
        <c:ser>
          <c:idx val="0"/>
          <c:order val="0"/>
          <c:tx>
            <c:v>PacBio</c:v>
          </c:tx>
          <c:invertIfNegative val="0"/>
          <c:cat>
            <c:strRef>
              <c:f>'[2015.07.01.fungal pacbio summary.xlsx]ampure'!$B$4:$B$7</c:f>
              <c:strCache>
                <c:ptCount val="4"/>
                <c:pt idx="0">
                  <c:v>Clavicorona pyxidata </c:v>
                </c:pt>
                <c:pt idx="1">
                  <c:v>Byssothecium circinans </c:v>
                </c:pt>
                <c:pt idx="2">
                  <c:v>Clathrospora elynae </c:v>
                </c:pt>
                <c:pt idx="3">
                  <c:v>Lindgomyces ingoldianus</c:v>
                </c:pt>
              </c:strCache>
            </c:strRef>
          </c:cat>
          <c:val>
            <c:numRef>
              <c:f>'[2015.07.01.fungal pacbio summary.xlsx]ampure'!$G$4:$G$7</c:f>
              <c:numCache>
                <c:formatCode>General</c:formatCode>
                <c:ptCount val="4"/>
                <c:pt idx="0">
                  <c:v>43.0</c:v>
                </c:pt>
                <c:pt idx="1">
                  <c:v>48.0</c:v>
                </c:pt>
                <c:pt idx="2">
                  <c:v>45.0</c:v>
                </c:pt>
                <c:pt idx="3">
                  <c:v>66.0</c:v>
                </c:pt>
              </c:numCache>
            </c:numRef>
          </c:val>
        </c:ser>
        <c:ser>
          <c:idx val="1"/>
          <c:order val="1"/>
          <c:tx>
            <c:v>Illumina</c:v>
          </c:tx>
          <c:invertIfNegative val="0"/>
          <c:cat>
            <c:strRef>
              <c:f>'[2015.07.01.fungal pacbio summary.xlsx]ampure'!$B$4:$B$7</c:f>
              <c:strCache>
                <c:ptCount val="4"/>
                <c:pt idx="0">
                  <c:v>Clavicorona pyxidata </c:v>
                </c:pt>
                <c:pt idx="1">
                  <c:v>Byssothecium circinans </c:v>
                </c:pt>
                <c:pt idx="2">
                  <c:v>Clathrospora elynae </c:v>
                </c:pt>
                <c:pt idx="3">
                  <c:v>Lindgomyces ingoldianus</c:v>
                </c:pt>
              </c:strCache>
            </c:strRef>
          </c:cat>
          <c:val>
            <c:numRef>
              <c:f>'[2015.07.01.fungal pacbio summary.xlsx]ampure'!$L$4:$L$7</c:f>
              <c:numCache>
                <c:formatCode>General</c:formatCode>
                <c:ptCount val="4"/>
                <c:pt idx="0">
                  <c:v>36.0</c:v>
                </c:pt>
                <c:pt idx="1">
                  <c:v>47.0</c:v>
                </c:pt>
                <c:pt idx="2">
                  <c:v>35.0</c:v>
                </c:pt>
                <c:pt idx="3">
                  <c:v>68.0</c:v>
                </c:pt>
              </c:numCache>
            </c:numRef>
          </c:val>
        </c:ser>
        <c:dLbls>
          <c:showLegendKey val="0"/>
          <c:showVal val="0"/>
          <c:showCatName val="0"/>
          <c:showSerName val="0"/>
          <c:showPercent val="0"/>
          <c:showBubbleSize val="0"/>
        </c:dLbls>
        <c:gapWidth val="150"/>
        <c:axId val="2021150456"/>
        <c:axId val="2021155960"/>
      </c:barChart>
      <c:catAx>
        <c:axId val="2021150456"/>
        <c:scaling>
          <c:orientation val="minMax"/>
        </c:scaling>
        <c:delete val="0"/>
        <c:axPos val="b"/>
        <c:title>
          <c:tx>
            <c:rich>
              <a:bodyPr/>
              <a:lstStyle/>
              <a:p>
                <a:pPr>
                  <a:defRPr/>
                </a:pPr>
                <a:r>
                  <a:rPr lang="en-US" sz="1400"/>
                  <a:t>Genome</a:t>
                </a:r>
              </a:p>
            </c:rich>
          </c:tx>
          <c:layout/>
          <c:overlay val="0"/>
        </c:title>
        <c:majorTickMark val="out"/>
        <c:minorTickMark val="none"/>
        <c:tickLblPos val="nextTo"/>
        <c:txPr>
          <a:bodyPr/>
          <a:lstStyle/>
          <a:p>
            <a:pPr>
              <a:defRPr sz="1400" b="0" i="1" baseline="0"/>
            </a:pPr>
            <a:endParaRPr lang="en-US"/>
          </a:p>
        </c:txPr>
        <c:crossAx val="2021155960"/>
        <c:crosses val="autoZero"/>
        <c:auto val="1"/>
        <c:lblAlgn val="ctr"/>
        <c:lblOffset val="100"/>
        <c:noMultiLvlLbl val="0"/>
      </c:catAx>
      <c:valAx>
        <c:axId val="2021155960"/>
        <c:scaling>
          <c:orientation val="minMax"/>
        </c:scaling>
        <c:delete val="0"/>
        <c:axPos val="l"/>
        <c:majorGridlines/>
        <c:title>
          <c:tx>
            <c:rich>
              <a:bodyPr rot="-5400000" vert="horz"/>
              <a:lstStyle/>
              <a:p>
                <a:pPr>
                  <a:defRPr sz="1400"/>
                </a:pPr>
                <a:r>
                  <a:rPr lang="en-US" sz="1400"/>
                  <a:t>Assembled Size (MB)</a:t>
                </a:r>
              </a:p>
            </c:rich>
          </c:tx>
          <c:layout/>
          <c:overlay val="0"/>
        </c:title>
        <c:numFmt formatCode="General" sourceLinked="1"/>
        <c:majorTickMark val="out"/>
        <c:minorTickMark val="none"/>
        <c:tickLblPos val="nextTo"/>
        <c:txPr>
          <a:bodyPr/>
          <a:lstStyle/>
          <a:p>
            <a:pPr>
              <a:defRPr sz="1400"/>
            </a:pPr>
            <a:endParaRPr lang="en-US"/>
          </a:p>
        </c:txPr>
        <c:crossAx val="2021150456"/>
        <c:crosses val="autoZero"/>
        <c:crossBetween val="between"/>
      </c:valAx>
    </c:plotArea>
    <c:legend>
      <c:legendPos val="r"/>
      <c:layout/>
      <c:overlay val="0"/>
      <c:txPr>
        <a:bodyPr/>
        <a:lstStyle/>
        <a:p>
          <a:pPr>
            <a:defRPr sz="1400"/>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a:t>Percent</a:t>
            </a:r>
            <a:r>
              <a:rPr lang="en-US" sz="2400" baseline="0"/>
              <a:t> of Assembled Genome Repeat Masked</a:t>
            </a:r>
            <a:endParaRPr lang="en-US" sz="2400"/>
          </a:p>
        </c:rich>
      </c:tx>
      <c:layout>
        <c:manualLayout>
          <c:xMode val="edge"/>
          <c:yMode val="edge"/>
          <c:x val="0.22314984932439"/>
          <c:y val="0.0"/>
        </c:manualLayout>
      </c:layout>
      <c:overlay val="1"/>
    </c:title>
    <c:autoTitleDeleted val="0"/>
    <c:plotArea>
      <c:layout/>
      <c:barChart>
        <c:barDir val="col"/>
        <c:grouping val="clustered"/>
        <c:varyColors val="0"/>
        <c:ser>
          <c:idx val="0"/>
          <c:order val="0"/>
          <c:tx>
            <c:strRef>
              <c:f>Sheet1!$F$12</c:f>
              <c:strCache>
                <c:ptCount val="1"/>
                <c:pt idx="0">
                  <c:v>PacBio </c:v>
                </c:pt>
              </c:strCache>
            </c:strRef>
          </c:tx>
          <c:invertIfNegative val="0"/>
          <c:cat>
            <c:strRef>
              <c:f>Sheet1!$E$13:$E$18</c:f>
              <c:strCache>
                <c:ptCount val="6"/>
                <c:pt idx="0">
                  <c:v>Basme</c:v>
                </c:pt>
                <c:pt idx="1">
                  <c:v>Boled</c:v>
                </c:pt>
                <c:pt idx="2">
                  <c:v>Hesve</c:v>
                </c:pt>
                <c:pt idx="3">
                  <c:v>Lacbi</c:v>
                </c:pt>
                <c:pt idx="4">
                  <c:v>Lizem</c:v>
                </c:pt>
                <c:pt idx="5">
                  <c:v>Pirfi</c:v>
                </c:pt>
              </c:strCache>
            </c:strRef>
          </c:cat>
          <c:val>
            <c:numRef>
              <c:f>Sheet1!$F$13:$F$18</c:f>
              <c:numCache>
                <c:formatCode>General</c:formatCode>
                <c:ptCount val="6"/>
                <c:pt idx="0">
                  <c:v>50.83</c:v>
                </c:pt>
                <c:pt idx="1">
                  <c:v>15.34</c:v>
                </c:pt>
                <c:pt idx="2">
                  <c:v>6.46</c:v>
                </c:pt>
                <c:pt idx="3">
                  <c:v>31.29</c:v>
                </c:pt>
                <c:pt idx="4">
                  <c:v>36.39</c:v>
                </c:pt>
                <c:pt idx="5">
                  <c:v>51.39</c:v>
                </c:pt>
              </c:numCache>
            </c:numRef>
          </c:val>
        </c:ser>
        <c:ser>
          <c:idx val="1"/>
          <c:order val="1"/>
          <c:tx>
            <c:strRef>
              <c:f>Sheet1!$G$12</c:f>
              <c:strCache>
                <c:ptCount val="1"/>
                <c:pt idx="0">
                  <c:v>Illumina</c:v>
                </c:pt>
              </c:strCache>
            </c:strRef>
          </c:tx>
          <c:invertIfNegative val="0"/>
          <c:cat>
            <c:strRef>
              <c:f>Sheet1!$E$13:$E$18</c:f>
              <c:strCache>
                <c:ptCount val="6"/>
                <c:pt idx="0">
                  <c:v>Basme</c:v>
                </c:pt>
                <c:pt idx="1">
                  <c:v>Boled</c:v>
                </c:pt>
                <c:pt idx="2">
                  <c:v>Hesve</c:v>
                </c:pt>
                <c:pt idx="3">
                  <c:v>Lacbi</c:v>
                </c:pt>
                <c:pt idx="4">
                  <c:v>Lizem</c:v>
                </c:pt>
                <c:pt idx="5">
                  <c:v>Pirfi</c:v>
                </c:pt>
              </c:strCache>
            </c:strRef>
          </c:cat>
          <c:val>
            <c:numRef>
              <c:f>Sheet1!$G$13:$G$18</c:f>
              <c:numCache>
                <c:formatCode>General</c:formatCode>
                <c:ptCount val="6"/>
                <c:pt idx="0">
                  <c:v>46.21</c:v>
                </c:pt>
                <c:pt idx="1">
                  <c:v>10.0</c:v>
                </c:pt>
                <c:pt idx="2">
                  <c:v>3.35</c:v>
                </c:pt>
                <c:pt idx="3">
                  <c:v>21.68</c:v>
                </c:pt>
                <c:pt idx="4">
                  <c:v>3.49</c:v>
                </c:pt>
                <c:pt idx="5">
                  <c:v>37.85</c:v>
                </c:pt>
              </c:numCache>
            </c:numRef>
          </c:val>
        </c:ser>
        <c:dLbls>
          <c:showLegendKey val="0"/>
          <c:showVal val="0"/>
          <c:showCatName val="0"/>
          <c:showSerName val="0"/>
          <c:showPercent val="0"/>
          <c:showBubbleSize val="0"/>
        </c:dLbls>
        <c:gapWidth val="150"/>
        <c:axId val="2021206408"/>
        <c:axId val="2021211880"/>
      </c:barChart>
      <c:catAx>
        <c:axId val="2021206408"/>
        <c:scaling>
          <c:orientation val="minMax"/>
        </c:scaling>
        <c:delete val="0"/>
        <c:axPos val="b"/>
        <c:title>
          <c:tx>
            <c:rich>
              <a:bodyPr/>
              <a:lstStyle/>
              <a:p>
                <a:pPr>
                  <a:defRPr sz="1800"/>
                </a:pPr>
                <a:r>
                  <a:rPr lang="en-US" sz="1800"/>
                  <a:t>Genome</a:t>
                </a:r>
              </a:p>
            </c:rich>
          </c:tx>
          <c:layout/>
          <c:overlay val="0"/>
        </c:title>
        <c:majorTickMark val="out"/>
        <c:minorTickMark val="none"/>
        <c:tickLblPos val="nextTo"/>
        <c:crossAx val="2021211880"/>
        <c:crosses val="autoZero"/>
        <c:auto val="1"/>
        <c:lblAlgn val="ctr"/>
        <c:lblOffset val="100"/>
        <c:noMultiLvlLbl val="0"/>
      </c:catAx>
      <c:valAx>
        <c:axId val="2021211880"/>
        <c:scaling>
          <c:orientation val="minMax"/>
        </c:scaling>
        <c:delete val="0"/>
        <c:axPos val="l"/>
        <c:majorGridlines/>
        <c:title>
          <c:tx>
            <c:rich>
              <a:bodyPr rot="-5400000" vert="horz"/>
              <a:lstStyle/>
              <a:p>
                <a:pPr>
                  <a:defRPr sz="1800"/>
                </a:pPr>
                <a:r>
                  <a:rPr lang="en-US" sz="1800"/>
                  <a:t>Masked Sequence</a:t>
                </a:r>
                <a:r>
                  <a:rPr lang="en-US" sz="1800" baseline="0"/>
                  <a:t> (%)</a:t>
                </a:r>
                <a:endParaRPr lang="en-US" sz="1800"/>
              </a:p>
            </c:rich>
          </c:tx>
          <c:layout/>
          <c:overlay val="0"/>
        </c:title>
        <c:numFmt formatCode="General" sourceLinked="1"/>
        <c:majorTickMark val="out"/>
        <c:minorTickMark val="none"/>
        <c:tickLblPos val="nextTo"/>
        <c:crossAx val="202120640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18211395450569"/>
          <c:y val="0.0444444444444444"/>
          <c:w val="0.776233048993877"/>
          <c:h val="0.752855133614629"/>
        </c:manualLayout>
      </c:layout>
      <c:barChart>
        <c:barDir val="col"/>
        <c:grouping val="clustered"/>
        <c:varyColors val="0"/>
        <c:ser>
          <c:idx val="0"/>
          <c:order val="0"/>
          <c:tx>
            <c:strRef>
              <c:f>'with GC overlay'!$C$2</c:f>
              <c:strCache>
                <c:ptCount val="1"/>
                <c:pt idx="0">
                  <c:v>Illumina only</c:v>
                </c:pt>
              </c:strCache>
            </c:strRef>
          </c:tx>
          <c:spPr>
            <a:solidFill>
              <a:schemeClr val="bg1">
                <a:lumMod val="50000"/>
              </a:schemeClr>
            </a:solidFill>
          </c:spPr>
          <c:invertIfNegative val="0"/>
          <c:cat>
            <c:numRef>
              <c:f>'with GC overlay'!$B$3:$B$22</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cat>
          <c:val>
            <c:numRef>
              <c:f>'with GC overlay'!$C$3:$C$22</c:f>
              <c:numCache>
                <c:formatCode>General</c:formatCode>
                <c:ptCount val="20"/>
                <c:pt idx="0">
                  <c:v>71.0</c:v>
                </c:pt>
                <c:pt idx="1">
                  <c:v>68.0</c:v>
                </c:pt>
                <c:pt idx="2">
                  <c:v>93.0</c:v>
                </c:pt>
                <c:pt idx="3">
                  <c:v>51.0</c:v>
                </c:pt>
                <c:pt idx="4">
                  <c:v>64.0</c:v>
                </c:pt>
                <c:pt idx="5">
                  <c:v>32.0</c:v>
                </c:pt>
                <c:pt idx="6">
                  <c:v>24.0</c:v>
                </c:pt>
                <c:pt idx="7">
                  <c:v>47.0</c:v>
                </c:pt>
                <c:pt idx="8">
                  <c:v>24.0</c:v>
                </c:pt>
                <c:pt idx="9">
                  <c:v>33.0</c:v>
                </c:pt>
                <c:pt idx="10">
                  <c:v>27.0</c:v>
                </c:pt>
                <c:pt idx="11">
                  <c:v>18.0</c:v>
                </c:pt>
                <c:pt idx="12">
                  <c:v>13.0</c:v>
                </c:pt>
                <c:pt idx="13">
                  <c:v>11.0</c:v>
                </c:pt>
                <c:pt idx="14">
                  <c:v>25.0</c:v>
                </c:pt>
                <c:pt idx="15">
                  <c:v>9.0</c:v>
                </c:pt>
                <c:pt idx="16">
                  <c:v>9.0</c:v>
                </c:pt>
                <c:pt idx="17">
                  <c:v>8.0</c:v>
                </c:pt>
                <c:pt idx="18">
                  <c:v>6.0</c:v>
                </c:pt>
                <c:pt idx="19">
                  <c:v>5.0</c:v>
                </c:pt>
              </c:numCache>
            </c:numRef>
          </c:val>
        </c:ser>
        <c:ser>
          <c:idx val="1"/>
          <c:order val="1"/>
          <c:tx>
            <c:strRef>
              <c:f>'with GC overlay'!$D$2</c:f>
              <c:strCache>
                <c:ptCount val="1"/>
                <c:pt idx="0">
                  <c:v>Illumina + PacBio</c:v>
                </c:pt>
              </c:strCache>
            </c:strRef>
          </c:tx>
          <c:spPr>
            <a:solidFill>
              <a:srgbClr val="0000FF"/>
            </a:solidFill>
          </c:spPr>
          <c:invertIfNegative val="0"/>
          <c:cat>
            <c:numRef>
              <c:f>'with GC overlay'!$B$3:$B$22</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cat>
          <c:val>
            <c:numRef>
              <c:f>'with GC overlay'!$D$3:$D$22</c:f>
              <c:numCache>
                <c:formatCode>General</c:formatCode>
                <c:ptCount val="20"/>
                <c:pt idx="0">
                  <c:v>18.0</c:v>
                </c:pt>
                <c:pt idx="1">
                  <c:v>30.0</c:v>
                </c:pt>
                <c:pt idx="2">
                  <c:v>62.0</c:v>
                </c:pt>
                <c:pt idx="3">
                  <c:v>30.0</c:v>
                </c:pt>
                <c:pt idx="4">
                  <c:v>49.0</c:v>
                </c:pt>
                <c:pt idx="5">
                  <c:v>17.0</c:v>
                </c:pt>
                <c:pt idx="6">
                  <c:v>11.0</c:v>
                </c:pt>
                <c:pt idx="7">
                  <c:v>35.0</c:v>
                </c:pt>
                <c:pt idx="8">
                  <c:v>14.0</c:v>
                </c:pt>
                <c:pt idx="9">
                  <c:v>24.0</c:v>
                </c:pt>
                <c:pt idx="10">
                  <c:v>18.0</c:v>
                </c:pt>
                <c:pt idx="11">
                  <c:v>12.0</c:v>
                </c:pt>
                <c:pt idx="12">
                  <c:v>8.0</c:v>
                </c:pt>
                <c:pt idx="13">
                  <c:v>6.0</c:v>
                </c:pt>
                <c:pt idx="14">
                  <c:v>21.0</c:v>
                </c:pt>
                <c:pt idx="15">
                  <c:v>7.0</c:v>
                </c:pt>
                <c:pt idx="16">
                  <c:v>8.0</c:v>
                </c:pt>
                <c:pt idx="17">
                  <c:v>7.0</c:v>
                </c:pt>
                <c:pt idx="18">
                  <c:v>6.0</c:v>
                </c:pt>
                <c:pt idx="19">
                  <c:v>5.0</c:v>
                </c:pt>
              </c:numCache>
            </c:numRef>
          </c:val>
        </c:ser>
        <c:dLbls>
          <c:showLegendKey val="0"/>
          <c:showVal val="0"/>
          <c:showCatName val="0"/>
          <c:showSerName val="0"/>
          <c:showPercent val="0"/>
          <c:showBubbleSize val="0"/>
        </c:dLbls>
        <c:gapWidth val="150"/>
        <c:axId val="2020433608"/>
        <c:axId val="2019833016"/>
      </c:barChart>
      <c:catAx>
        <c:axId val="2020433608"/>
        <c:scaling>
          <c:orientation val="minMax"/>
        </c:scaling>
        <c:delete val="0"/>
        <c:axPos val="b"/>
        <c:title>
          <c:tx>
            <c:rich>
              <a:bodyPr/>
              <a:lstStyle/>
              <a:p>
                <a:pPr>
                  <a:defRPr/>
                </a:pPr>
                <a:r>
                  <a:rPr lang="en-US" dirty="0" smtClean="0"/>
                  <a:t>Microbe (sorted</a:t>
                </a:r>
                <a:r>
                  <a:rPr lang="en-US" baseline="0" dirty="0" smtClean="0"/>
                  <a:t> by number of gaps closed)</a:t>
                </a:r>
                <a:endParaRPr lang="en-US" dirty="0"/>
              </a:p>
            </c:rich>
          </c:tx>
          <c:layout/>
          <c:overlay val="0"/>
        </c:title>
        <c:numFmt formatCode="General" sourceLinked="1"/>
        <c:majorTickMark val="out"/>
        <c:minorTickMark val="none"/>
        <c:tickLblPos val="nextTo"/>
        <c:crossAx val="2019833016"/>
        <c:crosses val="autoZero"/>
        <c:auto val="1"/>
        <c:lblAlgn val="ctr"/>
        <c:lblOffset val="100"/>
        <c:noMultiLvlLbl val="0"/>
      </c:catAx>
      <c:valAx>
        <c:axId val="2019833016"/>
        <c:scaling>
          <c:orientation val="minMax"/>
        </c:scaling>
        <c:delete val="0"/>
        <c:axPos val="l"/>
        <c:title>
          <c:tx>
            <c:rich>
              <a:bodyPr rot="-5400000" vert="horz"/>
              <a:lstStyle/>
              <a:p>
                <a:pPr>
                  <a:defRPr/>
                </a:pPr>
                <a:r>
                  <a:rPr lang="en-US" dirty="0"/>
                  <a:t>Number of </a:t>
                </a:r>
                <a:r>
                  <a:rPr lang="en-US" dirty="0" smtClean="0"/>
                  <a:t>‘captured’ gaps </a:t>
                </a:r>
                <a:r>
                  <a:rPr lang="en-US" dirty="0"/>
                  <a:t>in assembly</a:t>
                </a:r>
              </a:p>
            </c:rich>
          </c:tx>
          <c:layout/>
          <c:overlay val="0"/>
        </c:title>
        <c:numFmt formatCode="General" sourceLinked="1"/>
        <c:majorTickMark val="out"/>
        <c:minorTickMark val="none"/>
        <c:tickLblPos val="nextTo"/>
        <c:crossAx val="2020433608"/>
        <c:crosses val="autoZero"/>
        <c:crossBetween val="between"/>
      </c:valAx>
      <c:spPr>
        <a:noFill/>
        <a:ln w="25400">
          <a:noFill/>
        </a:ln>
      </c:spPr>
    </c:plotArea>
    <c:plotVisOnly val="1"/>
    <c:dispBlanksAs val="gap"/>
    <c:showDLblsOverMax val="0"/>
  </c:chart>
  <c:txPr>
    <a:bodyPr/>
    <a:lstStyle/>
    <a:p>
      <a:pPr>
        <a:defRPr sz="1800">
          <a:latin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'Number of contigs (3)'!$C$2</c:f>
              <c:strCache>
                <c:ptCount val="1"/>
                <c:pt idx="0">
                  <c:v>Illumina only</c:v>
                </c:pt>
              </c:strCache>
            </c:strRef>
          </c:tx>
          <c:spPr>
            <a:solidFill>
              <a:schemeClr val="bg1">
                <a:lumMod val="50000"/>
              </a:schemeClr>
            </a:solidFill>
          </c:spPr>
          <c:invertIfNegative val="0"/>
          <c:cat>
            <c:numRef>
              <c:f>'Number of contigs (3)'!$B$3:$B$22</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cat>
          <c:val>
            <c:numRef>
              <c:f>'Number of contigs (3)'!$C$3:$C$22</c:f>
              <c:numCache>
                <c:formatCode>General</c:formatCode>
                <c:ptCount val="20"/>
                <c:pt idx="0">
                  <c:v>71.0</c:v>
                </c:pt>
                <c:pt idx="1">
                  <c:v>68.0</c:v>
                </c:pt>
                <c:pt idx="2">
                  <c:v>93.0</c:v>
                </c:pt>
                <c:pt idx="3">
                  <c:v>51.0</c:v>
                </c:pt>
                <c:pt idx="4">
                  <c:v>64.0</c:v>
                </c:pt>
                <c:pt idx="5">
                  <c:v>32.0</c:v>
                </c:pt>
                <c:pt idx="6">
                  <c:v>24.0</c:v>
                </c:pt>
                <c:pt idx="7">
                  <c:v>47.0</c:v>
                </c:pt>
                <c:pt idx="8">
                  <c:v>24.0</c:v>
                </c:pt>
                <c:pt idx="9">
                  <c:v>33.0</c:v>
                </c:pt>
                <c:pt idx="10">
                  <c:v>27.0</c:v>
                </c:pt>
                <c:pt idx="11">
                  <c:v>18.0</c:v>
                </c:pt>
                <c:pt idx="12">
                  <c:v>13.0</c:v>
                </c:pt>
                <c:pt idx="13">
                  <c:v>11.0</c:v>
                </c:pt>
                <c:pt idx="14">
                  <c:v>25.0</c:v>
                </c:pt>
                <c:pt idx="15">
                  <c:v>9.0</c:v>
                </c:pt>
                <c:pt idx="16">
                  <c:v>9.0</c:v>
                </c:pt>
                <c:pt idx="17">
                  <c:v>8.0</c:v>
                </c:pt>
                <c:pt idx="18">
                  <c:v>6.0</c:v>
                </c:pt>
                <c:pt idx="19">
                  <c:v>5.0</c:v>
                </c:pt>
              </c:numCache>
            </c:numRef>
          </c:val>
        </c:ser>
        <c:ser>
          <c:idx val="1"/>
          <c:order val="1"/>
          <c:tx>
            <c:strRef>
              <c:f>'Number of contigs (3)'!$D$2</c:f>
              <c:strCache>
                <c:ptCount val="1"/>
                <c:pt idx="0">
                  <c:v>Illumina + PacBio</c:v>
                </c:pt>
              </c:strCache>
            </c:strRef>
          </c:tx>
          <c:spPr>
            <a:solidFill>
              <a:srgbClr val="0000FF"/>
            </a:solidFill>
          </c:spPr>
          <c:invertIfNegative val="0"/>
          <c:cat>
            <c:numRef>
              <c:f>'Number of contigs (3)'!$B$3:$B$22</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cat>
          <c:val>
            <c:numRef>
              <c:f>'Number of contigs (3)'!$D$3:$D$22</c:f>
              <c:numCache>
                <c:formatCode>General</c:formatCode>
                <c:ptCount val="20"/>
                <c:pt idx="0">
                  <c:v>18.0</c:v>
                </c:pt>
                <c:pt idx="1">
                  <c:v>30.0</c:v>
                </c:pt>
                <c:pt idx="2">
                  <c:v>62.0</c:v>
                </c:pt>
                <c:pt idx="3">
                  <c:v>30.0</c:v>
                </c:pt>
                <c:pt idx="4">
                  <c:v>49.0</c:v>
                </c:pt>
                <c:pt idx="5">
                  <c:v>17.0</c:v>
                </c:pt>
                <c:pt idx="6">
                  <c:v>11.0</c:v>
                </c:pt>
                <c:pt idx="7">
                  <c:v>35.0</c:v>
                </c:pt>
                <c:pt idx="8">
                  <c:v>14.0</c:v>
                </c:pt>
                <c:pt idx="9">
                  <c:v>24.0</c:v>
                </c:pt>
                <c:pt idx="10">
                  <c:v>18.0</c:v>
                </c:pt>
                <c:pt idx="11">
                  <c:v>12.0</c:v>
                </c:pt>
                <c:pt idx="12">
                  <c:v>8.0</c:v>
                </c:pt>
                <c:pt idx="13">
                  <c:v>6.0</c:v>
                </c:pt>
                <c:pt idx="14">
                  <c:v>21.0</c:v>
                </c:pt>
                <c:pt idx="15">
                  <c:v>7.0</c:v>
                </c:pt>
                <c:pt idx="16">
                  <c:v>8.0</c:v>
                </c:pt>
                <c:pt idx="17">
                  <c:v>7.0</c:v>
                </c:pt>
                <c:pt idx="18">
                  <c:v>6.0</c:v>
                </c:pt>
                <c:pt idx="19">
                  <c:v>5.0</c:v>
                </c:pt>
              </c:numCache>
            </c:numRef>
          </c:val>
        </c:ser>
        <c:dLbls>
          <c:showLegendKey val="0"/>
          <c:showVal val="0"/>
          <c:showCatName val="0"/>
          <c:showSerName val="0"/>
          <c:showPercent val="0"/>
          <c:showBubbleSize val="0"/>
        </c:dLbls>
        <c:gapWidth val="150"/>
        <c:axId val="1985670456"/>
        <c:axId val="2023075000"/>
      </c:barChart>
      <c:lineChart>
        <c:grouping val="standard"/>
        <c:varyColors val="0"/>
        <c:ser>
          <c:idx val="3"/>
          <c:order val="2"/>
          <c:tx>
            <c:strRef>
              <c:f>'Number of contigs (3)'!$F$2</c:f>
              <c:strCache>
                <c:ptCount val="1"/>
              </c:strCache>
            </c:strRef>
          </c:tx>
          <c:spPr>
            <a:ln>
              <a:noFill/>
            </a:ln>
          </c:spPr>
          <c:marker>
            <c:symbol val="star"/>
            <c:size val="7"/>
            <c:spPr>
              <a:ln w="25400">
                <a:solidFill>
                  <a:srgbClr val="008000"/>
                </a:solidFill>
              </a:ln>
            </c:spPr>
          </c:marker>
          <c:cat>
            <c:numRef>
              <c:f>'Number of contigs (3)'!$B$3:$B$22</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cat>
          <c:val>
            <c:numRef>
              <c:f>'Number of contigs (3)'!$F$3:$F$22</c:f>
              <c:numCache>
                <c:formatCode>General</c:formatCode>
                <c:ptCount val="20"/>
                <c:pt idx="0">
                  <c:v>73.70537939999984</c:v>
                </c:pt>
                <c:pt idx="1">
                  <c:v>54.48954961</c:v>
                </c:pt>
                <c:pt idx="2">
                  <c:v>71.31276961</c:v>
                </c:pt>
                <c:pt idx="3">
                  <c:v>69.97364847</c:v>
                </c:pt>
                <c:pt idx="4">
                  <c:v>69.37016720999995</c:v>
                </c:pt>
                <c:pt idx="5">
                  <c:v>69.51845724</c:v>
                </c:pt>
                <c:pt idx="6">
                  <c:v>69.59454101</c:v>
                </c:pt>
                <c:pt idx="7">
                  <c:v>61.17609371000001</c:v>
                </c:pt>
                <c:pt idx="8">
                  <c:v>60.65833749</c:v>
                </c:pt>
                <c:pt idx="9">
                  <c:v>69.93100292000002</c:v>
                </c:pt>
                <c:pt idx="10">
                  <c:v>60.68675469</c:v>
                </c:pt>
                <c:pt idx="11">
                  <c:v>60.98010015000001</c:v>
                </c:pt>
                <c:pt idx="12">
                  <c:v>62.76965397000006</c:v>
                </c:pt>
                <c:pt idx="13">
                  <c:v>47.83796824</c:v>
                </c:pt>
                <c:pt idx="14">
                  <c:v>62.01700886</c:v>
                </c:pt>
                <c:pt idx="15">
                  <c:v>60.89134699</c:v>
                </c:pt>
                <c:pt idx="16">
                  <c:v>62.0</c:v>
                </c:pt>
                <c:pt idx="17">
                  <c:v>35.00657571000006</c:v>
                </c:pt>
                <c:pt idx="18">
                  <c:v>62.93336028</c:v>
                </c:pt>
                <c:pt idx="19">
                  <c:v>45.19752445</c:v>
                </c:pt>
              </c:numCache>
            </c:numRef>
          </c:val>
          <c:smooth val="0"/>
        </c:ser>
        <c:dLbls>
          <c:showLegendKey val="0"/>
          <c:showVal val="0"/>
          <c:showCatName val="0"/>
          <c:showSerName val="0"/>
          <c:showPercent val="0"/>
          <c:showBubbleSize val="0"/>
        </c:dLbls>
        <c:marker val="1"/>
        <c:smooth val="0"/>
        <c:axId val="2018853128"/>
        <c:axId val="2023089144"/>
      </c:lineChart>
      <c:catAx>
        <c:axId val="1985670456"/>
        <c:scaling>
          <c:orientation val="minMax"/>
        </c:scaling>
        <c:delete val="0"/>
        <c:axPos val="b"/>
        <c:title>
          <c:tx>
            <c:rich>
              <a:bodyPr/>
              <a:lstStyle/>
              <a:p>
                <a:pPr>
                  <a:defRPr/>
                </a:pPr>
                <a:r>
                  <a:rPr lang="en-US" sz="1800" b="1" i="0" baseline="0" dirty="0" smtClean="0">
                    <a:effectLst/>
                  </a:rPr>
                  <a:t>Microbe (sorted by number of gaps closed)</a:t>
                </a:r>
                <a:endParaRPr lang="en-US" dirty="0">
                  <a:effectLst/>
                </a:endParaRPr>
              </a:p>
            </c:rich>
          </c:tx>
          <c:layout/>
          <c:overlay val="0"/>
        </c:title>
        <c:numFmt formatCode="General" sourceLinked="1"/>
        <c:majorTickMark val="out"/>
        <c:minorTickMark val="none"/>
        <c:tickLblPos val="nextTo"/>
        <c:crossAx val="2023075000"/>
        <c:crosses val="autoZero"/>
        <c:auto val="1"/>
        <c:lblAlgn val="ctr"/>
        <c:lblOffset val="100"/>
        <c:noMultiLvlLbl val="0"/>
      </c:catAx>
      <c:valAx>
        <c:axId val="2023075000"/>
        <c:scaling>
          <c:orientation val="minMax"/>
        </c:scaling>
        <c:delete val="0"/>
        <c:axPos val="l"/>
        <c:title>
          <c:tx>
            <c:rich>
              <a:bodyPr rot="-5400000" vert="horz"/>
              <a:lstStyle/>
              <a:p>
                <a:pPr>
                  <a:defRPr>
                    <a:solidFill>
                      <a:schemeClr val="bg1">
                        <a:lumMod val="65000"/>
                      </a:schemeClr>
                    </a:solidFill>
                  </a:defRPr>
                </a:pPr>
                <a:r>
                  <a:rPr lang="en-US" dirty="0">
                    <a:solidFill>
                      <a:schemeClr val="bg1">
                        <a:lumMod val="65000"/>
                      </a:schemeClr>
                    </a:solidFill>
                  </a:rPr>
                  <a:t>Number of </a:t>
                </a:r>
                <a:r>
                  <a:rPr lang="en-US" dirty="0" smtClean="0">
                    <a:solidFill>
                      <a:schemeClr val="bg1">
                        <a:lumMod val="65000"/>
                      </a:schemeClr>
                    </a:solidFill>
                  </a:rPr>
                  <a:t>‘captured’ gaps </a:t>
                </a:r>
                <a:r>
                  <a:rPr lang="en-US" dirty="0">
                    <a:solidFill>
                      <a:schemeClr val="bg1">
                        <a:lumMod val="65000"/>
                      </a:schemeClr>
                    </a:solidFill>
                  </a:rPr>
                  <a:t>in assembly</a:t>
                </a:r>
              </a:p>
            </c:rich>
          </c:tx>
          <c:layout/>
          <c:overlay val="0"/>
        </c:title>
        <c:numFmt formatCode="General" sourceLinked="1"/>
        <c:majorTickMark val="out"/>
        <c:minorTickMark val="none"/>
        <c:tickLblPos val="nextTo"/>
        <c:txPr>
          <a:bodyPr/>
          <a:lstStyle/>
          <a:p>
            <a:pPr>
              <a:defRPr>
                <a:solidFill>
                  <a:srgbClr val="A6A6A6"/>
                </a:solidFill>
              </a:defRPr>
            </a:pPr>
            <a:endParaRPr lang="en-US"/>
          </a:p>
        </c:txPr>
        <c:crossAx val="1985670456"/>
        <c:crosses val="autoZero"/>
        <c:crossBetween val="between"/>
      </c:valAx>
      <c:valAx>
        <c:axId val="2023089144"/>
        <c:scaling>
          <c:orientation val="minMax"/>
          <c:min val="30.0"/>
        </c:scaling>
        <c:delete val="0"/>
        <c:axPos val="r"/>
        <c:title>
          <c:tx>
            <c:rich>
              <a:bodyPr rot="-5400000" vert="horz"/>
              <a:lstStyle/>
              <a:p>
                <a:pPr>
                  <a:defRPr>
                    <a:solidFill>
                      <a:srgbClr val="008000"/>
                    </a:solidFill>
                  </a:defRPr>
                </a:pPr>
                <a:r>
                  <a:rPr lang="en-US" dirty="0" smtClean="0">
                    <a:solidFill>
                      <a:srgbClr val="008000"/>
                    </a:solidFill>
                  </a:rPr>
                  <a:t>Assembly G+C </a:t>
                </a:r>
                <a:r>
                  <a:rPr lang="en-US" dirty="0">
                    <a:solidFill>
                      <a:srgbClr val="008000"/>
                    </a:solidFill>
                  </a:rPr>
                  <a:t>content</a:t>
                </a:r>
              </a:p>
            </c:rich>
          </c:tx>
          <c:layout/>
          <c:overlay val="0"/>
        </c:title>
        <c:numFmt formatCode="General" sourceLinked="1"/>
        <c:majorTickMark val="out"/>
        <c:minorTickMark val="none"/>
        <c:tickLblPos val="nextTo"/>
        <c:txPr>
          <a:bodyPr/>
          <a:lstStyle/>
          <a:p>
            <a:pPr>
              <a:defRPr b="1">
                <a:solidFill>
                  <a:srgbClr val="008000"/>
                </a:solidFill>
              </a:defRPr>
            </a:pPr>
            <a:endParaRPr lang="en-US"/>
          </a:p>
        </c:txPr>
        <c:crossAx val="2018853128"/>
        <c:crosses val="max"/>
        <c:crossBetween val="between"/>
      </c:valAx>
      <c:catAx>
        <c:axId val="2018853128"/>
        <c:scaling>
          <c:orientation val="minMax"/>
        </c:scaling>
        <c:delete val="1"/>
        <c:axPos val="b"/>
        <c:numFmt formatCode="General" sourceLinked="1"/>
        <c:majorTickMark val="out"/>
        <c:minorTickMark val="none"/>
        <c:tickLblPos val="none"/>
        <c:crossAx val="2023089144"/>
        <c:crosses val="autoZero"/>
        <c:auto val="1"/>
        <c:lblAlgn val="ctr"/>
        <c:lblOffset val="100"/>
        <c:noMultiLvlLbl val="0"/>
      </c:catAx>
      <c:spPr>
        <a:noFill/>
        <a:ln w="25400">
          <a:noFill/>
        </a:ln>
      </c:spPr>
    </c:plotArea>
    <c:plotVisOnly val="1"/>
    <c:dispBlanksAs val="gap"/>
    <c:showDLblsOverMax val="0"/>
  </c:chart>
  <c:txPr>
    <a:bodyPr/>
    <a:lstStyle/>
    <a:p>
      <a:pPr>
        <a:defRPr sz="1800">
          <a:latin typeface="Arial"/>
          <a:cs typeface="Arial"/>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197948140704429"/>
          <c:y val="0.0303043910129801"/>
          <c:w val="0.958900468217494"/>
          <c:h val="0.855172777329108"/>
        </c:manualLayout>
      </c:layout>
      <c:barChart>
        <c:barDir val="col"/>
        <c:grouping val="clustered"/>
        <c:varyColors val="0"/>
        <c:ser>
          <c:idx val="0"/>
          <c:order val="2"/>
          <c:tx>
            <c:strRef>
              <c:f>Sheet1!$B$2</c:f>
              <c:strCache>
                <c:ptCount val="1"/>
                <c:pt idx="0">
                  <c:v>Mb/day</c:v>
                </c:pt>
              </c:strCache>
            </c:strRef>
          </c:tx>
          <c:spPr>
            <a:solidFill>
              <a:srgbClr val="0070C0"/>
            </a:solidFill>
          </c:spPr>
          <c:invertIfNegative val="0"/>
          <c:cat>
            <c:strRef>
              <c:f>Sheet1!$C$1:$E$1</c:f>
              <c:strCache>
                <c:ptCount val="3"/>
                <c:pt idx="0">
                  <c:v>Sanger</c:v>
                </c:pt>
                <c:pt idx="1">
                  <c:v>454</c:v>
                </c:pt>
                <c:pt idx="2">
                  <c:v>Illumina HiSeq</c:v>
                </c:pt>
              </c:strCache>
            </c:strRef>
          </c:cat>
          <c:val>
            <c:numRef>
              <c:f>Sheet1!$C$2:$E$2</c:f>
              <c:numCache>
                <c:formatCode>General</c:formatCode>
                <c:ptCount val="3"/>
                <c:pt idx="0">
                  <c:v>1.0</c:v>
                </c:pt>
                <c:pt idx="1">
                  <c:v>1000.0</c:v>
                </c:pt>
                <c:pt idx="2">
                  <c:v>20000.0</c:v>
                </c:pt>
              </c:numCache>
            </c:numRef>
          </c:val>
        </c:ser>
        <c:dLbls>
          <c:showLegendKey val="0"/>
          <c:showVal val="0"/>
          <c:showCatName val="0"/>
          <c:showSerName val="0"/>
          <c:showPercent val="0"/>
          <c:showBubbleSize val="0"/>
        </c:dLbls>
        <c:gapWidth val="150"/>
        <c:axId val="1947485464"/>
        <c:axId val="1947620616"/>
      </c:barChart>
      <c:lineChart>
        <c:grouping val="standard"/>
        <c:varyColors val="0"/>
        <c:ser>
          <c:idx val="2"/>
          <c:order val="0"/>
          <c:tx>
            <c:strRef>
              <c:f>Sheet1!$B$4</c:f>
              <c:strCache>
                <c:ptCount val="1"/>
                <c:pt idx="0">
                  <c:v>Cost / Mb</c:v>
                </c:pt>
              </c:strCache>
            </c:strRef>
          </c:tx>
          <c:spPr>
            <a:ln>
              <a:solidFill>
                <a:srgbClr val="00B050"/>
              </a:solidFill>
            </a:ln>
          </c:spPr>
          <c:marker>
            <c:symbol val="diamond"/>
            <c:size val="7"/>
            <c:spPr>
              <a:solidFill>
                <a:srgbClr val="00B050"/>
              </a:solidFill>
              <a:ln>
                <a:solidFill>
                  <a:srgbClr val="00B050"/>
                </a:solidFill>
              </a:ln>
            </c:spPr>
          </c:marker>
          <c:cat>
            <c:strRef>
              <c:f>Sheet1!$C$1:$E$1</c:f>
              <c:strCache>
                <c:ptCount val="3"/>
                <c:pt idx="0">
                  <c:v>Sanger</c:v>
                </c:pt>
                <c:pt idx="1">
                  <c:v>454</c:v>
                </c:pt>
                <c:pt idx="2">
                  <c:v>Illumina HiSeq</c:v>
                </c:pt>
              </c:strCache>
            </c:strRef>
          </c:cat>
          <c:val>
            <c:numRef>
              <c:f>Sheet1!$C$4:$E$4</c:f>
              <c:numCache>
                <c:formatCode>General</c:formatCode>
                <c:ptCount val="3"/>
                <c:pt idx="0">
                  <c:v>400.0</c:v>
                </c:pt>
                <c:pt idx="1">
                  <c:v>15.0</c:v>
                </c:pt>
                <c:pt idx="2">
                  <c:v>0.1</c:v>
                </c:pt>
              </c:numCache>
            </c:numRef>
          </c:val>
          <c:smooth val="0"/>
        </c:ser>
        <c:ser>
          <c:idx val="1"/>
          <c:order val="1"/>
          <c:tx>
            <c:strRef>
              <c:f>Sheet1!$B$3</c:f>
              <c:strCache>
                <c:ptCount val="1"/>
                <c:pt idx="0">
                  <c:v>Read length</c:v>
                </c:pt>
              </c:strCache>
            </c:strRef>
          </c:tx>
          <c:spPr>
            <a:ln>
              <a:solidFill>
                <a:srgbClr val="FF0000"/>
              </a:solidFill>
            </a:ln>
          </c:spPr>
          <c:marker>
            <c:symbol val="diamond"/>
            <c:size val="8"/>
            <c:spPr>
              <a:solidFill>
                <a:srgbClr val="FF0000"/>
              </a:solidFill>
              <a:ln>
                <a:solidFill>
                  <a:srgbClr val="FF0000"/>
                </a:solidFill>
              </a:ln>
            </c:spPr>
          </c:marker>
          <c:cat>
            <c:strRef>
              <c:f>Sheet1!$C$1:$E$1</c:f>
              <c:strCache>
                <c:ptCount val="3"/>
                <c:pt idx="0">
                  <c:v>Sanger</c:v>
                </c:pt>
                <c:pt idx="1">
                  <c:v>454</c:v>
                </c:pt>
                <c:pt idx="2">
                  <c:v>Illumina HiSeq</c:v>
                </c:pt>
              </c:strCache>
            </c:strRef>
          </c:cat>
          <c:val>
            <c:numRef>
              <c:f>Sheet1!$C$3:$E$3</c:f>
              <c:numCache>
                <c:formatCode>General</c:formatCode>
                <c:ptCount val="3"/>
                <c:pt idx="0">
                  <c:v>650.0</c:v>
                </c:pt>
                <c:pt idx="1">
                  <c:v>400.0</c:v>
                </c:pt>
                <c:pt idx="2">
                  <c:v>150.0</c:v>
                </c:pt>
              </c:numCache>
            </c:numRef>
          </c:val>
          <c:smooth val="0"/>
        </c:ser>
        <c:dLbls>
          <c:showLegendKey val="0"/>
          <c:showVal val="0"/>
          <c:showCatName val="0"/>
          <c:showSerName val="0"/>
          <c:showPercent val="0"/>
          <c:showBubbleSize val="0"/>
        </c:dLbls>
        <c:marker val="1"/>
        <c:smooth val="0"/>
        <c:axId val="2019837160"/>
        <c:axId val="2020458200"/>
      </c:lineChart>
      <c:catAx>
        <c:axId val="2019837160"/>
        <c:scaling>
          <c:orientation val="minMax"/>
        </c:scaling>
        <c:delete val="0"/>
        <c:axPos val="b"/>
        <c:majorTickMark val="out"/>
        <c:minorTickMark val="none"/>
        <c:tickLblPos val="nextTo"/>
        <c:txPr>
          <a:bodyPr/>
          <a:lstStyle/>
          <a:p>
            <a:pPr>
              <a:defRPr b="1"/>
            </a:pPr>
            <a:endParaRPr lang="en-US"/>
          </a:p>
        </c:txPr>
        <c:crossAx val="2020458200"/>
        <c:crosses val="autoZero"/>
        <c:auto val="1"/>
        <c:lblAlgn val="ctr"/>
        <c:lblOffset val="100"/>
        <c:noMultiLvlLbl val="0"/>
      </c:catAx>
      <c:valAx>
        <c:axId val="2020458200"/>
        <c:scaling>
          <c:orientation val="minMax"/>
          <c:max val="2000.0"/>
        </c:scaling>
        <c:delete val="0"/>
        <c:axPos val="l"/>
        <c:numFmt formatCode="General" sourceLinked="1"/>
        <c:majorTickMark val="out"/>
        <c:minorTickMark val="none"/>
        <c:tickLblPos val="none"/>
        <c:crossAx val="2019837160"/>
        <c:crosses val="autoZero"/>
        <c:crossBetween val="between"/>
      </c:valAx>
      <c:valAx>
        <c:axId val="1947620616"/>
        <c:scaling>
          <c:orientation val="minMax"/>
          <c:max val="22000.0"/>
        </c:scaling>
        <c:delete val="0"/>
        <c:axPos val="r"/>
        <c:numFmt formatCode="General" sourceLinked="1"/>
        <c:majorTickMark val="out"/>
        <c:minorTickMark val="none"/>
        <c:tickLblPos val="none"/>
        <c:crossAx val="1947485464"/>
        <c:crosses val="max"/>
        <c:crossBetween val="between"/>
        <c:majorUnit val="2000.0"/>
      </c:valAx>
      <c:catAx>
        <c:axId val="1947485464"/>
        <c:scaling>
          <c:orientation val="minMax"/>
        </c:scaling>
        <c:delete val="1"/>
        <c:axPos val="b"/>
        <c:majorTickMark val="out"/>
        <c:minorTickMark val="none"/>
        <c:tickLblPos val="none"/>
        <c:crossAx val="1947620616"/>
        <c:crosses val="autoZero"/>
        <c:auto val="1"/>
        <c:lblAlgn val="ctr"/>
        <c:lblOffset val="100"/>
        <c:noMultiLvlLbl val="0"/>
      </c:catAx>
    </c:plotArea>
    <c:legend>
      <c:legendPos val="r"/>
      <c:legendEntry>
        <c:idx val="2"/>
        <c:txPr>
          <a:bodyPr/>
          <a:lstStyle/>
          <a:p>
            <a:pPr>
              <a:defRPr b="1">
                <a:solidFill>
                  <a:srgbClr val="FF0000"/>
                </a:solidFill>
              </a:defRPr>
            </a:pPr>
            <a:endParaRPr lang="en-US"/>
          </a:p>
        </c:txPr>
      </c:legendEntry>
      <c:layout>
        <c:manualLayout>
          <c:xMode val="edge"/>
          <c:yMode val="edge"/>
          <c:x val="0.044675209184567"/>
          <c:y val="0.0311573392267456"/>
          <c:w val="0.366858023263386"/>
          <c:h val="0.232419489230513"/>
        </c:manualLayout>
      </c:layout>
      <c:overlay val="0"/>
    </c:legend>
    <c:plotVisOnly val="1"/>
    <c:dispBlanksAs val="gap"/>
    <c:showDLblsOverMax val="0"/>
  </c:chart>
  <c:txPr>
    <a:bodyPr/>
    <a:lstStyle/>
    <a:p>
      <a:pPr>
        <a:defRPr sz="2000">
          <a:latin typeface="Arial" pitchFamily="34" charset="0"/>
          <a:cs typeface="Arial" pitchFamily="34" charset="0"/>
        </a:defRPr>
      </a:pPr>
      <a:endParaRPr lang="en-US"/>
    </a:p>
  </c:txPr>
  <c:externalData r:id="rId1">
    <c:autoUpdate val="0"/>
  </c:externalData>
</c:chartSpace>
</file>

<file path=ppt/drawings/_rels/drawing2.x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drawings/drawing1.xml><?xml version="1.0" encoding="utf-8"?>
<c:userShapes xmlns:c="http://schemas.openxmlformats.org/drawingml/2006/chart">
  <cdr:relSizeAnchor xmlns:cdr="http://schemas.openxmlformats.org/drawingml/2006/chartDrawing">
    <cdr:from>
      <cdr:x>0.63543</cdr:x>
      <cdr:y>0.11091</cdr:y>
    </cdr:from>
    <cdr:to>
      <cdr:x>0.93768</cdr:x>
      <cdr:y>0.20042</cdr:y>
    </cdr:to>
    <cdr:sp macro="" textlink="">
      <cdr:nvSpPr>
        <cdr:cNvPr id="2" name="TextBox 1"/>
        <cdr:cNvSpPr txBox="1"/>
      </cdr:nvSpPr>
      <cdr:spPr>
        <a:xfrm xmlns:a="http://schemas.openxmlformats.org/drawingml/2006/main">
          <a:off x="3768305" y="495831"/>
          <a:ext cx="1792478" cy="400110"/>
        </a:xfrm>
        <a:prstGeom xmlns:a="http://schemas.openxmlformats.org/drawingml/2006/main" prst="rect">
          <a:avLst/>
        </a:prstGeom>
        <a:noFill xmlns:a="http://schemas.openxmlformats.org/drawingml/2006/main"/>
      </cdr:spPr>
      <cdr:txBody>
        <a:bodyPr xmlns:a="http://schemas.openxmlformats.org/drawingml/2006/main" vertOverflow="clip" wrap="none" rtlCol="0">
          <a:spAutoFit/>
        </a:bodyPr>
        <a:lstStyle xmlns:a="http://schemas.openxmlformats.org/drawingml/2006/main"/>
        <a:p xmlns:a="http://schemas.openxmlformats.org/drawingml/2006/main">
          <a:pPr>
            <a:lnSpc>
              <a:spcPct val="100000"/>
            </a:lnSpc>
            <a:spcBef>
              <a:spcPts val="0"/>
            </a:spcBef>
            <a:buNone/>
          </a:pPr>
          <a:r>
            <a:rPr lang="en-US" sz="2000" b="1" dirty="0" smtClean="0"/>
            <a:t>Bacteria name:</a:t>
          </a:r>
        </a:p>
      </cdr:txBody>
    </cdr:sp>
  </cdr:relSizeAnchor>
  <cdr:relSizeAnchor xmlns:cdr="http://schemas.openxmlformats.org/drawingml/2006/chartDrawing">
    <cdr:from>
      <cdr:x>0</cdr:x>
      <cdr:y>0</cdr:y>
    </cdr:from>
    <cdr:to>
      <cdr:x>0</cdr:x>
      <cdr:y>0</cdr:y>
    </cdr:to>
    <cdr:sp macro="" textlink="">
      <cdr:nvSpPr>
        <cdr:cNvPr id="4" name="Straight Connector 3"/>
        <cdr:cNvSpPr/>
      </cdr:nvSpPr>
      <cdr:spPr bwMode="auto">
        <a:xfrm xmlns:a="http://schemas.openxmlformats.org/drawingml/2006/main" flipV="1">
          <a:off x="-650075" y="-1204685"/>
          <a:ext cx="0" cy="0"/>
        </a:xfrm>
        <a:prstGeom xmlns:a="http://schemas.openxmlformats.org/drawingml/2006/main" prst="line">
          <a:avLst/>
        </a:prstGeom>
        <a:gradFill xmlns:a="http://schemas.openxmlformats.org/drawingml/2006/main" rotWithShape="0">
          <a:gsLst>
            <a:gs pos="0">
              <a:srgbClr val="3333CC"/>
            </a:gs>
            <a:gs pos="50000">
              <a:schemeClr val="bg1"/>
            </a:gs>
            <a:gs pos="100000">
              <a:srgbClr val="3333CC"/>
            </a:gs>
          </a:gsLst>
          <a:lin ang="5400000" scaled="1"/>
        </a:gradFill>
        <a:ln xmlns:a="http://schemas.openxmlformats.org/drawingml/2006/main" w="9525" cap="flat" cmpd="sng" algn="ctr">
          <a:solidFill>
            <a:srgbClr val="063DE8"/>
          </a:solidFill>
          <a:prstDash val="solid"/>
          <a:round/>
          <a:headEnd type="none" w="med" len="med"/>
          <a:tailEnd type="none" w="med" len="med"/>
        </a:ln>
        <a:effectLst xmlns:a="http://schemas.openxmlformats.org/drawingml/2006/main"/>
      </cdr:spPr>
      <cdr:txBody>
        <a:bodyPr xmlns:a="http://schemas.openxmlformats.org/drawingml/2006/main" vertOverflow="clip">
          <a:noAutofit/>
        </a:bodyPr>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0.11356</cdr:x>
      <cdr:y>0.2659</cdr:y>
    </cdr:from>
    <cdr:to>
      <cdr:x>0.84713</cdr:x>
      <cdr:y>0.2659</cdr:y>
    </cdr:to>
    <cdr:cxnSp macro="">
      <cdr:nvCxnSpPr>
        <cdr:cNvPr id="3" name="Straight Connector 2"/>
        <cdr:cNvCxnSpPr/>
      </cdr:nvCxnSpPr>
      <cdr:spPr>
        <a:xfrm xmlns:a="http://schemas.openxmlformats.org/drawingml/2006/main">
          <a:off x="917161" y="1038640"/>
          <a:ext cx="5924550" cy="0"/>
        </a:xfrm>
        <a:prstGeom xmlns:a="http://schemas.openxmlformats.org/drawingml/2006/main" prst="line">
          <a:avLst/>
        </a:prstGeom>
        <a:ln xmlns:a="http://schemas.openxmlformats.org/drawingml/2006/main">
          <a:prstDash val="dash"/>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0.84827</cdr:x>
      <cdr:y>0.22678</cdr:y>
    </cdr:from>
    <cdr:to>
      <cdr:x>1</cdr:x>
      <cdr:y>0.30326</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850970" y="885825"/>
          <a:ext cx="1225402" cy="29873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lnSpc>
                <a:spcPct val="100000"/>
              </a:lnSpc>
              <a:spcBef>
                <a:spcPct val="0"/>
              </a:spcBef>
              <a:buClrTx/>
              <a:buFontTx/>
              <a:buNone/>
              <a:defRPr sz="1200" b="0">
                <a:latin typeface="Times New Roman" pitchFamily="18" charset="0"/>
              </a:defRPr>
            </a:lvl1pPr>
          </a:lstStyle>
          <a:p>
            <a:pPr>
              <a:defRPr/>
            </a:pPr>
            <a:endParaRPr lang="en-US"/>
          </a:p>
        </p:txBody>
      </p:sp>
      <p:sp>
        <p:nvSpPr>
          <p:cNvPr id="7171"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lnSpc>
                <a:spcPct val="100000"/>
              </a:lnSpc>
              <a:spcBef>
                <a:spcPct val="0"/>
              </a:spcBef>
              <a:buClrTx/>
              <a:buFontTx/>
              <a:buNone/>
              <a:defRPr sz="1200" b="0">
                <a:latin typeface="Times New Roman" pitchFamily="18" charset="0"/>
              </a:defRPr>
            </a:lvl1pPr>
          </a:lstStyle>
          <a:p>
            <a:pPr>
              <a:defRPr/>
            </a:pPr>
            <a:endParaRPr lang="en-US"/>
          </a:p>
        </p:txBody>
      </p:sp>
      <p:sp>
        <p:nvSpPr>
          <p:cNvPr id="7172" name="Rectangle 4"/>
          <p:cNvSpPr>
            <a:spLocks noGrp="1" noChangeArrowheads="1"/>
          </p:cNvSpPr>
          <p:nvPr>
            <p:ph type="ftr" sz="quarter" idx="2"/>
          </p:nvPr>
        </p:nvSpPr>
        <p:spPr bwMode="auto">
          <a:xfrm>
            <a:off x="0" y="8820150"/>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lnSpc>
                <a:spcPct val="100000"/>
              </a:lnSpc>
              <a:spcBef>
                <a:spcPct val="0"/>
              </a:spcBef>
              <a:buClrTx/>
              <a:buFontTx/>
              <a:buNone/>
              <a:defRPr sz="1200" b="0">
                <a:latin typeface="Times New Roman" pitchFamily="18" charset="0"/>
              </a:defRPr>
            </a:lvl1pPr>
          </a:lstStyle>
          <a:p>
            <a:pPr>
              <a:defRPr/>
            </a:pPr>
            <a:endParaRPr lang="en-US"/>
          </a:p>
        </p:txBody>
      </p:sp>
      <p:sp>
        <p:nvSpPr>
          <p:cNvPr id="7173" name="Rectangle 5"/>
          <p:cNvSpPr>
            <a:spLocks noGrp="1" noChangeArrowheads="1"/>
          </p:cNvSpPr>
          <p:nvPr>
            <p:ph type="sldNum" sz="quarter" idx="3"/>
          </p:nvPr>
        </p:nvSpPr>
        <p:spPr bwMode="auto">
          <a:xfrm>
            <a:off x="3957638" y="8820150"/>
            <a:ext cx="3027362"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lnSpc>
                <a:spcPct val="100000"/>
              </a:lnSpc>
              <a:spcBef>
                <a:spcPct val="0"/>
              </a:spcBef>
              <a:buClrTx/>
              <a:buFontTx/>
              <a:buNone/>
              <a:defRPr sz="1200" b="0">
                <a:latin typeface="Times New Roman" pitchFamily="18" charset="0"/>
              </a:defRPr>
            </a:lvl1pPr>
          </a:lstStyle>
          <a:p>
            <a:pPr>
              <a:defRPr/>
            </a:pPr>
            <a:fld id="{EDD39D33-C2A2-47E2-AF2A-4ECF6284E18E}" type="slidenum">
              <a:rPr lang="en-US"/>
              <a:pPr>
                <a:defRPr/>
              </a:pPr>
              <a:t>‹#›</a:t>
            </a:fld>
            <a:endParaRPr lang="en-US"/>
          </a:p>
        </p:txBody>
      </p:sp>
    </p:spTree>
    <p:extLst>
      <p:ext uri="{BB962C8B-B14F-4D97-AF65-F5344CB8AC3E}">
        <p14:creationId xmlns:p14="http://schemas.microsoft.com/office/powerpoint/2010/main" val="641992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lnSpc>
                <a:spcPct val="100000"/>
              </a:lnSpc>
              <a:spcBef>
                <a:spcPct val="0"/>
              </a:spcBef>
              <a:buClrTx/>
              <a:buFontTx/>
              <a:buNone/>
              <a:defRPr sz="1200" b="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lnSpc>
                <a:spcPct val="100000"/>
              </a:lnSpc>
              <a:spcBef>
                <a:spcPct val="0"/>
              </a:spcBef>
              <a:buClrTx/>
              <a:buFontTx/>
              <a:buNone/>
              <a:defRPr sz="1200" b="0">
                <a:latin typeface="Times New Roman" pitchFamily="18" charset="0"/>
              </a:defRPr>
            </a:lvl1pPr>
          </a:lstStyle>
          <a:p>
            <a:pPr>
              <a:defRPr/>
            </a:pPr>
            <a:endParaRPr lang="en-US"/>
          </a:p>
        </p:txBody>
      </p:sp>
      <p:sp>
        <p:nvSpPr>
          <p:cNvPr id="129028"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8500" y="4410075"/>
            <a:ext cx="5588000" cy="4176713"/>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lnSpc>
                <a:spcPct val="100000"/>
              </a:lnSpc>
              <a:spcBef>
                <a:spcPct val="0"/>
              </a:spcBef>
              <a:buClrTx/>
              <a:buFontTx/>
              <a:buNone/>
              <a:defRPr sz="1200" b="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95605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lnSpc>
                <a:spcPct val="100000"/>
              </a:lnSpc>
              <a:spcBef>
                <a:spcPct val="0"/>
              </a:spcBef>
              <a:buClrTx/>
              <a:buFontTx/>
              <a:buNone/>
              <a:defRPr sz="1200" b="0">
                <a:latin typeface="Times New Roman" pitchFamily="18" charset="0"/>
              </a:defRPr>
            </a:lvl1pPr>
          </a:lstStyle>
          <a:p>
            <a:pPr>
              <a:defRPr/>
            </a:pPr>
            <a:fld id="{167431E8-2DA6-4A77-97D8-15292C6FC130}" type="slidenum">
              <a:rPr lang="en-US"/>
              <a:pPr>
                <a:defRPr/>
              </a:pPr>
              <a:t>‹#›</a:t>
            </a:fld>
            <a:endParaRPr lang="en-US"/>
          </a:p>
        </p:txBody>
      </p:sp>
    </p:spTree>
    <p:extLst>
      <p:ext uri="{BB962C8B-B14F-4D97-AF65-F5344CB8AC3E}">
        <p14:creationId xmlns:p14="http://schemas.microsoft.com/office/powerpoint/2010/main" val="1195618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 Id="rId3" Type="http://schemas.openxmlformats.org/officeDocument/2006/relationships/hyperlink" Target="http://genomebiology.biomedcentral.com/articles/10.1186/gb-2013-14-9-r101%23CR27"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genomebiology.biomedcentral.com/articles/10.1186/gb-2013-14-9-r101%23CR26" TargetMode="External"/><Relationship Id="rId4" Type="http://schemas.openxmlformats.org/officeDocument/2006/relationships/hyperlink" Target="http://genomebiology.biomedcentral.com/articles/10.1186/gb-2013-14-9-r101%23CR33" TargetMode="External"/><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p:spPr>
        <p:txBody>
          <a:bodyPr/>
          <a:lstStyle/>
          <a:p>
            <a:fld id="{CCC0EE68-0BE9-4C7A-9896-68F1FCD5CC9A}" type="slidenum">
              <a:rPr lang="en-US" smtClean="0"/>
              <a:pPr/>
              <a:t>1</a:t>
            </a:fld>
            <a:endParaRPr lang="en-US" smtClean="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eaLnBrk="1" hangingPunct="1"/>
            <a:r>
              <a:rPr lang="en-US" dirty="0" smtClean="0"/>
              <a:t>Introduce self.</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p>
            <a:fld id="{6C1CC271-AE3B-424C-91D6-896CFCC16933}" type="slidenum">
              <a:rPr lang="en-US" smtClean="0"/>
              <a:pPr/>
              <a:t>11</a:t>
            </a:fld>
            <a:endParaRPr lang="en-US" smtClean="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p:spPr>
        <p:txBody>
          <a:bodyPr/>
          <a:lstStyle/>
          <a:p>
            <a:pPr eaLnBrk="1" hangingPunct="1"/>
            <a:r>
              <a:rPr lang="en-US" dirty="0" smtClean="0"/>
              <a:t>Short read assembly algorithms are mostly</a:t>
            </a:r>
            <a:r>
              <a:rPr lang="en-US" baseline="0" dirty="0" smtClean="0"/>
              <a:t> </a:t>
            </a:r>
            <a:r>
              <a:rPr lang="en-US" dirty="0" smtClean="0"/>
              <a:t>based on the “De Bruijn” graph.</a:t>
            </a:r>
          </a:p>
          <a:p>
            <a:pPr eaLnBrk="1" hangingPunct="1"/>
            <a:r>
              <a:rPr lang="en-US" dirty="0" smtClean="0"/>
              <a:t>I’ll spend a little time discussing how this works.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p:spPr>
        <p:txBody>
          <a:bodyPr/>
          <a:lstStyle/>
          <a:p>
            <a:fld id="{1B7B83D9-6B19-4B7F-9D6A-190F38A69EBA}" type="slidenum">
              <a:rPr lang="en-US" smtClean="0"/>
              <a:pPr/>
              <a:t>12</a:t>
            </a:fld>
            <a:endParaRPr lang="en-US" smtClean="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pPr eaLnBrk="1" hangingPunct="1"/>
            <a:r>
              <a:rPr lang="en-US" dirty="0" smtClean="0"/>
              <a:t>Good</a:t>
            </a:r>
            <a:r>
              <a:rPr lang="en-US" baseline="0" dirty="0" smtClean="0"/>
              <a:t> example because it contains repeat elements.</a:t>
            </a:r>
            <a:endParaRPr lang="en-US" dirty="0" smtClean="0"/>
          </a:p>
          <a:p>
            <a:pPr eaLnBrk="1" hangingPunct="1"/>
            <a:r>
              <a:rPr lang="en-US" dirty="0" smtClean="0"/>
              <a:t>For the purposes of illustration, we can use human readable text to explore how assemblers work.</a:t>
            </a:r>
          </a:p>
          <a:p>
            <a:pPr eaLnBrk="1" hangingPunct="1"/>
            <a:r>
              <a:rPr lang="en-US" dirty="0" smtClean="0"/>
              <a:t>This text was taken from Dickens’ “A tale of two cities”.</a:t>
            </a:r>
          </a:p>
          <a:p>
            <a:pPr eaLnBrk="1" hangingPunct="1"/>
            <a:r>
              <a:rPr lang="en-US" dirty="0" smtClean="0"/>
              <a:t>It is a useful example because like genomes, it contains strings that are repeated;</a:t>
            </a:r>
            <a:r>
              <a:rPr lang="en-US" baseline="0" dirty="0" smtClean="0"/>
              <a:t> in this case, “</a:t>
            </a:r>
            <a:r>
              <a:rPr lang="en-US" b="1" baseline="0" dirty="0" smtClean="0"/>
              <a:t>it was the</a:t>
            </a:r>
            <a:r>
              <a:rPr lang="en-US" baseline="0" dirty="0" smtClean="0"/>
              <a:t>” and “</a:t>
            </a:r>
            <a:r>
              <a:rPr lang="en-US" b="1" baseline="0" dirty="0" smtClean="0"/>
              <a:t>of times</a:t>
            </a:r>
            <a:r>
              <a:rPr lang="en-US" baseline="0" dirty="0" smtClean="0"/>
              <a:t>”.</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p:spPr>
        <p:txBody>
          <a:bodyPr/>
          <a:lstStyle/>
          <a:p>
            <a:fld id="{29F2144B-F9A0-4376-946D-525DD0991E20}" type="slidenum">
              <a:rPr lang="en-US" smtClean="0"/>
              <a:pPr/>
              <a:t>13</a:t>
            </a:fld>
            <a:endParaRPr lang="en-US" smtClean="0"/>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p:spPr>
        <p:txBody>
          <a:bodyPr/>
          <a:lstStyle/>
          <a:p>
            <a:pPr eaLnBrk="1" hangingPunct="1"/>
            <a:r>
              <a:rPr lang="en-US" dirty="0" smtClean="0"/>
              <a:t>*Animated</a:t>
            </a:r>
          </a:p>
          <a:p>
            <a:pPr eaLnBrk="1" hangingPunct="1"/>
            <a:endParaRPr lang="en-US" dirty="0" smtClean="0"/>
          </a:p>
          <a:p>
            <a:pPr eaLnBrk="1" hangingPunct="1"/>
            <a:r>
              <a:rPr lang="en-US" dirty="0" smtClean="0"/>
              <a:t>1) To simplify the problem, first we remove all the spaces. This string represents the genome we are going to sequence and try to assemble. </a:t>
            </a:r>
          </a:p>
          <a:p>
            <a:pPr eaLnBrk="1" hangingPunct="1"/>
            <a:r>
              <a:rPr lang="en-US" dirty="0" smtClean="0"/>
              <a:t>2) Next we generate sub-strings of fixed length at random from throughout the text. If this was Hi-</a:t>
            </a:r>
            <a:r>
              <a:rPr lang="en-US" dirty="0" err="1" smtClean="0"/>
              <a:t>Seq</a:t>
            </a:r>
            <a:r>
              <a:rPr lang="en-US" dirty="0" smtClean="0"/>
              <a:t> we’d have 10’s of millions of these reads. The difficult part is how we stitch them back together again in the right order.</a:t>
            </a:r>
          </a:p>
          <a:p>
            <a:pPr eaLnBrk="1" hangingPunct="1"/>
            <a:r>
              <a:rPr lang="en-US" dirty="0" smtClean="0"/>
              <a:t>3) One way to do this is to perform</a:t>
            </a:r>
            <a:r>
              <a:rPr lang="en-US" baseline="0" dirty="0" smtClean="0"/>
              <a:t> an</a:t>
            </a:r>
            <a:r>
              <a:rPr lang="en-US" dirty="0" smtClean="0"/>
              <a:t> all vs all comparison to search for overlaps,</a:t>
            </a:r>
            <a:r>
              <a:rPr lang="en-US" baseline="0" dirty="0" smtClean="0"/>
              <a:t> and join the overlapping reads</a:t>
            </a:r>
            <a:r>
              <a:rPr lang="en-US" dirty="0" smtClean="0"/>
              <a:t>. This is how traditional (OLC) assemblers work. But for datasets the size of Hi-</a:t>
            </a:r>
            <a:r>
              <a:rPr lang="en-US" dirty="0" err="1" smtClean="0"/>
              <a:t>Seq</a:t>
            </a:r>
            <a:r>
              <a:rPr lang="en-US" dirty="0" smtClean="0"/>
              <a:t>, this can fail miserably.</a:t>
            </a:r>
          </a:p>
          <a:p>
            <a:pPr eaLnBrk="1" hangingPunct="1"/>
            <a:r>
              <a:rPr lang="en-US" dirty="0" smtClean="0"/>
              <a:t>4)</a:t>
            </a:r>
            <a:r>
              <a:rPr lang="en-US" baseline="0" dirty="0" smtClean="0"/>
              <a:t> </a:t>
            </a:r>
            <a:r>
              <a:rPr lang="en-US" dirty="0" smtClean="0"/>
              <a:t>The solution offered by the De Bruijn approach is to represent the data as a graph.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p:spPr>
        <p:txBody>
          <a:bodyPr/>
          <a:lstStyle/>
          <a:p>
            <a:fld id="{938F0702-F853-4DD4-8BB8-F36B2304B103}" type="slidenum">
              <a:rPr lang="en-US" smtClean="0"/>
              <a:pPr/>
              <a:t>14</a:t>
            </a:fld>
            <a:endParaRPr lang="en-US" smtClean="0"/>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Emphasize that this is a toy example and k=3 is only for example purposes;</a:t>
            </a:r>
          </a:p>
          <a:p>
            <a:pPr eaLnBrk="1" hangingPunct="1"/>
            <a:endParaRPr lang="en-US" dirty="0" smtClean="0"/>
          </a:p>
          <a:p>
            <a:pPr eaLnBrk="1" hangingPunct="1"/>
            <a:r>
              <a:rPr lang="en-US" dirty="0" smtClean="0"/>
              <a:t>*Animated</a:t>
            </a:r>
          </a:p>
          <a:p>
            <a:pPr eaLnBrk="1" hangingPunct="1"/>
            <a:r>
              <a:rPr lang="en-US" dirty="0" smtClean="0"/>
              <a:t>1)</a:t>
            </a:r>
            <a:r>
              <a:rPr lang="en-US" baseline="0" dirty="0" smtClean="0"/>
              <a:t> </a:t>
            </a:r>
            <a:r>
              <a:rPr lang="en-US" dirty="0" smtClean="0"/>
              <a:t>The first step of the De Bruijn assembler is to deconstruct reads into their constituent kmers. </a:t>
            </a:r>
            <a:r>
              <a:rPr lang="en-US" baseline="0" dirty="0" smtClean="0"/>
              <a:t> </a:t>
            </a:r>
            <a:r>
              <a:rPr lang="en-US" dirty="0" smtClean="0"/>
              <a:t>A kmer is a substring of fixed length (in this case 3 letters).</a:t>
            </a:r>
          </a:p>
          <a:p>
            <a:pPr eaLnBrk="1" hangingPunct="1"/>
            <a:r>
              <a:rPr lang="en-US" dirty="0" smtClean="0"/>
              <a:t>2) To generate </a:t>
            </a:r>
            <a:r>
              <a:rPr lang="en-US" baseline="0" dirty="0" smtClean="0"/>
              <a:t>kmers,</a:t>
            </a:r>
            <a:r>
              <a:rPr lang="en-US" dirty="0" smtClean="0"/>
              <a:t> we move through our read in one-letter increments, from the beginning to the end, until we have recorded all possible 3 letter words.</a:t>
            </a:r>
          </a:p>
          <a:p>
            <a:pPr eaLnBrk="1" hangingPunct="1"/>
            <a:r>
              <a:rPr lang="en-US" dirty="0" smtClean="0"/>
              <a:t>3) We then repeat this for all reads in the dataset.</a:t>
            </a:r>
          </a:p>
          <a:p>
            <a:pPr eaLnBrk="1" hangingPunct="1"/>
            <a:r>
              <a:rPr lang="en-US" dirty="0" smtClean="0"/>
              <a:t>From this point on the algorithm operates on kmers rather than on the reads.</a:t>
            </a:r>
          </a:p>
          <a:p>
            <a:pPr eaLnBrk="1" hangingPunct="1"/>
            <a:r>
              <a:rPr lang="en-US" dirty="0" smtClean="0"/>
              <a:t>The kmers,</a:t>
            </a:r>
            <a:r>
              <a:rPr lang="en-US" baseline="0" dirty="0" smtClean="0"/>
              <a:t> in this case, are colored to indicate which read they came from, but in practice that information is lost.</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p:spPr>
        <p:txBody>
          <a:bodyPr/>
          <a:lstStyle/>
          <a:p>
            <a:fld id="{B7F1B1E9-3392-4814-AD79-028759754F99}" type="slidenum">
              <a:rPr lang="en-US" smtClean="0"/>
              <a:pPr/>
              <a:t>15</a:t>
            </a:fld>
            <a:endParaRPr lang="en-US" smtClean="0"/>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 bit misleading to imply that </a:t>
            </a:r>
            <a:r>
              <a:rPr lang="en-US" dirty="0" err="1" smtClean="0"/>
              <a:t>kmers</a:t>
            </a:r>
            <a:r>
              <a:rPr lang="en-US" dirty="0" smtClean="0"/>
              <a:t> from reads are stored per read; should point out that only the </a:t>
            </a:r>
            <a:r>
              <a:rPr lang="en-US" dirty="0" err="1" smtClean="0"/>
              <a:t>kmers</a:t>
            </a:r>
            <a:r>
              <a:rPr lang="en-US" dirty="0" smtClean="0"/>
              <a:t> are stored and all read information is typically lost. </a:t>
            </a:r>
          </a:p>
          <a:p>
            <a:pPr eaLnBrk="1" hangingPunct="1"/>
            <a:endParaRPr lang="en-US" dirty="0" smtClean="0"/>
          </a:p>
          <a:p>
            <a:pPr eaLnBrk="1" hangingPunct="1"/>
            <a:r>
              <a:rPr lang="en-US" dirty="0" smtClean="0"/>
              <a:t>*Animated</a:t>
            </a:r>
          </a:p>
          <a:p>
            <a:pPr eaLnBrk="1" hangingPunct="1"/>
            <a:r>
              <a:rPr lang="en-US" dirty="0" smtClean="0"/>
              <a:t>1) The next stage is to represent the stored “kmers” in the de Bruijn graph.</a:t>
            </a:r>
            <a:r>
              <a:rPr lang="en-US" baseline="0" dirty="0" smtClean="0"/>
              <a:t>  </a:t>
            </a:r>
            <a:r>
              <a:rPr lang="en-US" dirty="0" smtClean="0"/>
              <a:t>This is done by searching for overlaps of length k-1 (in this case 2 letters).</a:t>
            </a:r>
          </a:p>
          <a:p>
            <a:pPr eaLnBrk="1" hangingPunct="1"/>
            <a:r>
              <a:rPr lang="en-US" dirty="0" smtClean="0"/>
              <a:t>2) This is what the de Bruijn graph of a single read looks like. All consecutive kmers overlap by k-1 bases - for example, “he” from “the” and “</a:t>
            </a:r>
            <a:r>
              <a:rPr lang="en-US" dirty="0" err="1" smtClean="0"/>
              <a:t>hea</a:t>
            </a:r>
            <a:r>
              <a:rPr lang="en-US" dirty="0" smtClean="0"/>
              <a:t>”.</a:t>
            </a:r>
          </a:p>
          <a:p>
            <a:pPr eaLnBrk="1" hangingPunct="1"/>
            <a:r>
              <a:rPr lang="en-US" dirty="0" smtClean="0"/>
              <a:t>3) Adding kmers from a second read shows how the graph can be extended. It also reveals redundancy in the data which need not be stored by the computer. This is how memory efficiency is achieved;</a:t>
            </a:r>
            <a:r>
              <a:rPr lang="en-US" baseline="0" dirty="0" smtClean="0"/>
              <a:t> each unique kmer is only stored once.</a:t>
            </a:r>
            <a:endParaRPr lang="en-US" dirty="0" smtClean="0"/>
          </a:p>
          <a:p>
            <a:pPr eaLnBrk="1" hangingPunct="1"/>
            <a:r>
              <a:rPr lang="en-US" dirty="0" smtClean="0"/>
              <a:t>4) Adding a kmers from a third ‘read’ that comes from a similar but non-overlapping part of the text illustrates the effect of repeats - we get a branch in the graph.</a:t>
            </a:r>
          </a:p>
          <a:p>
            <a:pPr eaLnBrk="1" hangingPunct="1"/>
            <a:r>
              <a:rPr lang="en-US" dirty="0" smtClean="0"/>
              <a:t>5) We repeat this process for all kmers in the dataset.</a:t>
            </a:r>
          </a:p>
          <a:p>
            <a:pPr eaLnBrk="1" hangingPunct="1"/>
            <a:r>
              <a:rPr lang="en-US" dirty="0" smtClean="0"/>
              <a:t>6) Long </a:t>
            </a:r>
            <a:r>
              <a:rPr lang="en-US" dirty="0" err="1" smtClean="0"/>
              <a:t>nonbranching</a:t>
            </a:r>
            <a:r>
              <a:rPr lang="en-US" dirty="0" smtClean="0"/>
              <a:t> stretches represent unique sequence in the genome.</a:t>
            </a:r>
            <a:r>
              <a:rPr lang="en-US" baseline="0" dirty="0" smtClean="0"/>
              <a:t> </a:t>
            </a:r>
            <a:r>
              <a:rPr lang="en-US" dirty="0" smtClean="0"/>
              <a:t> Branches and loops are the result of repeats.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a:noFill/>
        </p:spPr>
        <p:txBody>
          <a:bodyPr/>
          <a:lstStyle/>
          <a:p>
            <a:fld id="{920AD903-C366-4D55-8444-641B5B6D392F}" type="slidenum">
              <a:rPr lang="en-US" smtClean="0"/>
              <a:pPr/>
              <a:t>16</a:t>
            </a:fld>
            <a:endParaRPr lang="en-US" smtClean="0"/>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*Animated</a:t>
            </a:r>
          </a:p>
          <a:p>
            <a:pPr eaLnBrk="1" hangingPunct="1"/>
            <a:r>
              <a:rPr lang="en-US" dirty="0" smtClean="0"/>
              <a:t>1)</a:t>
            </a:r>
            <a:r>
              <a:rPr lang="en-US" baseline="0" dirty="0" smtClean="0"/>
              <a:t> </a:t>
            </a:r>
            <a:r>
              <a:rPr lang="en-US" dirty="0" smtClean="0"/>
              <a:t>The last step is to simplify the graph to remove redundancy, resulting in the final De Bruijn Graph representation of our genome.</a:t>
            </a:r>
          </a:p>
          <a:p>
            <a:pPr eaLnBrk="1" hangingPunct="1"/>
            <a:r>
              <a:rPr lang="en-US" dirty="0" smtClean="0"/>
              <a:t>From this graph, we can see examples of both the strengths and weaknesses of this approach.</a:t>
            </a:r>
          </a:p>
          <a:p>
            <a:pPr eaLnBrk="1" hangingPunct="1"/>
            <a:r>
              <a:rPr lang="en-US" dirty="0" smtClean="0"/>
              <a:t>The information from millions of reads is stored in computer memory in a graph that is proportional to the genome size.</a:t>
            </a:r>
          </a:p>
          <a:p>
            <a:pPr eaLnBrk="1" hangingPunct="1"/>
            <a:r>
              <a:rPr lang="en-US" dirty="0" smtClean="0"/>
              <a:t>Another strength is that the overlaps between reads are implicit in the graph, so all the millions of pairwise comparisons are not required.</a:t>
            </a:r>
          </a:p>
          <a:p>
            <a:pPr eaLnBrk="1" hangingPunct="1"/>
            <a:r>
              <a:rPr lang="en-US" dirty="0" smtClean="0"/>
              <a:t>2) On the downside, information is lost as repetitive sequences are “collapsed” into a single representation.</a:t>
            </a:r>
          </a:p>
          <a:p>
            <a:pPr eaLnBrk="1" hangingPunct="1"/>
            <a:r>
              <a:rPr lang="en-US" dirty="0" smtClean="0"/>
              <a:t>The connectivity between contigs is also lost when we chop the graph into a Fasta representation.</a:t>
            </a:r>
          </a:p>
          <a:p>
            <a:pPr eaLnBrk="1" hangingPunct="1"/>
            <a:endParaRPr lang="en-US" dirty="0" smtClean="0"/>
          </a:p>
          <a:p>
            <a:pPr eaLnBrk="1" hangingPunct="1"/>
            <a:r>
              <a:rPr lang="en-US" dirty="0" smtClean="0"/>
              <a:t>Converting the graph into </a:t>
            </a:r>
            <a:r>
              <a:rPr lang="en-US" dirty="0" err="1" smtClean="0"/>
              <a:t>fasta</a:t>
            </a:r>
            <a:r>
              <a:rPr lang="en-US" dirty="0" smtClean="0"/>
              <a:t> is a </a:t>
            </a:r>
            <a:r>
              <a:rPr lang="en-US" dirty="0" err="1" smtClean="0"/>
              <a:t>lossy</a:t>
            </a:r>
            <a:r>
              <a:rPr lang="en-US" dirty="0" smtClean="0"/>
              <a:t> process usually.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txBox="1">
            <a:spLocks noGrp="1" noChangeArrowheads="1"/>
          </p:cNvSpPr>
          <p:nvPr/>
        </p:nvSpPr>
        <p:spPr bwMode="auto">
          <a:xfrm>
            <a:off x="3956050" y="8818563"/>
            <a:ext cx="3027363" cy="463551"/>
          </a:xfrm>
          <a:prstGeom prst="rect">
            <a:avLst/>
          </a:prstGeom>
          <a:noFill/>
          <a:ln w="9525">
            <a:noFill/>
            <a:miter lim="800000"/>
            <a:headEnd/>
            <a:tailEnd/>
          </a:ln>
        </p:spPr>
        <p:txBody>
          <a:bodyPr lIns="92945" tIns="46473" rIns="92945" bIns="46473" anchor="b"/>
          <a:lstStyle/>
          <a:p>
            <a:pPr algn="r" defTabSz="930220"/>
            <a:fld id="{60AB8BBB-111D-4799-8C3F-512D5BAF1FB6}" type="slidenum">
              <a:rPr lang="en-US" sz="1300">
                <a:latin typeface="Times New Roman" pitchFamily="18" charset="0"/>
              </a:rPr>
              <a:pPr algn="r" defTabSz="930220"/>
              <a:t>17</a:t>
            </a:fld>
            <a:endParaRPr lang="en-US" sz="1300">
              <a:latin typeface="Times New Roman" pitchFamily="18" charset="0"/>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p:spPr>
        <p:txBody>
          <a:bodyPr lIns="92945" tIns="46473" rIns="92945" bIns="46473"/>
          <a:lstStyle/>
          <a:p>
            <a:r>
              <a:rPr lang="en-US" dirty="0" smtClean="0"/>
              <a:t>Further information (the connectivity between </a:t>
            </a:r>
            <a:r>
              <a:rPr lang="en-US" dirty="0" err="1" smtClean="0"/>
              <a:t>contigs</a:t>
            </a:r>
            <a:r>
              <a:rPr lang="en-US" dirty="0" smtClean="0"/>
              <a:t>) is lost when we ‘chop’ the graph up into </a:t>
            </a:r>
            <a:r>
              <a:rPr lang="en-US" dirty="0" err="1" smtClean="0"/>
              <a:t>fasta</a:t>
            </a:r>
            <a:r>
              <a:rPr lang="en-US" dirty="0" smtClean="0"/>
              <a:t> sequences.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p:spPr>
        <p:txBody>
          <a:bodyPr/>
          <a:lstStyle/>
          <a:p>
            <a:fld id="{33CCF562-6E61-4A16-BD78-AE7F85E8DA01}" type="slidenum">
              <a:rPr lang="en-US" smtClean="0"/>
              <a:pPr/>
              <a:t>18</a:t>
            </a:fld>
            <a:endParaRPr lang="en-US" smtClean="0"/>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p:spPr>
        <p:txBody>
          <a:bodyPr/>
          <a:lstStyle/>
          <a:p>
            <a:pPr eaLnBrk="1" hangingPunct="1"/>
            <a:r>
              <a:rPr lang="en-US" dirty="0" smtClean="0"/>
              <a:t>*Animated</a:t>
            </a:r>
          </a:p>
          <a:p>
            <a:pPr eaLnBrk="1" hangingPunct="1"/>
            <a:r>
              <a:rPr lang="en-US" dirty="0" smtClean="0"/>
              <a:t>The final assembly gives you these contigs.</a:t>
            </a:r>
            <a:r>
              <a:rPr lang="en-US" baseline="0" dirty="0" smtClean="0"/>
              <a:t>  </a:t>
            </a:r>
          </a:p>
          <a:p>
            <a:pPr eaLnBrk="1" hangingPunct="1"/>
            <a:r>
              <a:rPr lang="en-US" baseline="0" dirty="0" smtClean="0"/>
              <a:t>It is not very good because it is broken everywhere there was a repeat longer than the kmer length.</a:t>
            </a:r>
          </a:p>
          <a:p>
            <a:pPr marL="0" indent="0" eaLnBrk="1" hangingPunct="1">
              <a:buNone/>
            </a:pPr>
            <a:r>
              <a:rPr lang="en-US" baseline="0" dirty="0" smtClean="0"/>
              <a:t>If we assemble with a longer K of 20, we get a perfect assembly.</a:t>
            </a:r>
          </a:p>
          <a:p>
            <a:pPr eaLnBrk="1" hangingPunct="1"/>
            <a:endParaRPr lang="en-US" dirty="0" smtClean="0"/>
          </a:p>
          <a:p>
            <a:pPr eaLnBrk="1" hangingPunct="1"/>
            <a:r>
              <a:rPr lang="en-US" dirty="0" smtClean="0"/>
              <a:t>Why not always use a very high value for 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3 reasons:</a:t>
            </a:r>
          </a:p>
          <a:p>
            <a:pPr marL="0" indent="0" eaLnBrk="1" hangingPunct="1">
              <a:buNone/>
            </a:pPr>
            <a:r>
              <a:rPr lang="en-US" baseline="0" dirty="0" smtClean="0"/>
              <a:t>Kmer length is limited by read length (in this case, 10)</a:t>
            </a:r>
          </a:p>
          <a:p>
            <a:pPr marL="0" indent="0" eaLnBrk="1" hangingPunct="1">
              <a:buNone/>
            </a:pPr>
            <a:r>
              <a:rPr lang="en-US" baseline="0" dirty="0" smtClean="0"/>
              <a:t>Kmer depth is less than read depth; if K is too long, there is not sufficient coverage to assemble.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Error rate.  The probability</a:t>
            </a:r>
            <a:r>
              <a:rPr lang="en-US" baseline="0" dirty="0" smtClean="0"/>
              <a:t> of a kmer being correct is only C^K, where C is the chance of a single base being correct.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Because </a:t>
            </a:r>
            <a:r>
              <a:rPr lang="en-US" baseline="0" dirty="0" err="1" smtClean="0"/>
              <a:t>DeBruijn</a:t>
            </a:r>
            <a:r>
              <a:rPr lang="en-US" baseline="0" dirty="0" smtClean="0"/>
              <a:t> graphs rely on exact overlaps, incorrect kmers are not useful in assembly.</a:t>
            </a:r>
          </a:p>
          <a:p>
            <a:pPr marL="228600" indent="-228600" eaLnBrk="1" hangingPunct="1">
              <a:buAutoNum type="arabicParenR"/>
            </a:pP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a:spLocks noGrp="1" noChangeArrowheads="1"/>
          </p:cNvSpPr>
          <p:nvPr>
            <p:ph type="sldNum" sz="quarter" idx="5"/>
          </p:nvPr>
        </p:nvSpPr>
        <p:spPr>
          <a:noFill/>
        </p:spPr>
        <p:txBody>
          <a:bodyPr/>
          <a:lstStyle/>
          <a:p>
            <a:fld id="{99203847-2A47-4AF1-AE39-499CB2FB529B}" type="slidenum">
              <a:rPr lang="en-US" smtClean="0"/>
              <a:pPr/>
              <a:t>19</a:t>
            </a:fld>
            <a:endParaRPr lang="en-US" smtClean="0"/>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r>
              <a:rPr lang="en-US" dirty="0" smtClean="0"/>
              <a:t>So, that was theory.  Real assemblies,</a:t>
            </a:r>
            <a:r>
              <a:rPr lang="en-US" baseline="0" dirty="0" smtClean="0"/>
              <a:t> though, can be a bit more messy.</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a:spLocks noGrp="1" noChangeArrowheads="1"/>
          </p:cNvSpPr>
          <p:nvPr>
            <p:ph type="sldNum" sz="quarter" idx="5"/>
          </p:nvPr>
        </p:nvSpPr>
        <p:spPr>
          <a:noFill/>
        </p:spPr>
        <p:txBody>
          <a:bodyPr/>
          <a:lstStyle/>
          <a:p>
            <a:fld id="{A5F226E5-F34C-47FE-B4E7-481AE71E6BA5}" type="slidenum">
              <a:rPr lang="en-US" smtClean="0"/>
              <a:pPr/>
              <a:t>20</a:t>
            </a:fld>
            <a:endParaRPr lang="en-US" smtClean="0"/>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pPr marL="0" indent="0" eaLnBrk="1" hangingPunct="1">
              <a:buNone/>
            </a:pPr>
            <a:r>
              <a:rPr lang="en-US" dirty="0" smtClean="0"/>
              <a:t>Coverage, errors, chimeras</a:t>
            </a:r>
            <a:r>
              <a:rPr lang="en-US" baseline="0" dirty="0" smtClean="0"/>
              <a:t> are issues with the data.</a:t>
            </a:r>
          </a:p>
          <a:p>
            <a:pPr marL="0" indent="0" eaLnBrk="1" hangingPunct="1">
              <a:buNone/>
            </a:pPr>
            <a:endParaRPr lang="en-US" dirty="0" smtClean="0"/>
          </a:p>
          <a:p>
            <a:pPr marL="0" indent="0" eaLnBrk="1" hangingPunct="1">
              <a:buNone/>
            </a:pPr>
            <a:r>
              <a:rPr lang="en-US" dirty="0" smtClean="0"/>
              <a:t>*</a:t>
            </a:r>
            <a:r>
              <a:rPr lang="en-US" dirty="0" smtClean="0"/>
              <a:t>Animated</a:t>
            </a:r>
          </a:p>
          <a:p>
            <a:pPr marL="228600" indent="-228600" eaLnBrk="1" hangingPunct="1">
              <a:buAutoNum type="arabicParenR"/>
            </a:pPr>
            <a:r>
              <a:rPr lang="en-US" dirty="0" smtClean="0"/>
              <a:t>You can</a:t>
            </a:r>
            <a:r>
              <a:rPr lang="en-US" baseline="0" dirty="0" smtClean="0"/>
              <a:t> get a very good assembly from perfect, error-free data with uniform coverage and no contamination.  </a:t>
            </a:r>
          </a:p>
          <a:p>
            <a:pPr marL="228600" indent="-228600" eaLnBrk="1" hangingPunct="1">
              <a:buAutoNum type="arabicParenR"/>
            </a:pPr>
            <a:r>
              <a:rPr lang="en-US" baseline="0" dirty="0" smtClean="0"/>
              <a:t>In reality, the coverage is uneven</a:t>
            </a:r>
          </a:p>
          <a:p>
            <a:pPr marL="685800" lvl="1" indent="-228600" eaLnBrk="1" hangingPunct="1">
              <a:buAutoNum type="alphaLcParenR"/>
            </a:pPr>
            <a:r>
              <a:rPr lang="en-US" baseline="0" dirty="0" smtClean="0"/>
              <a:t>uneven fragment coverage leads to gaps</a:t>
            </a:r>
          </a:p>
          <a:p>
            <a:pPr marL="685800" lvl="1" indent="-228600" eaLnBrk="1" hangingPunct="1">
              <a:buAutoNum type="alphaLcParenR"/>
            </a:pPr>
            <a:r>
              <a:rPr lang="en-US" baseline="0" dirty="0" smtClean="0"/>
              <a:t>uneven LMP coverage yields poor scaffolding</a:t>
            </a:r>
          </a:p>
          <a:p>
            <a:pPr marL="228600" indent="-228600" eaLnBrk="1" hangingPunct="1">
              <a:buAutoNum type="arabicParenR"/>
            </a:pPr>
            <a:r>
              <a:rPr lang="en-US" baseline="0" dirty="0" smtClean="0"/>
              <a:t>Sequencing errors can cause false branches in the De Bruijn graph, fragmenting the assembly.</a:t>
            </a:r>
          </a:p>
          <a:p>
            <a:pPr marL="228600" indent="-228600" eaLnBrk="1" hangingPunct="1">
              <a:buAutoNum type="arabicParenR"/>
            </a:pPr>
            <a:r>
              <a:rPr lang="en-US" baseline="0" dirty="0" smtClean="0"/>
              <a:t>Chimeric reads can cause </a:t>
            </a:r>
            <a:r>
              <a:rPr lang="en-US" baseline="0" dirty="0" err="1" smtClean="0"/>
              <a:t>misjoins</a:t>
            </a:r>
            <a:r>
              <a:rPr lang="en-US" baseline="0" dirty="0" smtClean="0"/>
              <a:t> between contigs.</a:t>
            </a:r>
          </a:p>
          <a:p>
            <a:pPr marL="228600" indent="-228600" eaLnBrk="1" hangingPunct="1">
              <a:buAutoNum type="arabicParenR"/>
            </a:pPr>
            <a:r>
              <a:rPr lang="en-US" baseline="0" dirty="0" smtClean="0"/>
              <a:t>Contaminant reads may get assembled, bloating the assembly with incorrect contigs.</a:t>
            </a:r>
          </a:p>
          <a:p>
            <a:pPr eaLnBrk="1" hangingPunct="1"/>
            <a:r>
              <a:rPr lang="en-US" baseline="0" dirty="0" smtClean="0"/>
              <a:t>6)  The result is worse-than-predicted assemblies.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p:spPr>
        <p:txBody>
          <a:bodyPr/>
          <a:lstStyle/>
          <a:p>
            <a:fld id="{957A9D9F-A7C0-48F9-8E1C-7E12546F7535}" type="slidenum">
              <a:rPr lang="en-US" smtClean="0"/>
              <a:pPr/>
              <a:t>2</a:t>
            </a:fld>
            <a:endParaRPr lang="en-US" smtClean="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pPr eaLnBrk="1" hangingPunct="1"/>
            <a:r>
              <a:rPr lang="en-US" dirty="0" smtClean="0"/>
              <a:t>This presentation will be divided into 5 parts:</a:t>
            </a:r>
          </a:p>
          <a:p>
            <a:pPr eaLnBrk="1" hangingPunct="1"/>
            <a:r>
              <a:rPr lang="en-US" dirty="0" smtClean="0"/>
              <a:t>First, I’ll introduce vocabulary</a:t>
            </a:r>
            <a:r>
              <a:rPr lang="en-US" baseline="0" dirty="0" smtClean="0"/>
              <a:t> relevant to genome assembly;</a:t>
            </a:r>
          </a:p>
          <a:p>
            <a:pPr eaLnBrk="1" hangingPunct="1"/>
            <a:r>
              <a:rPr lang="en-US" baseline="0" dirty="0" smtClean="0"/>
              <a:t>Then I’ll describe the goals and theory of short-read assembly;</a:t>
            </a:r>
          </a:p>
          <a:p>
            <a:pPr eaLnBrk="1" hangingPunct="1"/>
            <a:r>
              <a:rPr lang="en-US" baseline="0" dirty="0" smtClean="0"/>
              <a:t>Then I’ll talk about assembly in practice, which is a bit different than in theory;</a:t>
            </a:r>
          </a:p>
          <a:p>
            <a:pPr eaLnBrk="1" hangingPunct="1"/>
            <a:r>
              <a:rPr lang="en-US" baseline="0" dirty="0" smtClean="0"/>
              <a:t>Next I’ll describe the use of </a:t>
            </a:r>
            <a:r>
              <a:rPr lang="en-US" baseline="0" dirty="0" err="1" smtClean="0"/>
              <a:t>PacBio’s</a:t>
            </a:r>
            <a:r>
              <a:rPr lang="en-US" baseline="0" dirty="0" smtClean="0"/>
              <a:t> 3</a:t>
            </a:r>
            <a:r>
              <a:rPr lang="en-US" baseline="30000" dirty="0" smtClean="0"/>
              <a:t>rd</a:t>
            </a:r>
            <a:r>
              <a:rPr lang="en-US" baseline="0" dirty="0" smtClean="0"/>
              <a:t> generation sequencing to improve assemblies;</a:t>
            </a:r>
          </a:p>
          <a:p>
            <a:pPr eaLnBrk="1" hangingPunct="1"/>
            <a:r>
              <a:rPr lang="en-US" baseline="0" dirty="0" smtClean="0"/>
              <a:t>Finally, I’ll discuss how to apply this knowledge to your own assemblies.</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coverage profile across a GC-rich microbe; the coverage</a:t>
            </a:r>
            <a:r>
              <a:rPr lang="en-US" baseline="0" dirty="0" smtClean="0"/>
              <a:t> varies from a few hundred X to several thousand, and it’s very spiky.  Also, there is a low-frequency bias probably related to the origin-of-replication that you can see as a U-shape.</a:t>
            </a:r>
          </a:p>
          <a:p>
            <a:endParaRPr lang="en-US" baseline="0" dirty="0" smtClean="0"/>
          </a:p>
          <a:p>
            <a:r>
              <a:rPr lang="en-US" baseline="0" dirty="0" smtClean="0"/>
              <a:t>The right graph shows a green line representing the normalized coverage as a function of GC content, while the blue line indicates the theoretical flat coverage you would get if there was no GC bias.  You can clearly see that the GC-poor regions get much more coverage than the GC-rich regions.</a:t>
            </a:r>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21</a:t>
            </a:fld>
            <a:endParaRPr lang="en-US"/>
          </a:p>
        </p:txBody>
      </p:sp>
    </p:spTree>
    <p:extLst>
      <p:ext uri="{BB962C8B-B14F-4D97-AF65-F5344CB8AC3E}">
        <p14:creationId xmlns:p14="http://schemas.microsoft.com/office/powerpoint/2010/main" val="3984139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a:spLocks noGrp="1" noChangeArrowheads="1"/>
          </p:cNvSpPr>
          <p:nvPr>
            <p:ph type="sldNum" sz="quarter" idx="5"/>
          </p:nvPr>
        </p:nvSpPr>
        <p:spPr>
          <a:noFill/>
        </p:spPr>
        <p:txBody>
          <a:bodyPr/>
          <a:lstStyle/>
          <a:p>
            <a:fld id="{76303D7B-743E-4608-939B-42D4FBA71690}" type="slidenum">
              <a:rPr lang="en-US" smtClean="0"/>
              <a:pPr/>
              <a:t>22</a:t>
            </a:fld>
            <a:endParaRPr lang="en-US" smtClean="0"/>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Before</a:t>
            </a:r>
            <a:r>
              <a:rPr lang="en-US" baseline="0" dirty="0" smtClean="0"/>
              <a:t> we discussed issues with the data and now we will discuss properties of genomes that complicate things even further.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a:t>
            </a:r>
            <a:r>
              <a:rPr lang="en-US" dirty="0" smtClean="0"/>
              <a:t>repeats need not be identical to cause trouble, only sufficiently similar that at our choice of k they can't be resolved.</a:t>
            </a:r>
          </a:p>
          <a:p>
            <a:pPr eaLnBrk="1" hangingPunct="1"/>
            <a:endParaRPr lang="en-US" dirty="0" smtClean="0"/>
          </a:p>
          <a:p>
            <a:pPr eaLnBrk="1" hangingPunct="1"/>
            <a:r>
              <a:rPr lang="en-US" dirty="0" smtClean="0"/>
              <a:t>There are also issues</a:t>
            </a:r>
            <a:r>
              <a:rPr lang="en-US" baseline="0" dirty="0" smtClean="0"/>
              <a:t> inherent to the organism that make assembly difficult.  Organisms with multiple long repeats are especially hard to assemble, and can contain misassemblies or collapsed repeats.  For example, ‘r’ may yield only one contig rather than 5.  Microbes often have multiple copies of certain genes, such as ribosomes, which are notoriously problematic.</a:t>
            </a:r>
          </a:p>
          <a:p>
            <a:pPr eaLnBrk="1" hangingPunct="1"/>
            <a:endParaRPr lang="en-US" baseline="0" dirty="0" smtClean="0"/>
          </a:p>
          <a:p>
            <a:pPr eaLnBrk="1" hangingPunct="1"/>
            <a:r>
              <a:rPr lang="en-US" baseline="0" dirty="0" smtClean="0"/>
              <a:t>Polyploid organisms are more difficult than haploid organisms, particularly when there is a high degree of heterozygousity.  Everywhere the alleles differ can cause a branch in the graph that may result in fragmentation.  The assembly of a diploid may approach double the expected size, if the chromosome copies are sufficiently different.</a:t>
            </a:r>
          </a:p>
          <a:p>
            <a:pPr eaLnBrk="1" hangingPunct="1"/>
            <a:endParaRPr lang="en-US" baseline="0" dirty="0" smtClean="0"/>
          </a:p>
          <a:p>
            <a:pPr eaLnBrk="1" hangingPunct="1"/>
            <a:r>
              <a:rPr lang="en-US" baseline="0" dirty="0" smtClean="0"/>
              <a:t>Biased sequence composition can also cause problems; in this case, the high-GC area may have insufficient coverage for assembly, yielding a gap.</a:t>
            </a:r>
          </a:p>
          <a:p>
            <a:pPr eaLnBrk="1" hangingPunct="1"/>
            <a:endParaRPr lang="en-US" baseline="0" dirty="0" smtClean="0"/>
          </a:p>
          <a:p>
            <a:pPr eaLnBrk="1" hangingPunct="1"/>
            <a:r>
              <a:rPr lang="en-US" baseline="0" dirty="0" smtClean="0"/>
              <a:t>Also, the organism may physically contain different numbers of copies of features.  These may be plasmids in the case of bacteria, or organelles such as mitochondria in eukaryotes.  Often it is necessary to assemble them separately.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3" name="Rectangle 7"/>
          <p:cNvSpPr txBox="1">
            <a:spLocks noGrp="1" noChangeArrowheads="1"/>
          </p:cNvSpPr>
          <p:nvPr/>
        </p:nvSpPr>
        <p:spPr bwMode="auto">
          <a:xfrm>
            <a:off x="3956050" y="8818563"/>
            <a:ext cx="3027363" cy="463550"/>
          </a:xfrm>
          <a:prstGeom prst="rect">
            <a:avLst/>
          </a:prstGeom>
          <a:noFill/>
          <a:ln w="9525">
            <a:noFill/>
            <a:miter lim="800000"/>
            <a:headEnd/>
            <a:tailEnd/>
          </a:ln>
        </p:spPr>
        <p:txBody>
          <a:bodyPr lIns="92958" tIns="46479" rIns="92958" bIns="46479" anchor="b"/>
          <a:lstStyle/>
          <a:p>
            <a:pPr algn="r" defTabSz="930275"/>
            <a:fld id="{031BFBA7-E88C-405F-9B02-881133F84F5C}" type="slidenum">
              <a:rPr lang="en-US" sz="1200" b="0">
                <a:latin typeface="Times New Roman" pitchFamily="18" charset="0"/>
              </a:rPr>
              <a:pPr algn="r" defTabSz="930275"/>
              <a:t>23</a:t>
            </a:fld>
            <a:endParaRPr lang="en-US" sz="1200" b="0">
              <a:latin typeface="Times New Roman" pitchFamily="18" charset="0"/>
            </a:endParaRPr>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a:noFill/>
          <a:ln/>
        </p:spPr>
        <p:txBody>
          <a:bodyPr/>
          <a:lstStyle/>
          <a:p>
            <a:pPr eaLnBrk="1" hangingPunct="1"/>
            <a:r>
              <a:rPr lang="en-US" dirty="0" smtClean="0"/>
              <a:t>These are real assemblies of synthetic reads, generated from known genomes.</a:t>
            </a:r>
          </a:p>
          <a:p>
            <a:pPr eaLnBrk="1" hangingPunct="1"/>
            <a:r>
              <a:rPr lang="en-US" dirty="0" smtClean="0"/>
              <a:t>The goal is to produce 1 fragment per replicon.  With</a:t>
            </a:r>
            <a:r>
              <a:rPr lang="en-US" baseline="0" dirty="0" smtClean="0"/>
              <a:t> the fragment library only, the assemblies are acceptable, but not ideal.</a:t>
            </a:r>
          </a:p>
          <a:p>
            <a:pPr eaLnBrk="1" hangingPunct="1"/>
            <a:r>
              <a:rPr lang="en-US" baseline="0" dirty="0" smtClean="0"/>
              <a:t>Repeats and GC content make microbes hard.</a:t>
            </a:r>
          </a:p>
          <a:p>
            <a:pPr eaLnBrk="1" hangingPunct="1"/>
            <a:r>
              <a:rPr lang="en-US" baseline="0" dirty="0" smtClean="0"/>
              <a:t>Strain variation and copy variation makes </a:t>
            </a:r>
            <a:r>
              <a:rPr lang="en-US" baseline="0" dirty="0" err="1" smtClean="0"/>
              <a:t>probem</a:t>
            </a:r>
            <a:r>
              <a:rPr lang="en-US" baseline="0" dirty="0" smtClean="0"/>
              <a:t> worse, so </a:t>
            </a:r>
            <a:r>
              <a:rPr lang="en-US" baseline="0" dirty="0" err="1" smtClean="0"/>
              <a:t>metagenomces</a:t>
            </a:r>
            <a:r>
              <a:rPr lang="en-US" baseline="0" dirty="0" smtClean="0"/>
              <a:t> worse than isolates</a:t>
            </a:r>
          </a:p>
          <a:p>
            <a:pPr eaLnBrk="1" hangingPunct="1"/>
            <a:r>
              <a:rPr lang="en-US" baseline="0" dirty="0" smtClean="0"/>
              <a:t>Simulated data shows the limitations based on the properties of the genome (repeats).</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1" name="Rectangle 7"/>
          <p:cNvSpPr>
            <a:spLocks noGrp="1" noChangeArrowheads="1"/>
          </p:cNvSpPr>
          <p:nvPr>
            <p:ph type="sldNum" sz="quarter" idx="5"/>
          </p:nvPr>
        </p:nvSpPr>
        <p:spPr>
          <a:noFill/>
        </p:spPr>
        <p:txBody>
          <a:bodyPr/>
          <a:lstStyle/>
          <a:p>
            <a:fld id="{7E341855-B75A-4DCF-A5F4-A6E2F599D960}" type="slidenum">
              <a:rPr lang="en-US" smtClean="0"/>
              <a:pPr/>
              <a:t>24</a:t>
            </a:fld>
            <a:endParaRPr lang="en-US" smtClean="0"/>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a:noFill/>
          <a:ln/>
        </p:spPr>
        <p:txBody>
          <a:bodyPr/>
          <a:lstStyle/>
          <a:p>
            <a:pPr eaLnBrk="1" hangingPunct="1"/>
            <a:r>
              <a:rPr lang="en-US" dirty="0" smtClean="0"/>
              <a:t>Bringing in the problems associated with real data, such as errors and coverage bias, makes the assemblies even worse,</a:t>
            </a:r>
            <a:r>
              <a:rPr lang="en-US" baseline="0" dirty="0" smtClean="0"/>
              <a:t> though still usable.</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7" name="Rectangle 7"/>
          <p:cNvSpPr>
            <a:spLocks noGrp="1" noChangeArrowheads="1"/>
          </p:cNvSpPr>
          <p:nvPr>
            <p:ph type="sldNum" sz="quarter" idx="5"/>
          </p:nvPr>
        </p:nvSpPr>
        <p:spPr>
          <a:noFill/>
        </p:spPr>
        <p:txBody>
          <a:bodyPr/>
          <a:lstStyle/>
          <a:p>
            <a:fld id="{4FBC2738-FC95-4876-9AAD-4F7E5D774783}" type="slidenum">
              <a:rPr lang="en-US" smtClean="0"/>
              <a:pPr/>
              <a:t>25</a:t>
            </a:fld>
            <a:endParaRPr lang="en-US" smtClean="0"/>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a:noFill/>
          <a:ln/>
        </p:spPr>
        <p:txBody>
          <a:bodyPr/>
          <a:lstStyle/>
          <a:p>
            <a:pPr eaLnBrk="1" hangingPunct="1"/>
            <a:r>
              <a:rPr lang="en-US" dirty="0" smtClean="0"/>
              <a:t>So</a:t>
            </a:r>
            <a:r>
              <a:rPr lang="en-US" baseline="0" dirty="0" smtClean="0"/>
              <a:t> it is possible to achieve accurate, near-complete assemblies with short reads only.  Note that the LMP data greatly improved the continuity, but did not have much impact on the fraction of genes identified, since the captured gaps still have unknown sequence.  But it can still be useful for pathway analysis to know which genes are located near each other.</a:t>
            </a:r>
          </a:p>
          <a:p>
            <a:pPr eaLnBrk="1" hangingPunct="1"/>
            <a:r>
              <a:rPr lang="en-US" baseline="0" dirty="0" smtClean="0"/>
              <a:t>What is the best you can do in real microbial isolate genomes, with a single lib </a:t>
            </a:r>
            <a:r>
              <a:rPr lang="en-US" baseline="0" dirty="0" err="1" smtClean="0"/>
              <a:t>metagenomes</a:t>
            </a:r>
            <a:r>
              <a:rPr lang="en-US" baseline="0" dirty="0" smtClean="0"/>
              <a:t> would be worse.</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5" name="Rectangle 7"/>
          <p:cNvSpPr txBox="1">
            <a:spLocks noGrp="1" noChangeArrowheads="1"/>
          </p:cNvSpPr>
          <p:nvPr/>
        </p:nvSpPr>
        <p:spPr bwMode="auto">
          <a:xfrm>
            <a:off x="3956050" y="8818563"/>
            <a:ext cx="3027363" cy="463550"/>
          </a:xfrm>
          <a:prstGeom prst="rect">
            <a:avLst/>
          </a:prstGeom>
          <a:noFill/>
          <a:ln w="9525">
            <a:noFill/>
            <a:miter lim="800000"/>
            <a:headEnd/>
            <a:tailEnd/>
          </a:ln>
        </p:spPr>
        <p:txBody>
          <a:bodyPr lIns="92951" tIns="46476" rIns="92951" bIns="46476" anchor="b"/>
          <a:lstStyle/>
          <a:p>
            <a:pPr algn="r" defTabSz="930275"/>
            <a:fld id="{B06D2F04-22F9-4AA9-9C89-71305E463772}" type="slidenum">
              <a:rPr lang="en-US" sz="1200" b="0">
                <a:latin typeface="Times New Roman" pitchFamily="18" charset="0"/>
              </a:rPr>
              <a:pPr algn="r" defTabSz="930275"/>
              <a:t>26</a:t>
            </a:fld>
            <a:endParaRPr lang="en-US" sz="1200" b="0">
              <a:latin typeface="Times New Roman" pitchFamily="18" charset="0"/>
            </a:endParaRPr>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a:noFill/>
          <a:ln/>
        </p:spPr>
        <p:txBody>
          <a:bodyPr lIns="92951" tIns="46476" rIns="92951" bIns="46476"/>
          <a:lstStyle/>
          <a:p>
            <a:pPr marL="0" marR="0" indent="0" algn="l" defTabSz="914400" rtl="0" eaLnBrk="0" fontAlgn="base" latinLnBrk="0" hangingPunct="0">
              <a:lnSpc>
                <a:spcPct val="100000"/>
              </a:lnSpc>
              <a:spcBef>
                <a:spcPct val="0"/>
              </a:spcBef>
              <a:spcAft>
                <a:spcPct val="0"/>
              </a:spcAft>
              <a:buClrTx/>
              <a:buSzTx/>
              <a:buFont typeface="Wingdings" pitchFamily="2" charset="2"/>
              <a:buNone/>
              <a:tabLst/>
              <a:defRPr/>
            </a:pPr>
            <a:r>
              <a:rPr lang="en-US" baseline="0" dirty="0" smtClean="0"/>
              <a:t>Simulated data shows the limitations based on the properties of the genome (repeats).</a:t>
            </a:r>
            <a:endParaRPr lang="en-US" dirty="0" smtClean="0"/>
          </a:p>
          <a:p>
            <a:pPr>
              <a:spcBef>
                <a:spcPct val="0"/>
              </a:spcBef>
              <a:buFont typeface="Wingdings" pitchFamily="2" charset="2"/>
              <a:buNone/>
            </a:pPr>
            <a:endParaRPr lang="en-US" dirty="0" smtClean="0"/>
          </a:p>
          <a:p>
            <a:pPr>
              <a:spcBef>
                <a:spcPct val="0"/>
              </a:spcBef>
              <a:buFont typeface="Wingdings" pitchFamily="2" charset="2"/>
              <a:buNone/>
            </a:pPr>
            <a:r>
              <a:rPr lang="en-US" dirty="0" smtClean="0"/>
              <a:t>*Animated</a:t>
            </a:r>
          </a:p>
          <a:p>
            <a:pPr marL="228600" indent="-228600">
              <a:spcBef>
                <a:spcPct val="0"/>
              </a:spcBef>
              <a:buFont typeface="Wingdings" pitchFamily="2" charset="2"/>
              <a:buAutoNum type="arabicParenR"/>
            </a:pPr>
            <a:r>
              <a:rPr lang="en-US" dirty="0" smtClean="0"/>
              <a:t>Knowing how assembly works, we can do simulations to investigate how successful assembly might be for a given genome. </a:t>
            </a:r>
          </a:p>
          <a:p>
            <a:pPr marL="228600" indent="-228600">
              <a:spcBef>
                <a:spcPct val="0"/>
              </a:spcBef>
              <a:buFont typeface="Wingdings" pitchFamily="2" charset="2"/>
              <a:buAutoNum type="arabicParenR"/>
            </a:pPr>
            <a:r>
              <a:rPr lang="en-US" dirty="0" smtClean="0"/>
              <a:t>For example, we can read through a genome and count the number of unique kmers</a:t>
            </a:r>
            <a:r>
              <a:rPr lang="en-US" baseline="0" dirty="0" smtClean="0"/>
              <a:t> of a given length; these should be able to assemble perfectly.</a:t>
            </a:r>
            <a:endParaRPr lang="en-US" dirty="0" smtClean="0"/>
          </a:p>
          <a:p>
            <a:pPr>
              <a:spcBef>
                <a:spcPct val="0"/>
              </a:spcBef>
              <a:buFont typeface="Wingdings" pitchFamily="2" charset="2"/>
              <a:buNone/>
            </a:pPr>
            <a:r>
              <a:rPr lang="en-US" dirty="0" smtClean="0"/>
              <a:t>3)  For these 6 microbes, most of the genome is comprised of unique kmers once K=30.  </a:t>
            </a:r>
          </a:p>
          <a:p>
            <a:pPr>
              <a:spcBef>
                <a:spcPct val="0"/>
              </a:spcBef>
              <a:buFont typeface="Wingdings" pitchFamily="2" charset="2"/>
              <a:buNone/>
            </a:pPr>
            <a:r>
              <a:rPr lang="en-US" dirty="0" smtClean="0"/>
              <a:t>4)  Increasing to K=150,</a:t>
            </a:r>
            <a:r>
              <a:rPr lang="en-US" baseline="0" dirty="0" smtClean="0"/>
              <a:t> the maximum possible with 150bp reads, does not really help much; there will still be gaps in the assembly caused by repeats longer than 150bp.</a:t>
            </a:r>
            <a:endParaRPr lang="en-US" dirty="0" smtClean="0"/>
          </a:p>
          <a:p>
            <a:pPr>
              <a:spcBef>
                <a:spcPct val="0"/>
              </a:spcBef>
              <a:buFont typeface="Wingdings" pitchFamily="2" charset="2"/>
              <a:buNone/>
            </a:pPr>
            <a:r>
              <a:rPr lang="en-US" dirty="0" smtClean="0"/>
              <a:t>This</a:t>
            </a:r>
            <a:r>
              <a:rPr lang="en-US" baseline="0" dirty="0" smtClean="0"/>
              <a:t> graph only indicates the fraction of genome that is unique, not how continuous that fraction is.  If the repetitive 3% is scattered throughout the genome, it will result in more fragments than if it was clumped together.</a:t>
            </a:r>
            <a:endParaRPr lang="en-US" dirty="0" smtClean="0"/>
          </a:p>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a:noFill/>
        </p:spPr>
        <p:txBody>
          <a:bodyPr/>
          <a:lstStyle/>
          <a:p>
            <a:fld id="{8641B4EC-05A4-4F83-8102-442FFDD02BBD}" type="slidenum">
              <a:rPr lang="en-US" smtClean="0"/>
              <a:pPr/>
              <a:t>27</a:t>
            </a:fld>
            <a:endParaRPr lang="en-US" smtClean="0"/>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pPr eaLnBrk="1" hangingPunct="1"/>
            <a:r>
              <a:rPr lang="en-US" dirty="0" smtClean="0"/>
              <a:t>In</a:t>
            </a:r>
            <a:r>
              <a:rPr lang="en-US" baseline="0" dirty="0" smtClean="0"/>
              <a:t> light of all these real-world problems, who do we get a good assembly?</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p:cNvSpPr>
            <a:spLocks noGrp="1" noChangeArrowheads="1"/>
          </p:cNvSpPr>
          <p:nvPr>
            <p:ph type="sldNum" sz="quarter" idx="5"/>
          </p:nvPr>
        </p:nvSpPr>
        <p:spPr>
          <a:noFill/>
        </p:spPr>
        <p:txBody>
          <a:bodyPr/>
          <a:lstStyle/>
          <a:p>
            <a:fld id="{3EDE4984-1C70-4772-ABB3-BAC72C2BB6B7}" type="slidenum">
              <a:rPr lang="en-US" smtClean="0"/>
              <a:pPr/>
              <a:t>28</a:t>
            </a:fld>
            <a:endParaRPr lang="en-US" smtClean="0"/>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pPr eaLnBrk="1" hangingPunct="1"/>
            <a:r>
              <a:rPr lang="en-US" dirty="0" smtClean="0"/>
              <a:t>*Animated</a:t>
            </a:r>
          </a:p>
          <a:p>
            <a:pPr marL="228600" indent="-228600" eaLnBrk="1" hangingPunct="1">
              <a:buAutoNum type="arabicParenR"/>
            </a:pPr>
            <a:r>
              <a:rPr lang="en-US" dirty="0" smtClean="0"/>
              <a:t>A good assembly starts in the lab,</a:t>
            </a:r>
            <a:r>
              <a:rPr lang="en-US" baseline="0" dirty="0" smtClean="0"/>
              <a:t> </a:t>
            </a:r>
            <a:r>
              <a:rPr lang="en-US" dirty="0" smtClean="0"/>
              <a:t>with the best possible data.</a:t>
            </a:r>
          </a:p>
          <a:p>
            <a:pPr marL="228600" indent="-228600" eaLnBrk="1" hangingPunct="1">
              <a:buAutoNum type="arabicParenR"/>
            </a:pPr>
            <a:r>
              <a:rPr lang="en-US" dirty="0" smtClean="0"/>
              <a:t>Longer inserts on LMP data to improve scaffolding</a:t>
            </a:r>
          </a:p>
          <a:p>
            <a:pPr marL="228600" indent="-228600" eaLnBrk="1" hangingPunct="1">
              <a:buAutoNum type="arabicParenR"/>
            </a:pPr>
            <a:r>
              <a:rPr lang="en-US" dirty="0" smtClean="0"/>
              <a:t>Overlapping</a:t>
            </a:r>
            <a:r>
              <a:rPr lang="en-US" baseline="0" dirty="0" smtClean="0"/>
              <a:t> paired reads, in this case 2x150bp data with a 270bp insert size, allows self-correction and longer kmers</a:t>
            </a:r>
          </a:p>
          <a:p>
            <a:pPr marL="228600" indent="-228600" eaLnBrk="1" hangingPunct="1">
              <a:buAutoNum type="arabicParenR"/>
            </a:pPr>
            <a:r>
              <a:rPr lang="en-US" baseline="0" dirty="0" smtClean="0"/>
              <a:t>New chemistry versions reduce error rates and bias</a:t>
            </a:r>
          </a:p>
          <a:p>
            <a:pPr marL="228600" indent="-228600" eaLnBrk="1" hangingPunct="1">
              <a:buAutoNum type="arabicParenR"/>
            </a:pPr>
            <a:r>
              <a:rPr lang="en-US" dirty="0" smtClean="0"/>
              <a:t>Extensive</a:t>
            </a:r>
            <a:r>
              <a:rPr lang="en-US" baseline="0" dirty="0" smtClean="0"/>
              <a:t> quality-control removes artifacts and other junk, and ultimately, libraries may be re-sequenced if they still fail QC metrics</a:t>
            </a:r>
          </a:p>
          <a:p>
            <a:pPr marL="228600" indent="-228600" eaLnBrk="1" hangingPunct="1">
              <a:buAutoNum type="arabicParenR"/>
            </a:pPr>
            <a:r>
              <a:rPr lang="en-US" baseline="0" dirty="0" smtClean="0"/>
              <a:t>The best software for the project type is used.</a:t>
            </a:r>
            <a:endParaRPr lang="en-US" dirty="0" smtClean="0"/>
          </a:p>
          <a:p>
            <a:pPr eaLnBrk="1" hangingPunct="1"/>
            <a:r>
              <a:rPr lang="en-US" dirty="0" smtClean="0"/>
              <a:t>We constantly test</a:t>
            </a:r>
            <a:r>
              <a:rPr lang="en-US" baseline="0" dirty="0" smtClean="0"/>
              <a:t> and develop new software in an effort to always assemble with the best available tools.</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the reason we like Spades is we do lots of single cells and Spades</a:t>
            </a:r>
            <a:r>
              <a:rPr lang="en-US" baseline="0" dirty="0" smtClean="0"/>
              <a:t> has a --</a:t>
            </a:r>
            <a:r>
              <a:rPr lang="en-US" baseline="0" dirty="0" err="1" smtClean="0"/>
              <a:t>sc</a:t>
            </a:r>
            <a:r>
              <a:rPr lang="en-US" baseline="0" dirty="0" smtClean="0"/>
              <a:t> flag, which deals with non-uniform coverage.</a:t>
            </a:r>
            <a:endParaRPr lang="en-US" dirty="0" smtClean="0"/>
          </a:p>
          <a:p>
            <a:endParaRPr lang="en-US" dirty="0" smtClean="0"/>
          </a:p>
          <a:p>
            <a:r>
              <a:rPr lang="en-US" dirty="0" smtClean="0"/>
              <a:t>We</a:t>
            </a:r>
            <a:r>
              <a:rPr lang="en-US" baseline="0" dirty="0" smtClean="0"/>
              <a:t> found i</a:t>
            </a:r>
            <a:r>
              <a:rPr lang="en-US" dirty="0" smtClean="0"/>
              <a:t>t does a better job of assembling 16S</a:t>
            </a:r>
          </a:p>
          <a:p>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smtClean="0"/>
              <a:t>Error correction -</a:t>
            </a:r>
            <a:r>
              <a:rPr lang="en-US" sz="2400" baseline="0" dirty="0" smtClean="0"/>
              <a:t> </a:t>
            </a:r>
            <a:r>
              <a:rPr lang="en-US" sz="2400" dirty="0" err="1" smtClean="0"/>
              <a:t>IonHammer</a:t>
            </a:r>
            <a:r>
              <a:rPr lang="en-US" sz="2400" dirty="0" smtClean="0"/>
              <a:t> (for </a:t>
            </a:r>
            <a:r>
              <a:rPr lang="en-US" sz="2400" dirty="0" err="1" smtClean="0"/>
              <a:t>IonTorrent</a:t>
            </a:r>
            <a:r>
              <a:rPr lang="en-US" sz="2400" dirty="0" smtClean="0"/>
              <a:t> data)</a:t>
            </a:r>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29</a:t>
            </a:fld>
            <a:endParaRPr lang="en-US"/>
          </a:p>
        </p:txBody>
      </p:sp>
    </p:spTree>
    <p:extLst>
      <p:ext uri="{BB962C8B-B14F-4D97-AF65-F5344CB8AC3E}">
        <p14:creationId xmlns:p14="http://schemas.microsoft.com/office/powerpoint/2010/main" val="1617728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5" name="Rectangle 7"/>
          <p:cNvSpPr>
            <a:spLocks noGrp="1" noChangeArrowheads="1"/>
          </p:cNvSpPr>
          <p:nvPr>
            <p:ph type="sldNum" sz="quarter" idx="5"/>
          </p:nvPr>
        </p:nvSpPr>
        <p:spPr>
          <a:noFill/>
        </p:spPr>
        <p:txBody>
          <a:bodyPr/>
          <a:lstStyle/>
          <a:p>
            <a:fld id="{48D8F021-7458-4F02-BF65-D95609D74E6D}" type="slidenum">
              <a:rPr lang="en-US" smtClean="0"/>
              <a:pPr/>
              <a:t>30</a:t>
            </a:fld>
            <a:endParaRPr lang="en-US" smtClean="0"/>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a:noFill/>
          <a:ln/>
        </p:spPr>
        <p:txBody>
          <a:bodyPr/>
          <a:lstStyle/>
          <a:p>
            <a:pPr eaLnBrk="1" hangingPunct="1"/>
            <a:r>
              <a:rPr lang="en-US" dirty="0" smtClean="0"/>
              <a:t>How</a:t>
            </a:r>
            <a:r>
              <a:rPr lang="en-US" baseline="0" dirty="0" smtClean="0"/>
              <a:t> do we further improve the assembly, and fill in these gaps?  Often this is fundamentally impossible with reads shorter than the gaps.  So we have to turn to longer reads.</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txBox="1">
            <a:spLocks noGrp="1" noChangeArrowheads="1"/>
          </p:cNvSpPr>
          <p:nvPr/>
        </p:nvSpPr>
        <p:spPr bwMode="auto">
          <a:xfrm>
            <a:off x="3956050" y="8818563"/>
            <a:ext cx="3027363" cy="463550"/>
          </a:xfrm>
          <a:prstGeom prst="rect">
            <a:avLst/>
          </a:prstGeom>
          <a:noFill/>
          <a:ln w="9525">
            <a:noFill/>
            <a:miter lim="800000"/>
            <a:headEnd/>
            <a:tailEnd/>
          </a:ln>
        </p:spPr>
        <p:txBody>
          <a:bodyPr lIns="92958" tIns="46479" rIns="92958" bIns="46479" anchor="b"/>
          <a:lstStyle/>
          <a:p>
            <a:pPr algn="r" defTabSz="930275"/>
            <a:fld id="{35B5DEE2-D657-405F-8895-D0F7806797F9}" type="slidenum">
              <a:rPr lang="en-US" sz="1200" b="0">
                <a:latin typeface="Times New Roman" pitchFamily="18" charset="0"/>
              </a:rPr>
              <a:pPr algn="r" defTabSz="930275"/>
              <a:t>3</a:t>
            </a:fld>
            <a:endParaRPr lang="en-US" sz="1200" b="0">
              <a:latin typeface="Times New Roman" pitchFamily="18" charset="0"/>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pPr eaLnBrk="1" hangingPunct="1"/>
            <a:r>
              <a:rPr lang="en-US" dirty="0" smtClean="0"/>
              <a:t>So now let’s introduce some basic terms.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3" name="Rectangle 7"/>
          <p:cNvSpPr>
            <a:spLocks noGrp="1" noChangeArrowheads="1"/>
          </p:cNvSpPr>
          <p:nvPr>
            <p:ph type="sldNum" sz="quarter" idx="5"/>
          </p:nvPr>
        </p:nvSpPr>
        <p:spPr>
          <a:noFill/>
        </p:spPr>
        <p:txBody>
          <a:bodyPr/>
          <a:lstStyle/>
          <a:p>
            <a:fld id="{F07DCA3F-4DDA-481C-A3C1-99EE4F2F28AA}" type="slidenum">
              <a:rPr lang="en-US" smtClean="0"/>
              <a:pPr/>
              <a:t>31</a:t>
            </a:fld>
            <a:endParaRPr lang="en-US" smtClean="0"/>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a:noFill/>
          <a:ln/>
        </p:spPr>
        <p:txBody>
          <a:bodyPr/>
          <a:lstStyle/>
          <a:p>
            <a:pPr eaLnBrk="1" hangingPunct="1"/>
            <a:r>
              <a:rPr lang="en-US" dirty="0" smtClean="0"/>
              <a:t>Specifically, longer reads from 3</a:t>
            </a:r>
            <a:r>
              <a:rPr lang="en-US" baseline="30000" dirty="0" smtClean="0"/>
              <a:t>rd</a:t>
            </a:r>
            <a:r>
              <a:rPr lang="en-US" dirty="0" smtClean="0"/>
              <a:t>-generation, single-molecule sequencing.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important thing about long-read libraries is that they can span repeats.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Problems of previous LMP</a:t>
            </a:r>
            <a:r>
              <a:rPr lang="en-US" baseline="0" dirty="0" smtClean="0"/>
              <a:t> sequencing</a:t>
            </a:r>
            <a:r>
              <a:rPr lang="en-US" dirty="0" smtClean="0"/>
              <a:t> were poor lib construction efficiency, bias, </a:t>
            </a:r>
            <a:r>
              <a:rPr lang="en-US" dirty="0" err="1" smtClean="0"/>
              <a:t>lg</a:t>
            </a:r>
            <a:r>
              <a:rPr lang="en-US" dirty="0" smtClean="0"/>
              <a:t> input DNA requirements which is why we are trying to not use them in future.</a:t>
            </a:r>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32</a:t>
            </a:fld>
            <a:endParaRPr lang="en-US"/>
          </a:p>
        </p:txBody>
      </p:sp>
    </p:spTree>
    <p:extLst>
      <p:ext uri="{BB962C8B-B14F-4D97-AF65-F5344CB8AC3E}">
        <p14:creationId xmlns:p14="http://schemas.microsoft.com/office/powerpoint/2010/main" val="2702524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eaLnBrk="0" fontAlgn="base" hangingPunct="0">
              <a:spcBef>
                <a:spcPct val="30000"/>
              </a:spcBef>
              <a:spcAft>
                <a:spcPct val="0"/>
              </a:spcAft>
              <a:defRPr/>
            </a:pPr>
            <a:r>
              <a:rPr lang="en-US" dirty="0" smtClean="0"/>
              <a:t>Blue pippin requires</a:t>
            </a:r>
            <a:r>
              <a:rPr lang="en-US" baseline="0" dirty="0" smtClean="0"/>
              <a:t> higher quality DNA and more of it.</a:t>
            </a:r>
          </a:p>
          <a:p>
            <a:pPr defTabSz="899404" eaLnBrk="0" fontAlgn="base" hangingPunct="0">
              <a:spcBef>
                <a:spcPct val="30000"/>
              </a:spcBef>
              <a:spcAft>
                <a:spcPct val="0"/>
              </a:spcAft>
              <a:defRPr/>
            </a:pPr>
            <a:endParaRPr lang="en-US" dirty="0" smtClean="0"/>
          </a:p>
          <a:p>
            <a:pPr defTabSz="899404" eaLnBrk="0" fontAlgn="base" hangingPunct="0">
              <a:spcBef>
                <a:spcPct val="30000"/>
              </a:spcBef>
              <a:spcAft>
                <a:spcPct val="0"/>
              </a:spcAft>
              <a:defRPr/>
            </a:pPr>
            <a:r>
              <a:rPr lang="en-US" dirty="0" smtClean="0"/>
              <a:t>3</a:t>
            </a:r>
            <a:r>
              <a:rPr lang="en-US" baseline="30000" dirty="0" smtClean="0"/>
              <a:t>rd</a:t>
            </a:r>
            <a:r>
              <a:rPr lang="en-US" dirty="0" smtClean="0"/>
              <a:t> </a:t>
            </a:r>
            <a:r>
              <a:rPr lang="en-US" dirty="0" smtClean="0"/>
              <a:t>generation data is based on single molecules, with long read length.</a:t>
            </a:r>
            <a:r>
              <a:rPr lang="en-US" baseline="0" dirty="0" smtClean="0"/>
              <a:t>  </a:t>
            </a:r>
            <a:br>
              <a:rPr lang="en-US" baseline="0" dirty="0" smtClean="0"/>
            </a:br>
            <a:r>
              <a:rPr lang="en-US" baseline="0" dirty="0" smtClean="0"/>
              <a:t>So</a:t>
            </a:r>
            <a:r>
              <a:rPr lang="en-US" dirty="0" smtClean="0"/>
              <a:t> far, they all have much higher error rates than prior</a:t>
            </a:r>
            <a:r>
              <a:rPr lang="en-US" baseline="0" dirty="0" smtClean="0"/>
              <a:t> technologies, but for example, individual </a:t>
            </a:r>
            <a:r>
              <a:rPr lang="en-US" dirty="0" err="1" smtClean="0"/>
              <a:t>PacBio</a:t>
            </a:r>
            <a:r>
              <a:rPr lang="en-US" baseline="0" dirty="0" smtClean="0"/>
              <a:t> sequences can be read multiple times for greater accuracy.</a:t>
            </a:r>
            <a:endParaRPr lang="en-US" dirty="0" smtClean="0"/>
          </a:p>
          <a:p>
            <a:r>
              <a:rPr lang="en-US" dirty="0" smtClean="0"/>
              <a:t>Read lengths are far longer than any existing or expected </a:t>
            </a:r>
            <a:r>
              <a:rPr lang="en-US" dirty="0" err="1" smtClean="0"/>
              <a:t>Illumina</a:t>
            </a:r>
            <a:r>
              <a:rPr lang="en-US" dirty="0" smtClean="0"/>
              <a:t> platform.</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a:t>
            </a:r>
            <a:r>
              <a:rPr lang="en-US" dirty="0" err="1" smtClean="0"/>
              <a:t>PacBio</a:t>
            </a:r>
            <a:r>
              <a:rPr lang="en-US" dirty="0" smtClean="0"/>
              <a:t> emphasize error is random. We do mostly inter-molecule correction rather than intra-molecule correction.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a:t>
            </a:r>
            <a:r>
              <a:rPr lang="en-US" baseline="0" dirty="0" smtClean="0"/>
              <a:t> the l</a:t>
            </a:r>
            <a:r>
              <a:rPr lang="en-US" dirty="0" smtClean="0"/>
              <a:t>eft</a:t>
            </a:r>
            <a:r>
              <a:rPr lang="en-US" baseline="0" dirty="0" smtClean="0"/>
              <a:t> graph cost throughput and DNA requirement are some of the reasons (see more below).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Reasonable compromise between what protocol can do and cost because of tough to sequence genomes.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 some plants with high repeats can push the platform to make longer reads.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Even with 80% GC content will still work.</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Error rate is part of platform but because random you can work around it with </a:t>
            </a:r>
            <a:r>
              <a:rPr lang="en-US" baseline="0" dirty="0" err="1" smtClean="0"/>
              <a:t>cov</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Can work around the error rate, which you cannot do with other platforms.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Key for PB  data is that reads should be longer than repeats in your genome to get optimal results</a:t>
            </a:r>
          </a:p>
          <a:p>
            <a:endParaRPr lang="en-US" dirty="0" smtClean="0"/>
          </a:p>
          <a:p>
            <a:endParaRPr lang="en-US" dirty="0" smtClean="0"/>
          </a:p>
          <a:p>
            <a:r>
              <a:rPr lang="en-US" dirty="0" smtClean="0"/>
              <a:t>The flat coverage distribution means less data is required and allows better coverage estimates.</a:t>
            </a:r>
          </a:p>
          <a:p>
            <a:endParaRPr lang="en-US" dirty="0" smtClean="0"/>
          </a:p>
          <a:p>
            <a:r>
              <a:rPr lang="en-US" dirty="0" smtClean="0"/>
              <a:t>The majority</a:t>
            </a:r>
            <a:r>
              <a:rPr lang="en-US" baseline="0" dirty="0" smtClean="0"/>
              <a:t> of libraries for microbes and fungi are &gt;10kb </a:t>
            </a:r>
            <a:r>
              <a:rPr lang="en-US" baseline="0" dirty="0" err="1" smtClean="0"/>
              <a:t>AMPure</a:t>
            </a:r>
            <a:r>
              <a:rPr lang="en-US" baseline="0" dirty="0" smtClean="0"/>
              <a:t> libraries due to DNA requirements, cost and throughput. &gt;10 </a:t>
            </a:r>
            <a:r>
              <a:rPr lang="en-US" baseline="0" dirty="0" err="1" smtClean="0"/>
              <a:t>AMPure</a:t>
            </a:r>
            <a:r>
              <a:rPr lang="en-US" baseline="0" dirty="0" smtClean="0"/>
              <a:t> data is from April 2016, the mean read length varies by library but is several kb.  For plant projects we have been making some very larger insert libraries, this is from a Dec 2015 library.  These libraries require much more DNA  (10s of </a:t>
            </a:r>
            <a:r>
              <a:rPr lang="en-US" baseline="0" dirty="0" err="1" smtClean="0"/>
              <a:t>ug</a:t>
            </a:r>
            <a:r>
              <a:rPr lang="en-US" baseline="0" dirty="0" smtClean="0"/>
              <a:t> </a:t>
            </a:r>
            <a:r>
              <a:rPr lang="en-US" baseline="0" dirty="0" err="1" smtClean="0"/>
              <a:t>vs</a:t>
            </a:r>
            <a:r>
              <a:rPr lang="en-US" baseline="0" dirty="0" smtClean="0"/>
              <a:t> 5 </a:t>
            </a:r>
            <a:r>
              <a:rPr lang="en-US" baseline="0" dirty="0" err="1" smtClean="0"/>
              <a:t>ug</a:t>
            </a:r>
            <a:r>
              <a:rPr lang="en-US" baseline="0" dirty="0" smtClean="0"/>
              <a:t>) for &gt; 10kb </a:t>
            </a:r>
            <a:r>
              <a:rPr lang="en-US" baseline="0" dirty="0" err="1" smtClean="0"/>
              <a:t>ampure</a:t>
            </a:r>
            <a:r>
              <a:rPr lang="en-US" baseline="0" dirty="0" smtClean="0"/>
              <a:t>. Plant projects are lower volume in terms of number of projects, getting sufficient DNA is easier, and the projects are more complicated so it is worth the additional up front cost.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L50 is 22kb,</a:t>
            </a:r>
            <a:r>
              <a:rPr lang="en-US" baseline="0" dirty="0" smtClean="0"/>
              <a:t> meaning 50% of the bases are in reads at least that long. The average is continually increasing as </a:t>
            </a:r>
            <a:r>
              <a:rPr lang="en-US" baseline="0" dirty="0" err="1" smtClean="0"/>
              <a:t>PacBio</a:t>
            </a:r>
            <a:r>
              <a:rPr lang="en-US" baseline="0" dirty="0" smtClean="0"/>
              <a:t> improves their library protocols and chemistry.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33</a:t>
            </a:fld>
            <a:endParaRPr lang="en-US"/>
          </a:p>
        </p:txBody>
      </p:sp>
    </p:spTree>
    <p:extLst>
      <p:ext uri="{BB962C8B-B14F-4D97-AF65-F5344CB8AC3E}">
        <p14:creationId xmlns:p14="http://schemas.microsoft.com/office/powerpoint/2010/main" val="595856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eaLnBrk="0" fontAlgn="base" hangingPunct="0">
              <a:spcBef>
                <a:spcPct val="30000"/>
              </a:spcBef>
              <a:spcAft>
                <a:spcPct val="0"/>
              </a:spcAft>
              <a:defRPr/>
            </a:pPr>
            <a:r>
              <a:rPr lang="en-US" dirty="0" smtClean="0"/>
              <a:t>3</a:t>
            </a:r>
            <a:r>
              <a:rPr lang="en-US" baseline="30000" dirty="0" smtClean="0"/>
              <a:t>rd</a:t>
            </a:r>
            <a:r>
              <a:rPr lang="en-US" dirty="0" smtClean="0"/>
              <a:t> generation data is based on single molecules, with long read length.</a:t>
            </a:r>
            <a:r>
              <a:rPr lang="en-US" baseline="0" dirty="0" smtClean="0"/>
              <a:t>  </a:t>
            </a:r>
            <a:br>
              <a:rPr lang="en-US" baseline="0" dirty="0" smtClean="0"/>
            </a:br>
            <a:r>
              <a:rPr lang="en-US" baseline="0" dirty="0" smtClean="0"/>
              <a:t>So</a:t>
            </a:r>
            <a:r>
              <a:rPr lang="en-US" dirty="0" smtClean="0"/>
              <a:t> far, they all have much higher error rates than prior</a:t>
            </a:r>
            <a:r>
              <a:rPr lang="en-US" baseline="0" dirty="0" smtClean="0"/>
              <a:t> technologies, but for example, individual </a:t>
            </a:r>
            <a:r>
              <a:rPr lang="en-US" dirty="0" err="1" smtClean="0"/>
              <a:t>PacBio</a:t>
            </a:r>
            <a:r>
              <a:rPr lang="en-US" baseline="0" dirty="0" smtClean="0"/>
              <a:t> sequences can be read multiple times for greater accuracy.</a:t>
            </a:r>
            <a:endParaRPr lang="en-US" dirty="0" smtClean="0"/>
          </a:p>
          <a:p>
            <a:r>
              <a:rPr lang="en-US" dirty="0" smtClean="0"/>
              <a:t>Read lengths are far longer than any existing or expected </a:t>
            </a:r>
            <a:r>
              <a:rPr lang="en-US" dirty="0" err="1" smtClean="0"/>
              <a:t>Illumina</a:t>
            </a:r>
            <a:r>
              <a:rPr lang="en-US" dirty="0" smtClean="0"/>
              <a:t> platform.</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a:t>
            </a:r>
            <a:r>
              <a:rPr lang="en-US" dirty="0" err="1" smtClean="0"/>
              <a:t>PacBio</a:t>
            </a:r>
            <a:r>
              <a:rPr lang="en-US" dirty="0" smtClean="0"/>
              <a:t> emphasize error is random. We do mostly inter-molecule correction rather than intra-molecule correction.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a:t>
            </a:r>
            <a:r>
              <a:rPr lang="en-US" baseline="0" dirty="0" smtClean="0"/>
              <a:t> the l</a:t>
            </a:r>
            <a:r>
              <a:rPr lang="en-US" dirty="0" smtClean="0"/>
              <a:t>eft</a:t>
            </a:r>
            <a:r>
              <a:rPr lang="en-US" baseline="0" dirty="0" smtClean="0"/>
              <a:t> graph cost throughput and DNA requirement are some of the reasons (see more below).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Reasonable compromise between what protocol can do and cost because of tough to sequence genomes.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 some plants with high repeats can push the platform to make longer reads.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Even with 80% GC content will still work.</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Error rate is part of platform but because random you can work around it with </a:t>
            </a:r>
            <a:r>
              <a:rPr lang="en-US" baseline="0" dirty="0" err="1" smtClean="0"/>
              <a:t>cov</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Can work around the error rate, which you cannot do with other platforms.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Key for PB  data is that reads should be longer than repeats in your genome to get optimal results</a:t>
            </a:r>
          </a:p>
          <a:p>
            <a:endParaRPr lang="en-US" dirty="0" smtClean="0"/>
          </a:p>
          <a:p>
            <a:endParaRPr lang="en-US" dirty="0" smtClean="0"/>
          </a:p>
          <a:p>
            <a:r>
              <a:rPr lang="en-US" dirty="0" smtClean="0"/>
              <a:t>The flat coverage distribution means less data is required and allows better coverage estimates.</a:t>
            </a:r>
          </a:p>
          <a:p>
            <a:endParaRPr lang="en-US" dirty="0" smtClean="0"/>
          </a:p>
          <a:p>
            <a:r>
              <a:rPr lang="en-US" dirty="0" smtClean="0"/>
              <a:t>The majority</a:t>
            </a:r>
            <a:r>
              <a:rPr lang="en-US" baseline="0" dirty="0" smtClean="0"/>
              <a:t> of libraries for microbes and fungi are &gt;10kb </a:t>
            </a:r>
            <a:r>
              <a:rPr lang="en-US" baseline="0" dirty="0" err="1" smtClean="0"/>
              <a:t>AMPure</a:t>
            </a:r>
            <a:r>
              <a:rPr lang="en-US" baseline="0" dirty="0" smtClean="0"/>
              <a:t> libraries due to DNA requirements, cost and throughput. &gt;10 </a:t>
            </a:r>
            <a:r>
              <a:rPr lang="en-US" baseline="0" dirty="0" err="1" smtClean="0"/>
              <a:t>AMPure</a:t>
            </a:r>
            <a:r>
              <a:rPr lang="en-US" baseline="0" dirty="0" smtClean="0"/>
              <a:t> data is from April 2016, the mean read length varies by library but is several kb.  For plant projects we have been making some very larger insert libraries, this is from a Dec 2015 library.  These libraries require much more DNA  (10s of </a:t>
            </a:r>
            <a:r>
              <a:rPr lang="en-US" baseline="0" dirty="0" err="1" smtClean="0"/>
              <a:t>ug</a:t>
            </a:r>
            <a:r>
              <a:rPr lang="en-US" baseline="0" dirty="0" smtClean="0"/>
              <a:t> </a:t>
            </a:r>
            <a:r>
              <a:rPr lang="en-US" baseline="0" dirty="0" err="1" smtClean="0"/>
              <a:t>vs</a:t>
            </a:r>
            <a:r>
              <a:rPr lang="en-US" baseline="0" dirty="0" smtClean="0"/>
              <a:t> 5 </a:t>
            </a:r>
            <a:r>
              <a:rPr lang="en-US" baseline="0" dirty="0" err="1" smtClean="0"/>
              <a:t>ug</a:t>
            </a:r>
            <a:r>
              <a:rPr lang="en-US" baseline="0" dirty="0" smtClean="0"/>
              <a:t>) for &gt; 10kb </a:t>
            </a:r>
            <a:r>
              <a:rPr lang="en-US" baseline="0" dirty="0" err="1" smtClean="0"/>
              <a:t>ampure</a:t>
            </a:r>
            <a:r>
              <a:rPr lang="en-US" baseline="0" dirty="0" smtClean="0"/>
              <a:t>. Plant projects are lower volume in terms of number of projects, getting sufficient DNA is easier, and the projects are more complicated so it is worth the additional up front cost.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L50 is 22kb,</a:t>
            </a:r>
            <a:r>
              <a:rPr lang="en-US" baseline="0" dirty="0" smtClean="0"/>
              <a:t> meaning 50% of the bases are in reads at least that long. The average is continually increasing as </a:t>
            </a:r>
            <a:r>
              <a:rPr lang="en-US" baseline="0" dirty="0" err="1" smtClean="0"/>
              <a:t>PacBio</a:t>
            </a:r>
            <a:r>
              <a:rPr lang="en-US" baseline="0" dirty="0" smtClean="0"/>
              <a:t> improves their library protocols and chemistry.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34</a:t>
            </a:fld>
            <a:endParaRPr lang="en-US"/>
          </a:p>
        </p:txBody>
      </p:sp>
    </p:spTree>
    <p:extLst>
      <p:ext uri="{BB962C8B-B14F-4D97-AF65-F5344CB8AC3E}">
        <p14:creationId xmlns:p14="http://schemas.microsoft.com/office/powerpoint/2010/main" val="5958561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85%</a:t>
            </a:r>
            <a:r>
              <a:rPr lang="en-US" baseline="0" dirty="0" smtClean="0"/>
              <a:t> error with raw data to ~99% with preassembled reads</a:t>
            </a:r>
          </a:p>
          <a:p>
            <a:endParaRPr lang="en-US" dirty="0" smtClean="0"/>
          </a:p>
          <a:p>
            <a:r>
              <a:rPr lang="en-US" dirty="0" smtClean="0"/>
              <a:t>But </a:t>
            </a:r>
            <a:r>
              <a:rPr lang="en-US" dirty="0" smtClean="0"/>
              <a:t>because fungi are diploid </a:t>
            </a:r>
            <a:r>
              <a:rPr lang="en-US" dirty="0" err="1" smtClean="0"/>
              <a:t>pacbio</a:t>
            </a:r>
            <a:r>
              <a:rPr lang="en-US" dirty="0" smtClean="0"/>
              <a:t> developed diploid aware falcon, don’t go into</a:t>
            </a:r>
            <a:r>
              <a:rPr lang="en-US" baseline="0" dirty="0" smtClean="0"/>
              <a:t> details though.</a:t>
            </a:r>
          </a:p>
          <a:p>
            <a:r>
              <a:rPr lang="en-US" sz="1200" b="0" dirty="0" smtClean="0"/>
              <a:t>Followed by a final consensus-calling step (not shown).</a:t>
            </a:r>
          </a:p>
          <a:p>
            <a:endParaRPr lang="en-US" sz="1200" b="0" dirty="0" smtClean="0"/>
          </a:p>
          <a:p>
            <a:r>
              <a:rPr lang="en-US" dirty="0" smtClean="0"/>
              <a:t>Can say that we developed HGAP with </a:t>
            </a:r>
            <a:r>
              <a:rPr lang="en-US" dirty="0" err="1" smtClean="0"/>
              <a:t>PacBio</a:t>
            </a:r>
            <a:endParaRPr lang="en-US" dirty="0" smtClean="0"/>
          </a:p>
          <a:p>
            <a:r>
              <a:rPr lang="en-US" dirty="0" smtClean="0"/>
              <a:t>Why can we use OLC assembler for </a:t>
            </a:r>
            <a:r>
              <a:rPr lang="en-US" dirty="0" err="1" smtClean="0"/>
              <a:t>PacBio</a:t>
            </a:r>
            <a:endParaRPr lang="en-US" dirty="0" smtClean="0"/>
          </a:p>
          <a:p>
            <a:r>
              <a:rPr lang="en-US" dirty="0" smtClean="0"/>
              <a:t>Need to define OLC</a:t>
            </a:r>
          </a:p>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35</a:t>
            </a:fld>
            <a:endParaRPr lang="en-US"/>
          </a:p>
        </p:txBody>
      </p:sp>
    </p:spTree>
    <p:extLst>
      <p:ext uri="{BB962C8B-B14F-4D97-AF65-F5344CB8AC3E}">
        <p14:creationId xmlns:p14="http://schemas.microsoft.com/office/powerpoint/2010/main" val="1754899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Even historically difficult microbes are doable with </a:t>
            </a:r>
            <a:r>
              <a:rPr lang="en-US" dirty="0" err="1">
                <a:latin typeface="+mn-lt"/>
              </a:rPr>
              <a:t>PacBio</a:t>
            </a:r>
            <a:r>
              <a:rPr lang="en-US" dirty="0">
                <a:latin typeface="+mn-lt"/>
              </a:rPr>
              <a:t> e.g. high GC, high repeat </a:t>
            </a:r>
            <a:r>
              <a:rPr lang="en-US" dirty="0" err="1">
                <a:latin typeface="+mn-lt"/>
              </a:rPr>
              <a:t>Actinobacteria</a:t>
            </a:r>
            <a:endParaRPr lang="en-US" dirty="0"/>
          </a:p>
        </p:txBody>
      </p:sp>
      <p:sp>
        <p:nvSpPr>
          <p:cNvPr id="4" name="Slide Number Placeholder 3"/>
          <p:cNvSpPr>
            <a:spLocks noGrp="1"/>
          </p:cNvSpPr>
          <p:nvPr>
            <p:ph type="sldNum" sz="quarter" idx="10"/>
          </p:nvPr>
        </p:nvSpPr>
        <p:spPr/>
        <p:txBody>
          <a:bodyPr/>
          <a:lstStyle/>
          <a:p>
            <a:fld id="{8C2C6E44-40CB-0E4C-AF9C-A21045C5F50A}" type="slidenum">
              <a:rPr lang="en-US" smtClean="0"/>
              <a:pPr/>
              <a:t>36</a:t>
            </a:fld>
            <a:endParaRPr lang="en-US"/>
          </a:p>
        </p:txBody>
      </p:sp>
    </p:spTree>
    <p:extLst>
      <p:ext uri="{BB962C8B-B14F-4D97-AF65-F5344CB8AC3E}">
        <p14:creationId xmlns:p14="http://schemas.microsoft.com/office/powerpoint/2010/main" val="3843533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are for fungal genomes.</a:t>
            </a:r>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37</a:t>
            </a:fld>
            <a:endParaRPr lang="en-US"/>
          </a:p>
        </p:txBody>
      </p:sp>
    </p:spTree>
    <p:extLst>
      <p:ext uri="{BB962C8B-B14F-4D97-AF65-F5344CB8AC3E}">
        <p14:creationId xmlns:p14="http://schemas.microsoft.com/office/powerpoint/2010/main" val="1215448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are for fungal genomes.</a:t>
            </a:r>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38</a:t>
            </a:fld>
            <a:endParaRPr lang="en-US"/>
          </a:p>
        </p:txBody>
      </p:sp>
    </p:spTree>
    <p:extLst>
      <p:ext uri="{BB962C8B-B14F-4D97-AF65-F5344CB8AC3E}">
        <p14:creationId xmlns:p14="http://schemas.microsoft.com/office/powerpoint/2010/main" val="10434644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r>
              <a:rPr lang="en-US" dirty="0">
                <a:latin typeface="+mn-lt"/>
              </a:rPr>
              <a:t>Here is the </a:t>
            </a:r>
            <a:r>
              <a:rPr lang="en-US" dirty="0" err="1">
                <a:latin typeface="+mn-lt"/>
              </a:rPr>
              <a:t>url</a:t>
            </a:r>
            <a:r>
              <a:rPr lang="en-US" dirty="0">
                <a:latin typeface="+mn-lt"/>
              </a:rPr>
              <a:t> to a custom QC page we have put together comparing all of the PacBio to their </a:t>
            </a:r>
            <a:r>
              <a:rPr lang="en-US" dirty="0" err="1">
                <a:latin typeface="+mn-lt"/>
              </a:rPr>
              <a:t>illumina</a:t>
            </a:r>
            <a:r>
              <a:rPr lang="en-US" dirty="0">
                <a:latin typeface="+mn-lt"/>
              </a:rPr>
              <a:t> counterparts. You can look at the 'Repeat Coverage Length' row to get quick numbers on % genome masked. Typically, </a:t>
            </a:r>
            <a:r>
              <a:rPr lang="en-US" dirty="0" err="1">
                <a:latin typeface="+mn-lt"/>
              </a:rPr>
              <a:t>illumina</a:t>
            </a:r>
            <a:r>
              <a:rPr lang="en-US" dirty="0">
                <a:latin typeface="+mn-lt"/>
              </a:rPr>
              <a:t> assemblies have database IDs numbered as 1 (for example, Hesve1) while </a:t>
            </a:r>
            <a:r>
              <a:rPr lang="en-US" dirty="0" err="1">
                <a:latin typeface="+mn-lt"/>
              </a:rPr>
              <a:t>PacB</a:t>
            </a:r>
            <a:r>
              <a:rPr lang="en-US" dirty="0">
                <a:latin typeface="+mn-lt"/>
              </a:rPr>
              <a:t> assemblies have higher numbers (</a:t>
            </a:r>
            <a:r>
              <a:rPr lang="en-US" dirty="0" err="1">
                <a:latin typeface="+mn-lt"/>
              </a:rPr>
              <a:t>ie</a:t>
            </a:r>
            <a:r>
              <a:rPr lang="en-US" dirty="0">
                <a:latin typeface="+mn-lt"/>
              </a:rPr>
              <a:t> Hesve2finisherSC). Only exception is Lizem1_1 (</a:t>
            </a:r>
            <a:r>
              <a:rPr lang="en-US" dirty="0" err="1">
                <a:latin typeface="+mn-lt"/>
              </a:rPr>
              <a:t>illumina</a:t>
            </a:r>
            <a:r>
              <a:rPr lang="en-US" dirty="0">
                <a:latin typeface="+mn-lt"/>
              </a:rPr>
              <a:t>) vs Lizem1 (PacBio) and LacbiS238N_1 (</a:t>
            </a:r>
            <a:r>
              <a:rPr lang="en-US" dirty="0" err="1">
                <a:latin typeface="+mn-lt"/>
              </a:rPr>
              <a:t>illumina</a:t>
            </a:r>
            <a:r>
              <a:rPr lang="en-US" dirty="0">
                <a:latin typeface="+mn-lt"/>
              </a:rPr>
              <a:t>) and Lacbi9312_1 (PacBio).</a:t>
            </a:r>
            <a:endParaRPr lang="en-US" dirty="0"/>
          </a:p>
        </p:txBody>
      </p:sp>
      <p:sp>
        <p:nvSpPr>
          <p:cNvPr id="4" name="Slide Number Placeholder 3"/>
          <p:cNvSpPr>
            <a:spLocks noGrp="1"/>
          </p:cNvSpPr>
          <p:nvPr>
            <p:ph type="sldNum" sz="quarter" idx="10"/>
          </p:nvPr>
        </p:nvSpPr>
        <p:spPr/>
        <p:txBody>
          <a:bodyPr/>
          <a:lstStyle/>
          <a:p>
            <a:fld id="{D9EAC238-30EF-4C68-B4D5-BA9C74552093}" type="slidenum">
              <a:rPr lang="en-US" smtClean="0"/>
              <a:t>39</a:t>
            </a:fld>
            <a:endParaRPr lang="en-US"/>
          </a:p>
        </p:txBody>
      </p:sp>
    </p:spTree>
    <p:extLst>
      <p:ext uri="{BB962C8B-B14F-4D97-AF65-F5344CB8AC3E}">
        <p14:creationId xmlns:p14="http://schemas.microsoft.com/office/powerpoint/2010/main" val="745715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3" name="Rectangle 7"/>
          <p:cNvSpPr>
            <a:spLocks noGrp="1" noChangeArrowheads="1"/>
          </p:cNvSpPr>
          <p:nvPr>
            <p:ph type="sldNum" sz="quarter" idx="5"/>
          </p:nvPr>
        </p:nvSpPr>
        <p:spPr>
          <a:noFill/>
        </p:spPr>
        <p:txBody>
          <a:bodyPr/>
          <a:lstStyle/>
          <a:p>
            <a:fld id="{F07DCA3F-4DDA-481C-A3C1-99EE4F2F28AA}" type="slidenum">
              <a:rPr lang="en-US" smtClean="0"/>
              <a:pPr/>
              <a:t>40</a:t>
            </a:fld>
            <a:endParaRPr lang="en-US" smtClean="0"/>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a:noFill/>
          <a:ln/>
        </p:spPr>
        <p:txBody>
          <a:bodyPr/>
          <a:lstStyle/>
          <a:p>
            <a:pPr eaLnBrk="1" hangingPunct="1"/>
            <a:r>
              <a:rPr lang="en-US" dirty="0" smtClean="0"/>
              <a:t>We just bought a 3</a:t>
            </a:r>
            <a:r>
              <a:rPr lang="en-US" baseline="30000" dirty="0" smtClean="0"/>
              <a:t>rd</a:t>
            </a:r>
            <a:r>
              <a:rPr lang="en-US" dirty="0" smtClean="0"/>
              <a:t> PacBio machine to allow PacBio-only</a:t>
            </a:r>
            <a:r>
              <a:rPr lang="en-US" baseline="0" dirty="0" smtClean="0"/>
              <a:t> Fungal assembly.</a:t>
            </a:r>
          </a:p>
          <a:p>
            <a:pPr eaLnBrk="1" hangingPunct="1"/>
            <a:r>
              <a:rPr lang="en-US" baseline="0" dirty="0" smtClean="0"/>
              <a:t>Fungal used to be done </a:t>
            </a:r>
            <a:r>
              <a:rPr lang="en-US" sz="1200" dirty="0" smtClean="0">
                <a:solidFill>
                  <a:srgbClr val="003567"/>
                </a:solidFill>
                <a:cs typeface="Arial" charset="0"/>
              </a:rPr>
              <a:t>with </a:t>
            </a:r>
            <a:r>
              <a:rPr lang="en-US" sz="1200" dirty="0" err="1" smtClean="0">
                <a:solidFill>
                  <a:srgbClr val="003567"/>
                </a:solidFill>
                <a:cs typeface="Arial" charset="0"/>
              </a:rPr>
              <a:t>PacBio</a:t>
            </a:r>
            <a:r>
              <a:rPr lang="en-US" sz="1200" dirty="0" smtClean="0">
                <a:solidFill>
                  <a:srgbClr val="003567"/>
                </a:solidFill>
                <a:cs typeface="Arial" charset="0"/>
              </a:rPr>
              <a:t> reads filling gaps in </a:t>
            </a:r>
            <a:r>
              <a:rPr lang="en-US" sz="1200" dirty="0" err="1" smtClean="0">
                <a:solidFill>
                  <a:srgbClr val="003567"/>
                </a:solidFill>
                <a:cs typeface="Arial" charset="0"/>
              </a:rPr>
              <a:t>Illumina</a:t>
            </a:r>
            <a:r>
              <a:rPr lang="en-US" sz="1200" dirty="0" smtClean="0">
                <a:solidFill>
                  <a:srgbClr val="003567"/>
                </a:solidFill>
                <a:cs typeface="Arial" charset="0"/>
              </a:rPr>
              <a:t> assemblies.</a:t>
            </a:r>
          </a:p>
          <a:p>
            <a:pPr eaLnBrk="1" hangingPunct="1"/>
            <a:endParaRPr lang="en-US" sz="1200" dirty="0" smtClean="0">
              <a:solidFill>
                <a:srgbClr val="003567"/>
              </a:solidFill>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effectLst/>
              </a:rPr>
              <a:t>- Do we still do </a:t>
            </a:r>
            <a:r>
              <a:rPr lang="en-US" dirty="0" err="1" smtClean="0">
                <a:effectLst/>
              </a:rPr>
              <a:t>Illumina+PacBio</a:t>
            </a:r>
            <a:r>
              <a:rPr lang="en-US" dirty="0" smtClean="0">
                <a:effectLst/>
              </a:rPr>
              <a:t> assemblies? I remember Fungal</a:t>
            </a:r>
            <a:r>
              <a:rPr lang="en-US" baseline="0" dirty="0" smtClean="0">
                <a:effectLst/>
              </a:rPr>
              <a:t> </a:t>
            </a:r>
            <a:r>
              <a:rPr lang="en-US" dirty="0" smtClean="0">
                <a:effectLst/>
              </a:rPr>
              <a:t>projects with </a:t>
            </a:r>
            <a:r>
              <a:rPr lang="en-US" dirty="0" err="1" smtClean="0">
                <a:effectLst/>
              </a:rPr>
              <a:t>Illumina+PacBio</a:t>
            </a:r>
            <a:r>
              <a:rPr lang="en-US" dirty="0" smtClean="0">
                <a:effectLst/>
              </a:rPr>
              <a:t>, just not sure if we </a:t>
            </a:r>
            <a:r>
              <a:rPr lang="en-US" dirty="0" err="1" smtClean="0">
                <a:effectLst/>
              </a:rPr>
              <a:t>stilll</a:t>
            </a:r>
            <a:r>
              <a:rPr lang="en-US" dirty="0" smtClean="0">
                <a:effectLst/>
              </a:rPr>
              <a:t> do it.</a:t>
            </a:r>
            <a:r>
              <a:rPr lang="en-US" dirty="0" smtClean="0"/>
              <a:t/>
            </a:r>
            <a:br>
              <a:rPr lang="en-US" dirty="0" smtClean="0"/>
            </a:br>
            <a:r>
              <a:rPr lang="en-US" dirty="0" smtClean="0"/>
              <a:t>No we don't do </a:t>
            </a:r>
            <a:r>
              <a:rPr lang="en-US" dirty="0" err="1" smtClean="0">
                <a:effectLst/>
              </a:rPr>
              <a:t>Illumina+PacBio</a:t>
            </a:r>
            <a:r>
              <a:rPr lang="en-US" dirty="0" smtClean="0">
                <a:effectLst/>
              </a:rPr>
              <a:t>. Due to improvements in read lengths and algorithm developments the </a:t>
            </a:r>
            <a:r>
              <a:rPr lang="en-US" dirty="0" err="1" smtClean="0">
                <a:effectLst/>
              </a:rPr>
              <a:t>PacBio</a:t>
            </a:r>
            <a:r>
              <a:rPr lang="en-US" dirty="0" smtClean="0">
                <a:effectLst/>
              </a:rPr>
              <a:t> only assemblies got to a point where they were as good or better than the mixture so the </a:t>
            </a:r>
            <a:r>
              <a:rPr lang="en-US" dirty="0" err="1" smtClean="0">
                <a:effectLst/>
              </a:rPr>
              <a:t>Illumina</a:t>
            </a:r>
            <a:r>
              <a:rPr lang="en-US" dirty="0" smtClean="0">
                <a:effectLst/>
              </a:rPr>
              <a:t> was dropped unless getting </a:t>
            </a:r>
            <a:r>
              <a:rPr lang="en-US" dirty="0" err="1" smtClean="0">
                <a:effectLst/>
              </a:rPr>
              <a:t>sufficent</a:t>
            </a:r>
            <a:r>
              <a:rPr lang="en-US" dirty="0" smtClean="0">
                <a:effectLst/>
              </a:rPr>
              <a:t> coverage is not </a:t>
            </a:r>
            <a:r>
              <a:rPr lang="en-US" dirty="0" err="1" smtClean="0">
                <a:effectLst/>
              </a:rPr>
              <a:t>tracktable</a:t>
            </a:r>
            <a:r>
              <a:rPr lang="en-US" dirty="0" smtClean="0">
                <a:effectLst/>
              </a:rPr>
              <a:t> given the throughput. Now we are at a point where for isolate microbes, fungi, and even plants this is </a:t>
            </a:r>
            <a:r>
              <a:rPr lang="en-US" dirty="0" err="1" smtClean="0">
                <a:effectLst/>
              </a:rPr>
              <a:t>tracktable</a:t>
            </a:r>
            <a:r>
              <a:rPr lang="en-US" dirty="0" smtClean="0">
                <a:effectLst/>
              </a:rPr>
              <a:t>. Not so much for </a:t>
            </a:r>
            <a:r>
              <a:rPr lang="en-US" dirty="0" err="1" smtClean="0">
                <a:effectLst/>
              </a:rPr>
              <a:t>metagenomes</a:t>
            </a:r>
            <a:r>
              <a:rPr lang="en-US" dirty="0" smtClean="0">
                <a:effectLst/>
              </a:rPr>
              <a:t>.</a:t>
            </a:r>
            <a:r>
              <a:rPr lang="en-US" dirty="0" smtClean="0"/>
              <a:t/>
            </a:r>
            <a:br>
              <a:rPr lang="en-US" dirty="0" smtClean="0"/>
            </a:br>
            <a:endParaRPr lang="en-US" dirty="0" smtClean="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vocabulary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FF0000"/>
                </a:solidFill>
                <a:latin typeface="Arial" charset="0"/>
                <a:cs typeface="Arial" charset="0"/>
              </a:rPr>
              <a:t>Left out: Long mate pair library</a:t>
            </a:r>
            <a:r>
              <a:rPr lang="en-US" sz="1200" dirty="0" smtClean="0">
                <a:solidFill>
                  <a:srgbClr val="002060"/>
                </a:solidFill>
                <a:latin typeface="Arial" charset="0"/>
                <a:cs typeface="Arial" charset="0"/>
              </a:rPr>
              <a:t>: 4-8kbp insert library with ~150bp on each end sequenced. </a:t>
            </a:r>
          </a:p>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4</a:t>
            </a:fld>
            <a:endParaRPr lang="en-US"/>
          </a:p>
        </p:txBody>
      </p:sp>
    </p:spTree>
    <p:extLst>
      <p:ext uri="{BB962C8B-B14F-4D97-AF65-F5344CB8AC3E}">
        <p14:creationId xmlns:p14="http://schemas.microsoft.com/office/powerpoint/2010/main" val="1051833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3" name="Rectangle 7"/>
          <p:cNvSpPr>
            <a:spLocks noGrp="1" noChangeArrowheads="1"/>
          </p:cNvSpPr>
          <p:nvPr>
            <p:ph type="sldNum" sz="quarter" idx="5"/>
          </p:nvPr>
        </p:nvSpPr>
        <p:spPr>
          <a:noFill/>
        </p:spPr>
        <p:txBody>
          <a:bodyPr/>
          <a:lstStyle/>
          <a:p>
            <a:fld id="{F07DCA3F-4DDA-481C-A3C1-99EE4F2F28AA}" type="slidenum">
              <a:rPr lang="en-US" smtClean="0"/>
              <a:pPr/>
              <a:t>41</a:t>
            </a:fld>
            <a:endParaRPr lang="en-US" smtClean="0"/>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a:noFill/>
          <a:ln/>
        </p:spPr>
        <p:txBody>
          <a:bodyPr/>
          <a:lstStyle/>
          <a:p>
            <a:pPr eaLnBrk="1" hangingPunct="1"/>
            <a:r>
              <a:rPr lang="en-US" dirty="0" smtClean="0"/>
              <a:t>We just bought a 3</a:t>
            </a:r>
            <a:r>
              <a:rPr lang="en-US" baseline="30000" dirty="0" smtClean="0"/>
              <a:t>rd</a:t>
            </a:r>
            <a:r>
              <a:rPr lang="en-US" dirty="0" smtClean="0"/>
              <a:t> PacBio machine to allow PacBio-only</a:t>
            </a:r>
            <a:r>
              <a:rPr lang="en-US" baseline="0" dirty="0" smtClean="0"/>
              <a:t> Fungal assembly.</a:t>
            </a:r>
          </a:p>
          <a:p>
            <a:pPr eaLnBrk="1" hangingPunct="1"/>
            <a:r>
              <a:rPr lang="en-US" baseline="0" dirty="0" smtClean="0"/>
              <a:t>We do use </a:t>
            </a:r>
            <a:r>
              <a:rPr lang="en-US" baseline="0" dirty="0" err="1" smtClean="0"/>
              <a:t>PacBio</a:t>
            </a:r>
            <a:r>
              <a:rPr lang="en-US" baseline="0" dirty="0" smtClean="0"/>
              <a:t> for </a:t>
            </a:r>
            <a:r>
              <a:rPr lang="en-US" baseline="0" dirty="0" err="1" smtClean="0"/>
              <a:t>metagenomes</a:t>
            </a:r>
            <a:r>
              <a:rPr lang="en-US" baseline="0" dirty="0" smtClean="0"/>
              <a:t> for a very small subset of projects.</a:t>
            </a:r>
          </a:p>
          <a:p>
            <a:r>
              <a:rPr lang="en-US" dirty="0" smtClean="0"/>
              <a:t/>
            </a:r>
            <a:br>
              <a:rPr lang="en-US" dirty="0" smtClean="0"/>
            </a:br>
            <a:r>
              <a:rPr lang="en-US" dirty="0" smtClean="0">
                <a:effectLst/>
              </a:rPr>
              <a:t>- We use </a:t>
            </a:r>
            <a:r>
              <a:rPr lang="en-US" dirty="0" err="1" smtClean="0">
                <a:effectLst/>
              </a:rPr>
              <a:t>PacBio</a:t>
            </a:r>
            <a:r>
              <a:rPr lang="en-US" dirty="0" smtClean="0">
                <a:effectLst/>
              </a:rPr>
              <a:t> for a small subset of </a:t>
            </a:r>
            <a:r>
              <a:rPr lang="en-US" dirty="0" err="1" smtClean="0">
                <a:effectLst/>
              </a:rPr>
              <a:t>metagenome</a:t>
            </a:r>
            <a:r>
              <a:rPr lang="en-US" dirty="0" smtClean="0">
                <a:effectLst/>
              </a:rPr>
              <a:t> projects, so what</a:t>
            </a:r>
            <a:r>
              <a:rPr lang="en-US" baseline="0" dirty="0" smtClean="0">
                <a:effectLst/>
              </a:rPr>
              <a:t> </a:t>
            </a:r>
            <a:r>
              <a:rPr lang="en-US" dirty="0" smtClean="0">
                <a:effectLst/>
              </a:rPr>
              <a:t>kind of </a:t>
            </a:r>
            <a:r>
              <a:rPr lang="en-US" dirty="0" err="1" smtClean="0">
                <a:effectLst/>
              </a:rPr>
              <a:t>metagenome</a:t>
            </a:r>
            <a:r>
              <a:rPr lang="en-US" dirty="0" smtClean="0">
                <a:effectLst/>
              </a:rPr>
              <a:t> projects do we use </a:t>
            </a:r>
            <a:r>
              <a:rPr lang="en-US" dirty="0" err="1" smtClean="0">
                <a:effectLst/>
              </a:rPr>
              <a:t>PacBio</a:t>
            </a:r>
            <a:r>
              <a:rPr lang="en-US" dirty="0" smtClean="0">
                <a:effectLst/>
              </a:rPr>
              <a:t> for?</a:t>
            </a:r>
            <a:endParaRPr lang="en-US" dirty="0" smtClean="0"/>
          </a:p>
          <a:p>
            <a:r>
              <a:rPr lang="en-US" dirty="0" smtClean="0"/>
              <a:t>So far this has mostly been driven by DNA quality and quantity. This is still very expensive and we do very shallow </a:t>
            </a:r>
            <a:r>
              <a:rPr lang="en-US" dirty="0" err="1" smtClean="0"/>
              <a:t>PacBio</a:t>
            </a:r>
            <a:r>
              <a:rPr lang="en-US" dirty="0" smtClean="0"/>
              <a:t> </a:t>
            </a:r>
            <a:r>
              <a:rPr lang="en-US" dirty="0" err="1" smtClean="0"/>
              <a:t>seqeuncing</a:t>
            </a:r>
            <a:r>
              <a:rPr lang="en-US" dirty="0" smtClean="0"/>
              <a:t>, complemented with </a:t>
            </a:r>
            <a:r>
              <a:rPr lang="en-US" dirty="0" err="1" smtClean="0"/>
              <a:t>Illumina</a:t>
            </a:r>
            <a:r>
              <a:rPr lang="en-US" dirty="0" smtClean="0"/>
              <a:t> sequencing.</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3" name="Rectangle 7"/>
          <p:cNvSpPr>
            <a:spLocks noGrp="1" noChangeArrowheads="1"/>
          </p:cNvSpPr>
          <p:nvPr>
            <p:ph type="sldNum" sz="quarter" idx="5"/>
          </p:nvPr>
        </p:nvSpPr>
        <p:spPr>
          <a:noFill/>
        </p:spPr>
        <p:txBody>
          <a:bodyPr/>
          <a:lstStyle/>
          <a:p>
            <a:fld id="{F07DCA3F-4DDA-481C-A3C1-99EE4F2F28AA}" type="slidenum">
              <a:rPr lang="en-US" smtClean="0"/>
              <a:pPr/>
              <a:t>42</a:t>
            </a:fld>
            <a:endParaRPr lang="en-US" smtClean="0"/>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a:noFill/>
          <a:ln/>
        </p:spPr>
        <p:txBody>
          <a:bodyPr/>
          <a:lstStyle/>
          <a:p>
            <a:pPr eaLnBrk="1" hangingPunct="1"/>
            <a:r>
              <a:rPr lang="en-US" dirty="0" smtClean="0"/>
              <a:t>Now</a:t>
            </a:r>
            <a:r>
              <a:rPr lang="en-US" baseline="0" dirty="0" smtClean="0"/>
              <a:t> that we have covered how assembly is done at JGI, let’s move on to how you can do your own assemblies.</a:t>
            </a: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single recipe for assembly – you need to choose the right tools for the job.  Here’s a checklist of questions you</a:t>
            </a:r>
            <a:r>
              <a:rPr lang="en-US" baseline="0" dirty="0" smtClean="0"/>
              <a:t> need to ask before you start.</a:t>
            </a:r>
          </a:p>
          <a:p>
            <a:pPr marL="228600" indent="-228600">
              <a:buAutoNum type="arabicParenR"/>
            </a:pPr>
            <a:r>
              <a:rPr lang="en-US" baseline="0" dirty="0" smtClean="0"/>
              <a:t>Different assemblers require different data types.  For example, </a:t>
            </a:r>
            <a:r>
              <a:rPr lang="en-US" baseline="0" dirty="0" err="1" smtClean="0"/>
              <a:t>AllPaths</a:t>
            </a:r>
            <a:r>
              <a:rPr lang="en-US" baseline="0" dirty="0" smtClean="0"/>
              <a:t> needs both a short and long insert library.</a:t>
            </a:r>
          </a:p>
          <a:p>
            <a:pPr marL="228600" indent="-228600">
              <a:buAutoNum type="arabicParenR"/>
            </a:pPr>
            <a:r>
              <a:rPr lang="en-US" baseline="0" dirty="0" smtClean="0"/>
              <a:t>Genome size, data volume, and computer infrastructure will often decide which algorithms are viable.  Some assemblers will simply take too much time and memory to use with a large genome.</a:t>
            </a:r>
          </a:p>
          <a:p>
            <a:pPr marL="228600" indent="-228600">
              <a:buAutoNum type="arabicParenR"/>
            </a:pPr>
            <a:r>
              <a:rPr lang="en-US" dirty="0" smtClean="0"/>
              <a:t>The quality of the data may</a:t>
            </a:r>
            <a:r>
              <a:rPr lang="en-US" baseline="0" dirty="0" smtClean="0"/>
              <a:t> dictate which pre-processing steps are needed before assembly, such as quality-trimming, decontamination, and error-correction.</a:t>
            </a:r>
          </a:p>
          <a:p>
            <a:pPr marL="228600" indent="-228600">
              <a:buAutoNum type="arabicParenR"/>
            </a:pPr>
            <a:r>
              <a:rPr lang="en-US" baseline="0" dirty="0" smtClean="0"/>
              <a:t>Other issues, such as coverage bias, may sometimes be resolved digitally through normalization.</a:t>
            </a:r>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43</a:t>
            </a:fld>
            <a:endParaRPr lang="en-US"/>
          </a:p>
        </p:txBody>
      </p:sp>
    </p:spTree>
    <p:extLst>
      <p:ext uri="{BB962C8B-B14F-4D97-AF65-F5344CB8AC3E}">
        <p14:creationId xmlns:p14="http://schemas.microsoft.com/office/powerpoint/2010/main" val="21169425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 this into error rate mentioned</a:t>
            </a:r>
            <a:r>
              <a:rPr lang="en-US" baseline="0" dirty="0" smtClean="0"/>
              <a:t> previously:</a:t>
            </a:r>
          </a:p>
          <a:p>
            <a:r>
              <a:rPr lang="en-US" baseline="0" dirty="0" smtClean="0"/>
              <a:t>Subsampling –there is a saturation point for genomes where you don</a:t>
            </a:r>
            <a:r>
              <a:rPr lang="fr-FR" baseline="0" dirty="0" smtClean="0"/>
              <a:t>’</a:t>
            </a:r>
            <a:r>
              <a:rPr lang="en-US" baseline="0" dirty="0" smtClean="0"/>
              <a:t>t need 200X if you can get genome with 100X, so less may be better.</a:t>
            </a:r>
          </a:p>
          <a:p>
            <a:r>
              <a:rPr lang="en-US" dirty="0" smtClean="0"/>
              <a:t>Error rate offers a bottleneck where if</a:t>
            </a:r>
            <a:r>
              <a:rPr lang="en-US" baseline="0" dirty="0" smtClean="0"/>
              <a:t> you get more and more coverage the errors will pile up. So don</a:t>
            </a:r>
            <a:r>
              <a:rPr lang="fr-FR" baseline="0" dirty="0" smtClean="0"/>
              <a:t>’</a:t>
            </a:r>
            <a:r>
              <a:rPr lang="en-US" baseline="0" dirty="0" smtClean="0"/>
              <a:t>t use 1000X for isolate, because random errors may start to look real as more data supports the errors. Sequencing errors start to look real. Reason we normalize data for single cells, or use an assembler that knows about the coverage profile.</a:t>
            </a:r>
          </a:p>
          <a:p>
            <a:r>
              <a:rPr lang="en-US" baseline="0" dirty="0" smtClean="0"/>
              <a:t>E.g. for </a:t>
            </a:r>
            <a:r>
              <a:rPr lang="en-US" baseline="0" dirty="0" err="1" smtClean="0"/>
              <a:t>metagenomes</a:t>
            </a:r>
            <a:r>
              <a:rPr lang="en-US" baseline="0" dirty="0" smtClean="0"/>
              <a:t> a high abundance organism may give a very fragmented assembly because of errors, while If you bin it out and subsample it to reach the expected coverage it may give a better assembly for the high abundance organism.</a:t>
            </a:r>
            <a:endParaRPr lang="en-US" dirty="0" smtClean="0"/>
          </a:p>
          <a:p>
            <a:endParaRPr lang="en-US" dirty="0" smtClean="0"/>
          </a:p>
          <a:p>
            <a:r>
              <a:rPr lang="en-US" dirty="0" smtClean="0"/>
              <a:t>For</a:t>
            </a:r>
            <a:r>
              <a:rPr lang="en-US" baseline="0" dirty="0" smtClean="0"/>
              <a:t> </a:t>
            </a:r>
            <a:r>
              <a:rPr lang="en-US" baseline="0" dirty="0" smtClean="0"/>
              <a:t>Illumina data, there is an optimal order for preprocessing data, described above.  Some steps, like adapter-trimming, are always recommended.  Others, such as normalization, are only prudent in some cases, such as to avoid running out of memory; and may also depend on the particular assembler being used.</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(Maybe) Merge reads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(Maybe) Error-correct</a:t>
            </a:r>
          </a:p>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44</a:t>
            </a:fld>
            <a:endParaRPr lang="en-US"/>
          </a:p>
        </p:txBody>
      </p:sp>
    </p:spTree>
    <p:extLst>
      <p:ext uri="{BB962C8B-B14F-4D97-AF65-F5344CB8AC3E}">
        <p14:creationId xmlns:p14="http://schemas.microsoft.com/office/powerpoint/2010/main" val="21169425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45</a:t>
            </a:fld>
            <a:endParaRPr lang="en-US"/>
          </a:p>
        </p:txBody>
      </p:sp>
    </p:spTree>
    <p:extLst>
      <p:ext uri="{BB962C8B-B14F-4D97-AF65-F5344CB8AC3E}">
        <p14:creationId xmlns:p14="http://schemas.microsoft.com/office/powerpoint/2010/main" val="21947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are using falcon for fungal and HGAP for microbial.</a:t>
            </a:r>
          </a:p>
          <a:p>
            <a:r>
              <a:rPr lang="en-US" dirty="0" smtClean="0"/>
              <a:t>Megahit is the assembler</a:t>
            </a:r>
            <a:r>
              <a:rPr lang="en-US" baseline="0" dirty="0" smtClean="0"/>
              <a:t> of choice because we are able to run it at scale.</a:t>
            </a:r>
            <a:endParaRPr lang="en-US" dirty="0" smtClean="0"/>
          </a:p>
          <a:p>
            <a:r>
              <a:rPr lang="en-US" dirty="0" smtClean="0"/>
              <a:t>This chart indicates which assemblers</a:t>
            </a:r>
            <a:r>
              <a:rPr lang="en-US" baseline="0" dirty="0" smtClean="0"/>
              <a:t> will work with which kinds of data, and how much coverage is typically suggested.  PacBio data needs completely different assembly methodology from Illumina data.</a:t>
            </a:r>
          </a:p>
          <a:p>
            <a:endParaRPr lang="en-US" baseline="0" dirty="0" smtClean="0"/>
          </a:p>
          <a:p>
            <a:r>
              <a:rPr lang="en-US" baseline="0" dirty="0" smtClean="0"/>
              <a:t>This list is not exhaustive; there are many other assemblers out there.</a:t>
            </a:r>
          </a:p>
          <a:p>
            <a:endParaRPr lang="en-US" baseline="0" dirty="0" smtClean="0"/>
          </a:p>
          <a:p>
            <a:r>
              <a:rPr lang="en-US" dirty="0" smtClean="0">
                <a:effectLst/>
              </a:rPr>
              <a:t>- Do we still do </a:t>
            </a:r>
            <a:r>
              <a:rPr lang="en-US" dirty="0" err="1" smtClean="0">
                <a:effectLst/>
              </a:rPr>
              <a:t>Illumina+PacBio</a:t>
            </a:r>
            <a:r>
              <a:rPr lang="en-US" dirty="0" smtClean="0">
                <a:effectLst/>
              </a:rPr>
              <a:t> assemblies? I remember Fungal</a:t>
            </a:r>
            <a:r>
              <a:rPr lang="en-US" baseline="0" dirty="0" smtClean="0">
                <a:effectLst/>
              </a:rPr>
              <a:t> </a:t>
            </a:r>
            <a:r>
              <a:rPr lang="en-US" dirty="0" smtClean="0">
                <a:effectLst/>
              </a:rPr>
              <a:t>projects with </a:t>
            </a:r>
            <a:r>
              <a:rPr lang="en-US" dirty="0" err="1" smtClean="0">
                <a:effectLst/>
              </a:rPr>
              <a:t>Illumina+PacBio</a:t>
            </a:r>
            <a:r>
              <a:rPr lang="en-US" dirty="0" smtClean="0">
                <a:effectLst/>
              </a:rPr>
              <a:t>, just not sure if we </a:t>
            </a:r>
            <a:r>
              <a:rPr lang="en-US" dirty="0" err="1" smtClean="0">
                <a:effectLst/>
              </a:rPr>
              <a:t>stilll</a:t>
            </a:r>
            <a:r>
              <a:rPr lang="en-US" dirty="0" smtClean="0">
                <a:effectLst/>
              </a:rPr>
              <a:t> do it.</a:t>
            </a:r>
            <a:r>
              <a:rPr lang="en-US" dirty="0" smtClean="0"/>
              <a:t/>
            </a:r>
            <a:br>
              <a:rPr lang="en-US" dirty="0" smtClean="0"/>
            </a:br>
            <a:r>
              <a:rPr lang="en-US" dirty="0" smtClean="0"/>
              <a:t>No we don't do </a:t>
            </a:r>
            <a:r>
              <a:rPr lang="en-US" dirty="0" err="1" smtClean="0">
                <a:effectLst/>
              </a:rPr>
              <a:t>Illumina+PacBio</a:t>
            </a:r>
            <a:r>
              <a:rPr lang="en-US" dirty="0" smtClean="0">
                <a:effectLst/>
              </a:rPr>
              <a:t>. Due to improvements in read lengths and algorithm developments the </a:t>
            </a:r>
            <a:r>
              <a:rPr lang="en-US" dirty="0" err="1" smtClean="0">
                <a:effectLst/>
              </a:rPr>
              <a:t>PacBio</a:t>
            </a:r>
            <a:r>
              <a:rPr lang="en-US" dirty="0" smtClean="0">
                <a:effectLst/>
              </a:rPr>
              <a:t> only assemblies got to a point where they were as good or better than the mixture so the </a:t>
            </a:r>
            <a:r>
              <a:rPr lang="en-US" dirty="0" err="1" smtClean="0">
                <a:effectLst/>
              </a:rPr>
              <a:t>Illumina</a:t>
            </a:r>
            <a:r>
              <a:rPr lang="en-US" dirty="0" smtClean="0">
                <a:effectLst/>
              </a:rPr>
              <a:t> was dropped unless getting </a:t>
            </a:r>
            <a:r>
              <a:rPr lang="en-US" dirty="0" err="1" smtClean="0">
                <a:effectLst/>
              </a:rPr>
              <a:t>sufficent</a:t>
            </a:r>
            <a:r>
              <a:rPr lang="en-US" dirty="0" smtClean="0">
                <a:effectLst/>
              </a:rPr>
              <a:t> coverage is not </a:t>
            </a:r>
            <a:r>
              <a:rPr lang="en-US" dirty="0" err="1" smtClean="0">
                <a:effectLst/>
              </a:rPr>
              <a:t>tracktable</a:t>
            </a:r>
            <a:r>
              <a:rPr lang="en-US" dirty="0" smtClean="0">
                <a:effectLst/>
              </a:rPr>
              <a:t> given the throughput. Now we are at a point where for isolate microbes, fungi, and even plants this is </a:t>
            </a:r>
            <a:r>
              <a:rPr lang="en-US" dirty="0" err="1" smtClean="0">
                <a:effectLst/>
              </a:rPr>
              <a:t>tracktable</a:t>
            </a:r>
            <a:r>
              <a:rPr lang="en-US" dirty="0" smtClean="0">
                <a:effectLst/>
              </a:rPr>
              <a:t>. Not so much for </a:t>
            </a:r>
            <a:r>
              <a:rPr lang="en-US" dirty="0" err="1" smtClean="0">
                <a:effectLst/>
              </a:rPr>
              <a:t>metagenomes</a:t>
            </a:r>
            <a:r>
              <a:rPr lang="en-US" dirty="0" smtClean="0">
                <a:effectLst/>
              </a:rPr>
              <a:t>.</a:t>
            </a:r>
            <a:r>
              <a:rPr lang="en-US" dirty="0" smtClean="0"/>
              <a:t/>
            </a:r>
            <a:br>
              <a:rPr lang="en-US" dirty="0" smtClean="0"/>
            </a:br>
            <a:endParaRPr lang="en-US" dirty="0" smtClean="0"/>
          </a:p>
          <a:p>
            <a:pPr marL="0" indent="0">
              <a:buFontTx/>
              <a:buNone/>
            </a:pPr>
            <a:r>
              <a:rPr lang="en-US" dirty="0" smtClean="0">
                <a:effectLst/>
              </a:rPr>
              <a:t>-You mentioned we use Spades for "hybrid" assemblies, what did you</a:t>
            </a:r>
            <a:r>
              <a:rPr lang="en-US" baseline="0" dirty="0" smtClean="0">
                <a:effectLst/>
              </a:rPr>
              <a:t> </a:t>
            </a:r>
            <a:r>
              <a:rPr lang="en-US" dirty="0" smtClean="0">
                <a:effectLst/>
              </a:rPr>
              <a:t>mean by hybrid?</a:t>
            </a:r>
            <a:endParaRPr lang="en-US" dirty="0" smtClean="0"/>
          </a:p>
          <a:p>
            <a:r>
              <a:rPr lang="en-US" dirty="0" smtClean="0"/>
              <a:t>Spades can accept both short read (</a:t>
            </a:r>
            <a:r>
              <a:rPr lang="en-US" dirty="0" err="1" smtClean="0"/>
              <a:t>illumina</a:t>
            </a:r>
            <a:r>
              <a:rPr lang="en-US" dirty="0" smtClean="0"/>
              <a:t>, ion torrent) and long read data (sanger, oxford, </a:t>
            </a:r>
            <a:r>
              <a:rPr lang="en-US" dirty="0" err="1" smtClean="0"/>
              <a:t>pacbio</a:t>
            </a:r>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46</a:t>
            </a:fld>
            <a:endParaRPr lang="en-US"/>
          </a:p>
        </p:txBody>
      </p:sp>
    </p:spTree>
    <p:extLst>
      <p:ext uri="{BB962C8B-B14F-4D97-AF65-F5344CB8AC3E}">
        <p14:creationId xmlns:p14="http://schemas.microsoft.com/office/powerpoint/2010/main" val="31894044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49" name="Rectangle 7"/>
          <p:cNvSpPr>
            <a:spLocks noGrp="1" noChangeArrowheads="1"/>
          </p:cNvSpPr>
          <p:nvPr>
            <p:ph type="sldNum" sz="quarter" idx="5"/>
          </p:nvPr>
        </p:nvSpPr>
        <p:spPr>
          <a:noFill/>
        </p:spPr>
        <p:txBody>
          <a:bodyPr/>
          <a:lstStyle/>
          <a:p>
            <a:fld id="{82AAF570-B518-448D-879B-7799B7A0E7F8}" type="slidenum">
              <a:rPr lang="en-US" smtClean="0"/>
              <a:pPr/>
              <a:t>47</a:t>
            </a:fld>
            <a:endParaRPr lang="en-US" smtClean="0"/>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Arial" charset="0"/>
                <a:cs typeface="Arial" charset="0"/>
              </a:rPr>
              <a:t>Short-read microbial genome assemblies are minimally fragmented and contain the vast majority known genes</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5" name="Rectangle 7"/>
          <p:cNvSpPr>
            <a:spLocks noGrp="1" noChangeArrowheads="1"/>
          </p:cNvSpPr>
          <p:nvPr>
            <p:ph type="sldNum" sz="quarter" idx="5"/>
          </p:nvPr>
        </p:nvSpPr>
        <p:spPr>
          <a:noFill/>
        </p:spPr>
        <p:txBody>
          <a:bodyPr/>
          <a:lstStyle/>
          <a:p>
            <a:fld id="{02E5A3D4-A0F1-4401-ADE8-8AA3774B1234}" type="slidenum">
              <a:rPr lang="en-US" smtClean="0"/>
              <a:pPr/>
              <a:t>48</a:t>
            </a:fld>
            <a:endParaRPr lang="en-US" smtClean="0"/>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Figure 1 </a:t>
            </a:r>
            <a:r>
              <a:rPr lang="en-US" b="1" dirty="0" smtClean="0"/>
              <a:t>Genome assembly graph complexity is reduced as sequence length increases.</a:t>
            </a:r>
            <a:r>
              <a:rPr lang="en-US" dirty="0" smtClean="0"/>
              <a:t> Three de </a:t>
            </a:r>
            <a:r>
              <a:rPr lang="en-US" dirty="0" err="1" smtClean="0"/>
              <a:t>Bruijn</a:t>
            </a:r>
            <a:r>
              <a:rPr lang="en-US" dirty="0" smtClean="0"/>
              <a:t> graphs for </a:t>
            </a:r>
            <a:r>
              <a:rPr lang="en-US" i="1" dirty="0" smtClean="0"/>
              <a:t>E. coli</a:t>
            </a:r>
            <a:r>
              <a:rPr lang="en-US" dirty="0" smtClean="0"/>
              <a:t> K12 are shown for </a:t>
            </a:r>
            <a:r>
              <a:rPr lang="en-US" i="1" dirty="0" smtClean="0"/>
              <a:t>k</a:t>
            </a:r>
            <a:r>
              <a:rPr lang="en-US" dirty="0" smtClean="0"/>
              <a:t> of 50, 1,000, and 5,000. The graphs are constructed from the reference and are error-free following the methodology of Kingsford </a:t>
            </a:r>
            <a:r>
              <a:rPr lang="en-US" i="1" dirty="0" smtClean="0"/>
              <a:t>et al.</a:t>
            </a:r>
            <a:r>
              <a:rPr lang="en-US" dirty="0" smtClean="0"/>
              <a:t>[</a:t>
            </a:r>
            <a:r>
              <a:rPr lang="en-US" dirty="0" smtClean="0">
                <a:hlinkClick r:id="rId3"/>
              </a:rPr>
              <a:t>27</a:t>
            </a:r>
            <a:r>
              <a:rPr lang="en-US" dirty="0" smtClean="0"/>
              <a:t>]. Non-branching paths have been collapsed, so each node can be thought of as a </a:t>
            </a:r>
            <a:r>
              <a:rPr lang="en-US" dirty="0" err="1" smtClean="0"/>
              <a:t>contig</a:t>
            </a:r>
            <a:r>
              <a:rPr lang="en-US" dirty="0" smtClean="0"/>
              <a:t> with edges indicating adjacency relationships that cannot be resolved, leaving a repeat-induced gap in the assembly. </a:t>
            </a:r>
            <a:r>
              <a:rPr lang="en-US" b="1" dirty="0" smtClean="0"/>
              <a:t>(A)</a:t>
            </a:r>
            <a:r>
              <a:rPr lang="en-US" dirty="0" smtClean="0"/>
              <a:t> At </a:t>
            </a:r>
            <a:r>
              <a:rPr lang="en-US" i="1" dirty="0" smtClean="0"/>
              <a:t>k</a:t>
            </a:r>
            <a:r>
              <a:rPr lang="en-US" dirty="0" smtClean="0"/>
              <a:t> = 50, the graph is tangled with hundreds of </a:t>
            </a:r>
            <a:r>
              <a:rPr lang="en-US" dirty="0" err="1" smtClean="0"/>
              <a:t>contigs</a:t>
            </a:r>
            <a:r>
              <a:rPr lang="en-US" dirty="0" smtClean="0"/>
              <a:t>. </a:t>
            </a:r>
            <a:r>
              <a:rPr lang="en-US" b="1" dirty="0" smtClean="0"/>
              <a:t>(B)</a:t>
            </a:r>
            <a:r>
              <a:rPr lang="en-US" dirty="0" smtClean="0"/>
              <a:t> Increasing the k-</a:t>
            </a:r>
            <a:r>
              <a:rPr lang="en-US" dirty="0" err="1" smtClean="0"/>
              <a:t>mer</a:t>
            </a:r>
            <a:r>
              <a:rPr lang="en-US" dirty="0" smtClean="0"/>
              <a:t> size to </a:t>
            </a:r>
            <a:r>
              <a:rPr lang="en-US" i="1" dirty="0" smtClean="0"/>
              <a:t>k</a:t>
            </a:r>
            <a:r>
              <a:rPr lang="en-US" dirty="0" smtClean="0"/>
              <a:t> = 1,000 significantly simplifies the graph, but unresolved repeats remain. </a:t>
            </a:r>
            <a:r>
              <a:rPr lang="en-US" b="1" dirty="0" smtClean="0"/>
              <a:t>(C)</a:t>
            </a:r>
            <a:r>
              <a:rPr lang="en-US" dirty="0" smtClean="0"/>
              <a:t> At k = 5,000, the graph is fully resolved into a single </a:t>
            </a:r>
            <a:r>
              <a:rPr lang="en-US" dirty="0" err="1" smtClean="0"/>
              <a:t>contig</a:t>
            </a:r>
            <a:r>
              <a:rPr lang="en-US" dirty="0" smtClean="0"/>
              <a:t>. The single </a:t>
            </a:r>
            <a:r>
              <a:rPr lang="en-US" dirty="0" err="1" smtClean="0"/>
              <a:t>contig</a:t>
            </a:r>
            <a:r>
              <a:rPr lang="en-US" dirty="0" smtClean="0"/>
              <a:t> is self-adjacent, reflecting the circular chromosome of the bacterium.</a:t>
            </a:r>
          </a:p>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49</a:t>
            </a:fld>
            <a:endParaRPr lang="en-US"/>
          </a:p>
        </p:txBody>
      </p:sp>
    </p:spTree>
    <p:extLst>
      <p:ext uri="{BB962C8B-B14F-4D97-AF65-F5344CB8AC3E}">
        <p14:creationId xmlns:p14="http://schemas.microsoft.com/office/powerpoint/2010/main" val="630678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Figure 5 </a:t>
            </a:r>
            <a:r>
              <a:rPr lang="en-US" b="1" dirty="0" smtClean="0"/>
              <a:t>Repeat count versus maximum repeat length for 2,267 complete genomes.</a:t>
            </a:r>
            <a:r>
              <a:rPr lang="en-US" dirty="0" smtClean="0"/>
              <a:t> For each genome, the number of repeat regions &gt;500 </a:t>
            </a:r>
            <a:r>
              <a:rPr lang="en-US" dirty="0" err="1" smtClean="0"/>
              <a:t>bp</a:t>
            </a:r>
            <a:r>
              <a:rPr lang="en-US" dirty="0" smtClean="0"/>
              <a:t> is given on the horizontal axis and the size of the largest repeat in the genome is given on the vertical axis. A smoothed scatterplot of all complete genomes is in the center, with the corresponding histograms for each axis at the top and right. The figure is cropped to show only repeat counts &lt;300 and maximum repeat size &lt;30 </a:t>
            </a:r>
            <a:r>
              <a:rPr lang="en-US" dirty="0" err="1" smtClean="0"/>
              <a:t>kbp</a:t>
            </a:r>
            <a:r>
              <a:rPr lang="en-US" dirty="0" smtClean="0"/>
              <a:t>. This comprises 95% of the data, with the remaining 5% containing a maximum repeat &gt;30 </a:t>
            </a:r>
            <a:r>
              <a:rPr lang="en-US" dirty="0" err="1" smtClean="0"/>
              <a:t>kbp</a:t>
            </a:r>
            <a:r>
              <a:rPr lang="en-US" dirty="0" smtClean="0"/>
              <a:t> or more than 300 repeats. In the extremes, class II genomes can reach over 800 repeat copies, and class III genome repeats can exceed 100 </a:t>
            </a:r>
            <a:r>
              <a:rPr lang="en-US" dirty="0" err="1" smtClean="0"/>
              <a:t>kbp</a:t>
            </a:r>
            <a:r>
              <a:rPr lang="en-US" dirty="0" smtClean="0"/>
              <a:t> [</a:t>
            </a:r>
            <a:r>
              <a:rPr lang="en-US" dirty="0" smtClean="0">
                <a:hlinkClick r:id="rId3"/>
              </a:rPr>
              <a:t>26</a:t>
            </a:r>
            <a:r>
              <a:rPr lang="en-US" dirty="0" smtClean="0"/>
              <a:t>, </a:t>
            </a:r>
            <a:r>
              <a:rPr lang="en-US" dirty="0" smtClean="0">
                <a:hlinkClick r:id="rId4"/>
              </a:rPr>
              <a:t>33</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50</a:t>
            </a:fld>
            <a:endParaRPr lang="en-US"/>
          </a:p>
        </p:txBody>
      </p:sp>
    </p:spTree>
    <p:extLst>
      <p:ext uri="{BB962C8B-B14F-4D97-AF65-F5344CB8AC3E}">
        <p14:creationId xmlns:p14="http://schemas.microsoft.com/office/powerpoint/2010/main" val="3649499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vocabulary.</a:t>
            </a:r>
          </a:p>
          <a:p>
            <a:r>
              <a:rPr lang="en-US" dirty="0" smtClean="0"/>
              <a:t>You can still have</a:t>
            </a:r>
            <a:r>
              <a:rPr lang="en-US" baseline="0" dirty="0" smtClean="0"/>
              <a:t> scaffolds for short-read </a:t>
            </a:r>
            <a:r>
              <a:rPr lang="en-US" baseline="0" dirty="0" err="1" smtClean="0"/>
              <a:t>illumina</a:t>
            </a:r>
            <a:r>
              <a:rPr lang="en-US" baseline="0" dirty="0" smtClean="0"/>
              <a:t> if the small insert sizes suggest a small gap, but not long gaps like in LMP.</a:t>
            </a:r>
          </a:p>
          <a:p>
            <a:r>
              <a:rPr lang="en-US" baseline="0" dirty="0" smtClean="0"/>
              <a:t>In SPADES microbial assemblies you get close numbers of </a:t>
            </a:r>
            <a:r>
              <a:rPr lang="en-US" baseline="0" dirty="0" err="1" smtClean="0"/>
              <a:t>contigs</a:t>
            </a:r>
            <a:r>
              <a:rPr lang="en-US" baseline="0" dirty="0" smtClean="0"/>
              <a:t> and scaffolds.</a:t>
            </a:r>
          </a:p>
          <a:p>
            <a:r>
              <a:rPr lang="en-US" baseline="0" dirty="0" smtClean="0"/>
              <a:t>In long-read </a:t>
            </a:r>
            <a:r>
              <a:rPr lang="en-US" baseline="0" dirty="0" err="1" smtClean="0"/>
              <a:t>pacbio</a:t>
            </a:r>
            <a:r>
              <a:rPr lang="en-US" baseline="0" dirty="0" smtClean="0"/>
              <a:t> there are no scaffolds. You can span repeats if the long reads are long enough, but there are no gaps.</a:t>
            </a:r>
            <a:endParaRPr lang="en-US" dirty="0" smtClean="0"/>
          </a:p>
          <a:p>
            <a:r>
              <a:rPr lang="en-US" dirty="0" smtClean="0"/>
              <a:t>The</a:t>
            </a:r>
            <a:r>
              <a:rPr lang="en-US" baseline="0" dirty="0" smtClean="0"/>
              <a:t> diagram below represents and assembly containing 5 contigs (A, B, C, D, E).  They are arranged as 3 scaffolds, with both captured and uncaptured gaps.</a:t>
            </a:r>
          </a:p>
          <a:p>
            <a:pPr>
              <a:lnSpc>
                <a:spcPct val="90000"/>
              </a:lnSpc>
            </a:pPr>
            <a:r>
              <a:rPr lang="en-US" baseline="0" dirty="0" smtClean="0"/>
              <a:t>Left out:  </a:t>
            </a:r>
          </a:p>
          <a:p>
            <a:pPr>
              <a:lnSpc>
                <a:spcPct val="90000"/>
              </a:lnSpc>
            </a:pPr>
            <a:r>
              <a:rPr lang="en-US" sz="1200" dirty="0" smtClean="0">
                <a:solidFill>
                  <a:srgbClr val="FF0000"/>
                </a:solidFill>
                <a:latin typeface="Arial" charset="0"/>
                <a:cs typeface="Arial" charset="0"/>
              </a:rPr>
              <a:t>Scaffold</a:t>
            </a:r>
            <a:r>
              <a:rPr lang="en-US" sz="1200" dirty="0" smtClean="0">
                <a:solidFill>
                  <a:srgbClr val="002060"/>
                </a:solidFill>
                <a:latin typeface="Arial" charset="0"/>
                <a:cs typeface="Arial" charset="0"/>
              </a:rPr>
              <a:t>: One or more </a:t>
            </a:r>
            <a:r>
              <a:rPr lang="en-US" sz="1200" dirty="0" err="1" smtClean="0">
                <a:solidFill>
                  <a:srgbClr val="002060"/>
                </a:solidFill>
                <a:latin typeface="Arial" charset="0"/>
                <a:cs typeface="Arial" charset="0"/>
              </a:rPr>
              <a:t>contigs</a:t>
            </a:r>
            <a:r>
              <a:rPr lang="en-US" sz="1200" dirty="0" smtClean="0">
                <a:solidFill>
                  <a:srgbClr val="002060"/>
                </a:solidFill>
                <a:latin typeface="Arial" charset="0"/>
                <a:cs typeface="Arial" charset="0"/>
              </a:rPr>
              <a:t> linked together by unknown sequence.</a:t>
            </a:r>
          </a:p>
          <a:p>
            <a:pPr>
              <a:lnSpc>
                <a:spcPct val="90000"/>
              </a:lnSpc>
            </a:pPr>
            <a:r>
              <a:rPr lang="en-US" sz="1200" dirty="0" smtClean="0">
                <a:solidFill>
                  <a:srgbClr val="FF0000"/>
                </a:solidFill>
                <a:latin typeface="Arial" charset="0"/>
                <a:cs typeface="Arial" charset="0"/>
              </a:rPr>
              <a:t>Captured gap</a:t>
            </a:r>
            <a:r>
              <a:rPr lang="en-US" sz="1200" dirty="0" smtClean="0">
                <a:solidFill>
                  <a:srgbClr val="002060"/>
                </a:solidFill>
                <a:latin typeface="Arial" charset="0"/>
                <a:cs typeface="Arial" charset="0"/>
              </a:rPr>
              <a:t>: A gap within a scaffold, abutted by </a:t>
            </a:r>
            <a:r>
              <a:rPr lang="en-US" sz="1200" dirty="0" err="1" smtClean="0">
                <a:solidFill>
                  <a:srgbClr val="002060"/>
                </a:solidFill>
                <a:latin typeface="Arial" charset="0"/>
                <a:cs typeface="Arial" charset="0"/>
              </a:rPr>
              <a:t>contigs</a:t>
            </a:r>
            <a:r>
              <a:rPr lang="en-US" sz="1200" dirty="0" smtClean="0">
                <a:solidFill>
                  <a:srgbClr val="002060"/>
                </a:solidFill>
                <a:latin typeface="Arial" charset="0"/>
                <a:cs typeface="Arial" charset="0"/>
              </a:rPr>
              <a:t> with known order and orientation.</a:t>
            </a:r>
          </a:p>
          <a:p>
            <a:pPr marL="0" marR="0" indent="0" algn="l" defTabSz="914400" rtl="0" eaLnBrk="0" fontAlgn="base" latinLnBrk="0" hangingPunct="0">
              <a:lnSpc>
                <a:spcPct val="90000"/>
              </a:lnSpc>
              <a:spcBef>
                <a:spcPct val="30000"/>
              </a:spcBef>
              <a:spcAft>
                <a:spcPct val="0"/>
              </a:spcAft>
              <a:buClrTx/>
              <a:buSzTx/>
              <a:buFontTx/>
              <a:buNone/>
              <a:tabLst/>
              <a:defRPr/>
            </a:pPr>
            <a:r>
              <a:rPr lang="en-US" sz="1200" dirty="0" smtClean="0">
                <a:solidFill>
                  <a:srgbClr val="FF0000"/>
                </a:solidFill>
                <a:latin typeface="Arial" charset="0"/>
                <a:cs typeface="Arial" charset="0"/>
              </a:rPr>
              <a:t>FASTA/FASTQ</a:t>
            </a:r>
            <a:r>
              <a:rPr lang="en-US" sz="1200" dirty="0" smtClean="0">
                <a:solidFill>
                  <a:srgbClr val="002060"/>
                </a:solidFill>
                <a:latin typeface="Arial" charset="0"/>
                <a:cs typeface="Arial" charset="0"/>
              </a:rPr>
              <a:t>: F</a:t>
            </a:r>
            <a:r>
              <a:rPr lang="en-US" sz="1200" dirty="0" smtClean="0">
                <a:latin typeface="Arial" charset="0"/>
                <a:cs typeface="Arial" charset="0"/>
              </a:rPr>
              <a:t>ile formats containing sequence data.</a:t>
            </a:r>
          </a:p>
          <a:p>
            <a:pPr>
              <a:lnSpc>
                <a:spcPct val="90000"/>
              </a:lnSpc>
            </a:pPr>
            <a:endParaRPr lang="en-US" sz="1200" dirty="0" smtClean="0">
              <a:solidFill>
                <a:srgbClr val="002060"/>
              </a:solidFill>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5</a:t>
            </a:fld>
            <a:endParaRPr lang="en-US"/>
          </a:p>
        </p:txBody>
      </p:sp>
    </p:spTree>
    <p:extLst>
      <p:ext uri="{BB962C8B-B14F-4D97-AF65-F5344CB8AC3E}">
        <p14:creationId xmlns:p14="http://schemas.microsoft.com/office/powerpoint/2010/main" val="3541068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*Animated</a:t>
            </a:r>
          </a:p>
          <a:p>
            <a:pPr marL="228600" indent="-228600">
              <a:buAutoNum type="arabicParenR"/>
            </a:pPr>
            <a:r>
              <a:rPr lang="en-US" dirty="0" smtClean="0"/>
              <a:t>To determine whether PacBio data would be useful in</a:t>
            </a:r>
            <a:r>
              <a:rPr lang="en-US" baseline="0" dirty="0" smtClean="0"/>
              <a:t> improving assemblies, we ran a study on 20 different microbes.  </a:t>
            </a:r>
          </a:p>
          <a:p>
            <a:pPr marL="228600" indent="-228600">
              <a:buAutoNum type="arabicParenR"/>
            </a:pPr>
            <a:r>
              <a:rPr lang="en-US" baseline="0" dirty="0" smtClean="0"/>
              <a:t>Each was assembled using short and long fragment Illumina data…</a:t>
            </a:r>
          </a:p>
          <a:p>
            <a:pPr marL="228600" indent="-228600">
              <a:buAutoNum type="arabicParenR"/>
            </a:pPr>
            <a:r>
              <a:rPr lang="en-US" baseline="0" dirty="0" smtClean="0"/>
              <a:t>…then improved with longer PacBio reads.</a:t>
            </a:r>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51</a:t>
            </a:fld>
            <a:endParaRPr lang="en-US"/>
          </a:p>
        </p:txBody>
      </p:sp>
    </p:spTree>
    <p:extLst>
      <p:ext uri="{BB962C8B-B14F-4D97-AF65-F5344CB8AC3E}">
        <p14:creationId xmlns:p14="http://schemas.microsoft.com/office/powerpoint/2010/main" val="37060117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3" name="Rectangle 7"/>
          <p:cNvSpPr>
            <a:spLocks noGrp="1" noChangeArrowheads="1"/>
          </p:cNvSpPr>
          <p:nvPr>
            <p:ph type="sldNum" sz="quarter" idx="5"/>
          </p:nvPr>
        </p:nvSpPr>
        <p:spPr>
          <a:noFill/>
        </p:spPr>
        <p:txBody>
          <a:bodyPr/>
          <a:lstStyle/>
          <a:p>
            <a:fld id="{6FCCBB6E-A518-467D-B116-58D37A40E4E8}" type="slidenum">
              <a:rPr lang="en-US" smtClean="0">
                <a:solidFill>
                  <a:srgbClr val="000000"/>
                </a:solidFill>
              </a:rPr>
              <a:pPr/>
              <a:t>52</a:t>
            </a:fld>
            <a:endParaRPr lang="en-US" smtClean="0">
              <a:solidFill>
                <a:srgbClr val="000000"/>
              </a:solidFill>
            </a:endParaRPr>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a:noFill/>
          <a:ln/>
        </p:spPr>
        <p:txBody>
          <a:bodyPr/>
          <a:lstStyle/>
          <a:p>
            <a:pPr eaLnBrk="1" hangingPunct="1"/>
            <a:r>
              <a:rPr lang="en-US" dirty="0" smtClean="0"/>
              <a:t>The result is displayed here in terms of the number of captured gaps remaining in the assembly.  In many</a:t>
            </a:r>
            <a:r>
              <a:rPr lang="en-US" baseline="0" dirty="0" smtClean="0"/>
              <a:t> cases, the improvement was quite dramatic, closing up to 75% of the remaining gaps.</a:t>
            </a: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1" name="Rectangle 7"/>
          <p:cNvSpPr>
            <a:spLocks noGrp="1" noChangeArrowheads="1"/>
          </p:cNvSpPr>
          <p:nvPr>
            <p:ph type="sldNum" sz="quarter" idx="5"/>
          </p:nvPr>
        </p:nvSpPr>
        <p:spPr>
          <a:noFill/>
        </p:spPr>
        <p:txBody>
          <a:bodyPr/>
          <a:lstStyle/>
          <a:p>
            <a:fld id="{46FF6411-5DCC-4944-AD8A-FA7E88F46235}" type="slidenum">
              <a:rPr lang="en-US" smtClean="0">
                <a:solidFill>
                  <a:srgbClr val="000000"/>
                </a:solidFill>
              </a:rPr>
              <a:pPr/>
              <a:t>53</a:t>
            </a:fld>
            <a:endParaRPr lang="en-US" smtClean="0">
              <a:solidFill>
                <a:srgbClr val="000000"/>
              </a:solidFill>
            </a:endParaRPr>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a:noFill/>
          <a:ln/>
        </p:spPr>
        <p:txBody>
          <a:bodyPr/>
          <a:lstStyle/>
          <a:p>
            <a:pPr eaLnBrk="1" hangingPunct="1"/>
            <a:r>
              <a:rPr lang="en-US" dirty="0" smtClean="0"/>
              <a:t>*Animated</a:t>
            </a:r>
          </a:p>
          <a:p>
            <a:pPr marL="228600" indent="-228600" eaLnBrk="1" hangingPunct="1">
              <a:buAutoNum type="arabicParenR"/>
            </a:pPr>
            <a:r>
              <a:rPr lang="en-US" dirty="0" smtClean="0"/>
              <a:t>Due</a:t>
            </a:r>
            <a:r>
              <a:rPr lang="en-US" baseline="0" dirty="0" smtClean="0"/>
              <a:t> to the lack of coverage bias, PacBio data is most helpful at improving the assembly of high-GC organisms, which do not assemble well with Illumina-only data.  In addition to the coverage bias, extreme-GC sequences have lower information content and thus are inherently difficult to assemble with short reads.</a:t>
            </a:r>
          </a:p>
          <a:p>
            <a:pPr marL="228600" indent="-228600" eaLnBrk="1" hangingPunct="1">
              <a:buAutoNum type="arabicParenR"/>
            </a:pPr>
            <a:r>
              <a:rPr lang="en-US" baseline="0" dirty="0" smtClean="0"/>
              <a:t>Conclusion – 3</a:t>
            </a:r>
            <a:r>
              <a:rPr lang="en-US" baseline="30000" dirty="0" smtClean="0"/>
              <a:t>rd</a:t>
            </a:r>
            <a:r>
              <a:rPr lang="en-US" baseline="0" dirty="0" smtClean="0"/>
              <a:t> generation sequencing is helpful, especially for GC-rich organisms.</a:t>
            </a: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p:spPr>
        <p:txBody>
          <a:bodyPr/>
          <a:lstStyle/>
          <a:p>
            <a:pPr eaLnBrk="0" hangingPunct="0"/>
            <a:fld id="{C4E35F19-6AF3-4234-91D9-FFDD8F73B729}" type="slidenum">
              <a:rPr lang="en-US" smtClean="0">
                <a:latin typeface="Arial" charset="0"/>
                <a:ea typeface="ＭＳ Ｐゴシック"/>
                <a:cs typeface="ＭＳ Ｐゴシック"/>
              </a:rPr>
              <a:pPr eaLnBrk="0" hangingPunct="0"/>
              <a:t>54</a:t>
            </a:fld>
            <a:endParaRPr lang="en-US" smtClean="0">
              <a:latin typeface="Arial" charset="0"/>
              <a:ea typeface="ＭＳ Ｐゴシック"/>
              <a:cs typeface="ＭＳ Ｐゴシック"/>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pPr eaLnBrk="1" hangingPunct="1"/>
            <a:r>
              <a:rPr lang="en-US" dirty="0" smtClean="0"/>
              <a:t>As</a:t>
            </a:r>
            <a:r>
              <a:rPr lang="en-US" baseline="0" dirty="0" smtClean="0"/>
              <a:t> technology has advanced, reads have gotten shorter while throughput has increased.  It is easier to produce high-quality assemblies with longer reads.  But at present, it is possible to produce a similar quantity of short-read data for a tiny fraction of the cost.  Therefore, to maintain efficiency, we must generate the bulk of our assemblies from inexpensive short reads.</a:t>
            </a:r>
          </a:p>
          <a:p>
            <a:pPr eaLnBrk="1" hangingPunct="1"/>
            <a:endParaRPr lang="en-US" baseline="0"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p:spPr>
        <p:txBody>
          <a:bodyPr/>
          <a:lstStyle/>
          <a:p>
            <a:fld id="{6AD0B48C-2298-4F3A-8BDD-CC6E381BB56F}" type="slidenum">
              <a:rPr lang="en-US" smtClean="0"/>
              <a:pPr/>
              <a:t>55</a:t>
            </a:fld>
            <a:endParaRPr lang="en-US" smtClean="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*Animated</a:t>
            </a:r>
          </a:p>
          <a:p>
            <a:pPr eaLnBrk="1" hangingPunct="1"/>
            <a:endParaRPr lang="en-US" dirty="0" smtClean="0"/>
          </a:p>
          <a:p>
            <a:pPr eaLnBrk="1" hangingPunct="1"/>
            <a:r>
              <a:rPr lang="en-US" dirty="0" smtClean="0"/>
              <a:t>In order to sequence DNA:</a:t>
            </a:r>
          </a:p>
          <a:p>
            <a:pPr eaLnBrk="1" hangingPunct="1"/>
            <a:r>
              <a:rPr lang="en-US" dirty="0" smtClean="0"/>
              <a:t>1) Genomic DNA is extracted, then randomly sheared</a:t>
            </a:r>
            <a:r>
              <a:rPr lang="en-US" baseline="0" dirty="0" smtClean="0"/>
              <a:t> via sonication or some biochemical process.</a:t>
            </a:r>
            <a:endParaRPr lang="en-US" dirty="0" smtClean="0"/>
          </a:p>
          <a:p>
            <a:pPr eaLnBrk="1" hangingPunct="1"/>
            <a:r>
              <a:rPr lang="en-US" dirty="0" smtClean="0"/>
              <a:t>2) For a fragment library, we target 270bp insert sizes.  Then, additional chemicals are used to allow the DNA fragments to</a:t>
            </a:r>
            <a:r>
              <a:rPr lang="en-US" baseline="0" dirty="0" smtClean="0"/>
              <a:t> bind correctly to the sequencing machine.  After sequencing, we have FASTQ files containing millions of reads.</a:t>
            </a:r>
          </a:p>
          <a:p>
            <a:pPr eaLnBrk="1" hangingPunct="1"/>
            <a:r>
              <a:rPr lang="en-US" baseline="0" dirty="0" smtClean="0"/>
              <a:t>3) The LMP library is similar, but the DNA is sheared into much longer fragments, and the chemistry for processing the fragments is different.  Because the fragments are longer, it uses much more input DNA.  LMP libraries are typically much more labor-intensive and expensive.</a:t>
            </a:r>
          </a:p>
          <a:p>
            <a:pPr eaLnBrk="1" hangingPunct="1"/>
            <a:r>
              <a:rPr lang="en-US" baseline="0" dirty="0" smtClean="0"/>
              <a:t>4) How de we assemble this data?</a:t>
            </a:r>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p:spPr>
        <p:txBody>
          <a:bodyPr/>
          <a:lstStyle/>
          <a:p>
            <a:fld id="{50533706-0F9B-4F23-A56F-2E3656207930}" type="slidenum">
              <a:rPr lang="en-US" smtClean="0"/>
              <a:pPr/>
              <a:t>57</a:t>
            </a:fld>
            <a:endParaRPr lang="en-US" smtClean="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*Animated</a:t>
            </a:r>
          </a:p>
          <a:p>
            <a:pPr eaLnBrk="1" hangingPunct="1"/>
            <a:endParaRPr lang="en-US" dirty="0" smtClean="0"/>
          </a:p>
          <a:p>
            <a:pPr eaLnBrk="1" hangingPunct="1"/>
            <a:r>
              <a:rPr lang="en-US" dirty="0" smtClean="0"/>
              <a:t>The </a:t>
            </a:r>
            <a:r>
              <a:rPr lang="en-US" baseline="0" dirty="0" smtClean="0"/>
              <a:t>reads may be assembled into contigs with an assembler such as Velvet, </a:t>
            </a:r>
            <a:r>
              <a:rPr lang="en-US" baseline="0" dirty="0" err="1" smtClean="0"/>
              <a:t>Allpaths</a:t>
            </a:r>
            <a:r>
              <a:rPr lang="en-US" baseline="0" dirty="0" smtClean="0"/>
              <a:t>, or </a:t>
            </a:r>
            <a:r>
              <a:rPr lang="en-US" baseline="0" dirty="0" err="1" smtClean="0"/>
              <a:t>Meraculous</a:t>
            </a:r>
            <a:r>
              <a:rPr lang="en-US" baseline="0" dirty="0" smtClean="0"/>
              <a:t>.  This will not give you perfect, full-length chromosome sequences, but rather a bunch of contigs.</a:t>
            </a:r>
          </a:p>
          <a:p>
            <a:pPr eaLnBrk="1" hangingPunct="1"/>
            <a:r>
              <a:rPr lang="en-US" baseline="0" dirty="0" smtClean="0"/>
              <a:t>The LMP library is used to stitch those contigs together into longer scaffolds, in a process called scaffolding.  Some assemblers can use the LMP data automatically to scaffold their own contigs, but there are also stand-alone scaffolding programs.</a:t>
            </a: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p:spPr>
        <p:txBody>
          <a:bodyPr/>
          <a:lstStyle/>
          <a:p>
            <a:fld id="{B683E531-6AC2-4533-A8C2-097126FF77EC}" type="slidenum">
              <a:rPr lang="en-US" smtClean="0"/>
              <a:pPr/>
              <a:t>58</a:t>
            </a:fld>
            <a:endParaRPr lang="en-US" smtClean="0"/>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p:spPr>
        <p:txBody>
          <a:bodyPr/>
          <a:lstStyle/>
          <a:p>
            <a:pPr eaLnBrk="1" hangingPunct="1"/>
            <a:r>
              <a:rPr lang="en-US" dirty="0" smtClean="0"/>
              <a:t>Now that the contigs are generated, we will move on to scaffolding.</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p:spPr>
        <p:txBody>
          <a:bodyPr/>
          <a:lstStyle/>
          <a:p>
            <a:fld id="{BF226903-AEDD-4C87-9D7F-BE2752319648}" type="slidenum">
              <a:rPr lang="en-US" smtClean="0"/>
              <a:pPr/>
              <a:t>59</a:t>
            </a:fld>
            <a:endParaRPr lang="en-US" smtClean="0"/>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p:spPr>
        <p:txBody>
          <a:bodyPr/>
          <a:lstStyle/>
          <a:p>
            <a:pPr eaLnBrk="1" hangingPunct="1"/>
            <a:r>
              <a:rPr lang="en-US" dirty="0" smtClean="0"/>
              <a:t>*Animated</a:t>
            </a:r>
          </a:p>
          <a:p>
            <a:pPr eaLnBrk="1" hangingPunct="1"/>
            <a:r>
              <a:rPr lang="en-US" dirty="0" smtClean="0"/>
              <a:t>1) First,</a:t>
            </a:r>
            <a:r>
              <a:rPr lang="en-US" baseline="0" dirty="0" smtClean="0"/>
              <a:t> the long-mate-pair reads are aligned to the contigs, using a program such as BBMap.  The goal is to find situations where paired reads each map to a different contigs.  The more pairs that join two contigs, the stronger the evidence that they actually go together, and the more accurately the gap length can be estimated.</a:t>
            </a:r>
          </a:p>
          <a:p>
            <a:pPr eaLnBrk="1" hangingPunct="1"/>
            <a:r>
              <a:rPr lang="en-US" baseline="0" dirty="0" smtClean="0"/>
              <a:t>If a contig doesn’t get any reads mapped to it, it cannot be scaffolded.</a:t>
            </a:r>
          </a:p>
          <a:p>
            <a:pPr eaLnBrk="1" hangingPunct="1"/>
            <a:r>
              <a:rPr lang="en-US" baseline="0" dirty="0" smtClean="0"/>
              <a:t>2) The grey areas in the scaffolds represent captured gaps.</a:t>
            </a:r>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coverage profile across a GC-rich microbe; the coverage</a:t>
            </a:r>
            <a:r>
              <a:rPr lang="en-US" baseline="0" dirty="0" smtClean="0"/>
              <a:t> varies from a few hundred X to several thousand, and it’s very spiky.  Also, there is a low-frequency bias probably related to the origin-of-replication that you can see as a U-shape.</a:t>
            </a:r>
          </a:p>
          <a:p>
            <a:endParaRPr lang="en-US" baseline="0" dirty="0" smtClean="0"/>
          </a:p>
          <a:p>
            <a:r>
              <a:rPr lang="en-US" baseline="0" dirty="0" smtClean="0"/>
              <a:t>The right graph shows a green line representing the normalized coverage as a function of GC content, while the blue line indicates the theoretical flat coverage you would get if there was no GC bias.  You can clearly see that the GC-poor regions get much more coverage than the GC-rich regions.</a:t>
            </a:r>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60</a:t>
            </a:fld>
            <a:endParaRPr lang="en-US"/>
          </a:p>
        </p:txBody>
      </p:sp>
    </p:spTree>
    <p:extLst>
      <p:ext uri="{BB962C8B-B14F-4D97-AF65-F5344CB8AC3E}">
        <p14:creationId xmlns:p14="http://schemas.microsoft.com/office/powerpoint/2010/main" val="39841392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the effect of one type of preprocessing on assembly quality.</a:t>
            </a:r>
          </a:p>
          <a:p>
            <a:endParaRPr lang="en-US" baseline="0" dirty="0" smtClean="0"/>
          </a:p>
          <a:p>
            <a:r>
              <a:rPr lang="en-US" baseline="0" dirty="0" smtClean="0"/>
              <a:t>These graphs show the effect of error-correction on Velvet assemblies of two different organisms; the y-axis is number of contigs, so lower is better.  The left pair used </a:t>
            </a:r>
            <a:r>
              <a:rPr lang="en-US" baseline="0" dirty="0" err="1" smtClean="0"/>
              <a:t>Allpaths</a:t>
            </a:r>
            <a:r>
              <a:rPr lang="en-US" baseline="0" dirty="0" smtClean="0"/>
              <a:t>’ error correction, the right pair used </a:t>
            </a:r>
            <a:r>
              <a:rPr lang="en-US" baseline="0" dirty="0" err="1" smtClean="0"/>
              <a:t>Masurca’s</a:t>
            </a:r>
            <a:r>
              <a:rPr lang="en-US" baseline="0" dirty="0" smtClean="0"/>
              <a:t> error correction, and the middle pair used the raw uncorrected reads.  Both error-correction methods produced more continuous assemblies than the raw reads.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Note: </a:t>
            </a:r>
            <a:r>
              <a:rPr lang="en-US" dirty="0" err="1" smtClean="0"/>
              <a:t>Allpaths</a:t>
            </a:r>
            <a:r>
              <a:rPr lang="en-US" dirty="0" smtClean="0"/>
              <a:t>-LG is our</a:t>
            </a:r>
            <a:r>
              <a:rPr lang="en-US" baseline="0" dirty="0" smtClean="0"/>
              <a:t> assembler of choice for fungal genomes.  It internally automates several processes such as error-correction, read-merging, and scaffolding to produce a good assembly with the default settings.</a:t>
            </a:r>
          </a:p>
          <a:p>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61</a:t>
            </a:fld>
            <a:endParaRPr lang="en-US"/>
          </a:p>
        </p:txBody>
      </p:sp>
    </p:spTree>
    <p:extLst>
      <p:ext uri="{BB962C8B-B14F-4D97-AF65-F5344CB8AC3E}">
        <p14:creationId xmlns:p14="http://schemas.microsoft.com/office/powerpoint/2010/main" val="3130885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ftp://ftp.broadinstitute.org/pub/crd/ALLPATHS/Release-LG/AllPaths-LG_Manual.pdf</a:t>
            </a:r>
          </a:p>
          <a:p>
            <a:r>
              <a:rPr lang="en-US" dirty="0" smtClean="0"/>
              <a:t>https://github.com/PacificBiosciences/Bioinformatics-Training/wiki/HGAP</a:t>
            </a:r>
          </a:p>
          <a:p>
            <a:r>
              <a:rPr lang="en-US" dirty="0" smtClean="0"/>
              <a:t>https://github.com/PacificBiosciences/FALCON/blob/master/doc/falcon_manual.md</a:t>
            </a:r>
          </a:p>
          <a:p>
            <a:r>
              <a:rPr lang="en-US" dirty="0" smtClean="0"/>
              <a:t>MEGAHIT</a:t>
            </a:r>
            <a:r>
              <a:rPr lang="en-US" baseline="0" dirty="0" smtClean="0"/>
              <a:t>  </a:t>
            </a:r>
            <a:r>
              <a:rPr lang="en-US" dirty="0">
                <a:latin typeface="+mn-lt"/>
              </a:rPr>
              <a:t>http://www.ncbi.nlm.nih.gov/pubmed/25609793</a:t>
            </a:r>
          </a:p>
          <a:p>
            <a:r>
              <a:rPr lang="en-US" dirty="0">
                <a:latin typeface="+mn-lt"/>
              </a:rPr>
              <a:t>https://github.com/PacificBiosciences/FALCON</a:t>
            </a:r>
          </a:p>
          <a:p>
            <a:endParaRPr lang="en-US" dirty="0">
              <a:latin typeface="+mn-lt"/>
            </a:endParaRPr>
          </a:p>
          <a:p>
            <a:r>
              <a:rPr lang="en-US" dirty="0">
                <a:latin typeface="+mn-lt"/>
              </a:rPr>
              <a:t>Plant genomes are assembled at Hudson Alpha</a:t>
            </a:r>
          </a:p>
        </p:txBody>
      </p:sp>
      <p:sp>
        <p:nvSpPr>
          <p:cNvPr id="4" name="Slide Number Placeholder 3"/>
          <p:cNvSpPr>
            <a:spLocks noGrp="1"/>
          </p:cNvSpPr>
          <p:nvPr>
            <p:ph type="sldNum" sz="quarter" idx="10"/>
          </p:nvPr>
        </p:nvSpPr>
        <p:spPr/>
        <p:txBody>
          <a:bodyPr/>
          <a:lstStyle/>
          <a:p>
            <a:fld id="{8C2C6E44-40CB-0E4C-AF9C-A21045C5F50A}" type="slidenum">
              <a:rPr lang="en-US" smtClean="0"/>
              <a:pPr/>
              <a:t>6</a:t>
            </a:fld>
            <a:endParaRPr lang="en-US"/>
          </a:p>
        </p:txBody>
      </p:sp>
    </p:spTree>
    <p:extLst>
      <p:ext uri="{BB962C8B-B14F-4D97-AF65-F5344CB8AC3E}">
        <p14:creationId xmlns:p14="http://schemas.microsoft.com/office/powerpoint/2010/main" val="31821391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89" name="Rectangle 7"/>
          <p:cNvSpPr>
            <a:spLocks noGrp="1" noChangeArrowheads="1"/>
          </p:cNvSpPr>
          <p:nvPr>
            <p:ph type="sldNum" sz="quarter" idx="5"/>
          </p:nvPr>
        </p:nvSpPr>
        <p:spPr>
          <a:noFill/>
        </p:spPr>
        <p:txBody>
          <a:bodyPr/>
          <a:lstStyle/>
          <a:p>
            <a:fld id="{AF9D0938-6AB0-420F-A102-09785746F95A}" type="slidenum">
              <a:rPr lang="en-US" smtClean="0"/>
              <a:pPr/>
              <a:t>62</a:t>
            </a:fld>
            <a:endParaRPr lang="en-US" smtClean="0"/>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a:noFill/>
          <a:ln/>
        </p:spPr>
        <p:txBody>
          <a:bodyPr/>
          <a:lstStyle/>
          <a:p>
            <a:pPr eaLnBrk="1" hangingPunct="1"/>
            <a:r>
              <a:rPr lang="en-US" dirty="0" smtClean="0"/>
              <a:t>Once long-mate-pair data is</a:t>
            </a:r>
            <a:r>
              <a:rPr lang="en-US" baseline="0" dirty="0" smtClean="0"/>
              <a:t> used for scaffolding, we can approach and often achieve single-scaffold assemblies.  Or in the case of H. </a:t>
            </a:r>
            <a:r>
              <a:rPr lang="en-US" baseline="0" dirty="0" err="1" smtClean="0"/>
              <a:t>Turkmenica</a:t>
            </a:r>
            <a:r>
              <a:rPr lang="en-US" baseline="0" dirty="0" smtClean="0"/>
              <a:t>, 7 scaffolds, since it has 7 independent pieces of DNA.  Sometimes it’s hard to tell how good an assembly is just by counting contigs because you don’t know how many plasmids there are.</a:t>
            </a:r>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7" name="Rectangle 7"/>
          <p:cNvSpPr>
            <a:spLocks noGrp="1" noChangeArrowheads="1"/>
          </p:cNvSpPr>
          <p:nvPr>
            <p:ph type="sldNum" sz="quarter" idx="5"/>
          </p:nvPr>
        </p:nvSpPr>
        <p:spPr>
          <a:noFill/>
        </p:spPr>
        <p:txBody>
          <a:bodyPr/>
          <a:lstStyle/>
          <a:p>
            <a:fld id="{4FBC2738-FC95-4876-9AAD-4F7E5D774783}" type="slidenum">
              <a:rPr lang="en-US" smtClean="0"/>
              <a:pPr/>
              <a:t>63</a:t>
            </a:fld>
            <a:endParaRPr lang="en-US" smtClean="0"/>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a:noFill/>
          <a:ln/>
        </p:spPr>
        <p:txBody>
          <a:bodyPr/>
          <a:lstStyle/>
          <a:p>
            <a:pPr eaLnBrk="1" hangingPunct="1"/>
            <a:r>
              <a:rPr lang="en-US" dirty="0" smtClean="0"/>
              <a:t>So</a:t>
            </a:r>
            <a:r>
              <a:rPr lang="en-US" baseline="0" dirty="0" smtClean="0"/>
              <a:t> it is possible to achieve accurate, near-complete assemblies with short reads only.  Note that the LMP data greatly improved the continuity, but did not have much impact on the fraction of genes identified, since the captured gaps still have unknown sequence.  But it can still be useful for pathway analysis to know which genes are located near each other.</a:t>
            </a:r>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1" name="Rectangle 7"/>
          <p:cNvSpPr txBox="1">
            <a:spLocks noGrp="1" noChangeArrowheads="1"/>
          </p:cNvSpPr>
          <p:nvPr/>
        </p:nvSpPr>
        <p:spPr bwMode="auto">
          <a:xfrm>
            <a:off x="3956050" y="8818563"/>
            <a:ext cx="3027363" cy="463550"/>
          </a:xfrm>
          <a:prstGeom prst="rect">
            <a:avLst/>
          </a:prstGeom>
          <a:noFill/>
          <a:ln w="9525">
            <a:noFill/>
            <a:miter lim="800000"/>
            <a:headEnd/>
            <a:tailEnd/>
          </a:ln>
        </p:spPr>
        <p:txBody>
          <a:bodyPr lIns="93024" tIns="46512" rIns="93024" bIns="46512" anchor="b"/>
          <a:lstStyle/>
          <a:p>
            <a:pPr algn="r" defTabSz="930275" eaLnBrk="0" hangingPunct="0"/>
            <a:fld id="{532FEB97-2437-4B96-A094-090B6AF068FF}" type="slidenum">
              <a:rPr lang="en-US" sz="1200" b="0">
                <a:solidFill>
                  <a:srgbClr val="000000"/>
                </a:solidFill>
                <a:latin typeface="Times" pitchFamily="18" charset="0"/>
                <a:ea typeface="ＭＳ Ｐゴシック"/>
                <a:cs typeface="ＭＳ Ｐゴシック"/>
              </a:rPr>
              <a:pPr algn="r" defTabSz="930275" eaLnBrk="0" hangingPunct="0"/>
              <a:t>64</a:t>
            </a:fld>
            <a:endParaRPr lang="en-US" sz="1200" b="0">
              <a:solidFill>
                <a:srgbClr val="000000"/>
              </a:solidFill>
              <a:latin typeface="Times" pitchFamily="18" charset="0"/>
              <a:ea typeface="ＭＳ Ｐゴシック"/>
              <a:cs typeface="ＭＳ Ｐゴシック"/>
            </a:endParaRPr>
          </a:p>
        </p:txBody>
      </p:sp>
      <p:sp>
        <p:nvSpPr>
          <p:cNvPr id="455682" name="Rectangle 1026"/>
          <p:cNvSpPr>
            <a:spLocks noGrp="1" noRot="1" noChangeAspect="1" noChangeArrowheads="1" noTextEdit="1"/>
          </p:cNvSpPr>
          <p:nvPr>
            <p:ph type="sldImg"/>
          </p:nvPr>
        </p:nvSpPr>
        <p:spPr>
          <a:solidFill>
            <a:srgbClr val="FFFFFF"/>
          </a:solidFill>
          <a:ln/>
        </p:spPr>
      </p:sp>
      <p:sp>
        <p:nvSpPr>
          <p:cNvPr id="455683" name="Rectangle 1027"/>
          <p:cNvSpPr>
            <a:spLocks noGrp="1" noChangeArrowheads="1"/>
          </p:cNvSpPr>
          <p:nvPr>
            <p:ph type="body" idx="1"/>
          </p:nvPr>
        </p:nvSpPr>
        <p:spPr>
          <a:xfrm>
            <a:off x="931863" y="4410075"/>
            <a:ext cx="5121275" cy="4176713"/>
          </a:xfrm>
          <a:solidFill>
            <a:srgbClr val="FFFFFF"/>
          </a:solidFill>
          <a:ln>
            <a:solidFill>
              <a:srgbClr val="000000"/>
            </a:solidFill>
          </a:ln>
        </p:spPr>
        <p:txBody>
          <a:bodyPr lIns="92951" tIns="46476" rIns="92951" bIns="46476"/>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3</a:t>
            </a:r>
            <a:r>
              <a:rPr lang="en-US" baseline="30000" dirty="0" smtClean="0"/>
              <a:t>rd</a:t>
            </a:r>
            <a:r>
              <a:rPr lang="en-US" dirty="0" smtClean="0"/>
              <a:t> generation data is based on single molecules, with long read length.</a:t>
            </a:r>
            <a:r>
              <a:rPr lang="en-US" baseline="0" dirty="0" smtClean="0"/>
              <a:t>  </a:t>
            </a:r>
            <a:br>
              <a:rPr lang="en-US" baseline="0" dirty="0" smtClean="0"/>
            </a:br>
            <a:r>
              <a:rPr lang="en-US" baseline="0" dirty="0" smtClean="0"/>
              <a:t>So</a:t>
            </a:r>
            <a:r>
              <a:rPr lang="en-US" dirty="0" smtClean="0"/>
              <a:t> far, they all have much higher error rates than prior</a:t>
            </a:r>
            <a:r>
              <a:rPr lang="en-US" baseline="0" dirty="0" smtClean="0"/>
              <a:t> technologies, but for example, individual </a:t>
            </a:r>
            <a:r>
              <a:rPr lang="en-US" dirty="0" smtClean="0"/>
              <a:t>PacBio</a:t>
            </a:r>
            <a:r>
              <a:rPr lang="en-US" baseline="0" dirty="0" smtClean="0"/>
              <a:t> sequences can be read multiple times for greater accuracy.</a:t>
            </a:r>
            <a:endParaRPr lang="en-US" dirty="0" smtClean="0"/>
          </a:p>
          <a:p>
            <a:r>
              <a:rPr lang="en-US" dirty="0" smtClean="0"/>
              <a:t>This graph is from 3 years ago, and even then, the read lengths were far longer than any existing or expected Illumina platform.</a:t>
            </a:r>
          </a:p>
          <a:p>
            <a:endParaRPr lang="en-US" dirty="0" smtClean="0"/>
          </a:p>
          <a:p>
            <a:r>
              <a:rPr lang="en-US" dirty="0" smtClean="0"/>
              <a:t>The flat coverage distribution means less data is required and allows better coverage estimates.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length distribution of reads from a more recent PacBio library.  The L50 is 7850,</a:t>
            </a:r>
            <a:r>
              <a:rPr lang="en-US" baseline="0" dirty="0" smtClean="0"/>
              <a:t> meaning 50% of the bases are in reads at least that long.  We have seen individual reads as long as 50kb.  The average is continually increasing as PacBio improves their chemistry.</a:t>
            </a:r>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65</a:t>
            </a:fld>
            <a:endParaRPr lang="en-US"/>
          </a:p>
        </p:txBody>
      </p:sp>
    </p:spTree>
    <p:extLst>
      <p:ext uri="{BB962C8B-B14F-4D97-AF65-F5344CB8AC3E}">
        <p14:creationId xmlns:p14="http://schemas.microsoft.com/office/powerpoint/2010/main" val="16275630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are for fungal genomes.</a:t>
            </a:r>
          </a:p>
          <a:p>
            <a:r>
              <a:rPr lang="en-US" dirty="0" err="1" smtClean="0"/>
              <a:t>PacBio</a:t>
            </a:r>
            <a:r>
              <a:rPr lang="en-US" baseline="0" dirty="0" smtClean="0"/>
              <a:t> assemblies done with falcon/20150310. </a:t>
            </a:r>
            <a:r>
              <a:rPr lang="en-US" baseline="0" dirty="0" err="1" smtClean="0"/>
              <a:t>Illumina</a:t>
            </a:r>
            <a:r>
              <a:rPr lang="en-US" baseline="0" dirty="0" smtClean="0"/>
              <a:t> drafts use ALLPATHS-LG</a:t>
            </a:r>
          </a:p>
          <a:p>
            <a:pPr defTabSz="464790" eaLnBrk="1" fontAlgn="auto" hangingPunct="1">
              <a:spcBef>
                <a:spcPts val="0"/>
              </a:spcBef>
              <a:spcAft>
                <a:spcPts val="0"/>
              </a:spcAft>
              <a:defRPr/>
            </a:pPr>
            <a:r>
              <a:rPr lang="en-US" dirty="0" smtClean="0"/>
              <a:t>*</a:t>
            </a:r>
            <a:r>
              <a:rPr lang="en-US" i="1" dirty="0" err="1" smtClean="0"/>
              <a:t>Lindgomyces</a:t>
            </a:r>
            <a:r>
              <a:rPr lang="en-US" i="1" dirty="0" smtClean="0"/>
              <a:t> </a:t>
            </a:r>
            <a:r>
              <a:rPr lang="en-US" i="1" dirty="0" err="1" smtClean="0"/>
              <a:t>ingoldianus</a:t>
            </a:r>
            <a:r>
              <a:rPr lang="en-US" i="1" dirty="0" smtClean="0"/>
              <a:t> </a:t>
            </a:r>
            <a:r>
              <a:rPr lang="en-US" dirty="0" smtClean="0"/>
              <a:t>required additional coverage (9 SMRT cells total)</a:t>
            </a:r>
          </a:p>
        </p:txBody>
      </p:sp>
      <p:sp>
        <p:nvSpPr>
          <p:cNvPr id="4" name="Slide Number Placeholder 3"/>
          <p:cNvSpPr>
            <a:spLocks noGrp="1"/>
          </p:cNvSpPr>
          <p:nvPr>
            <p:ph type="sldNum" sz="quarter" idx="10"/>
          </p:nvPr>
        </p:nvSpPr>
        <p:spPr/>
        <p:txBody>
          <a:bodyPr/>
          <a:lstStyle/>
          <a:p>
            <a:fld id="{EF48A839-A9DB-466B-966E-31CEC600EF4B}" type="slidenum">
              <a:rPr lang="en-US" smtClean="0"/>
              <a:t>66</a:t>
            </a:fld>
            <a:endParaRPr lang="en-US"/>
          </a:p>
        </p:txBody>
      </p:sp>
    </p:spTree>
    <p:extLst>
      <p:ext uri="{BB962C8B-B14F-4D97-AF65-F5344CB8AC3E}">
        <p14:creationId xmlns:p14="http://schemas.microsoft.com/office/powerpoint/2010/main" val="335640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a:t>
            </a:r>
            <a:r>
              <a:rPr lang="en-US" baseline="0" dirty="0" smtClean="0"/>
              <a:t> cloud of GOLD habitats for megahit assemblies</a:t>
            </a:r>
            <a:endParaRPr lang="en-US" dirty="0"/>
          </a:p>
        </p:txBody>
      </p:sp>
      <p:sp>
        <p:nvSpPr>
          <p:cNvPr id="4" name="Slide Number Placeholder 3"/>
          <p:cNvSpPr>
            <a:spLocks noGrp="1"/>
          </p:cNvSpPr>
          <p:nvPr>
            <p:ph type="sldNum" sz="quarter" idx="10"/>
          </p:nvPr>
        </p:nvSpPr>
        <p:spPr/>
        <p:txBody>
          <a:bodyPr/>
          <a:lstStyle/>
          <a:p>
            <a:fld id="{048992BC-0D69-45ED-AAA0-9B81BA17F11B}" type="slidenum">
              <a:rPr lang="en-US" smtClean="0"/>
              <a:t>8</a:t>
            </a:fld>
            <a:endParaRPr lang="en-US"/>
          </a:p>
        </p:txBody>
      </p:sp>
    </p:spTree>
    <p:extLst>
      <p:ext uri="{BB962C8B-B14F-4D97-AF65-F5344CB8AC3E}">
        <p14:creationId xmlns:p14="http://schemas.microsoft.com/office/powerpoint/2010/main" val="3212126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p:spPr>
        <p:txBody>
          <a:bodyPr/>
          <a:lstStyle/>
          <a:p>
            <a:fld id="{F4C46DEA-6CDF-4A0A-8996-B8821A7BD8A7}" type="slidenum">
              <a:rPr lang="en-US" smtClean="0"/>
              <a:pPr/>
              <a:t>9</a:t>
            </a:fld>
            <a:endParaRPr lang="en-US" smtClean="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p:spPr>
        <p:txBody>
          <a:bodyPr/>
          <a:lstStyle/>
          <a:p>
            <a:pPr eaLnBrk="1" hangingPunct="1"/>
            <a:r>
              <a:rPr lang="en-US" dirty="0" smtClean="0"/>
              <a:t>Now I will introduce the basics of Illumina</a:t>
            </a:r>
            <a:r>
              <a:rPr lang="en-US" baseline="0" dirty="0" smtClean="0"/>
              <a:t> sequencing and assembly</a:t>
            </a:r>
            <a:r>
              <a:rPr lang="en-US" dirty="0"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make 270bp libs because they are </a:t>
            </a:r>
            <a:r>
              <a:rPr lang="en-US" dirty="0" err="1" smtClean="0"/>
              <a:t>easdy</a:t>
            </a:r>
            <a:r>
              <a:rPr lang="en-US" dirty="0" smtClean="0"/>
              <a:t> </a:t>
            </a:r>
            <a:r>
              <a:rPr lang="en-US" dirty="0" err="1" smtClean="0"/>
              <a:t>ot</a:t>
            </a:r>
            <a:r>
              <a:rPr lang="en-US" dirty="0" smtClean="0"/>
              <a:t> make in the lab without that much</a:t>
            </a:r>
            <a:r>
              <a:rPr lang="en-US" baseline="0" dirty="0" smtClean="0"/>
              <a:t> </a:t>
            </a:r>
            <a:r>
              <a:rPr lang="en-US" baseline="0" dirty="0" err="1" smtClean="0"/>
              <a:t>dna</a:t>
            </a:r>
            <a:endParaRPr lang="en-US" baseline="0" dirty="0" smtClean="0"/>
          </a:p>
          <a:p>
            <a:r>
              <a:rPr lang="en-US" baseline="0" dirty="0" smtClean="0"/>
              <a:t>And we need an assembler that works well out of the box and not too much parameter tuning with a set of generic parameters</a:t>
            </a:r>
          </a:p>
          <a:p>
            <a:r>
              <a:rPr lang="en-US" baseline="0" dirty="0" smtClean="0"/>
              <a:t>In case we need to do 1000 of these. One size fits most.</a:t>
            </a:r>
            <a:endParaRPr lang="en-US" dirty="0"/>
          </a:p>
        </p:txBody>
      </p:sp>
      <p:sp>
        <p:nvSpPr>
          <p:cNvPr id="4" name="Slide Number Placeholder 3"/>
          <p:cNvSpPr>
            <a:spLocks noGrp="1"/>
          </p:cNvSpPr>
          <p:nvPr>
            <p:ph type="sldNum" sz="quarter" idx="10"/>
          </p:nvPr>
        </p:nvSpPr>
        <p:spPr/>
        <p:txBody>
          <a:bodyPr/>
          <a:lstStyle/>
          <a:p>
            <a:pPr>
              <a:defRPr/>
            </a:pPr>
            <a:fld id="{167431E8-2DA6-4A77-97D8-15292C6FC130}" type="slidenum">
              <a:rPr lang="en-US" smtClean="0"/>
              <a:pPr>
                <a:defRPr/>
              </a:pPr>
              <a:t>10</a:t>
            </a:fld>
            <a:endParaRPr lang="en-US"/>
          </a:p>
        </p:txBody>
      </p:sp>
    </p:spTree>
    <p:extLst>
      <p:ext uri="{BB962C8B-B14F-4D97-AF65-F5344CB8AC3E}">
        <p14:creationId xmlns:p14="http://schemas.microsoft.com/office/powerpoint/2010/main" val="207556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990809E9-4211-45B8-AEB3-DA254758B24F}"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98BA85FD-1E27-4F74-BFA4-5990181EDD24}"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43000"/>
            <a:ext cx="2057400" cy="4983163"/>
          </a:xfrm>
          <a:prstGeom prst="rect">
            <a:avLst/>
          </a:prstGeom>
        </p:spPr>
        <p:txBody>
          <a:bodyPr vert="eaVert"/>
          <a:lstStyle>
            <a:lvl1pPr>
              <a:defRPr>
                <a:solidFill>
                  <a:srgbClr val="003567"/>
                </a:solidFill>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143000"/>
            <a:ext cx="6019800" cy="4983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A0E6DFC9-EE18-492F-96C9-A8890E9B5D7C}"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CE1C935D-8DC1-456E-A0EC-4C7830D660A8}"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B283DD48-1B9F-4D33-91F0-3AEEDD41D8C1}" type="datetimeFigureOut">
              <a:rPr lang="en-US"/>
              <a:pPr>
                <a:defRPr/>
              </a:pPr>
              <a:t>9/23/16</a:t>
            </a:fld>
            <a:endParaRPr lang="en-US"/>
          </a:p>
        </p:txBody>
      </p:sp>
      <p:sp>
        <p:nvSpPr>
          <p:cNvPr id="4" name="Footer Placeholder 3"/>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5" name="Slide Number Placeholder 4"/>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01DAF2C0-E760-4392-A79B-AD901BB2A443}"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685800" y="2111375"/>
            <a:ext cx="7772400" cy="1470025"/>
          </a:xfrm>
          <a:prstGeom prst="rect">
            <a:avLst/>
          </a:prstGeom>
        </p:spPr>
        <p:txBody>
          <a:bodyPr/>
          <a:lstStyle>
            <a:lvl1pPr>
              <a:defRPr sz="4400">
                <a:solidFill>
                  <a:schemeClr val="tx1"/>
                </a:solidFill>
                <a:effectLst/>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1371600" y="3886200"/>
            <a:ext cx="6400800" cy="1752600"/>
          </a:xfrm>
        </p:spPr>
        <p:txBody>
          <a:bodyPr/>
          <a:lstStyle>
            <a:lvl1pPr marL="0" indent="0" algn="ctr">
              <a:buNone/>
              <a:defRPr>
                <a:solidFill>
                  <a:srgbClr val="00B0F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B61BAC32-6417-9B4D-86E0-13CA865638E3}" type="datetime1">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29B9100D-8864-4FB3-A99F-9832800CD89B}"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800600"/>
          </a:xfrm>
        </p:spPr>
        <p:txBody>
          <a:bodyPr/>
          <a:lstStyle>
            <a:lvl1pPr>
              <a:buFont typeface="Arial" pitchFamily="34" charset="0"/>
              <a:buChar char="•"/>
              <a:defRPr sz="3200">
                <a:solidFill>
                  <a:srgbClr val="003567"/>
                </a:solidFill>
              </a:defRPr>
            </a:lvl1pPr>
            <a:lvl2pPr>
              <a:buFont typeface="Arial" pitchFamily="34" charset="0"/>
              <a:buChar char="•"/>
              <a:defRPr b="1">
                <a:solidFill>
                  <a:srgbClr val="00B0F0"/>
                </a:solidFill>
              </a:defRPr>
            </a:lvl2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96B051C7-7DFB-BF4E-A132-CE769EAB939E}" type="datetime1">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39A80EC1-1705-4C21-AF74-8BB96D0E5570}" type="slidenum">
              <a:rPr lang="en-US"/>
              <a:pPr>
                <a:defRPr/>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09987"/>
            <a:ext cx="7772400" cy="1362075"/>
          </a:xfrm>
          <a:prstGeom prst="rect">
            <a:avLst/>
          </a:prstGeom>
        </p:spPr>
        <p:txBody>
          <a:bodyPr/>
          <a:lstStyle>
            <a:lvl1pPr algn="l">
              <a:defRPr sz="4000" b="1" cap="all">
                <a:solidFill>
                  <a:srgbClr val="00B0F0"/>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209800"/>
            <a:ext cx="7772400" cy="1500187"/>
          </a:xfrm>
        </p:spPr>
        <p:txBody>
          <a:bodyPr anchor="b"/>
          <a:lstStyle>
            <a:lvl1pPr marL="0" indent="0">
              <a:buNone/>
              <a:defRPr sz="2000" b="1">
                <a:solidFill>
                  <a:srgbClr val="00356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3899818E-09F4-F243-B5D3-D24C22D0A2D7}" type="datetime1">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4E13B49D-CF99-4AC0-9689-A3636ED159E1}"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14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E583E801-4441-2A4F-A642-711EC0AE95F8}" type="datetime1">
              <a:rPr lang="en-US"/>
              <a:pPr>
                <a:defRPr/>
              </a:pPr>
              <a:t>9/23/16</a:t>
            </a:fld>
            <a:endParaRPr lang="en-US"/>
          </a:p>
        </p:txBody>
      </p:sp>
      <p:sp>
        <p:nvSpPr>
          <p:cNvPr id="6"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879D66DF-6B88-4F38-87E2-9CCEE9113AFA}"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71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13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371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113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C103304F-9A18-324D-9F0C-59A74271192A}" type="datetime1">
              <a:rPr lang="en-US"/>
              <a:pPr>
                <a:defRPr/>
              </a:pPr>
              <a:t>9/23/16</a:t>
            </a:fld>
            <a:endParaRPr lang="en-US"/>
          </a:p>
        </p:txBody>
      </p:sp>
      <p:sp>
        <p:nvSpPr>
          <p:cNvPr id="8"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9"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FE83A534-8D93-48AF-B65D-59AAE1CA3D6B}"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457200" y="1143000"/>
            <a:ext cx="8229600" cy="5181600"/>
          </a:xfrm>
        </p:spPr>
        <p:txBody>
          <a:bodyPr>
            <a:normAutofit/>
          </a:bodyPr>
          <a:lstStyle>
            <a:lvl1pPr>
              <a:buNone/>
              <a:defRPr sz="1800"/>
            </a:lvl1pPr>
          </a:lstStyle>
          <a:p>
            <a:pPr lvl="0"/>
            <a:endParaRPr lang="en-US" dirty="0"/>
          </a:p>
        </p:txBody>
      </p:sp>
      <p:sp>
        <p:nvSpPr>
          <p:cNvPr id="4" name="Date Placeholder 3"/>
          <p:cNvSpPr>
            <a:spLocks noGrp="1"/>
          </p:cNvSpPr>
          <p:nvPr>
            <p:ph type="dt" sz="half" idx="14"/>
          </p:nvPr>
        </p:nvSpPr>
        <p:spPr/>
        <p:txBody>
          <a:bodyPr/>
          <a:lstStyle>
            <a:lvl1pPr eaLnBrk="0" hangingPunct="0">
              <a:lnSpc>
                <a:spcPct val="120000"/>
              </a:lnSpc>
              <a:buClr>
                <a:srgbClr val="063DE8"/>
              </a:buClr>
              <a:buFont typeface="Wingdings" pitchFamily="2" charset="2"/>
              <a:buChar char="Ø"/>
              <a:defRPr b="1"/>
            </a:lvl1pPr>
          </a:lstStyle>
          <a:p>
            <a:pPr>
              <a:defRPr/>
            </a:pPr>
            <a:fld id="{87A9DFDB-9CA0-4546-992F-6AF5FA4C8427}" type="datetime1">
              <a:rPr lang="en-US"/>
              <a:pPr>
                <a:defRPr/>
              </a:pPr>
              <a:t>9/23/16</a:t>
            </a:fld>
            <a:endParaRPr lang="en-US"/>
          </a:p>
        </p:txBody>
      </p:sp>
      <p:sp>
        <p:nvSpPr>
          <p:cNvPr id="5" name="Footer Placeholder 4"/>
          <p:cNvSpPr>
            <a:spLocks noGrp="1"/>
          </p:cNvSpPr>
          <p:nvPr>
            <p:ph type="ftr" sz="quarter" idx="15"/>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6"/>
          </p:nvPr>
        </p:nvSpPr>
        <p:spPr/>
        <p:txBody>
          <a:bodyPr/>
          <a:lstStyle>
            <a:lvl1pPr eaLnBrk="0" hangingPunct="0">
              <a:lnSpc>
                <a:spcPct val="120000"/>
              </a:lnSpc>
              <a:buClr>
                <a:srgbClr val="063DE8"/>
              </a:buClr>
              <a:buFont typeface="Wingdings" pitchFamily="2" charset="2"/>
              <a:buChar char="Ø"/>
              <a:defRPr b="1"/>
            </a:lvl1pPr>
          </a:lstStyle>
          <a:p>
            <a:pPr>
              <a:defRPr/>
            </a:pPr>
            <a:fld id="{D545B078-9523-45C5-904E-74254368A146}"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BA852B3B-3222-8345-ACD7-8EC4DB41D8D7}" type="datetime1">
              <a:rPr lang="en-US"/>
              <a:pPr>
                <a:defRPr/>
              </a:pPr>
              <a:t>9/23/16</a:t>
            </a:fld>
            <a:endParaRPr lang="en-US"/>
          </a:p>
        </p:txBody>
      </p:sp>
      <p:sp>
        <p:nvSpPr>
          <p:cNvPr id="3"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4"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050903A0-B314-49FE-A32C-1A6E3F6639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1455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191250" cy="5973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3008313" cy="1162050"/>
          </a:xfrm>
          <a:prstGeom prst="rect">
            <a:avLst/>
          </a:prstGeom>
        </p:spPr>
        <p:txBody>
          <a:bodyPr anchor="b"/>
          <a:lstStyle>
            <a:lvl1pPr algn="l">
              <a:defRPr sz="2000" b="1">
                <a:solidFill>
                  <a:srgbClr val="003567"/>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143000"/>
            <a:ext cx="5111750" cy="4983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7BF423F7-648C-A94B-B1C0-95ED84069AAA}" type="datetime1">
              <a:rPr lang="en-US"/>
              <a:pPr>
                <a:defRPr/>
              </a:pPr>
              <a:t>9/23/16</a:t>
            </a:fld>
            <a:endParaRPr lang="en-US"/>
          </a:p>
        </p:txBody>
      </p:sp>
      <p:sp>
        <p:nvSpPr>
          <p:cNvPr id="6"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230952B2-BE41-43AC-A227-9D61CA3A4359}" type="slidenum">
              <a:rPr lang="en-US"/>
              <a:pPr>
                <a:defRPr/>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371599"/>
            <a:ext cx="5486400" cy="33559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876800"/>
            <a:ext cx="5486400" cy="804862"/>
          </a:xfrm>
        </p:spPr>
        <p:txBody>
          <a:bodyPr/>
          <a:lstStyle>
            <a:lvl1pPr marL="0" indent="0">
              <a:buNone/>
              <a:defRPr sz="1400" b="1">
                <a:solidFill>
                  <a:srgbClr val="00356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C1EFA833-9652-004F-9352-54007C6FC737}" type="datetime1">
              <a:rPr lang="en-US"/>
              <a:pPr>
                <a:defRPr/>
              </a:pPr>
              <a:t>9/23/16</a:t>
            </a:fld>
            <a:endParaRPr lang="en-US"/>
          </a:p>
        </p:txBody>
      </p:sp>
      <p:sp>
        <p:nvSpPr>
          <p:cNvPr id="6"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ADB0D190-9E9A-4110-AF48-569CA3278C7B}" type="slidenum">
              <a:rPr lang="en-US"/>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8B6892F7-45F1-D048-A8D8-229C0D00D736}" type="datetime1">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10A1116A-BBFB-4C62-8125-CC455CC132A7}" type="slidenum">
              <a:rPr lang="en-US"/>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43000"/>
            <a:ext cx="2057400" cy="4983163"/>
          </a:xfrm>
          <a:prstGeom prst="rect">
            <a:avLst/>
          </a:prstGeom>
        </p:spPr>
        <p:txBody>
          <a:bodyPr vert="eaVert"/>
          <a:lstStyle>
            <a:lvl1pPr>
              <a:defRPr>
                <a:solidFill>
                  <a:srgbClr val="003567"/>
                </a:solidFill>
                <a:effectLst/>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143000"/>
            <a:ext cx="6019800" cy="49831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5968DFDE-B296-6044-B3B7-57D194CB2D07}" type="datetime1">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B90AAEE2-6B9C-43F0-B031-B2ADCFFF3401}" type="slidenum">
              <a:rPr lang="en-US"/>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71147C03-F1AD-EA4A-805C-D7701F1496FE}" type="datetime1">
              <a:rPr lang="en-US"/>
              <a:pPr>
                <a:defRPr/>
              </a:pPr>
              <a:t>9/23/16</a:t>
            </a:fld>
            <a:endParaRPr lang="en-US"/>
          </a:p>
        </p:txBody>
      </p:sp>
      <p:sp>
        <p:nvSpPr>
          <p:cNvPr id="4" name="Footer Placeholder 3"/>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5" name="Slide Number Placeholder 4"/>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EAC657CD-8E42-477C-B05D-3E9817579CAA}" type="slidenum">
              <a:rPr lang="en-US"/>
              <a:pPr>
                <a:defRPr/>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eaLnBrk="0" hangingPunct="0">
              <a:lnSpc>
                <a:spcPct val="120000"/>
              </a:lnSpc>
              <a:buClr>
                <a:srgbClr val="063DE8"/>
              </a:buClr>
              <a:buFont typeface="Wingdings" pitchFamily="2" charset="2"/>
              <a:buChar char="Ø"/>
              <a:defRPr sz="1800" b="0">
                <a:cs typeface="+mn-cs"/>
              </a:defRPr>
            </a:lvl1pPr>
          </a:lstStyle>
          <a:p>
            <a:pPr>
              <a:defRPr/>
            </a:pPr>
            <a:endParaRPr lang="en-US"/>
          </a:p>
        </p:txBody>
      </p:sp>
      <p:sp>
        <p:nvSpPr>
          <p:cNvPr id="4" name="Rectangle 5"/>
          <p:cNvSpPr>
            <a:spLocks noGrp="1" noChangeArrowheads="1"/>
          </p:cNvSpPr>
          <p:nvPr>
            <p:ph type="ftr" sz="quarter" idx="11"/>
          </p:nvPr>
        </p:nvSpPr>
        <p:spPr/>
        <p:txBody>
          <a:bodyPr/>
          <a:lstStyle>
            <a:lvl1pPr eaLnBrk="0" hangingPunct="0">
              <a:lnSpc>
                <a:spcPct val="120000"/>
              </a:lnSpc>
              <a:buClr>
                <a:srgbClr val="063DE8"/>
              </a:buClr>
              <a:buFont typeface="Wingdings" pitchFamily="2" charset="2"/>
              <a:buChar char="Ø"/>
              <a:defRPr sz="1800" b="0">
                <a:cs typeface="+mn-cs"/>
              </a:defRPr>
            </a:lvl1pPr>
          </a:lstStyle>
          <a:p>
            <a:pPr>
              <a:defRPr/>
            </a:pPr>
            <a:endParaRPr lang="en-US"/>
          </a:p>
        </p:txBody>
      </p:sp>
      <p:sp>
        <p:nvSpPr>
          <p:cNvPr id="5" name="Rectangle 6"/>
          <p:cNvSpPr>
            <a:spLocks noGrp="1" noChangeArrowheads="1"/>
          </p:cNvSpPr>
          <p:nvPr>
            <p:ph type="sldNum" sz="quarter" idx="12"/>
          </p:nvPr>
        </p:nvSpPr>
        <p:spPr/>
        <p:txBody>
          <a:bodyPr/>
          <a:lstStyle>
            <a:lvl1pPr eaLnBrk="0" hangingPunct="0">
              <a:lnSpc>
                <a:spcPct val="120000"/>
              </a:lnSpc>
              <a:buClr>
                <a:srgbClr val="063DE8"/>
              </a:buClr>
              <a:buFont typeface="Wingdings" pitchFamily="2" charset="2"/>
              <a:buChar char="Ø"/>
              <a:defRPr sz="1800" b="0">
                <a:cs typeface="+mn-cs"/>
              </a:defRPr>
            </a:lvl1pPr>
          </a:lstStyle>
          <a:p>
            <a:pPr>
              <a:defRPr/>
            </a:pPr>
            <a:fld id="{2ED5AF8A-5FDF-4EC3-B28B-F811C69DB2E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a:prstGeom prst="rect">
            <a:avLst/>
          </a:prstGeom>
        </p:spPr>
        <p:txBody>
          <a:bodyPr/>
          <a:lstStyle/>
          <a:p>
            <a:pPr lvl="0"/>
            <a:endParaRPr lang="en-US" noProof="0" smtClean="0"/>
          </a:p>
        </p:txBody>
      </p:sp>
      <p:sp>
        <p:nvSpPr>
          <p:cNvPr id="4" name="Date Placeholder 4"/>
          <p:cNvSpPr>
            <a:spLocks noGrp="1"/>
          </p:cNvSpPr>
          <p:nvPr>
            <p:ph type="dt" sz="half" idx="10"/>
          </p:nvPr>
        </p:nvSpPr>
        <p:spPr>
          <a:xfrm>
            <a:off x="457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5" name="Footer Placeholder 5"/>
          <p:cNvSpPr>
            <a:spLocks noGrp="1"/>
          </p:cNvSpPr>
          <p:nvPr>
            <p:ph type="ftr" sz="quarter" idx="11"/>
          </p:nvPr>
        </p:nvSpPr>
        <p:spPr>
          <a:xfrm>
            <a:off x="3124200" y="6356350"/>
            <a:ext cx="2895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6" name="Slide Number Placeholder 6"/>
          <p:cNvSpPr>
            <a:spLocks noGrp="1"/>
          </p:cNvSpPr>
          <p:nvPr>
            <p:ph type="sldNum" sz="quarter" idx="12"/>
          </p:nvPr>
        </p:nvSpPr>
        <p:spPr>
          <a:xfrm>
            <a:off x="6553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fld id="{FB5A772E-509B-41D1-8B55-9461CBBD42E1}"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763000" cy="6202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4"/>
          <p:cNvSpPr>
            <a:spLocks noGrp="1"/>
          </p:cNvSpPr>
          <p:nvPr>
            <p:ph type="dt" sz="half" idx="10"/>
          </p:nvPr>
        </p:nvSpPr>
        <p:spPr>
          <a:xfrm>
            <a:off x="457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4" name="Footer Placeholder 5"/>
          <p:cNvSpPr>
            <a:spLocks noGrp="1"/>
          </p:cNvSpPr>
          <p:nvPr>
            <p:ph type="ftr" sz="quarter" idx="11"/>
          </p:nvPr>
        </p:nvSpPr>
        <p:spPr>
          <a:xfrm>
            <a:off x="3124200" y="6356350"/>
            <a:ext cx="2895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5" name="Slide Number Placeholder 6"/>
          <p:cNvSpPr>
            <a:spLocks noGrp="1"/>
          </p:cNvSpPr>
          <p:nvPr>
            <p:ph type="sldNum" sz="quarter" idx="12"/>
          </p:nvPr>
        </p:nvSpPr>
        <p:spPr>
          <a:xfrm>
            <a:off x="6553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fld id="{C45785EE-AFB7-4E3C-97A1-E1AC95E4A78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144170BB-F941-46AF-9588-3B5CF21BF9FC}"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AA48D082-079C-4B0A-8725-5EB1576A45C3}"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6818BB54-E368-4342-9E6F-9A3483C5F073}"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ln/>
        </p:spPr>
        <p:txBody>
          <a:bodyPr/>
          <a:lstStyle>
            <a:lvl1pPr>
              <a:defRPr/>
            </a:lvl1pPr>
          </a:lstStyle>
          <a:p>
            <a:pPr>
              <a:defRPr/>
            </a:pPr>
            <a:endParaRPr lang="en-US"/>
          </a:p>
        </p:txBody>
      </p:sp>
      <p:sp>
        <p:nvSpPr>
          <p:cNvPr id="6" name="Footer Placeholder 5"/>
          <p:cNvSpPr>
            <a:spLocks noGrp="1"/>
          </p:cNvSpPr>
          <p:nvPr>
            <p:ph type="ftr" sz="quarter" idx="11"/>
          </p:nvPr>
        </p:nvSpPr>
        <p:spPr>
          <a:ln/>
        </p:spPr>
        <p:txBody>
          <a:bodyPr/>
          <a:lstStyle>
            <a:lvl1pPr>
              <a:defRPr/>
            </a:lvl1pPr>
          </a:lstStyle>
          <a:p>
            <a:pPr>
              <a:defRPr/>
            </a:pPr>
            <a:endParaRPr lang="en-US"/>
          </a:p>
        </p:txBody>
      </p:sp>
      <p:sp>
        <p:nvSpPr>
          <p:cNvPr id="7" name="Slide Number Placeholder 6"/>
          <p:cNvSpPr>
            <a:spLocks noGrp="1"/>
          </p:cNvSpPr>
          <p:nvPr>
            <p:ph type="sldNum" sz="quarter" idx="12"/>
          </p:nvPr>
        </p:nvSpPr>
        <p:spPr>
          <a:ln/>
        </p:spPr>
        <p:txBody>
          <a:bodyPr/>
          <a:lstStyle>
            <a:lvl1pPr>
              <a:defRPr/>
            </a:lvl1pPr>
          </a:lstStyle>
          <a:p>
            <a:pPr>
              <a:defRPr/>
            </a:pPr>
            <a:fld id="{0A3D5E3C-0446-467C-9FCF-F83DA083C531}"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a:ln/>
        </p:spPr>
        <p:txBody>
          <a:bodyPr/>
          <a:lstStyle>
            <a:lvl1pPr>
              <a:defRPr/>
            </a:lvl1pPr>
          </a:lstStyle>
          <a:p>
            <a:pPr>
              <a:defRPr/>
            </a:pPr>
            <a:endParaRPr lang="en-US"/>
          </a:p>
        </p:txBody>
      </p:sp>
      <p:sp>
        <p:nvSpPr>
          <p:cNvPr id="8" name="Footer Placeholder 5"/>
          <p:cNvSpPr>
            <a:spLocks noGrp="1"/>
          </p:cNvSpPr>
          <p:nvPr>
            <p:ph type="ftr" sz="quarter" idx="11"/>
          </p:nvPr>
        </p:nvSpPr>
        <p:spPr>
          <a:ln/>
        </p:spPr>
        <p:txBody>
          <a:bodyPr/>
          <a:lstStyle>
            <a:lvl1pPr>
              <a:defRPr/>
            </a:lvl1pPr>
          </a:lstStyle>
          <a:p>
            <a:pPr>
              <a:defRPr/>
            </a:pPr>
            <a:endParaRPr lang="en-US"/>
          </a:p>
        </p:txBody>
      </p:sp>
      <p:sp>
        <p:nvSpPr>
          <p:cNvPr id="9" name="Slide Number Placeholder 6"/>
          <p:cNvSpPr>
            <a:spLocks noGrp="1"/>
          </p:cNvSpPr>
          <p:nvPr>
            <p:ph type="sldNum" sz="quarter" idx="12"/>
          </p:nvPr>
        </p:nvSpPr>
        <p:spPr>
          <a:ln/>
        </p:spPr>
        <p:txBody>
          <a:bodyPr/>
          <a:lstStyle>
            <a:lvl1pPr>
              <a:defRPr/>
            </a:lvl1pPr>
          </a:lstStyle>
          <a:p>
            <a:pPr>
              <a:defRPr/>
            </a:pPr>
            <a:fld id="{595668D4-EE21-44A1-A30C-192B01D73D88}"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4"/>
          <p:cNvSpPr>
            <a:spLocks noGrp="1"/>
          </p:cNvSpPr>
          <p:nvPr>
            <p:ph type="dt" sz="half" idx="10"/>
          </p:nvPr>
        </p:nvSpPr>
        <p:spPr>
          <a:ln/>
        </p:spPr>
        <p:txBody>
          <a:bodyPr/>
          <a:lstStyle>
            <a:lvl1pPr>
              <a:defRPr/>
            </a:lvl1pPr>
          </a:lstStyle>
          <a:p>
            <a:pPr>
              <a:defRPr/>
            </a:pPr>
            <a:endParaRPr lang="en-US"/>
          </a:p>
        </p:txBody>
      </p:sp>
      <p:sp>
        <p:nvSpPr>
          <p:cNvPr id="4" name="Footer Placeholder 5"/>
          <p:cNvSpPr>
            <a:spLocks noGrp="1"/>
          </p:cNvSpPr>
          <p:nvPr>
            <p:ph type="ftr" sz="quarter" idx="11"/>
          </p:nvPr>
        </p:nvSpPr>
        <p:spPr>
          <a:ln/>
        </p:spPr>
        <p:txBody>
          <a:bodyPr/>
          <a:lstStyle>
            <a:lvl1pPr>
              <a:defRPr/>
            </a:lvl1pPr>
          </a:lstStyle>
          <a:p>
            <a:pPr>
              <a:defRPr/>
            </a:pPr>
            <a:endParaRPr lang="en-US"/>
          </a:p>
        </p:txBody>
      </p:sp>
      <p:sp>
        <p:nvSpPr>
          <p:cNvPr id="5" name="Slide Number Placeholder 6"/>
          <p:cNvSpPr>
            <a:spLocks noGrp="1"/>
          </p:cNvSpPr>
          <p:nvPr>
            <p:ph type="sldNum" sz="quarter" idx="12"/>
          </p:nvPr>
        </p:nvSpPr>
        <p:spPr>
          <a:ln/>
        </p:spPr>
        <p:txBody>
          <a:bodyPr/>
          <a:lstStyle>
            <a:lvl1pPr>
              <a:defRPr/>
            </a:lvl1pPr>
          </a:lstStyle>
          <a:p>
            <a:pPr>
              <a:defRPr/>
            </a:pPr>
            <a:fld id="{6759068A-09E2-481F-BD48-0DF66DD457C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ln/>
        </p:spPr>
        <p:txBody>
          <a:bodyPr/>
          <a:lstStyle>
            <a:lvl1pPr>
              <a:defRPr/>
            </a:lvl1pPr>
          </a:lstStyle>
          <a:p>
            <a:pPr>
              <a:defRPr/>
            </a:pPr>
            <a:endParaRPr lang="en-US"/>
          </a:p>
        </p:txBody>
      </p:sp>
      <p:sp>
        <p:nvSpPr>
          <p:cNvPr id="3" name="Footer Placeholder 5"/>
          <p:cNvSpPr>
            <a:spLocks noGrp="1"/>
          </p:cNvSpPr>
          <p:nvPr>
            <p:ph type="ftr" sz="quarter" idx="11"/>
          </p:nvPr>
        </p:nvSpPr>
        <p:spPr>
          <a:ln/>
        </p:spPr>
        <p:txBody>
          <a:bodyPr/>
          <a:lstStyle>
            <a:lvl1pPr>
              <a:defRPr/>
            </a:lvl1pPr>
          </a:lstStyle>
          <a:p>
            <a:pPr>
              <a:defRPr/>
            </a:pPr>
            <a:endParaRPr lang="en-US"/>
          </a:p>
        </p:txBody>
      </p:sp>
      <p:sp>
        <p:nvSpPr>
          <p:cNvPr id="4" name="Slide Number Placeholder 6"/>
          <p:cNvSpPr>
            <a:spLocks noGrp="1"/>
          </p:cNvSpPr>
          <p:nvPr>
            <p:ph type="sldNum" sz="quarter" idx="12"/>
          </p:nvPr>
        </p:nvSpPr>
        <p:spPr>
          <a:ln/>
        </p:spPr>
        <p:txBody>
          <a:bodyPr/>
          <a:lstStyle>
            <a:lvl1pPr>
              <a:defRPr/>
            </a:lvl1pPr>
          </a:lstStyle>
          <a:p>
            <a:pPr>
              <a:defRPr/>
            </a:pPr>
            <a:fld id="{E755A450-D290-4F6B-BA91-E711E487DD07}"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endParaRPr lang="en-US"/>
          </a:p>
        </p:txBody>
      </p:sp>
      <p:sp>
        <p:nvSpPr>
          <p:cNvPr id="6" name="Footer Placeholder 5"/>
          <p:cNvSpPr>
            <a:spLocks noGrp="1"/>
          </p:cNvSpPr>
          <p:nvPr>
            <p:ph type="ftr" sz="quarter" idx="11"/>
          </p:nvPr>
        </p:nvSpPr>
        <p:spPr>
          <a:ln/>
        </p:spPr>
        <p:txBody>
          <a:bodyPr/>
          <a:lstStyle>
            <a:lvl1pPr>
              <a:defRPr/>
            </a:lvl1pPr>
          </a:lstStyle>
          <a:p>
            <a:pPr>
              <a:defRPr/>
            </a:pPr>
            <a:endParaRPr lang="en-US"/>
          </a:p>
        </p:txBody>
      </p:sp>
      <p:sp>
        <p:nvSpPr>
          <p:cNvPr id="7" name="Slide Number Placeholder 6"/>
          <p:cNvSpPr>
            <a:spLocks noGrp="1"/>
          </p:cNvSpPr>
          <p:nvPr>
            <p:ph type="sldNum" sz="quarter" idx="12"/>
          </p:nvPr>
        </p:nvSpPr>
        <p:spPr>
          <a:ln/>
        </p:spPr>
        <p:txBody>
          <a:bodyPr/>
          <a:lstStyle>
            <a:lvl1pPr>
              <a:defRPr/>
            </a:lvl1pPr>
          </a:lstStyle>
          <a:p>
            <a:pPr>
              <a:defRPr/>
            </a:pPr>
            <a:fld id="{15BA0A79-34C0-4A27-87A7-6C7911138447}"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endParaRPr lang="en-US"/>
          </a:p>
        </p:txBody>
      </p:sp>
      <p:sp>
        <p:nvSpPr>
          <p:cNvPr id="6" name="Footer Placeholder 5"/>
          <p:cNvSpPr>
            <a:spLocks noGrp="1"/>
          </p:cNvSpPr>
          <p:nvPr>
            <p:ph type="ftr" sz="quarter" idx="11"/>
          </p:nvPr>
        </p:nvSpPr>
        <p:spPr>
          <a:ln/>
        </p:spPr>
        <p:txBody>
          <a:bodyPr/>
          <a:lstStyle>
            <a:lvl1pPr>
              <a:defRPr/>
            </a:lvl1pPr>
          </a:lstStyle>
          <a:p>
            <a:pPr>
              <a:defRPr/>
            </a:pPr>
            <a:endParaRPr lang="en-US"/>
          </a:p>
        </p:txBody>
      </p:sp>
      <p:sp>
        <p:nvSpPr>
          <p:cNvPr id="7" name="Slide Number Placeholder 6"/>
          <p:cNvSpPr>
            <a:spLocks noGrp="1"/>
          </p:cNvSpPr>
          <p:nvPr>
            <p:ph type="sldNum" sz="quarter" idx="12"/>
          </p:nvPr>
        </p:nvSpPr>
        <p:spPr>
          <a:ln/>
        </p:spPr>
        <p:txBody>
          <a:bodyPr/>
          <a:lstStyle>
            <a:lvl1pPr>
              <a:defRPr/>
            </a:lvl1pPr>
          </a:lstStyle>
          <a:p>
            <a:pPr>
              <a:defRPr/>
            </a:pPr>
            <a:fld id="{047BF456-804B-429F-ABC7-EE80BBA1FFDA}"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687CE986-0EBA-41B5-A5C5-DBCEDB929ABF}"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76200"/>
            <a:ext cx="2190750" cy="6202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419850" cy="6202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19C8A0C5-4626-4428-AA1D-389C51A93C00}"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763000"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4"/>
          <p:cNvSpPr>
            <a:spLocks noGrp="1"/>
          </p:cNvSpPr>
          <p:nvPr>
            <p:ph type="dt" sz="half" idx="10"/>
          </p:nvPr>
        </p:nvSpPr>
        <p:spPr>
          <a:ln/>
        </p:spPr>
        <p:txBody>
          <a:bodyPr/>
          <a:lstStyle>
            <a:lvl1pPr>
              <a:defRPr/>
            </a:lvl1pPr>
          </a:lstStyle>
          <a:p>
            <a:pPr>
              <a:defRPr/>
            </a:pPr>
            <a:endParaRPr lang="en-US"/>
          </a:p>
        </p:txBody>
      </p:sp>
      <p:sp>
        <p:nvSpPr>
          <p:cNvPr id="4" name="Footer Placeholder 5"/>
          <p:cNvSpPr>
            <a:spLocks noGrp="1"/>
          </p:cNvSpPr>
          <p:nvPr>
            <p:ph type="ftr" sz="quarter" idx="11"/>
          </p:nvPr>
        </p:nvSpPr>
        <p:spPr>
          <a:ln/>
        </p:spPr>
        <p:txBody>
          <a:bodyPr/>
          <a:lstStyle>
            <a:lvl1pPr>
              <a:defRPr/>
            </a:lvl1pPr>
          </a:lstStyle>
          <a:p>
            <a:pPr>
              <a:defRPr/>
            </a:pPr>
            <a:endParaRPr lang="en-US"/>
          </a:p>
        </p:txBody>
      </p:sp>
      <p:sp>
        <p:nvSpPr>
          <p:cNvPr id="5" name="Slide Number Placeholder 6"/>
          <p:cNvSpPr>
            <a:spLocks noGrp="1"/>
          </p:cNvSpPr>
          <p:nvPr>
            <p:ph type="sldNum" sz="quarter" idx="12"/>
          </p:nvPr>
        </p:nvSpPr>
        <p:spPr>
          <a:ln/>
        </p:spPr>
        <p:txBody>
          <a:bodyPr/>
          <a:lstStyle>
            <a:lvl1pPr>
              <a:defRPr/>
            </a:lvl1pPr>
          </a:lstStyle>
          <a:p>
            <a:pPr>
              <a:defRPr/>
            </a:pPr>
            <a:fld id="{2B4805DD-EA07-457A-BD57-954B6372E605}"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smtClean="0"/>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43300DC8-5EE6-44EF-AEE1-5A77439F265D}"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1455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191250" cy="5973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a:prstGeom prst="rect">
            <a:avLst/>
          </a:prstGeom>
        </p:spPr>
        <p:txBody>
          <a:bodyPr/>
          <a:lstStyle/>
          <a:p>
            <a:pPr lvl="0"/>
            <a:r>
              <a:rPr lang="en-US" noProof="0" smtClean="0"/>
              <a:t>Click icon to add chart</a:t>
            </a:r>
          </a:p>
        </p:txBody>
      </p:sp>
      <p:sp>
        <p:nvSpPr>
          <p:cNvPr id="4" name="Date Placeholder 4"/>
          <p:cNvSpPr>
            <a:spLocks noGrp="1"/>
          </p:cNvSpPr>
          <p:nvPr>
            <p:ph type="dt" sz="half" idx="10"/>
          </p:nvPr>
        </p:nvSpPr>
        <p:spPr>
          <a:xfrm>
            <a:off x="457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5" name="Footer Placeholder 5"/>
          <p:cNvSpPr>
            <a:spLocks noGrp="1"/>
          </p:cNvSpPr>
          <p:nvPr>
            <p:ph type="ftr" sz="quarter" idx="11"/>
          </p:nvPr>
        </p:nvSpPr>
        <p:spPr>
          <a:xfrm>
            <a:off x="3124200" y="6356350"/>
            <a:ext cx="2895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6" name="Slide Number Placeholder 6"/>
          <p:cNvSpPr>
            <a:spLocks noGrp="1"/>
          </p:cNvSpPr>
          <p:nvPr>
            <p:ph type="sldNum" sz="quarter" idx="12"/>
          </p:nvPr>
        </p:nvSpPr>
        <p:spPr>
          <a:xfrm>
            <a:off x="6553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fld id="{6D74D5C0-BC7C-4204-9BF5-F8071DD6F4A1}"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763000" cy="6202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4"/>
          <p:cNvSpPr>
            <a:spLocks noGrp="1"/>
          </p:cNvSpPr>
          <p:nvPr>
            <p:ph type="dt" sz="half" idx="10"/>
          </p:nvPr>
        </p:nvSpPr>
        <p:spPr>
          <a:xfrm>
            <a:off x="457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4" name="Footer Placeholder 5"/>
          <p:cNvSpPr>
            <a:spLocks noGrp="1"/>
          </p:cNvSpPr>
          <p:nvPr>
            <p:ph type="ftr" sz="quarter" idx="11"/>
          </p:nvPr>
        </p:nvSpPr>
        <p:spPr>
          <a:xfrm>
            <a:off x="3124200" y="6356350"/>
            <a:ext cx="2895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5" name="Slide Number Placeholder 6"/>
          <p:cNvSpPr>
            <a:spLocks noGrp="1"/>
          </p:cNvSpPr>
          <p:nvPr>
            <p:ph type="sldNum" sz="quarter" idx="12"/>
          </p:nvPr>
        </p:nvSpPr>
        <p:spPr>
          <a:xfrm>
            <a:off x="6553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fld id="{5CC93567-269B-4E66-8A41-2E4F0D4F534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31248F5A-6870-4A9D-9B80-2CDE1FC45E76}"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F565CA0C-F184-46C5-9968-89AEDC661948}"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25003380-29F5-49B9-84CE-72E453AE191F}"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ln/>
        </p:spPr>
        <p:txBody>
          <a:bodyPr/>
          <a:lstStyle>
            <a:lvl1pPr>
              <a:defRPr/>
            </a:lvl1pPr>
          </a:lstStyle>
          <a:p>
            <a:pPr>
              <a:defRPr/>
            </a:pPr>
            <a:endParaRPr lang="en-US"/>
          </a:p>
        </p:txBody>
      </p:sp>
      <p:sp>
        <p:nvSpPr>
          <p:cNvPr id="6" name="Footer Placeholder 5"/>
          <p:cNvSpPr>
            <a:spLocks noGrp="1"/>
          </p:cNvSpPr>
          <p:nvPr>
            <p:ph type="ftr" sz="quarter" idx="11"/>
          </p:nvPr>
        </p:nvSpPr>
        <p:spPr>
          <a:ln/>
        </p:spPr>
        <p:txBody>
          <a:bodyPr/>
          <a:lstStyle>
            <a:lvl1pPr>
              <a:defRPr/>
            </a:lvl1pPr>
          </a:lstStyle>
          <a:p>
            <a:pPr>
              <a:defRPr/>
            </a:pPr>
            <a:endParaRPr lang="en-US"/>
          </a:p>
        </p:txBody>
      </p:sp>
      <p:sp>
        <p:nvSpPr>
          <p:cNvPr id="7" name="Slide Number Placeholder 6"/>
          <p:cNvSpPr>
            <a:spLocks noGrp="1"/>
          </p:cNvSpPr>
          <p:nvPr>
            <p:ph type="sldNum" sz="quarter" idx="12"/>
          </p:nvPr>
        </p:nvSpPr>
        <p:spPr>
          <a:ln/>
        </p:spPr>
        <p:txBody>
          <a:bodyPr/>
          <a:lstStyle>
            <a:lvl1pPr>
              <a:defRPr/>
            </a:lvl1pPr>
          </a:lstStyle>
          <a:p>
            <a:pPr>
              <a:defRPr/>
            </a:pPr>
            <a:fld id="{370B1332-91B1-4B5A-B6D5-523A5C564B34}" type="slidenum">
              <a:rPr lang="en-US"/>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a:ln/>
        </p:spPr>
        <p:txBody>
          <a:bodyPr/>
          <a:lstStyle>
            <a:lvl1pPr>
              <a:defRPr/>
            </a:lvl1pPr>
          </a:lstStyle>
          <a:p>
            <a:pPr>
              <a:defRPr/>
            </a:pPr>
            <a:endParaRPr lang="en-US"/>
          </a:p>
        </p:txBody>
      </p:sp>
      <p:sp>
        <p:nvSpPr>
          <p:cNvPr id="8" name="Footer Placeholder 5"/>
          <p:cNvSpPr>
            <a:spLocks noGrp="1"/>
          </p:cNvSpPr>
          <p:nvPr>
            <p:ph type="ftr" sz="quarter" idx="11"/>
          </p:nvPr>
        </p:nvSpPr>
        <p:spPr>
          <a:ln/>
        </p:spPr>
        <p:txBody>
          <a:bodyPr/>
          <a:lstStyle>
            <a:lvl1pPr>
              <a:defRPr/>
            </a:lvl1pPr>
          </a:lstStyle>
          <a:p>
            <a:pPr>
              <a:defRPr/>
            </a:pPr>
            <a:endParaRPr lang="en-US"/>
          </a:p>
        </p:txBody>
      </p:sp>
      <p:sp>
        <p:nvSpPr>
          <p:cNvPr id="9" name="Slide Number Placeholder 6"/>
          <p:cNvSpPr>
            <a:spLocks noGrp="1"/>
          </p:cNvSpPr>
          <p:nvPr>
            <p:ph type="sldNum" sz="quarter" idx="12"/>
          </p:nvPr>
        </p:nvSpPr>
        <p:spPr>
          <a:ln/>
        </p:spPr>
        <p:txBody>
          <a:bodyPr/>
          <a:lstStyle>
            <a:lvl1pPr>
              <a:defRPr/>
            </a:lvl1pPr>
          </a:lstStyle>
          <a:p>
            <a:pPr>
              <a:defRPr/>
            </a:pPr>
            <a:fld id="{92A27BE8-9DE4-457C-B81D-D2E609F1098B}"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4"/>
          <p:cNvSpPr>
            <a:spLocks noGrp="1"/>
          </p:cNvSpPr>
          <p:nvPr>
            <p:ph type="dt" sz="half" idx="10"/>
          </p:nvPr>
        </p:nvSpPr>
        <p:spPr>
          <a:ln/>
        </p:spPr>
        <p:txBody>
          <a:bodyPr/>
          <a:lstStyle>
            <a:lvl1pPr>
              <a:defRPr/>
            </a:lvl1pPr>
          </a:lstStyle>
          <a:p>
            <a:pPr>
              <a:defRPr/>
            </a:pPr>
            <a:endParaRPr lang="en-US"/>
          </a:p>
        </p:txBody>
      </p:sp>
      <p:sp>
        <p:nvSpPr>
          <p:cNvPr id="4" name="Footer Placeholder 5"/>
          <p:cNvSpPr>
            <a:spLocks noGrp="1"/>
          </p:cNvSpPr>
          <p:nvPr>
            <p:ph type="ftr" sz="quarter" idx="11"/>
          </p:nvPr>
        </p:nvSpPr>
        <p:spPr>
          <a:ln/>
        </p:spPr>
        <p:txBody>
          <a:bodyPr/>
          <a:lstStyle>
            <a:lvl1pPr>
              <a:defRPr/>
            </a:lvl1pPr>
          </a:lstStyle>
          <a:p>
            <a:pPr>
              <a:defRPr/>
            </a:pPr>
            <a:endParaRPr lang="en-US"/>
          </a:p>
        </p:txBody>
      </p:sp>
      <p:sp>
        <p:nvSpPr>
          <p:cNvPr id="5" name="Slide Number Placeholder 6"/>
          <p:cNvSpPr>
            <a:spLocks noGrp="1"/>
          </p:cNvSpPr>
          <p:nvPr>
            <p:ph type="sldNum" sz="quarter" idx="12"/>
          </p:nvPr>
        </p:nvSpPr>
        <p:spPr>
          <a:ln/>
        </p:spPr>
        <p:txBody>
          <a:bodyPr/>
          <a:lstStyle>
            <a:lvl1pPr>
              <a:defRPr/>
            </a:lvl1pPr>
          </a:lstStyle>
          <a:p>
            <a:pPr>
              <a:defRPr/>
            </a:pPr>
            <a:fld id="{C6C1924A-952A-470A-9EDC-A6B682C2F289}"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ln/>
        </p:spPr>
        <p:txBody>
          <a:bodyPr/>
          <a:lstStyle>
            <a:lvl1pPr>
              <a:defRPr/>
            </a:lvl1pPr>
          </a:lstStyle>
          <a:p>
            <a:pPr>
              <a:defRPr/>
            </a:pPr>
            <a:endParaRPr lang="en-US"/>
          </a:p>
        </p:txBody>
      </p:sp>
      <p:sp>
        <p:nvSpPr>
          <p:cNvPr id="3" name="Footer Placeholder 5"/>
          <p:cNvSpPr>
            <a:spLocks noGrp="1"/>
          </p:cNvSpPr>
          <p:nvPr>
            <p:ph type="ftr" sz="quarter" idx="11"/>
          </p:nvPr>
        </p:nvSpPr>
        <p:spPr>
          <a:ln/>
        </p:spPr>
        <p:txBody>
          <a:bodyPr/>
          <a:lstStyle>
            <a:lvl1pPr>
              <a:defRPr/>
            </a:lvl1pPr>
          </a:lstStyle>
          <a:p>
            <a:pPr>
              <a:defRPr/>
            </a:pPr>
            <a:endParaRPr lang="en-US"/>
          </a:p>
        </p:txBody>
      </p:sp>
      <p:sp>
        <p:nvSpPr>
          <p:cNvPr id="4" name="Slide Number Placeholder 6"/>
          <p:cNvSpPr>
            <a:spLocks noGrp="1"/>
          </p:cNvSpPr>
          <p:nvPr>
            <p:ph type="sldNum" sz="quarter" idx="12"/>
          </p:nvPr>
        </p:nvSpPr>
        <p:spPr>
          <a:ln/>
        </p:spPr>
        <p:txBody>
          <a:bodyPr/>
          <a:lstStyle>
            <a:lvl1pPr>
              <a:defRPr/>
            </a:lvl1pPr>
          </a:lstStyle>
          <a:p>
            <a:pPr>
              <a:defRPr/>
            </a:pPr>
            <a:fld id="{3092C217-84A1-468D-9FBD-84C460A90982}"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endParaRPr lang="en-US"/>
          </a:p>
        </p:txBody>
      </p:sp>
      <p:sp>
        <p:nvSpPr>
          <p:cNvPr id="6" name="Footer Placeholder 5"/>
          <p:cNvSpPr>
            <a:spLocks noGrp="1"/>
          </p:cNvSpPr>
          <p:nvPr>
            <p:ph type="ftr" sz="quarter" idx="11"/>
          </p:nvPr>
        </p:nvSpPr>
        <p:spPr>
          <a:ln/>
        </p:spPr>
        <p:txBody>
          <a:bodyPr/>
          <a:lstStyle>
            <a:lvl1pPr>
              <a:defRPr/>
            </a:lvl1pPr>
          </a:lstStyle>
          <a:p>
            <a:pPr>
              <a:defRPr/>
            </a:pPr>
            <a:endParaRPr lang="en-US"/>
          </a:p>
        </p:txBody>
      </p:sp>
      <p:sp>
        <p:nvSpPr>
          <p:cNvPr id="7" name="Slide Number Placeholder 6"/>
          <p:cNvSpPr>
            <a:spLocks noGrp="1"/>
          </p:cNvSpPr>
          <p:nvPr>
            <p:ph type="sldNum" sz="quarter" idx="12"/>
          </p:nvPr>
        </p:nvSpPr>
        <p:spPr>
          <a:ln/>
        </p:spPr>
        <p:txBody>
          <a:bodyPr/>
          <a:lstStyle>
            <a:lvl1pPr>
              <a:defRPr/>
            </a:lvl1pPr>
          </a:lstStyle>
          <a:p>
            <a:pPr>
              <a:defRPr/>
            </a:pPr>
            <a:fld id="{211F6688-F9FD-4151-9F6E-E1248CCB6E54}"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endParaRPr lang="en-US"/>
          </a:p>
        </p:txBody>
      </p:sp>
      <p:sp>
        <p:nvSpPr>
          <p:cNvPr id="6" name="Footer Placeholder 5"/>
          <p:cNvSpPr>
            <a:spLocks noGrp="1"/>
          </p:cNvSpPr>
          <p:nvPr>
            <p:ph type="ftr" sz="quarter" idx="11"/>
          </p:nvPr>
        </p:nvSpPr>
        <p:spPr>
          <a:ln/>
        </p:spPr>
        <p:txBody>
          <a:bodyPr/>
          <a:lstStyle>
            <a:lvl1pPr>
              <a:defRPr/>
            </a:lvl1pPr>
          </a:lstStyle>
          <a:p>
            <a:pPr>
              <a:defRPr/>
            </a:pPr>
            <a:endParaRPr lang="en-US"/>
          </a:p>
        </p:txBody>
      </p:sp>
      <p:sp>
        <p:nvSpPr>
          <p:cNvPr id="7" name="Slide Number Placeholder 6"/>
          <p:cNvSpPr>
            <a:spLocks noGrp="1"/>
          </p:cNvSpPr>
          <p:nvPr>
            <p:ph type="sldNum" sz="quarter" idx="12"/>
          </p:nvPr>
        </p:nvSpPr>
        <p:spPr>
          <a:ln/>
        </p:spPr>
        <p:txBody>
          <a:bodyPr/>
          <a:lstStyle>
            <a:lvl1pPr>
              <a:defRPr/>
            </a:lvl1pPr>
          </a:lstStyle>
          <a:p>
            <a:pPr>
              <a:defRPr/>
            </a:pPr>
            <a:fld id="{15717D92-3DB4-4C64-94C3-928ED81276F8}" type="slidenum">
              <a:rPr lang="en-US"/>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16C6311F-B705-4EFC-9B06-44E7F7A2D06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76200"/>
            <a:ext cx="2190750" cy="6202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419850" cy="6202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7208D7BB-5368-4887-AA78-5240E9F8674A}" type="slidenum">
              <a:rPr lang="en-US"/>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763000"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4"/>
          <p:cNvSpPr>
            <a:spLocks noGrp="1"/>
          </p:cNvSpPr>
          <p:nvPr>
            <p:ph type="dt" sz="half" idx="10"/>
          </p:nvPr>
        </p:nvSpPr>
        <p:spPr>
          <a:ln/>
        </p:spPr>
        <p:txBody>
          <a:bodyPr/>
          <a:lstStyle>
            <a:lvl1pPr>
              <a:defRPr/>
            </a:lvl1pPr>
          </a:lstStyle>
          <a:p>
            <a:pPr>
              <a:defRPr/>
            </a:pPr>
            <a:endParaRPr lang="en-US"/>
          </a:p>
        </p:txBody>
      </p:sp>
      <p:sp>
        <p:nvSpPr>
          <p:cNvPr id="4" name="Footer Placeholder 5"/>
          <p:cNvSpPr>
            <a:spLocks noGrp="1"/>
          </p:cNvSpPr>
          <p:nvPr>
            <p:ph type="ftr" sz="quarter" idx="11"/>
          </p:nvPr>
        </p:nvSpPr>
        <p:spPr>
          <a:ln/>
        </p:spPr>
        <p:txBody>
          <a:bodyPr/>
          <a:lstStyle>
            <a:lvl1pPr>
              <a:defRPr/>
            </a:lvl1pPr>
          </a:lstStyle>
          <a:p>
            <a:pPr>
              <a:defRPr/>
            </a:pPr>
            <a:endParaRPr lang="en-US"/>
          </a:p>
        </p:txBody>
      </p:sp>
      <p:sp>
        <p:nvSpPr>
          <p:cNvPr id="5" name="Slide Number Placeholder 6"/>
          <p:cNvSpPr>
            <a:spLocks noGrp="1"/>
          </p:cNvSpPr>
          <p:nvPr>
            <p:ph type="sldNum" sz="quarter" idx="12"/>
          </p:nvPr>
        </p:nvSpPr>
        <p:spPr>
          <a:ln/>
        </p:spPr>
        <p:txBody>
          <a:bodyPr/>
          <a:lstStyle>
            <a:lvl1pPr>
              <a:defRPr/>
            </a:lvl1pPr>
          </a:lstStyle>
          <a:p>
            <a:pPr>
              <a:defRPr/>
            </a:pPr>
            <a:fld id="{122B3B20-8A8E-43CA-9BB2-9E683C3572DA}" type="slidenum">
              <a:rPr lang="en-US"/>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r>
              <a:rPr lang="en-US" noProof="0" smtClean="0"/>
              <a:t>Click icon to add chart</a:t>
            </a:r>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DFDAE63E-1B19-4BD5-B56D-443A3679782B}" type="slidenum">
              <a:rPr lang="en-US"/>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685800" y="2111375"/>
            <a:ext cx="7772400" cy="1470025"/>
          </a:xfrm>
          <a:prstGeom prst="rect">
            <a:avLst/>
          </a:prstGeom>
        </p:spPr>
        <p:txBody>
          <a:bodyPr/>
          <a:lstStyle>
            <a:lvl1pPr>
              <a:defRPr sz="4400">
                <a:solidFill>
                  <a:schemeClr val="tx1"/>
                </a:solidFill>
                <a:effectLst/>
              </a:defRPr>
            </a:lvl1pPr>
          </a:lstStyle>
          <a:p>
            <a:r>
              <a:rPr lang="en-US" smtClean="0"/>
              <a:t>Click to edit Master title style</a:t>
            </a:r>
            <a:endParaRPr lang="en-US" dirty="0"/>
          </a:p>
        </p:txBody>
      </p:sp>
      <p:sp>
        <p:nvSpPr>
          <p:cNvPr id="8" name="Subtitle 2"/>
          <p:cNvSpPr>
            <a:spLocks noGrp="1"/>
          </p:cNvSpPr>
          <p:nvPr>
            <p:ph type="subTitle" idx="1"/>
          </p:nvPr>
        </p:nvSpPr>
        <p:spPr>
          <a:xfrm>
            <a:off x="1371600" y="3886200"/>
            <a:ext cx="6400800" cy="1752600"/>
          </a:xfrm>
        </p:spPr>
        <p:txBody>
          <a:bodyPr/>
          <a:lstStyle>
            <a:lvl1pPr marL="0" indent="0" algn="ctr">
              <a:buNone/>
              <a:defRPr>
                <a:solidFill>
                  <a:srgbClr val="00B0F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E2B32CA7-572A-4A77-8F7F-0176838DF991}"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EA338D81-1F4A-48F9-896A-82073A93D403}"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800600"/>
          </a:xfrm>
        </p:spPr>
        <p:txBody>
          <a:bodyPr/>
          <a:lstStyle>
            <a:lvl1pPr>
              <a:buFont typeface="Arial" pitchFamily="34" charset="0"/>
              <a:buChar char="•"/>
              <a:defRPr sz="3200">
                <a:solidFill>
                  <a:srgbClr val="003567"/>
                </a:solidFill>
              </a:defRPr>
            </a:lvl1pPr>
            <a:lvl2pPr>
              <a:buFont typeface="Arial" pitchFamily="34" charset="0"/>
              <a:buChar char="•"/>
              <a:defRPr b="1">
                <a:solidFill>
                  <a:srgbClr val="00B0F0"/>
                </a:solidFill>
              </a:defRPr>
            </a:lvl2pPr>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BAD4A71E-A553-4228-AF2D-33DEF3CDA23E}"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8EC8A9FC-A965-407A-A28C-8F89D0788F16}"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09987"/>
            <a:ext cx="7772400" cy="1362075"/>
          </a:xfrm>
          <a:prstGeom prst="rect">
            <a:avLst/>
          </a:prstGeom>
        </p:spPr>
        <p:txBody>
          <a:bodyPr/>
          <a:lstStyle>
            <a:lvl1pPr algn="l">
              <a:defRPr sz="4000" b="1" cap="all">
                <a:solidFill>
                  <a:srgbClr val="00B0F0"/>
                </a:solidFill>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209800"/>
            <a:ext cx="7772400" cy="1500187"/>
          </a:xfrm>
        </p:spPr>
        <p:txBody>
          <a:bodyPr anchor="b"/>
          <a:lstStyle>
            <a:lvl1pPr marL="0" indent="0">
              <a:buNone/>
              <a:defRPr sz="2000" b="1">
                <a:solidFill>
                  <a:srgbClr val="00356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F908F8E8-9AE2-4A87-9E36-FDA665AE4832}"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F5279456-27AB-445D-BC52-B57FBAD36A68}"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14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E89BE8AC-4089-465A-96F8-ECC7FB508EE3}" type="datetimeFigureOut">
              <a:rPr lang="en-US"/>
              <a:pPr>
                <a:defRPr/>
              </a:pPr>
              <a:t>9/23/16</a:t>
            </a:fld>
            <a:endParaRPr lang="en-US"/>
          </a:p>
        </p:txBody>
      </p:sp>
      <p:sp>
        <p:nvSpPr>
          <p:cNvPr id="6"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C5DF9239-0A85-4A38-892C-342215BCC9ED}"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71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13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371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113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05EEEB79-A379-4175-9FDC-51D2A4BAE9D6}" type="datetimeFigureOut">
              <a:rPr lang="en-US"/>
              <a:pPr>
                <a:defRPr/>
              </a:pPr>
              <a:t>9/23/16</a:t>
            </a:fld>
            <a:endParaRPr lang="en-US"/>
          </a:p>
        </p:txBody>
      </p:sp>
      <p:sp>
        <p:nvSpPr>
          <p:cNvPr id="8"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9"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EE3B15D2-0BEB-44CF-AE23-A15987037EDF}"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457200" y="1143000"/>
            <a:ext cx="8229600" cy="5181600"/>
          </a:xfrm>
        </p:spPr>
        <p:txBody>
          <a:bodyPr>
            <a:normAutofit/>
          </a:bodyPr>
          <a:lstStyle>
            <a:lvl1pPr>
              <a:buNone/>
              <a:defRPr sz="1800"/>
            </a:lvl1pPr>
          </a:lstStyle>
          <a:p>
            <a:pPr lvl="0"/>
            <a:r>
              <a:rPr lang="en-US" smtClean="0"/>
              <a:t>Click to edit Master text styles</a:t>
            </a:r>
          </a:p>
        </p:txBody>
      </p:sp>
      <p:sp>
        <p:nvSpPr>
          <p:cNvPr id="4" name="Date Placeholder 3"/>
          <p:cNvSpPr>
            <a:spLocks noGrp="1"/>
          </p:cNvSpPr>
          <p:nvPr>
            <p:ph type="dt" sz="half" idx="14"/>
          </p:nvPr>
        </p:nvSpPr>
        <p:spPr/>
        <p:txBody>
          <a:bodyPr/>
          <a:lstStyle>
            <a:lvl1pPr eaLnBrk="0" hangingPunct="0">
              <a:lnSpc>
                <a:spcPct val="120000"/>
              </a:lnSpc>
              <a:buClr>
                <a:srgbClr val="063DE8"/>
              </a:buClr>
              <a:buFont typeface="Wingdings" pitchFamily="2" charset="2"/>
              <a:buChar char="Ø"/>
              <a:defRPr b="1"/>
            </a:lvl1pPr>
          </a:lstStyle>
          <a:p>
            <a:pPr>
              <a:defRPr/>
            </a:pPr>
            <a:fld id="{A3861564-B132-4350-98C8-C27A00FDE851}" type="datetimeFigureOut">
              <a:rPr lang="en-US"/>
              <a:pPr>
                <a:defRPr/>
              </a:pPr>
              <a:t>9/23/16</a:t>
            </a:fld>
            <a:endParaRPr lang="en-US"/>
          </a:p>
        </p:txBody>
      </p:sp>
      <p:sp>
        <p:nvSpPr>
          <p:cNvPr id="5" name="Footer Placeholder 4"/>
          <p:cNvSpPr>
            <a:spLocks noGrp="1"/>
          </p:cNvSpPr>
          <p:nvPr>
            <p:ph type="ftr" sz="quarter" idx="15"/>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6"/>
          </p:nvPr>
        </p:nvSpPr>
        <p:spPr/>
        <p:txBody>
          <a:bodyPr/>
          <a:lstStyle>
            <a:lvl1pPr eaLnBrk="0" hangingPunct="0">
              <a:lnSpc>
                <a:spcPct val="120000"/>
              </a:lnSpc>
              <a:buClr>
                <a:srgbClr val="063DE8"/>
              </a:buClr>
              <a:buFont typeface="Wingdings" pitchFamily="2" charset="2"/>
              <a:buChar char="Ø"/>
              <a:defRPr b="1"/>
            </a:lvl1pPr>
          </a:lstStyle>
          <a:p>
            <a:pPr>
              <a:defRPr/>
            </a:pPr>
            <a:fld id="{20EAA3A2-B5E1-470E-AF6F-F6C6A99BC3B8}"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7A20E93E-AC2F-4C38-B6AF-FFE43AE2BB41}" type="datetimeFigureOut">
              <a:rPr lang="en-US"/>
              <a:pPr>
                <a:defRPr/>
              </a:pPr>
              <a:t>9/23/16</a:t>
            </a:fld>
            <a:endParaRPr lang="en-US"/>
          </a:p>
        </p:txBody>
      </p:sp>
      <p:sp>
        <p:nvSpPr>
          <p:cNvPr id="3"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4"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CA540D80-5241-4737-B5C7-85F67E2837A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3008313" cy="1162050"/>
          </a:xfrm>
          <a:prstGeom prst="rect">
            <a:avLst/>
          </a:prstGeom>
        </p:spPr>
        <p:txBody>
          <a:bodyPr anchor="b"/>
          <a:lstStyle>
            <a:lvl1pPr algn="l">
              <a:defRPr sz="2000" b="1">
                <a:solidFill>
                  <a:srgbClr val="003567"/>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1143000"/>
            <a:ext cx="5111750" cy="4983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59AFF285-4517-4EC9-81A0-90275241FD09}" type="datetimeFigureOut">
              <a:rPr lang="en-US"/>
              <a:pPr>
                <a:defRPr/>
              </a:pPr>
              <a:t>9/23/16</a:t>
            </a:fld>
            <a:endParaRPr lang="en-US"/>
          </a:p>
        </p:txBody>
      </p:sp>
      <p:sp>
        <p:nvSpPr>
          <p:cNvPr id="6"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FAE5117D-5651-48C5-A412-632B6DCCF81B}"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371599"/>
            <a:ext cx="5486400" cy="33559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792288" y="4876800"/>
            <a:ext cx="5486400" cy="804862"/>
          </a:xfrm>
        </p:spPr>
        <p:txBody>
          <a:bodyPr/>
          <a:lstStyle>
            <a:lvl1pPr marL="0" indent="0">
              <a:buNone/>
              <a:defRPr sz="1400" b="1">
                <a:solidFill>
                  <a:srgbClr val="00356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F44CD9A3-A2D2-4511-AD9F-848DF4506E41}" type="datetimeFigureOut">
              <a:rPr lang="en-US"/>
              <a:pPr>
                <a:defRPr/>
              </a:pPr>
              <a:t>9/23/16</a:t>
            </a:fld>
            <a:endParaRPr lang="en-US"/>
          </a:p>
        </p:txBody>
      </p:sp>
      <p:sp>
        <p:nvSpPr>
          <p:cNvPr id="6"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597D19D8-451C-4C74-8C24-4635AC23AC98}"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E1F0E0C8-0987-4994-A1E6-B8F92E8C3E1F}"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11108C2D-721C-4AC0-A9D7-91051142F054}"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43000"/>
            <a:ext cx="2057400" cy="4983163"/>
          </a:xfrm>
          <a:prstGeom prst="rect">
            <a:avLst/>
          </a:prstGeom>
        </p:spPr>
        <p:txBody>
          <a:bodyPr vert="eaVert"/>
          <a:lstStyle>
            <a:lvl1pPr>
              <a:defRPr>
                <a:solidFill>
                  <a:srgbClr val="003567"/>
                </a:solidFill>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143000"/>
            <a:ext cx="6019800" cy="4983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FEB88E81-8F34-40E6-980B-B9B4E6545B51}"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1AA1681D-44A9-4098-BFFA-30ED572E6955}"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CC1E9EAC-B454-42D4-B2EA-B47CD6678C8D}" type="datetimeFigureOut">
              <a:rPr lang="en-US"/>
              <a:pPr>
                <a:defRPr/>
              </a:pPr>
              <a:t>9/23/16</a:t>
            </a:fld>
            <a:endParaRPr lang="en-US"/>
          </a:p>
        </p:txBody>
      </p:sp>
      <p:sp>
        <p:nvSpPr>
          <p:cNvPr id="4" name="Footer Placeholder 3"/>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5" name="Slide Number Placeholder 4"/>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EF10EFB3-A948-46E5-ABBD-31A4FACDD1EE}"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1455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191250" cy="5973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a:prstGeom prst="rect">
            <a:avLst/>
          </a:prstGeom>
        </p:spPr>
        <p:txBody>
          <a:bodyPr/>
          <a:lstStyle/>
          <a:p>
            <a:pPr lvl="0"/>
            <a:r>
              <a:rPr lang="en-US" noProof="0" smtClean="0"/>
              <a:t>Click icon to add chart</a:t>
            </a:r>
          </a:p>
        </p:txBody>
      </p:sp>
      <p:sp>
        <p:nvSpPr>
          <p:cNvPr id="4" name="Date Placeholder 4"/>
          <p:cNvSpPr>
            <a:spLocks noGrp="1"/>
          </p:cNvSpPr>
          <p:nvPr>
            <p:ph type="dt" sz="half" idx="10"/>
          </p:nvPr>
        </p:nvSpPr>
        <p:spPr>
          <a:xfrm>
            <a:off x="457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5" name="Footer Placeholder 5"/>
          <p:cNvSpPr>
            <a:spLocks noGrp="1"/>
          </p:cNvSpPr>
          <p:nvPr>
            <p:ph type="ftr" sz="quarter" idx="11"/>
          </p:nvPr>
        </p:nvSpPr>
        <p:spPr>
          <a:xfrm>
            <a:off x="3124200" y="6356350"/>
            <a:ext cx="2895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6" name="Slide Number Placeholder 6"/>
          <p:cNvSpPr>
            <a:spLocks noGrp="1"/>
          </p:cNvSpPr>
          <p:nvPr>
            <p:ph type="sldNum" sz="quarter" idx="12"/>
          </p:nvPr>
        </p:nvSpPr>
        <p:spPr>
          <a:xfrm>
            <a:off x="6553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fld id="{4EE507D3-0EF3-4C1D-9899-715D36C91901}" type="slidenum">
              <a:rPr lang="en-US"/>
              <a:pPr>
                <a:defRPr/>
              </a:pPr>
              <a:t>‹#›</a:t>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763000" cy="6202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4"/>
          <p:cNvSpPr>
            <a:spLocks noGrp="1"/>
          </p:cNvSpPr>
          <p:nvPr>
            <p:ph type="dt" sz="half" idx="10"/>
          </p:nvPr>
        </p:nvSpPr>
        <p:spPr>
          <a:xfrm>
            <a:off x="457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4" name="Footer Placeholder 5"/>
          <p:cNvSpPr>
            <a:spLocks noGrp="1"/>
          </p:cNvSpPr>
          <p:nvPr>
            <p:ph type="ftr" sz="quarter" idx="11"/>
          </p:nvPr>
        </p:nvSpPr>
        <p:spPr>
          <a:xfrm>
            <a:off x="3124200" y="6356350"/>
            <a:ext cx="2895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endParaRPr lang="en-US"/>
          </a:p>
        </p:txBody>
      </p:sp>
      <p:sp>
        <p:nvSpPr>
          <p:cNvPr id="5" name="Slide Number Placeholder 6"/>
          <p:cNvSpPr>
            <a:spLocks noGrp="1"/>
          </p:cNvSpPr>
          <p:nvPr>
            <p:ph type="sldNum" sz="quarter" idx="12"/>
          </p:nvPr>
        </p:nvSpPr>
        <p:spPr>
          <a:xfrm>
            <a:off x="6553200" y="6356350"/>
            <a:ext cx="2133600" cy="365125"/>
          </a:xfrm>
          <a:prstGeom prst="rect">
            <a:avLst/>
          </a:prstGeom>
        </p:spPr>
        <p:txBody>
          <a:bodyPr/>
          <a:lstStyle>
            <a:lvl1pPr algn="ctr" eaLnBrk="0" hangingPunct="0">
              <a:lnSpc>
                <a:spcPct val="120000"/>
              </a:lnSpc>
              <a:spcBef>
                <a:spcPct val="50000"/>
              </a:spcBef>
              <a:buClr>
                <a:srgbClr val="063DE8"/>
              </a:buClr>
              <a:buFont typeface="Wingdings" pitchFamily="2" charset="2"/>
              <a:buChar char="Ø"/>
              <a:defRPr/>
            </a:lvl1pPr>
          </a:lstStyle>
          <a:p>
            <a:pPr>
              <a:defRPr/>
            </a:pPr>
            <a:fld id="{61869440-0B34-4503-9AB9-74A2DA30E248}" type="slidenum">
              <a:rPr lang="en-US"/>
              <a:pPr>
                <a:defRPr/>
              </a:pPr>
              <a:t>‹#›</a:t>
            </a:fld>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84398DB9-F412-4B60-AC41-8E823B4D6A4F}" type="slidenum">
              <a:rPr lang="en-US"/>
              <a:pPr>
                <a:defRPr/>
              </a:pPr>
              <a:t>‹#›</a:t>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707BCBCD-3056-4C49-B2A3-370EE297A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54D5F629-521A-4106-8E3B-79286C701357}" type="slidenum">
              <a:rPr lang="en-US"/>
              <a:pPr>
                <a:defRPr/>
              </a:pPr>
              <a:t>‹#›</a:t>
            </a:fld>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ln/>
        </p:spPr>
        <p:txBody>
          <a:bodyPr/>
          <a:lstStyle>
            <a:lvl1pPr>
              <a:defRPr/>
            </a:lvl1pPr>
          </a:lstStyle>
          <a:p>
            <a:pPr>
              <a:defRPr/>
            </a:pPr>
            <a:endParaRPr lang="en-US"/>
          </a:p>
        </p:txBody>
      </p:sp>
      <p:sp>
        <p:nvSpPr>
          <p:cNvPr id="6" name="Footer Placeholder 5"/>
          <p:cNvSpPr>
            <a:spLocks noGrp="1"/>
          </p:cNvSpPr>
          <p:nvPr>
            <p:ph type="ftr" sz="quarter" idx="11"/>
          </p:nvPr>
        </p:nvSpPr>
        <p:spPr>
          <a:ln/>
        </p:spPr>
        <p:txBody>
          <a:bodyPr/>
          <a:lstStyle>
            <a:lvl1pPr>
              <a:defRPr/>
            </a:lvl1pPr>
          </a:lstStyle>
          <a:p>
            <a:pPr>
              <a:defRPr/>
            </a:pPr>
            <a:endParaRPr lang="en-US"/>
          </a:p>
        </p:txBody>
      </p:sp>
      <p:sp>
        <p:nvSpPr>
          <p:cNvPr id="7" name="Slide Number Placeholder 6"/>
          <p:cNvSpPr>
            <a:spLocks noGrp="1"/>
          </p:cNvSpPr>
          <p:nvPr>
            <p:ph type="sldNum" sz="quarter" idx="12"/>
          </p:nvPr>
        </p:nvSpPr>
        <p:spPr>
          <a:ln/>
        </p:spPr>
        <p:txBody>
          <a:bodyPr/>
          <a:lstStyle>
            <a:lvl1pPr>
              <a:defRPr/>
            </a:lvl1pPr>
          </a:lstStyle>
          <a:p>
            <a:pPr>
              <a:defRPr/>
            </a:pPr>
            <a:fld id="{1BA2E68B-8A30-4C76-A79E-204D014A8D2C}" type="slidenum">
              <a:rPr lang="en-US"/>
              <a:pPr>
                <a:defRPr/>
              </a:pPr>
              <a:t>‹#›</a:t>
            </a:fld>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a:ln/>
        </p:spPr>
        <p:txBody>
          <a:bodyPr/>
          <a:lstStyle>
            <a:lvl1pPr>
              <a:defRPr/>
            </a:lvl1pPr>
          </a:lstStyle>
          <a:p>
            <a:pPr>
              <a:defRPr/>
            </a:pPr>
            <a:endParaRPr lang="en-US"/>
          </a:p>
        </p:txBody>
      </p:sp>
      <p:sp>
        <p:nvSpPr>
          <p:cNvPr id="8" name="Footer Placeholder 5"/>
          <p:cNvSpPr>
            <a:spLocks noGrp="1"/>
          </p:cNvSpPr>
          <p:nvPr>
            <p:ph type="ftr" sz="quarter" idx="11"/>
          </p:nvPr>
        </p:nvSpPr>
        <p:spPr>
          <a:ln/>
        </p:spPr>
        <p:txBody>
          <a:bodyPr/>
          <a:lstStyle>
            <a:lvl1pPr>
              <a:defRPr/>
            </a:lvl1pPr>
          </a:lstStyle>
          <a:p>
            <a:pPr>
              <a:defRPr/>
            </a:pPr>
            <a:endParaRPr lang="en-US"/>
          </a:p>
        </p:txBody>
      </p:sp>
      <p:sp>
        <p:nvSpPr>
          <p:cNvPr id="9" name="Slide Number Placeholder 6"/>
          <p:cNvSpPr>
            <a:spLocks noGrp="1"/>
          </p:cNvSpPr>
          <p:nvPr>
            <p:ph type="sldNum" sz="quarter" idx="12"/>
          </p:nvPr>
        </p:nvSpPr>
        <p:spPr>
          <a:ln/>
        </p:spPr>
        <p:txBody>
          <a:bodyPr/>
          <a:lstStyle>
            <a:lvl1pPr>
              <a:defRPr/>
            </a:lvl1pPr>
          </a:lstStyle>
          <a:p>
            <a:pPr>
              <a:defRPr/>
            </a:pPr>
            <a:fld id="{6BDB8781-6351-4B5A-A61E-D81BF10D7ED4}" type="slidenum">
              <a:rPr lang="en-US"/>
              <a:pPr>
                <a:defRPr/>
              </a:pPr>
              <a:t>‹#›</a:t>
            </a:fld>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4"/>
          <p:cNvSpPr>
            <a:spLocks noGrp="1"/>
          </p:cNvSpPr>
          <p:nvPr>
            <p:ph type="dt" sz="half" idx="10"/>
          </p:nvPr>
        </p:nvSpPr>
        <p:spPr>
          <a:ln/>
        </p:spPr>
        <p:txBody>
          <a:bodyPr/>
          <a:lstStyle>
            <a:lvl1pPr>
              <a:defRPr/>
            </a:lvl1pPr>
          </a:lstStyle>
          <a:p>
            <a:pPr>
              <a:defRPr/>
            </a:pPr>
            <a:endParaRPr lang="en-US"/>
          </a:p>
        </p:txBody>
      </p:sp>
      <p:sp>
        <p:nvSpPr>
          <p:cNvPr id="4" name="Footer Placeholder 5"/>
          <p:cNvSpPr>
            <a:spLocks noGrp="1"/>
          </p:cNvSpPr>
          <p:nvPr>
            <p:ph type="ftr" sz="quarter" idx="11"/>
          </p:nvPr>
        </p:nvSpPr>
        <p:spPr>
          <a:ln/>
        </p:spPr>
        <p:txBody>
          <a:bodyPr/>
          <a:lstStyle>
            <a:lvl1pPr>
              <a:defRPr/>
            </a:lvl1pPr>
          </a:lstStyle>
          <a:p>
            <a:pPr>
              <a:defRPr/>
            </a:pPr>
            <a:endParaRPr lang="en-US"/>
          </a:p>
        </p:txBody>
      </p:sp>
      <p:sp>
        <p:nvSpPr>
          <p:cNvPr id="5" name="Slide Number Placeholder 6"/>
          <p:cNvSpPr>
            <a:spLocks noGrp="1"/>
          </p:cNvSpPr>
          <p:nvPr>
            <p:ph type="sldNum" sz="quarter" idx="12"/>
          </p:nvPr>
        </p:nvSpPr>
        <p:spPr>
          <a:ln/>
        </p:spPr>
        <p:txBody>
          <a:bodyPr/>
          <a:lstStyle>
            <a:lvl1pPr>
              <a:defRPr/>
            </a:lvl1pPr>
          </a:lstStyle>
          <a:p>
            <a:pPr>
              <a:defRPr/>
            </a:pPr>
            <a:fld id="{56A02A89-7C2A-4F1B-8287-E4520DBC6101}" type="slidenum">
              <a:rPr lang="en-US"/>
              <a:pPr>
                <a:defRPr/>
              </a:pPr>
              <a:t>‹#›</a:t>
            </a:fld>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ln/>
        </p:spPr>
        <p:txBody>
          <a:bodyPr/>
          <a:lstStyle>
            <a:lvl1pPr>
              <a:defRPr/>
            </a:lvl1pPr>
          </a:lstStyle>
          <a:p>
            <a:pPr>
              <a:defRPr/>
            </a:pPr>
            <a:endParaRPr lang="en-US"/>
          </a:p>
        </p:txBody>
      </p:sp>
      <p:sp>
        <p:nvSpPr>
          <p:cNvPr id="3" name="Footer Placeholder 5"/>
          <p:cNvSpPr>
            <a:spLocks noGrp="1"/>
          </p:cNvSpPr>
          <p:nvPr>
            <p:ph type="ftr" sz="quarter" idx="11"/>
          </p:nvPr>
        </p:nvSpPr>
        <p:spPr>
          <a:ln/>
        </p:spPr>
        <p:txBody>
          <a:bodyPr/>
          <a:lstStyle>
            <a:lvl1pPr>
              <a:defRPr/>
            </a:lvl1pPr>
          </a:lstStyle>
          <a:p>
            <a:pPr>
              <a:defRPr/>
            </a:pPr>
            <a:endParaRPr lang="en-US"/>
          </a:p>
        </p:txBody>
      </p:sp>
      <p:sp>
        <p:nvSpPr>
          <p:cNvPr id="4" name="Slide Number Placeholder 6"/>
          <p:cNvSpPr>
            <a:spLocks noGrp="1"/>
          </p:cNvSpPr>
          <p:nvPr>
            <p:ph type="sldNum" sz="quarter" idx="12"/>
          </p:nvPr>
        </p:nvSpPr>
        <p:spPr>
          <a:ln/>
        </p:spPr>
        <p:txBody>
          <a:bodyPr/>
          <a:lstStyle>
            <a:lvl1pPr>
              <a:defRPr/>
            </a:lvl1pPr>
          </a:lstStyle>
          <a:p>
            <a:pPr>
              <a:defRPr/>
            </a:pPr>
            <a:fld id="{8DBE5831-A2B2-47A9-90C4-729695D3AD60}" type="slidenum">
              <a:rPr lang="en-US"/>
              <a:pPr>
                <a:defRPr/>
              </a:pPr>
              <a:t>‹#›</a:t>
            </a:fld>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endParaRPr lang="en-US"/>
          </a:p>
        </p:txBody>
      </p:sp>
      <p:sp>
        <p:nvSpPr>
          <p:cNvPr id="6" name="Footer Placeholder 5"/>
          <p:cNvSpPr>
            <a:spLocks noGrp="1"/>
          </p:cNvSpPr>
          <p:nvPr>
            <p:ph type="ftr" sz="quarter" idx="11"/>
          </p:nvPr>
        </p:nvSpPr>
        <p:spPr>
          <a:ln/>
        </p:spPr>
        <p:txBody>
          <a:bodyPr/>
          <a:lstStyle>
            <a:lvl1pPr>
              <a:defRPr/>
            </a:lvl1pPr>
          </a:lstStyle>
          <a:p>
            <a:pPr>
              <a:defRPr/>
            </a:pPr>
            <a:endParaRPr lang="en-US"/>
          </a:p>
        </p:txBody>
      </p:sp>
      <p:sp>
        <p:nvSpPr>
          <p:cNvPr id="7" name="Slide Number Placeholder 6"/>
          <p:cNvSpPr>
            <a:spLocks noGrp="1"/>
          </p:cNvSpPr>
          <p:nvPr>
            <p:ph type="sldNum" sz="quarter" idx="12"/>
          </p:nvPr>
        </p:nvSpPr>
        <p:spPr>
          <a:ln/>
        </p:spPr>
        <p:txBody>
          <a:bodyPr/>
          <a:lstStyle>
            <a:lvl1pPr>
              <a:defRPr/>
            </a:lvl1pPr>
          </a:lstStyle>
          <a:p>
            <a:pPr>
              <a:defRPr/>
            </a:pPr>
            <a:fld id="{DA093C39-F152-42D1-8E98-9FF2712DFF87}" type="slidenum">
              <a:rPr lang="en-US"/>
              <a:pPr>
                <a:defRPr/>
              </a:pPr>
              <a:t>‹#›</a:t>
            </a:fld>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endParaRPr lang="en-US"/>
          </a:p>
        </p:txBody>
      </p:sp>
      <p:sp>
        <p:nvSpPr>
          <p:cNvPr id="6" name="Footer Placeholder 5"/>
          <p:cNvSpPr>
            <a:spLocks noGrp="1"/>
          </p:cNvSpPr>
          <p:nvPr>
            <p:ph type="ftr" sz="quarter" idx="11"/>
          </p:nvPr>
        </p:nvSpPr>
        <p:spPr>
          <a:ln/>
        </p:spPr>
        <p:txBody>
          <a:bodyPr/>
          <a:lstStyle>
            <a:lvl1pPr>
              <a:defRPr/>
            </a:lvl1pPr>
          </a:lstStyle>
          <a:p>
            <a:pPr>
              <a:defRPr/>
            </a:pPr>
            <a:endParaRPr lang="en-US"/>
          </a:p>
        </p:txBody>
      </p:sp>
      <p:sp>
        <p:nvSpPr>
          <p:cNvPr id="7" name="Slide Number Placeholder 6"/>
          <p:cNvSpPr>
            <a:spLocks noGrp="1"/>
          </p:cNvSpPr>
          <p:nvPr>
            <p:ph type="sldNum" sz="quarter" idx="12"/>
          </p:nvPr>
        </p:nvSpPr>
        <p:spPr>
          <a:ln/>
        </p:spPr>
        <p:txBody>
          <a:bodyPr/>
          <a:lstStyle>
            <a:lvl1pPr>
              <a:defRPr/>
            </a:lvl1pPr>
          </a:lstStyle>
          <a:p>
            <a:pPr>
              <a:defRPr/>
            </a:pPr>
            <a:fld id="{7BDAD65E-8989-4E7B-A06D-F0C241FD6613}" type="slidenum">
              <a:rPr lang="en-US"/>
              <a:pPr>
                <a:defRPr/>
              </a:pPr>
              <a:t>‹#›</a:t>
            </a:fld>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75708B20-53E0-4E69-96D6-936167C976A0}" type="slidenum">
              <a:rPr lang="en-US"/>
              <a:pPr>
                <a:defRPr/>
              </a:pPr>
              <a:t>‹#›</a:t>
            </a:fld>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76200"/>
            <a:ext cx="2190750" cy="6202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419850" cy="6202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8977F276-97E3-49BF-BB23-CC4A7DF838FF}" type="slidenum">
              <a:rPr lang="en-US"/>
              <a:pPr>
                <a:defRPr/>
              </a:pPr>
              <a:t>‹#›</a:t>
            </a:fld>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763000"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4"/>
          <p:cNvSpPr>
            <a:spLocks noGrp="1"/>
          </p:cNvSpPr>
          <p:nvPr>
            <p:ph type="dt" sz="half" idx="10"/>
          </p:nvPr>
        </p:nvSpPr>
        <p:spPr>
          <a:ln/>
        </p:spPr>
        <p:txBody>
          <a:bodyPr/>
          <a:lstStyle>
            <a:lvl1pPr>
              <a:defRPr/>
            </a:lvl1pPr>
          </a:lstStyle>
          <a:p>
            <a:pPr>
              <a:defRPr/>
            </a:pPr>
            <a:endParaRPr lang="en-US"/>
          </a:p>
        </p:txBody>
      </p:sp>
      <p:sp>
        <p:nvSpPr>
          <p:cNvPr id="4" name="Footer Placeholder 5"/>
          <p:cNvSpPr>
            <a:spLocks noGrp="1"/>
          </p:cNvSpPr>
          <p:nvPr>
            <p:ph type="ftr" sz="quarter" idx="11"/>
          </p:nvPr>
        </p:nvSpPr>
        <p:spPr>
          <a:ln/>
        </p:spPr>
        <p:txBody>
          <a:bodyPr/>
          <a:lstStyle>
            <a:lvl1pPr>
              <a:defRPr/>
            </a:lvl1pPr>
          </a:lstStyle>
          <a:p>
            <a:pPr>
              <a:defRPr/>
            </a:pPr>
            <a:endParaRPr lang="en-US"/>
          </a:p>
        </p:txBody>
      </p:sp>
      <p:sp>
        <p:nvSpPr>
          <p:cNvPr id="5" name="Slide Number Placeholder 6"/>
          <p:cNvSpPr>
            <a:spLocks noGrp="1"/>
          </p:cNvSpPr>
          <p:nvPr>
            <p:ph type="sldNum" sz="quarter" idx="12"/>
          </p:nvPr>
        </p:nvSpPr>
        <p:spPr>
          <a:ln/>
        </p:spPr>
        <p:txBody>
          <a:bodyPr/>
          <a:lstStyle>
            <a:lvl1pPr>
              <a:defRPr/>
            </a:lvl1pPr>
          </a:lstStyle>
          <a:p>
            <a:pPr>
              <a:defRPr/>
            </a:pPr>
            <a:fld id="{86C63BAE-EE22-442B-9C7F-68C67765644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r>
              <a:rPr lang="en-US" noProof="0" smtClean="0"/>
              <a:t>Click icon to add chart</a:t>
            </a:r>
          </a:p>
        </p:txBody>
      </p:sp>
      <p:sp>
        <p:nvSpPr>
          <p:cNvPr id="4" name="Date Placeholder 4"/>
          <p:cNvSpPr>
            <a:spLocks noGrp="1"/>
          </p:cNvSpPr>
          <p:nvPr>
            <p:ph type="dt" sz="half" idx="10"/>
          </p:nvPr>
        </p:nvSpPr>
        <p:spPr>
          <a:ln/>
        </p:spPr>
        <p:txBody>
          <a:bodyPr/>
          <a:lstStyle>
            <a:lvl1pPr>
              <a:defRPr/>
            </a:lvl1pPr>
          </a:lstStyle>
          <a:p>
            <a:pPr>
              <a:defRPr/>
            </a:pPr>
            <a:endParaRPr lang="en-US"/>
          </a:p>
        </p:txBody>
      </p:sp>
      <p:sp>
        <p:nvSpPr>
          <p:cNvPr id="5" name="Footer Placeholder 5"/>
          <p:cNvSpPr>
            <a:spLocks noGrp="1"/>
          </p:cNvSpPr>
          <p:nvPr>
            <p:ph type="ftr" sz="quarter" idx="11"/>
          </p:nvPr>
        </p:nvSpPr>
        <p:spPr>
          <a:ln/>
        </p:spPr>
        <p:txBody>
          <a:bodyPr/>
          <a:lstStyle>
            <a:lvl1pPr>
              <a:defRPr/>
            </a:lvl1pPr>
          </a:lstStyle>
          <a:p>
            <a:pPr>
              <a:defRPr/>
            </a:pPr>
            <a:endParaRPr lang="en-US"/>
          </a:p>
        </p:txBody>
      </p:sp>
      <p:sp>
        <p:nvSpPr>
          <p:cNvPr id="6" name="Slide Number Placeholder 6"/>
          <p:cNvSpPr>
            <a:spLocks noGrp="1"/>
          </p:cNvSpPr>
          <p:nvPr>
            <p:ph type="sldNum" sz="quarter" idx="12"/>
          </p:nvPr>
        </p:nvSpPr>
        <p:spPr>
          <a:ln/>
        </p:spPr>
        <p:txBody>
          <a:bodyPr/>
          <a:lstStyle>
            <a:lvl1pPr>
              <a:defRPr/>
            </a:lvl1pPr>
          </a:lstStyle>
          <a:p>
            <a:pPr>
              <a:defRPr/>
            </a:pPr>
            <a:fld id="{3A99CD33-A323-4EAB-A384-53A92FEB7F5A}" type="slidenum">
              <a:rPr lang="en-US"/>
              <a:pPr>
                <a:defRPr/>
              </a:pPr>
              <a:t>‹#›</a:t>
            </a:fld>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685800" y="2111375"/>
            <a:ext cx="7772400" cy="1470025"/>
          </a:xfrm>
          <a:prstGeom prst="rect">
            <a:avLst/>
          </a:prstGeom>
        </p:spPr>
        <p:txBody>
          <a:bodyPr/>
          <a:lstStyle>
            <a:lvl1pPr>
              <a:defRPr sz="4400">
                <a:solidFill>
                  <a:schemeClr val="tx1"/>
                </a:solidFill>
                <a:effectLst/>
              </a:defRPr>
            </a:lvl1pPr>
          </a:lstStyle>
          <a:p>
            <a:r>
              <a:rPr lang="en-US" smtClean="0"/>
              <a:t>Click to edit Master title style</a:t>
            </a:r>
            <a:endParaRPr lang="en-US" dirty="0"/>
          </a:p>
        </p:txBody>
      </p:sp>
      <p:sp>
        <p:nvSpPr>
          <p:cNvPr id="8" name="Subtitle 2"/>
          <p:cNvSpPr>
            <a:spLocks noGrp="1"/>
          </p:cNvSpPr>
          <p:nvPr>
            <p:ph type="subTitle" idx="1"/>
          </p:nvPr>
        </p:nvSpPr>
        <p:spPr>
          <a:xfrm>
            <a:off x="1371600" y="3886200"/>
            <a:ext cx="6400800" cy="1752600"/>
          </a:xfrm>
        </p:spPr>
        <p:txBody>
          <a:bodyPr/>
          <a:lstStyle>
            <a:lvl1pPr marL="0" indent="0" algn="ctr">
              <a:buNone/>
              <a:defRPr>
                <a:solidFill>
                  <a:srgbClr val="00B0F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CE27EEDE-E8C4-4AA3-8D24-65499CD97B04}"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2E609E83-766D-4EA6-93FA-C73D10043F2C}"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800600"/>
          </a:xfrm>
        </p:spPr>
        <p:txBody>
          <a:bodyPr/>
          <a:lstStyle>
            <a:lvl1pPr>
              <a:buFont typeface="Arial" pitchFamily="34" charset="0"/>
              <a:buChar char="•"/>
              <a:defRPr sz="3200">
                <a:solidFill>
                  <a:srgbClr val="003567"/>
                </a:solidFill>
              </a:defRPr>
            </a:lvl1pPr>
            <a:lvl2pPr>
              <a:buFont typeface="Arial" pitchFamily="34" charset="0"/>
              <a:buChar char="•"/>
              <a:defRPr b="1">
                <a:solidFill>
                  <a:srgbClr val="00B0F0"/>
                </a:solidFill>
              </a:defRPr>
            </a:lvl2pPr>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2FEB3F08-B7CE-4546-9375-1D7695B97DC1}"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E007F092-3AE5-4BE0-AEC3-7D32DF744FF4}"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09987"/>
            <a:ext cx="7772400" cy="1362075"/>
          </a:xfrm>
          <a:prstGeom prst="rect">
            <a:avLst/>
          </a:prstGeom>
        </p:spPr>
        <p:txBody>
          <a:bodyPr/>
          <a:lstStyle>
            <a:lvl1pPr algn="l">
              <a:defRPr sz="4000" b="1" cap="all">
                <a:solidFill>
                  <a:srgbClr val="00B0F0"/>
                </a:solidFill>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209800"/>
            <a:ext cx="7772400" cy="1500187"/>
          </a:xfrm>
        </p:spPr>
        <p:txBody>
          <a:bodyPr anchor="b"/>
          <a:lstStyle>
            <a:lvl1pPr marL="0" indent="0">
              <a:buNone/>
              <a:defRPr sz="2000" b="1">
                <a:solidFill>
                  <a:srgbClr val="00356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0FD56238-294C-4A0A-BB55-34981697868F}" type="datetimeFigureOut">
              <a:rPr lang="en-US"/>
              <a:pPr>
                <a:defRPr/>
              </a:pPr>
              <a:t>9/23/16</a:t>
            </a:fld>
            <a:endParaRPr lang="en-US"/>
          </a:p>
        </p:txBody>
      </p:sp>
      <p:sp>
        <p:nvSpPr>
          <p:cNvPr id="5"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DED00DE9-AF41-451A-9B01-54DAB6218D18}"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14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63431443-F25D-4F19-B843-329FCAF34A55}" type="datetimeFigureOut">
              <a:rPr lang="en-US"/>
              <a:pPr>
                <a:defRPr/>
              </a:pPr>
              <a:t>9/23/16</a:t>
            </a:fld>
            <a:endParaRPr lang="en-US"/>
          </a:p>
        </p:txBody>
      </p:sp>
      <p:sp>
        <p:nvSpPr>
          <p:cNvPr id="6"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E4153C9D-545D-4260-B753-9FAE07E34A71}"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71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13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371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113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83B35316-F688-484F-AC0C-66CEFB0EB42A}" type="datetimeFigureOut">
              <a:rPr lang="en-US"/>
              <a:pPr>
                <a:defRPr/>
              </a:pPr>
              <a:t>9/23/16</a:t>
            </a:fld>
            <a:endParaRPr lang="en-US"/>
          </a:p>
        </p:txBody>
      </p:sp>
      <p:sp>
        <p:nvSpPr>
          <p:cNvPr id="8"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9"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2CE609A0-3465-4F7A-AC0A-E7B3FE4A951A}"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553200" cy="838200"/>
          </a:xfrm>
          <a:prstGeom prst="rect">
            <a:avLst/>
          </a:prstGeom>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457200" y="1143000"/>
            <a:ext cx="8229600" cy="5181600"/>
          </a:xfrm>
        </p:spPr>
        <p:txBody>
          <a:bodyPr>
            <a:normAutofit/>
          </a:bodyPr>
          <a:lstStyle>
            <a:lvl1pPr>
              <a:buNone/>
              <a:defRPr sz="1800"/>
            </a:lvl1pPr>
          </a:lstStyle>
          <a:p>
            <a:pPr lvl="0"/>
            <a:r>
              <a:rPr lang="en-US" smtClean="0"/>
              <a:t>Click to edit Master text styles</a:t>
            </a:r>
          </a:p>
        </p:txBody>
      </p:sp>
      <p:sp>
        <p:nvSpPr>
          <p:cNvPr id="4" name="Date Placeholder 3"/>
          <p:cNvSpPr>
            <a:spLocks noGrp="1"/>
          </p:cNvSpPr>
          <p:nvPr>
            <p:ph type="dt" sz="half" idx="14"/>
          </p:nvPr>
        </p:nvSpPr>
        <p:spPr/>
        <p:txBody>
          <a:bodyPr/>
          <a:lstStyle>
            <a:lvl1pPr eaLnBrk="0" hangingPunct="0">
              <a:lnSpc>
                <a:spcPct val="120000"/>
              </a:lnSpc>
              <a:buClr>
                <a:srgbClr val="063DE8"/>
              </a:buClr>
              <a:buFont typeface="Wingdings" pitchFamily="2" charset="2"/>
              <a:buChar char="Ø"/>
              <a:defRPr b="1"/>
            </a:lvl1pPr>
          </a:lstStyle>
          <a:p>
            <a:pPr>
              <a:defRPr/>
            </a:pPr>
            <a:fld id="{A44F87C6-3426-4941-AF7D-4D099E53AB09}" type="datetimeFigureOut">
              <a:rPr lang="en-US"/>
              <a:pPr>
                <a:defRPr/>
              </a:pPr>
              <a:t>9/23/16</a:t>
            </a:fld>
            <a:endParaRPr lang="en-US"/>
          </a:p>
        </p:txBody>
      </p:sp>
      <p:sp>
        <p:nvSpPr>
          <p:cNvPr id="5" name="Footer Placeholder 4"/>
          <p:cNvSpPr>
            <a:spLocks noGrp="1"/>
          </p:cNvSpPr>
          <p:nvPr>
            <p:ph type="ftr" sz="quarter" idx="15"/>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6" name="Slide Number Placeholder 5"/>
          <p:cNvSpPr>
            <a:spLocks noGrp="1"/>
          </p:cNvSpPr>
          <p:nvPr>
            <p:ph type="sldNum" sz="quarter" idx="16"/>
          </p:nvPr>
        </p:nvSpPr>
        <p:spPr/>
        <p:txBody>
          <a:bodyPr/>
          <a:lstStyle>
            <a:lvl1pPr eaLnBrk="0" hangingPunct="0">
              <a:lnSpc>
                <a:spcPct val="120000"/>
              </a:lnSpc>
              <a:buClr>
                <a:srgbClr val="063DE8"/>
              </a:buClr>
              <a:buFont typeface="Wingdings" pitchFamily="2" charset="2"/>
              <a:buChar char="Ø"/>
              <a:defRPr b="1"/>
            </a:lvl1pPr>
          </a:lstStyle>
          <a:p>
            <a:pPr>
              <a:defRPr/>
            </a:pPr>
            <a:fld id="{2FF30372-9427-4F9F-BD1F-793DAC11566F}"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4EE3CAC6-2B74-4448-9DB5-B19ECAFB2BF3}" type="datetimeFigureOut">
              <a:rPr lang="en-US"/>
              <a:pPr>
                <a:defRPr/>
              </a:pPr>
              <a:t>9/23/16</a:t>
            </a:fld>
            <a:endParaRPr lang="en-US"/>
          </a:p>
        </p:txBody>
      </p:sp>
      <p:sp>
        <p:nvSpPr>
          <p:cNvPr id="3"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4"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CA4F1112-5ED7-4713-B7E0-E04D04929CBD}"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3008313" cy="1162050"/>
          </a:xfrm>
          <a:prstGeom prst="rect">
            <a:avLst/>
          </a:prstGeom>
        </p:spPr>
        <p:txBody>
          <a:bodyPr anchor="b"/>
          <a:lstStyle>
            <a:lvl1pPr algn="l">
              <a:defRPr sz="2000" b="1">
                <a:solidFill>
                  <a:srgbClr val="003567"/>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1143000"/>
            <a:ext cx="5111750" cy="4983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A28C33DD-A208-4878-8109-2985703D6B82}" type="datetimeFigureOut">
              <a:rPr lang="en-US"/>
              <a:pPr>
                <a:defRPr/>
              </a:pPr>
              <a:t>9/23/16</a:t>
            </a:fld>
            <a:endParaRPr lang="en-US"/>
          </a:p>
        </p:txBody>
      </p:sp>
      <p:sp>
        <p:nvSpPr>
          <p:cNvPr id="6"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63F8BFA8-8CBF-442C-8AA4-A92F2547DABA}"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371599"/>
            <a:ext cx="5486400" cy="33559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792288" y="4876800"/>
            <a:ext cx="5486400" cy="804862"/>
          </a:xfrm>
        </p:spPr>
        <p:txBody>
          <a:bodyPr/>
          <a:lstStyle>
            <a:lvl1pPr marL="0" indent="0">
              <a:buNone/>
              <a:defRPr sz="1400" b="1">
                <a:solidFill>
                  <a:srgbClr val="00356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lnSpc>
                <a:spcPct val="120000"/>
              </a:lnSpc>
              <a:buClr>
                <a:srgbClr val="063DE8"/>
              </a:buClr>
              <a:buFont typeface="Wingdings" pitchFamily="2" charset="2"/>
              <a:buChar char="Ø"/>
              <a:defRPr b="1"/>
            </a:lvl1pPr>
          </a:lstStyle>
          <a:p>
            <a:pPr>
              <a:defRPr/>
            </a:pPr>
            <a:fld id="{D52689AB-EC21-4B98-84B2-5CB378E73A9C}" type="datetimeFigureOut">
              <a:rPr lang="en-US"/>
              <a:pPr>
                <a:defRPr/>
              </a:pPr>
              <a:t>9/23/16</a:t>
            </a:fld>
            <a:endParaRPr lang="en-US"/>
          </a:p>
        </p:txBody>
      </p:sp>
      <p:sp>
        <p:nvSpPr>
          <p:cNvPr id="6" name="Footer Placeholder 4"/>
          <p:cNvSpPr>
            <a:spLocks noGrp="1"/>
          </p:cNvSpPr>
          <p:nvPr>
            <p:ph type="ftr" sz="quarter" idx="11"/>
          </p:nvPr>
        </p:nvSpPr>
        <p:spPr/>
        <p:txBody>
          <a:bodyPr/>
          <a:lstStyle>
            <a:lvl1pPr eaLnBrk="0" hangingPunct="0">
              <a:lnSpc>
                <a:spcPct val="120000"/>
              </a:lnSpc>
              <a:buClr>
                <a:srgbClr val="063DE8"/>
              </a:buClr>
              <a:buFont typeface="Wingdings" pitchFamily="2" charset="2"/>
              <a:buChar char="Ø"/>
              <a:defRPr b="1"/>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lnSpc>
                <a:spcPct val="120000"/>
              </a:lnSpc>
              <a:buClr>
                <a:srgbClr val="063DE8"/>
              </a:buClr>
              <a:buFont typeface="Wingdings" pitchFamily="2" charset="2"/>
              <a:buChar char="Ø"/>
              <a:defRPr b="1"/>
            </a:lvl1pPr>
          </a:lstStyle>
          <a:p>
            <a:pPr>
              <a:defRPr/>
            </a:pPr>
            <a:fld id="{FB125C95-F04A-4964-BDD3-FE2B1E66BE1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theme" Target="../theme/theme3.xml"/><Relationship Id="rId15" Type="http://schemas.openxmlformats.org/officeDocument/2006/relationships/image" Target="../media/image1.jpe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slideLayout" Target="../slideLayouts/slideLayout52.xml"/><Relationship Id="rId14" Type="http://schemas.openxmlformats.org/officeDocument/2006/relationships/theme" Target="../theme/theme4.xml"/><Relationship Id="rId15" Type="http://schemas.openxmlformats.org/officeDocument/2006/relationships/image" Target="../media/image2.png"/><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3.xml"/><Relationship Id="rId12" Type="http://schemas.openxmlformats.org/officeDocument/2006/relationships/slideLayout" Target="../slideLayouts/slideLayout64.xml"/><Relationship Id="rId13" Type="http://schemas.openxmlformats.org/officeDocument/2006/relationships/theme" Target="../theme/theme5.xml"/><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jpeg"/><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slideLayout" Target="../slideLayouts/slideLayout60.xml"/><Relationship Id="rId9" Type="http://schemas.openxmlformats.org/officeDocument/2006/relationships/slideLayout" Target="../slideLayouts/slideLayout61.xml"/><Relationship Id="rId10"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5.xml"/><Relationship Id="rId12" Type="http://schemas.openxmlformats.org/officeDocument/2006/relationships/slideLayout" Target="../slideLayouts/slideLayout76.xml"/><Relationship Id="rId13" Type="http://schemas.openxmlformats.org/officeDocument/2006/relationships/slideLayout" Target="../slideLayouts/slideLayout77.xml"/><Relationship Id="rId14" Type="http://schemas.openxmlformats.org/officeDocument/2006/relationships/theme" Target="../theme/theme6.xml"/><Relationship Id="rId15" Type="http://schemas.openxmlformats.org/officeDocument/2006/relationships/image" Target="../media/image1.jpeg"/><Relationship Id="rId1" Type="http://schemas.openxmlformats.org/officeDocument/2006/relationships/slideLayout" Target="../slideLayouts/slideLayout65.xml"/><Relationship Id="rId2" Type="http://schemas.openxmlformats.org/officeDocument/2006/relationships/slideLayout" Target="../slideLayouts/slideLayout66.xml"/><Relationship Id="rId3" Type="http://schemas.openxmlformats.org/officeDocument/2006/relationships/slideLayout" Target="../slideLayouts/slideLayout67.xml"/><Relationship Id="rId4" Type="http://schemas.openxmlformats.org/officeDocument/2006/relationships/slideLayout" Target="../slideLayouts/slideLayout68.xml"/><Relationship Id="rId5" Type="http://schemas.openxmlformats.org/officeDocument/2006/relationships/slideLayout" Target="../slideLayouts/slideLayout69.xml"/><Relationship Id="rId6" Type="http://schemas.openxmlformats.org/officeDocument/2006/relationships/slideLayout" Target="../slideLayouts/slideLayout70.xml"/><Relationship Id="rId7" Type="http://schemas.openxmlformats.org/officeDocument/2006/relationships/slideLayout" Target="../slideLayouts/slideLayout71.xml"/><Relationship Id="rId8" Type="http://schemas.openxmlformats.org/officeDocument/2006/relationships/slideLayout" Target="../slideLayouts/slideLayout72.xml"/><Relationship Id="rId9" Type="http://schemas.openxmlformats.org/officeDocument/2006/relationships/slideLayout" Target="../slideLayouts/slideLayout73.xml"/><Relationship Id="rId10" Type="http://schemas.openxmlformats.org/officeDocument/2006/relationships/slideLayout" Target="../slideLayouts/slideLayout74.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slideLayout" Target="../slideLayouts/slideLayout89.xml"/><Relationship Id="rId13" Type="http://schemas.openxmlformats.org/officeDocument/2006/relationships/slideLayout" Target="../slideLayouts/slideLayout90.xml"/><Relationship Id="rId14" Type="http://schemas.openxmlformats.org/officeDocument/2006/relationships/theme" Target="../theme/theme7.xml"/><Relationship Id="rId15" Type="http://schemas.openxmlformats.org/officeDocument/2006/relationships/image" Target="../media/image2.png"/><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101.xml"/><Relationship Id="rId12" Type="http://schemas.openxmlformats.org/officeDocument/2006/relationships/slideLayout" Target="../slideLayouts/slideLayout102.xml"/><Relationship Id="rId13" Type="http://schemas.openxmlformats.org/officeDocument/2006/relationships/theme" Target="../theme/theme8.xml"/><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jpeg"/><Relationship Id="rId1" Type="http://schemas.openxmlformats.org/officeDocument/2006/relationships/slideLayout" Target="../slideLayouts/slideLayout91.xml"/><Relationship Id="rId2" Type="http://schemas.openxmlformats.org/officeDocument/2006/relationships/slideLayout" Target="../slideLayouts/slideLayout92.xml"/><Relationship Id="rId3" Type="http://schemas.openxmlformats.org/officeDocument/2006/relationships/slideLayout" Target="../slideLayouts/slideLayout93.xml"/><Relationship Id="rId4" Type="http://schemas.openxmlformats.org/officeDocument/2006/relationships/slideLayout" Target="../slideLayouts/slideLayout94.xml"/><Relationship Id="rId5" Type="http://schemas.openxmlformats.org/officeDocument/2006/relationships/slideLayout" Target="../slideLayouts/slideLayout95.xml"/><Relationship Id="rId6" Type="http://schemas.openxmlformats.org/officeDocument/2006/relationships/slideLayout" Target="../slideLayouts/slideLayout96.xml"/><Relationship Id="rId7" Type="http://schemas.openxmlformats.org/officeDocument/2006/relationships/slideLayout" Target="../slideLayouts/slideLayout97.xml"/><Relationship Id="rId8" Type="http://schemas.openxmlformats.org/officeDocument/2006/relationships/slideLayout" Target="../slideLayouts/slideLayout98.xml"/><Relationship Id="rId9" Type="http://schemas.openxmlformats.org/officeDocument/2006/relationships/slideLayout" Target="../slideLayouts/slideLayout99.xml"/><Relationship Id="rId10" Type="http://schemas.openxmlformats.org/officeDocument/2006/relationships/slideLayout" Target="../slideLayouts/slideLayout100.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13.xml"/><Relationship Id="rId12" Type="http://schemas.openxmlformats.org/officeDocument/2006/relationships/slideLayout" Target="../slideLayouts/slideLayout114.xml"/><Relationship Id="rId13" Type="http://schemas.openxmlformats.org/officeDocument/2006/relationships/slideLayout" Target="../slideLayouts/slideLayout115.xml"/><Relationship Id="rId14" Type="http://schemas.openxmlformats.org/officeDocument/2006/relationships/theme" Target="../theme/theme9.xml"/><Relationship Id="rId15" Type="http://schemas.openxmlformats.org/officeDocument/2006/relationships/image" Target="../media/image3.png"/><Relationship Id="rId16" Type="http://schemas.openxmlformats.org/officeDocument/2006/relationships/image" Target="../media/image4.png"/><Relationship Id="rId17" Type="http://schemas.openxmlformats.org/officeDocument/2006/relationships/image" Target="../media/image5.jpeg"/><Relationship Id="rId1" Type="http://schemas.openxmlformats.org/officeDocument/2006/relationships/slideLayout" Target="../slideLayouts/slideLayout103.xml"/><Relationship Id="rId2" Type="http://schemas.openxmlformats.org/officeDocument/2006/relationships/slideLayout" Target="../slideLayouts/slideLayout104.xml"/><Relationship Id="rId3" Type="http://schemas.openxmlformats.org/officeDocument/2006/relationships/slideLayout" Target="../slideLayouts/slideLayout105.xml"/><Relationship Id="rId4" Type="http://schemas.openxmlformats.org/officeDocument/2006/relationships/slideLayout" Target="../slideLayouts/slideLayout106.xml"/><Relationship Id="rId5" Type="http://schemas.openxmlformats.org/officeDocument/2006/relationships/slideLayout" Target="../slideLayouts/slideLayout107.xml"/><Relationship Id="rId6" Type="http://schemas.openxmlformats.org/officeDocument/2006/relationships/slideLayout" Target="../slideLayouts/slideLayout108.xml"/><Relationship Id="rId7" Type="http://schemas.openxmlformats.org/officeDocument/2006/relationships/slideLayout" Target="../slideLayouts/slideLayout109.xml"/><Relationship Id="rId8" Type="http://schemas.openxmlformats.org/officeDocument/2006/relationships/slideLayout" Target="../slideLayouts/slideLayout110.xml"/><Relationship Id="rId9" Type="http://schemas.openxmlformats.org/officeDocument/2006/relationships/slideLayout" Target="../slideLayouts/slideLayout111.xml"/><Relationship Id="rId10" Type="http://schemas.openxmlformats.org/officeDocument/2006/relationships/slideLayout" Target="../slideLayouts/slideLayout1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88450" name="Picture 2"/>
          <p:cNvPicPr>
            <a:picLocks noChangeAspect="1" noChangeArrowheads="1"/>
          </p:cNvPicPr>
          <p:nvPr userDrawn="1"/>
        </p:nvPicPr>
        <p:blipFill>
          <a:blip r:embed="rId15"/>
          <a:srcRect/>
          <a:stretch>
            <a:fillRect/>
          </a:stretch>
        </p:blipFill>
        <p:spPr bwMode="auto">
          <a:xfrm>
            <a:off x="0" y="0"/>
            <a:ext cx="9144000" cy="1411288"/>
          </a:xfrm>
          <a:prstGeom prst="rect">
            <a:avLst/>
          </a:prstGeom>
          <a:noFill/>
          <a:ln w="9525">
            <a:noFill/>
            <a:miter lim="800000"/>
            <a:headEnd/>
            <a:tailEnd/>
          </a:ln>
        </p:spPr>
      </p:pic>
      <p:sp>
        <p:nvSpPr>
          <p:cNvPr id="488451" name="Rectangle 3"/>
          <p:cNvSpPr>
            <a:spLocks noGrp="1" noChangeArrowheads="1"/>
          </p:cNvSpPr>
          <p:nvPr>
            <p:ph type="title"/>
          </p:nvPr>
        </p:nvSpPr>
        <p:spPr bwMode="auto">
          <a:xfrm>
            <a:off x="2057400" y="152400"/>
            <a:ext cx="6858000" cy="11430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82276" name="Text Box 4"/>
          <p:cNvSpPr txBox="1">
            <a:spLocks noChangeArrowheads="1"/>
          </p:cNvSpPr>
          <p:nvPr userDrawn="1"/>
        </p:nvSpPr>
        <p:spPr bwMode="auto">
          <a:xfrm>
            <a:off x="5735638" y="0"/>
            <a:ext cx="3332162" cy="304800"/>
          </a:xfrm>
          <a:prstGeom prst="rect">
            <a:avLst/>
          </a:prstGeom>
          <a:noFill/>
          <a:ln w="9525">
            <a:noFill/>
            <a:miter lim="800000"/>
            <a:headEnd/>
            <a:tailEnd/>
          </a:ln>
          <a:effectLst/>
        </p:spPr>
        <p:txBody>
          <a:bodyPr wrap="none" lIns="91436" tIns="45716" rIns="91436" bIns="45716">
            <a:spAutoFit/>
          </a:bodyPr>
          <a:lstStyle/>
          <a:p>
            <a:pPr algn="ctr" eaLnBrk="0" hangingPunct="0">
              <a:defRPr/>
            </a:pPr>
            <a:r>
              <a:rPr lang="en-US" sz="1400" b="0" i="1">
                <a:solidFill>
                  <a:srgbClr val="768FAC"/>
                </a:solidFill>
                <a:latin typeface="Helvetica" pitchFamily="34" charset="0"/>
              </a:rPr>
              <a:t>Advancing Science with DNA Sequence</a:t>
            </a:r>
          </a:p>
        </p:txBody>
      </p:sp>
    </p:spTree>
  </p:cSld>
  <p:clrMap bg1="lt1" tx1="dk1" bg2="lt2" tx2="dk2" accent1="accent1" accent2="accent2" accent3="accent3" accent4="accent4" accent5="accent5" accent6="accent6" hlink="hlink" folHlink="folHlink"/>
  <p:sldLayoutIdLst>
    <p:sldLayoutId id="2147483816" r:id="rId1"/>
    <p:sldLayoutId id="2147483815" r:id="rId2"/>
    <p:sldLayoutId id="2147483814" r:id="rId3"/>
    <p:sldLayoutId id="2147483813" r:id="rId4"/>
    <p:sldLayoutId id="2147483812" r:id="rId5"/>
    <p:sldLayoutId id="2147483811" r:id="rId6"/>
    <p:sldLayoutId id="2147483810" r:id="rId7"/>
    <p:sldLayoutId id="2147483809" r:id="rId8"/>
    <p:sldLayoutId id="2147483808" r:id="rId9"/>
    <p:sldLayoutId id="2147483807" r:id="rId10"/>
    <p:sldLayoutId id="2147483806" r:id="rId11"/>
    <p:sldLayoutId id="2147483878" r:id="rId12"/>
    <p:sldLayoutId id="2147483879" r:id="rId13"/>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defRPr>
      </a:lvl2pPr>
      <a:lvl3pPr algn="ctr" rtl="0" eaLnBrk="0" fontAlgn="base" hangingPunct="0">
        <a:spcBef>
          <a:spcPct val="0"/>
        </a:spcBef>
        <a:spcAft>
          <a:spcPct val="0"/>
        </a:spcAft>
        <a:defRPr sz="3200" b="1">
          <a:solidFill>
            <a:schemeClr val="bg1"/>
          </a:solidFill>
          <a:latin typeface="Arial" charset="0"/>
        </a:defRPr>
      </a:lvl3pPr>
      <a:lvl4pPr algn="ctr" rtl="0" eaLnBrk="0" fontAlgn="base" hangingPunct="0">
        <a:spcBef>
          <a:spcPct val="0"/>
        </a:spcBef>
        <a:spcAft>
          <a:spcPct val="0"/>
        </a:spcAft>
        <a:defRPr sz="3200" b="1">
          <a:solidFill>
            <a:schemeClr val="bg1"/>
          </a:solidFill>
          <a:latin typeface="Arial" charset="0"/>
        </a:defRPr>
      </a:lvl4pPr>
      <a:lvl5pPr algn="ctr" rtl="0" eaLnBrk="0" fontAlgn="base" hangingPunct="0">
        <a:spcBef>
          <a:spcPct val="0"/>
        </a:spcBef>
        <a:spcAft>
          <a:spcPct val="0"/>
        </a:spcAft>
        <a:defRPr sz="3200" b="1">
          <a:solidFill>
            <a:schemeClr val="bg1"/>
          </a:solidFill>
          <a:latin typeface="Arial" charset="0"/>
        </a:defRPr>
      </a:lvl5pPr>
      <a:lvl6pPr marL="457200" algn="ctr" rtl="0" fontAlgn="base">
        <a:spcBef>
          <a:spcPct val="0"/>
        </a:spcBef>
        <a:spcAft>
          <a:spcPct val="0"/>
        </a:spcAft>
        <a:defRPr sz="3200" b="1">
          <a:solidFill>
            <a:schemeClr val="bg1"/>
          </a:solidFill>
          <a:latin typeface="Arial" charset="0"/>
        </a:defRPr>
      </a:lvl6pPr>
      <a:lvl7pPr marL="914400" algn="ctr" rtl="0" fontAlgn="base">
        <a:spcBef>
          <a:spcPct val="0"/>
        </a:spcBef>
        <a:spcAft>
          <a:spcPct val="0"/>
        </a:spcAft>
        <a:defRPr sz="3200" b="1">
          <a:solidFill>
            <a:schemeClr val="bg1"/>
          </a:solidFill>
          <a:latin typeface="Arial" charset="0"/>
        </a:defRPr>
      </a:lvl7pPr>
      <a:lvl8pPr marL="1371600" algn="ctr" rtl="0" fontAlgn="base">
        <a:spcBef>
          <a:spcPct val="0"/>
        </a:spcBef>
        <a:spcAft>
          <a:spcPct val="0"/>
        </a:spcAft>
        <a:defRPr sz="3200" b="1">
          <a:solidFill>
            <a:schemeClr val="bg1"/>
          </a:solidFill>
          <a:latin typeface="Arial" charset="0"/>
        </a:defRPr>
      </a:lvl8pPr>
      <a:lvl9pPr marL="1828800" algn="ctr" rtl="0" fontAlgn="base">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82626" name="Title Placeholder 1"/>
          <p:cNvSpPr>
            <a:spLocks noGrp="1"/>
          </p:cNvSpPr>
          <p:nvPr>
            <p:ph type="title"/>
          </p:nvPr>
        </p:nvSpPr>
        <p:spPr bwMode="auto">
          <a:xfrm>
            <a:off x="990600" y="-76200"/>
            <a:ext cx="8229600" cy="11430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4"/>
          <p:cNvSpPr>
            <a:spLocks noGrp="1"/>
          </p:cNvSpPr>
          <p:nvPr>
            <p:ph type="dt" sz="half" idx="2"/>
          </p:nvPr>
        </p:nvSpPr>
        <p:spPr bwMode="auto">
          <a:xfrm>
            <a:off x="457200" y="6356350"/>
            <a:ext cx="2133600" cy="36512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lvl1pPr algn="l" eaLnBrk="1" fontAlgn="auto" hangingPunct="1">
              <a:lnSpc>
                <a:spcPct val="100000"/>
              </a:lnSpc>
              <a:spcBef>
                <a:spcPts val="0"/>
              </a:spcBef>
              <a:spcAft>
                <a:spcPts val="0"/>
              </a:spcAft>
              <a:buClrTx/>
              <a:buFontTx/>
              <a:buNone/>
              <a:defRPr sz="1200" b="0">
                <a:solidFill>
                  <a:schemeClr val="tx1">
                    <a:tint val="75000"/>
                  </a:schemeClr>
                </a:solidFill>
                <a:latin typeface="+mn-lt"/>
              </a:defRPr>
            </a:lvl1pPr>
          </a:lstStyle>
          <a:p>
            <a:pPr>
              <a:defRPr/>
            </a:pPr>
            <a:endParaRPr lang="en-US"/>
          </a:p>
        </p:txBody>
      </p:sp>
      <p:sp>
        <p:nvSpPr>
          <p:cNvPr id="8" name="Footer Placeholder 5"/>
          <p:cNvSpPr>
            <a:spLocks noGrp="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lvl1pPr algn="ctr" eaLnBrk="1" fontAlgn="auto" hangingPunct="1">
              <a:lnSpc>
                <a:spcPct val="100000"/>
              </a:lnSpc>
              <a:spcBef>
                <a:spcPts val="0"/>
              </a:spcBef>
              <a:spcAft>
                <a:spcPts val="0"/>
              </a:spcAft>
              <a:buClrTx/>
              <a:buFontTx/>
              <a:buNone/>
              <a:defRPr sz="1200" b="0">
                <a:solidFill>
                  <a:schemeClr val="tx1">
                    <a:tint val="75000"/>
                  </a:schemeClr>
                </a:solidFill>
                <a:latin typeface="+mn-lt"/>
              </a:defRPr>
            </a:lvl1pPr>
          </a:lstStyle>
          <a:p>
            <a:pPr>
              <a:defRPr/>
            </a:pPr>
            <a:endParaRPr lang="en-US"/>
          </a:p>
        </p:txBody>
      </p:sp>
      <p:sp>
        <p:nvSpPr>
          <p:cNvPr id="9" name="Slide Number Placeholder 6"/>
          <p:cNvSpPr>
            <a:spLocks noGrp="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lvl1pPr algn="r" eaLnBrk="1" fontAlgn="auto" hangingPunct="1">
              <a:lnSpc>
                <a:spcPct val="100000"/>
              </a:lnSpc>
              <a:spcBef>
                <a:spcPts val="0"/>
              </a:spcBef>
              <a:spcAft>
                <a:spcPts val="0"/>
              </a:spcAft>
              <a:buClrTx/>
              <a:buFontTx/>
              <a:buNone/>
              <a:defRPr sz="1600" b="0" baseline="0">
                <a:solidFill>
                  <a:schemeClr val="tx1">
                    <a:tint val="75000"/>
                  </a:schemeClr>
                </a:solidFill>
                <a:latin typeface="+mn-lt"/>
              </a:defRPr>
            </a:lvl1pPr>
          </a:lstStyle>
          <a:p>
            <a:pPr>
              <a:defRPr/>
            </a:pPr>
            <a:fld id="{6626DE4A-B7D6-4671-A902-83B33C651EC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28" r:id="rId2"/>
    <p:sldLayoutId id="2147483827" r:id="rId3"/>
    <p:sldLayoutId id="2147483826" r:id="rId4"/>
    <p:sldLayoutId id="2147483825" r:id="rId5"/>
    <p:sldLayoutId id="2147483824" r:id="rId6"/>
    <p:sldLayoutId id="2147483823" r:id="rId7"/>
    <p:sldLayoutId id="2147483822" r:id="rId8"/>
    <p:sldLayoutId id="2147483821" r:id="rId9"/>
    <p:sldLayoutId id="2147483820" r:id="rId10"/>
    <p:sldLayoutId id="2147483819" r:id="rId11"/>
    <p:sldLayoutId id="2147483818" r:id="rId12"/>
    <p:sldLayoutId id="2147483817" r:id="rId13"/>
  </p:sldLayoutIdLst>
  <p:hf hdr="0" ftr="0" dt="0"/>
  <p:txStyles>
    <p:titleStyle>
      <a:lvl1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2pPr>
      <a:lvl3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3pPr>
      <a:lvl4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4pPr>
      <a:lvl5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5pPr>
      <a:lvl6pPr marL="457200" algn="ctr" rtl="0" fontAlgn="base">
        <a:spcBef>
          <a:spcPct val="0"/>
        </a:spcBef>
        <a:spcAft>
          <a:spcPct val="0"/>
        </a:spcAft>
        <a:defRPr sz="3600" b="1">
          <a:solidFill>
            <a:schemeClr val="bg1"/>
          </a:solidFill>
          <a:effectLst>
            <a:outerShdw blurRad="38100" dist="38100" dir="2700000" algn="tl">
              <a:srgbClr val="C0C0C0"/>
            </a:outerShdw>
          </a:effectLst>
          <a:latin typeface="Calibri" pitchFamily="34" charset="0"/>
        </a:defRPr>
      </a:lvl6pPr>
      <a:lvl7pPr marL="914400" algn="ctr" rtl="0" fontAlgn="base">
        <a:spcBef>
          <a:spcPct val="0"/>
        </a:spcBef>
        <a:spcAft>
          <a:spcPct val="0"/>
        </a:spcAft>
        <a:defRPr sz="3600" b="1">
          <a:solidFill>
            <a:schemeClr val="bg1"/>
          </a:solidFill>
          <a:effectLst>
            <a:outerShdw blurRad="38100" dist="38100" dir="2700000" algn="tl">
              <a:srgbClr val="C0C0C0"/>
            </a:outerShdw>
          </a:effectLst>
          <a:latin typeface="Calibri" pitchFamily="34" charset="0"/>
        </a:defRPr>
      </a:lvl7pPr>
      <a:lvl8pPr marL="1371600" algn="ctr" rtl="0" fontAlgn="base">
        <a:spcBef>
          <a:spcPct val="0"/>
        </a:spcBef>
        <a:spcAft>
          <a:spcPct val="0"/>
        </a:spcAft>
        <a:defRPr sz="3600" b="1">
          <a:solidFill>
            <a:schemeClr val="bg1"/>
          </a:solidFill>
          <a:effectLst>
            <a:outerShdw blurRad="38100" dist="38100" dir="2700000" algn="tl">
              <a:srgbClr val="C0C0C0"/>
            </a:outerShdw>
          </a:effectLst>
          <a:latin typeface="Calibri" pitchFamily="34" charset="0"/>
        </a:defRPr>
      </a:lvl8pPr>
      <a:lvl9pPr marL="1828800" algn="ctr" rtl="0" fontAlgn="base">
        <a:spcBef>
          <a:spcPct val="0"/>
        </a:spcBef>
        <a:spcAft>
          <a:spcPct val="0"/>
        </a:spcAft>
        <a:defRPr sz="3600" b="1">
          <a:solidFill>
            <a:schemeClr val="bg1"/>
          </a:solidFill>
          <a:effectLst>
            <a:outerShdw blurRad="38100" dist="38100" dir="2700000" algn="tl">
              <a:srgbClr val="C0C0C0"/>
            </a:outerShdw>
          </a:effectLst>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15"/>
          <a:srcRect/>
          <a:stretch>
            <a:fillRect/>
          </a:stretch>
        </p:blipFill>
        <p:spPr bwMode="auto">
          <a:xfrm>
            <a:off x="0" y="0"/>
            <a:ext cx="9144000" cy="1411288"/>
          </a:xfrm>
          <a:prstGeom prst="rect">
            <a:avLst/>
          </a:prstGeom>
          <a:noFill/>
          <a:ln w="9525">
            <a:noFill/>
            <a:miter lim="800000"/>
            <a:headEnd/>
            <a:tailEnd/>
          </a:ln>
        </p:spPr>
      </p:pic>
      <p:sp>
        <p:nvSpPr>
          <p:cNvPr id="29699" name="Rectangle 3"/>
          <p:cNvSpPr>
            <a:spLocks noGrp="1" noChangeArrowheads="1"/>
          </p:cNvSpPr>
          <p:nvPr>
            <p:ph type="title"/>
          </p:nvPr>
        </p:nvSpPr>
        <p:spPr bwMode="auto">
          <a:xfrm>
            <a:off x="2057400" y="152400"/>
            <a:ext cx="6858000" cy="11430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82276" name="Text Box 4"/>
          <p:cNvSpPr txBox="1">
            <a:spLocks noChangeArrowheads="1"/>
          </p:cNvSpPr>
          <p:nvPr/>
        </p:nvSpPr>
        <p:spPr bwMode="auto">
          <a:xfrm>
            <a:off x="5735638" y="0"/>
            <a:ext cx="3332162" cy="304800"/>
          </a:xfrm>
          <a:prstGeom prst="rect">
            <a:avLst/>
          </a:prstGeom>
          <a:noFill/>
          <a:ln w="9525">
            <a:noFill/>
            <a:miter lim="800000"/>
            <a:headEnd/>
            <a:tailEnd/>
          </a:ln>
          <a:effectLst/>
        </p:spPr>
        <p:txBody>
          <a:bodyPr wrap="none" lIns="91436" tIns="45716" rIns="91436" bIns="45716">
            <a:spAutoFit/>
          </a:bodyPr>
          <a:lstStyle/>
          <a:p>
            <a:pPr algn="ctr" eaLnBrk="0" hangingPunct="0">
              <a:defRPr/>
            </a:pPr>
            <a:r>
              <a:rPr lang="en-US" sz="1400" b="0" i="1">
                <a:solidFill>
                  <a:srgbClr val="768FAC"/>
                </a:solidFill>
                <a:latin typeface="Helvetica" pitchFamily="34" charset="0"/>
              </a:rPr>
              <a:t>Advancing Science with DNA Sequence</a:t>
            </a:r>
          </a:p>
        </p:txBody>
      </p:sp>
      <p:pic>
        <p:nvPicPr>
          <p:cNvPr id="29701" name="Picture 2"/>
          <p:cNvPicPr>
            <a:picLocks noChangeAspect="1" noChangeArrowheads="1"/>
          </p:cNvPicPr>
          <p:nvPr userDrawn="1"/>
        </p:nvPicPr>
        <p:blipFill>
          <a:blip r:embed="rId15"/>
          <a:srcRect/>
          <a:stretch>
            <a:fillRect/>
          </a:stretch>
        </p:blipFill>
        <p:spPr bwMode="auto">
          <a:xfrm>
            <a:off x="0" y="0"/>
            <a:ext cx="9144000" cy="1411288"/>
          </a:xfrm>
          <a:prstGeom prst="rect">
            <a:avLst/>
          </a:prstGeom>
          <a:noFill/>
          <a:ln w="9525">
            <a:noFill/>
            <a:miter lim="800000"/>
            <a:headEnd/>
            <a:tailEnd/>
          </a:ln>
        </p:spPr>
      </p:pic>
      <p:sp>
        <p:nvSpPr>
          <p:cNvPr id="6" name="Text Box 4"/>
          <p:cNvSpPr txBox="1">
            <a:spLocks noChangeArrowheads="1"/>
          </p:cNvSpPr>
          <p:nvPr userDrawn="1"/>
        </p:nvSpPr>
        <p:spPr bwMode="auto">
          <a:xfrm>
            <a:off x="5735638" y="0"/>
            <a:ext cx="3332162" cy="304800"/>
          </a:xfrm>
          <a:prstGeom prst="rect">
            <a:avLst/>
          </a:prstGeom>
          <a:noFill/>
          <a:ln w="9525">
            <a:noFill/>
            <a:miter lim="800000"/>
            <a:headEnd/>
            <a:tailEnd/>
          </a:ln>
          <a:effectLst/>
        </p:spPr>
        <p:txBody>
          <a:bodyPr wrap="none" lIns="91436" tIns="45716" rIns="91436" bIns="45716">
            <a:spAutoFit/>
          </a:bodyPr>
          <a:lstStyle/>
          <a:p>
            <a:pPr algn="ctr" eaLnBrk="0" hangingPunct="0">
              <a:defRPr/>
            </a:pPr>
            <a:r>
              <a:rPr lang="en-US" sz="1400" b="0" i="1">
                <a:solidFill>
                  <a:srgbClr val="768FAC"/>
                </a:solidFill>
                <a:latin typeface="Helvetica" pitchFamily="34" charset="0"/>
              </a:rPr>
              <a:t>Advancing Science with DNA Sequence</a:t>
            </a:r>
          </a:p>
        </p:txBody>
      </p:sp>
    </p:spTree>
  </p:cSld>
  <p:clrMap bg1="lt1" tx1="dk1" bg2="lt2" tx2="dk2" accent1="accent1" accent2="accent2" accent3="accent3" accent4="accent4" accent5="accent5" accent6="accent6" hlink="hlink" folHlink="folHlink"/>
  <p:sldLayoutIdLst>
    <p:sldLayoutId id="2147483840" r:id="rId1"/>
    <p:sldLayoutId id="2147483839" r:id="rId2"/>
    <p:sldLayoutId id="2147483838" r:id="rId3"/>
    <p:sldLayoutId id="2147483837" r:id="rId4"/>
    <p:sldLayoutId id="2147483836" r:id="rId5"/>
    <p:sldLayoutId id="2147483835" r:id="rId6"/>
    <p:sldLayoutId id="2147483834" r:id="rId7"/>
    <p:sldLayoutId id="2147483833" r:id="rId8"/>
    <p:sldLayoutId id="2147483832" r:id="rId9"/>
    <p:sldLayoutId id="2147483831" r:id="rId10"/>
    <p:sldLayoutId id="2147483830" r:id="rId11"/>
    <p:sldLayoutId id="2147483880" r:id="rId12"/>
    <p:sldLayoutId id="2147483881" r:id="rId13"/>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defRPr>
      </a:lvl2pPr>
      <a:lvl3pPr algn="ctr" rtl="0" eaLnBrk="0" fontAlgn="base" hangingPunct="0">
        <a:spcBef>
          <a:spcPct val="0"/>
        </a:spcBef>
        <a:spcAft>
          <a:spcPct val="0"/>
        </a:spcAft>
        <a:defRPr sz="3200" b="1">
          <a:solidFill>
            <a:schemeClr val="bg1"/>
          </a:solidFill>
          <a:latin typeface="Arial" charset="0"/>
        </a:defRPr>
      </a:lvl3pPr>
      <a:lvl4pPr algn="ctr" rtl="0" eaLnBrk="0" fontAlgn="base" hangingPunct="0">
        <a:spcBef>
          <a:spcPct val="0"/>
        </a:spcBef>
        <a:spcAft>
          <a:spcPct val="0"/>
        </a:spcAft>
        <a:defRPr sz="3200" b="1">
          <a:solidFill>
            <a:schemeClr val="bg1"/>
          </a:solidFill>
          <a:latin typeface="Arial" charset="0"/>
        </a:defRPr>
      </a:lvl4pPr>
      <a:lvl5pPr algn="ctr" rtl="0" eaLnBrk="0" fontAlgn="base" hangingPunct="0">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82626" name="Title Placeholder 1"/>
          <p:cNvSpPr>
            <a:spLocks noGrp="1"/>
          </p:cNvSpPr>
          <p:nvPr>
            <p:ph type="title"/>
          </p:nvPr>
        </p:nvSpPr>
        <p:spPr bwMode="auto">
          <a:xfrm>
            <a:off x="990600" y="-76200"/>
            <a:ext cx="8229600" cy="11430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4403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4"/>
          <p:cNvSpPr>
            <a:spLocks noGrp="1"/>
          </p:cNvSpPr>
          <p:nvPr>
            <p:ph type="dt" sz="half" idx="2"/>
          </p:nvPr>
        </p:nvSpPr>
        <p:spPr bwMode="auto">
          <a:xfrm>
            <a:off x="457200" y="6356350"/>
            <a:ext cx="2133600" cy="36512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lvl1pPr algn="l" eaLnBrk="1" fontAlgn="auto" hangingPunct="1">
              <a:lnSpc>
                <a:spcPct val="100000"/>
              </a:lnSpc>
              <a:spcBef>
                <a:spcPts val="0"/>
              </a:spcBef>
              <a:spcAft>
                <a:spcPts val="0"/>
              </a:spcAft>
              <a:buClrTx/>
              <a:buFontTx/>
              <a:buNone/>
              <a:defRPr sz="1200" b="0">
                <a:solidFill>
                  <a:schemeClr val="tx1">
                    <a:tint val="75000"/>
                  </a:schemeClr>
                </a:solidFill>
                <a:latin typeface="+mn-lt"/>
              </a:defRPr>
            </a:lvl1pPr>
          </a:lstStyle>
          <a:p>
            <a:pPr>
              <a:defRPr/>
            </a:pPr>
            <a:endParaRPr lang="en-US"/>
          </a:p>
        </p:txBody>
      </p:sp>
      <p:sp>
        <p:nvSpPr>
          <p:cNvPr id="8" name="Footer Placeholder 5"/>
          <p:cNvSpPr>
            <a:spLocks noGrp="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lvl1pPr algn="ctr" eaLnBrk="1" fontAlgn="auto" hangingPunct="1">
              <a:lnSpc>
                <a:spcPct val="100000"/>
              </a:lnSpc>
              <a:spcBef>
                <a:spcPts val="0"/>
              </a:spcBef>
              <a:spcAft>
                <a:spcPts val="0"/>
              </a:spcAft>
              <a:buClrTx/>
              <a:buFontTx/>
              <a:buNone/>
              <a:defRPr sz="1200" b="0">
                <a:solidFill>
                  <a:schemeClr val="tx1">
                    <a:tint val="75000"/>
                  </a:schemeClr>
                </a:solidFill>
                <a:latin typeface="+mn-lt"/>
              </a:defRPr>
            </a:lvl1pPr>
          </a:lstStyle>
          <a:p>
            <a:pPr>
              <a:defRPr/>
            </a:pPr>
            <a:endParaRPr lang="en-US"/>
          </a:p>
        </p:txBody>
      </p:sp>
      <p:sp>
        <p:nvSpPr>
          <p:cNvPr id="9" name="Slide Number Placeholder 6"/>
          <p:cNvSpPr>
            <a:spLocks noGrp="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lvl1pPr algn="r" eaLnBrk="1" fontAlgn="auto" hangingPunct="1">
              <a:lnSpc>
                <a:spcPct val="100000"/>
              </a:lnSpc>
              <a:spcBef>
                <a:spcPts val="0"/>
              </a:spcBef>
              <a:spcAft>
                <a:spcPts val="0"/>
              </a:spcAft>
              <a:buClrTx/>
              <a:buFontTx/>
              <a:buNone/>
              <a:defRPr sz="1600" b="0" baseline="0">
                <a:solidFill>
                  <a:schemeClr val="tx1">
                    <a:tint val="75000"/>
                  </a:schemeClr>
                </a:solidFill>
                <a:latin typeface="+mn-lt"/>
              </a:defRPr>
            </a:lvl1pPr>
          </a:lstStyle>
          <a:p>
            <a:pPr>
              <a:defRPr/>
            </a:pPr>
            <a:fld id="{51BFE362-228C-43E0-A3F1-183F6063EF6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2" r:id="rId2"/>
    <p:sldLayoutId id="2147483851" r:id="rId3"/>
    <p:sldLayoutId id="2147483850" r:id="rId4"/>
    <p:sldLayoutId id="2147483849" r:id="rId5"/>
    <p:sldLayoutId id="2147483848" r:id="rId6"/>
    <p:sldLayoutId id="2147483847" r:id="rId7"/>
    <p:sldLayoutId id="2147483846" r:id="rId8"/>
    <p:sldLayoutId id="2147483845" r:id="rId9"/>
    <p:sldLayoutId id="2147483844" r:id="rId10"/>
    <p:sldLayoutId id="2147483843" r:id="rId11"/>
    <p:sldLayoutId id="2147483842" r:id="rId12"/>
    <p:sldLayoutId id="2147483841" r:id="rId13"/>
  </p:sldLayoutIdLst>
  <p:hf hdr="0" ftr="0" dt="0"/>
  <p:txStyles>
    <p:titleStyle>
      <a:lvl1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2pPr>
      <a:lvl3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3pPr>
      <a:lvl4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4pPr>
      <a:lvl5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5pPr>
      <a:lvl6pPr marL="457200" algn="ctr" rtl="0" eaLnBrk="1" fontAlgn="base" hangingPunct="1">
        <a:spcBef>
          <a:spcPct val="0"/>
        </a:spcBef>
        <a:spcAft>
          <a:spcPct val="0"/>
        </a:spcAft>
        <a:defRPr sz="3600" b="1">
          <a:solidFill>
            <a:schemeClr val="bg1"/>
          </a:solidFill>
          <a:effectLst>
            <a:outerShdw blurRad="38100" dist="38100" dir="2700000" algn="tl">
              <a:srgbClr val="C0C0C0"/>
            </a:outerShdw>
          </a:effectLst>
          <a:latin typeface="Calibri" pitchFamily="34" charset="0"/>
        </a:defRPr>
      </a:lvl6pPr>
      <a:lvl7pPr marL="914400" algn="ctr" rtl="0" eaLnBrk="1" fontAlgn="base" hangingPunct="1">
        <a:spcBef>
          <a:spcPct val="0"/>
        </a:spcBef>
        <a:spcAft>
          <a:spcPct val="0"/>
        </a:spcAft>
        <a:defRPr sz="3600" b="1">
          <a:solidFill>
            <a:schemeClr val="bg1"/>
          </a:solidFill>
          <a:effectLst>
            <a:outerShdw blurRad="38100" dist="38100" dir="2700000" algn="tl">
              <a:srgbClr val="C0C0C0"/>
            </a:outerShdw>
          </a:effectLst>
          <a:latin typeface="Calibri" pitchFamily="34" charset="0"/>
        </a:defRPr>
      </a:lvl7pPr>
      <a:lvl8pPr marL="1371600" algn="ctr" rtl="0" eaLnBrk="1" fontAlgn="base" hangingPunct="1">
        <a:spcBef>
          <a:spcPct val="0"/>
        </a:spcBef>
        <a:spcAft>
          <a:spcPct val="0"/>
        </a:spcAft>
        <a:defRPr sz="3600" b="1">
          <a:solidFill>
            <a:schemeClr val="bg1"/>
          </a:solidFill>
          <a:effectLst>
            <a:outerShdw blurRad="38100" dist="38100" dir="2700000" algn="tl">
              <a:srgbClr val="C0C0C0"/>
            </a:outerShdw>
          </a:effectLst>
          <a:latin typeface="Calibri" pitchFamily="34" charset="0"/>
        </a:defRPr>
      </a:lvl8pPr>
      <a:lvl9pPr marL="1828800" algn="ctr" rtl="0" eaLnBrk="1" fontAlgn="base" hangingPunct="1">
        <a:spcBef>
          <a:spcPct val="0"/>
        </a:spcBef>
        <a:spcAft>
          <a:spcPct val="0"/>
        </a:spcAft>
        <a:defRPr sz="3600" b="1">
          <a:solidFill>
            <a:schemeClr val="bg1"/>
          </a:solidFill>
          <a:effectLst>
            <a:outerShdw blurRad="38100" dist="38100" dir="2700000" algn="tl">
              <a:srgbClr val="C0C0C0"/>
            </a:outerShdw>
          </a:effectLst>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
          <p:cNvSpPr/>
          <p:nvPr/>
        </p:nvSpPr>
        <p:spPr>
          <a:xfrm>
            <a:off x="0" y="6705600"/>
            <a:ext cx="9144000" cy="152400"/>
          </a:xfrm>
          <a:prstGeom prst="rect">
            <a:avLst/>
          </a:prstGeom>
          <a:solidFill>
            <a:srgbClr val="003567"/>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20510" tIns="10255" rIns="20510" bIns="10255" anchor="ctr"/>
          <a:lstStyle/>
          <a:p>
            <a:pPr algn="ctr">
              <a:defRPr/>
            </a:pPr>
            <a:endParaRPr lang="en-US" sz="1800" b="0">
              <a:solidFill>
                <a:prstClr val="black"/>
              </a:solidFill>
              <a:latin typeface="Arial" pitchFamily="34" charset="0"/>
              <a:cs typeface="Arial" pitchFamily="34" charset="0"/>
            </a:endParaRPr>
          </a:p>
        </p:txBody>
      </p:sp>
      <p:sp>
        <p:nvSpPr>
          <p:cNvPr id="8" name="Rectangle 4"/>
          <p:cNvSpPr/>
          <p:nvPr/>
        </p:nvSpPr>
        <p:spPr>
          <a:xfrm>
            <a:off x="0" y="0"/>
            <a:ext cx="9144000" cy="6858000"/>
          </a:xfrm>
          <a:prstGeom prst="rect">
            <a:avLst/>
          </a:prstGeom>
          <a:noFill/>
          <a:ln w="19050">
            <a:solidFill>
              <a:srgbClr val="A1A7B3"/>
            </a:solidFill>
          </a:ln>
        </p:spPr>
        <p:style>
          <a:lnRef idx="2">
            <a:schemeClr val="accent1">
              <a:shade val="50000"/>
            </a:schemeClr>
          </a:lnRef>
          <a:fillRef idx="1">
            <a:schemeClr val="accent1"/>
          </a:fillRef>
          <a:effectRef idx="0">
            <a:schemeClr val="accent1"/>
          </a:effectRef>
          <a:fontRef idx="minor">
            <a:schemeClr val="lt1"/>
          </a:fontRef>
        </p:style>
        <p:txBody>
          <a:bodyPr lIns="20510" tIns="10255" rIns="20510" bIns="10255" anchor="ctr"/>
          <a:lstStyle/>
          <a:p>
            <a:pPr algn="ctr">
              <a:defRPr/>
            </a:pPr>
            <a:endParaRPr lang="en-US" sz="1800" b="0">
              <a:solidFill>
                <a:prstClr val="black"/>
              </a:solidFill>
              <a:latin typeface="Arial" pitchFamily="34" charset="0"/>
              <a:cs typeface="Arial" pitchFamily="34" charset="0"/>
            </a:endParaRPr>
          </a:p>
        </p:txBody>
      </p:sp>
      <p:sp>
        <p:nvSpPr>
          <p:cNvPr id="58372" name="Text Placeholder 2"/>
          <p:cNvSpPr>
            <a:spLocks noGrp="1"/>
          </p:cNvSpPr>
          <p:nvPr>
            <p:ph type="body" idx="1"/>
          </p:nvPr>
        </p:nvSpPr>
        <p:spPr bwMode="auto">
          <a:xfrm>
            <a:off x="457200" y="13716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prstClr val="black">
                    <a:tint val="75000"/>
                  </a:prstClr>
                </a:solidFill>
                <a:latin typeface="+mn-lt"/>
                <a:cs typeface="+mn-cs"/>
              </a:defRPr>
            </a:lvl1pPr>
          </a:lstStyle>
          <a:p>
            <a:pPr>
              <a:defRPr/>
            </a:pPr>
            <a:fld id="{4D3E6D34-7688-4188-B8C4-8A6BC1BBC94A}" type="datetimeFigureOut">
              <a:rPr lang="en-US"/>
              <a:pPr>
                <a:defRPr/>
              </a:pPr>
              <a:t>9/23/16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prstClr val="black">
                    <a:tint val="75000"/>
                  </a:prstClr>
                </a:solidFill>
                <a:latin typeface="+mn-lt"/>
                <a:cs typeface="+mn-cs"/>
              </a:defRPr>
            </a:lvl1pPr>
          </a:lstStyle>
          <a:p>
            <a:pPr>
              <a:defRPr/>
            </a:pPr>
            <a:fld id="{153B672E-2020-4CFA-9E04-50FFE8CFE720}" type="slidenum">
              <a:rPr lang="en-US"/>
              <a:pPr>
                <a:defRPr/>
              </a:pPr>
              <a:t>‹#›</a:t>
            </a:fld>
            <a:endParaRPr lang="en-US"/>
          </a:p>
        </p:txBody>
      </p:sp>
      <p:pic>
        <p:nvPicPr>
          <p:cNvPr id="58376" name="Picture 12" descr="blue_bg"/>
          <p:cNvPicPr>
            <a:picLocks noChangeAspect="1" noChangeArrowheads="1"/>
          </p:cNvPicPr>
          <p:nvPr/>
        </p:nvPicPr>
        <p:blipFill>
          <a:blip r:embed="rId14"/>
          <a:srcRect/>
          <a:stretch>
            <a:fillRect/>
          </a:stretch>
        </p:blipFill>
        <p:spPr bwMode="auto">
          <a:xfrm>
            <a:off x="0" y="0"/>
            <a:ext cx="9144000" cy="838200"/>
          </a:xfrm>
          <a:prstGeom prst="rect">
            <a:avLst/>
          </a:prstGeom>
          <a:noFill/>
          <a:ln w="9525">
            <a:noFill/>
            <a:miter lim="800000"/>
            <a:headEnd/>
            <a:tailEnd/>
          </a:ln>
        </p:spPr>
      </p:pic>
      <p:pic>
        <p:nvPicPr>
          <p:cNvPr id="58377" name="Picture 13" descr="JGI_logo_rev_print-[Converted].png"/>
          <p:cNvPicPr>
            <a:picLocks noChangeAspect="1"/>
          </p:cNvPicPr>
          <p:nvPr/>
        </p:nvPicPr>
        <p:blipFill>
          <a:blip r:embed="rId15"/>
          <a:srcRect/>
          <a:stretch>
            <a:fillRect/>
          </a:stretch>
        </p:blipFill>
        <p:spPr bwMode="auto">
          <a:xfrm>
            <a:off x="106363" y="96838"/>
            <a:ext cx="1265237" cy="649287"/>
          </a:xfrm>
          <a:prstGeom prst="rect">
            <a:avLst/>
          </a:prstGeom>
          <a:noFill/>
          <a:ln w="9525">
            <a:noFill/>
            <a:miter lim="800000"/>
            <a:headEnd/>
            <a:tailEnd/>
          </a:ln>
        </p:spPr>
      </p:pic>
      <p:pic>
        <p:nvPicPr>
          <p:cNvPr id="58378" name="Picture 13" descr="posterHorisontal_JGI_DNA1.jpg"/>
          <p:cNvPicPr>
            <a:picLocks noChangeAspect="1"/>
          </p:cNvPicPr>
          <p:nvPr/>
        </p:nvPicPr>
        <p:blipFill>
          <a:blip r:embed="rId16"/>
          <a:srcRect/>
          <a:stretch>
            <a:fillRect/>
          </a:stretch>
        </p:blipFill>
        <p:spPr bwMode="auto">
          <a:xfrm>
            <a:off x="7974013" y="7938"/>
            <a:ext cx="1166812" cy="822325"/>
          </a:xfrm>
          <a:prstGeom prst="rect">
            <a:avLst/>
          </a:prstGeom>
          <a:noFill/>
          <a:ln w="9525">
            <a:noFill/>
            <a:miter lim="800000"/>
            <a:headEnd/>
            <a:tailEnd/>
          </a:ln>
        </p:spPr>
      </p:pic>
      <p:sp>
        <p:nvSpPr>
          <p:cNvPr id="15" name="Title Placeholder 1"/>
          <p:cNvSpPr>
            <a:spLocks noGrp="1"/>
          </p:cNvSpPr>
          <p:nvPr>
            <p:ph type="title"/>
          </p:nvPr>
        </p:nvSpPr>
        <p:spPr bwMode="auto">
          <a:xfrm>
            <a:off x="1524000" y="0"/>
            <a:ext cx="6553200" cy="838200"/>
          </a:xfrm>
          <a:prstGeom prst="rect">
            <a:avLst/>
          </a:prstGeom>
          <a:noFill/>
          <a:ln w="9525">
            <a:noFill/>
            <a:miter lim="800000"/>
            <a:headEnd/>
            <a:tailEnd/>
          </a:ln>
        </p:spPr>
        <p:txBody>
          <a:bodyPr vert="horz" wrap="square" lIns="91440" tIns="91440" rIns="91440" bIns="45720" numCol="1" anchor="t" anchorCtr="0" compatLnSpc="1">
            <a:prstTxWarp prst="textNoShape">
              <a:avLst/>
            </a:prstTxWarp>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ctr" rtl="0" eaLnBrk="0" fontAlgn="base" hangingPunct="0">
        <a:spcBef>
          <a:spcPct val="0"/>
        </a:spcBef>
        <a:spcAft>
          <a:spcPct val="0"/>
        </a:spcAft>
        <a:defRPr sz="3600" b="1" kern="1200">
          <a:solidFill>
            <a:schemeClr val="bg1"/>
          </a:solidFill>
          <a:effectLst>
            <a:outerShdw blurRad="50800" dist="50800" dir="5400000" algn="ctr" rotWithShape="0">
              <a:schemeClr val="tx1"/>
            </a:outerShdw>
          </a:effectLst>
          <a:latin typeface="Arial" pitchFamily="34" charset="0"/>
          <a:ea typeface="+mj-ea"/>
          <a:cs typeface="Arial" pitchFamily="34" charset="0"/>
        </a:defRPr>
      </a:lvl1pPr>
      <a:lvl2pPr algn="ctr" rtl="0" eaLnBrk="0" fontAlgn="base" hangingPunct="0">
        <a:spcBef>
          <a:spcPct val="0"/>
        </a:spcBef>
        <a:spcAft>
          <a:spcPct val="0"/>
        </a:spcAft>
        <a:defRPr sz="3600" b="1">
          <a:solidFill>
            <a:schemeClr val="bg1"/>
          </a:solidFill>
          <a:latin typeface="Arial" charset="0"/>
          <a:cs typeface="Arial" charset="0"/>
        </a:defRPr>
      </a:lvl2pPr>
      <a:lvl3pPr algn="ctr" rtl="0" eaLnBrk="0" fontAlgn="base" hangingPunct="0">
        <a:spcBef>
          <a:spcPct val="0"/>
        </a:spcBef>
        <a:spcAft>
          <a:spcPct val="0"/>
        </a:spcAft>
        <a:defRPr sz="3600" b="1">
          <a:solidFill>
            <a:schemeClr val="bg1"/>
          </a:solidFill>
          <a:latin typeface="Arial" charset="0"/>
          <a:cs typeface="Arial" charset="0"/>
        </a:defRPr>
      </a:lvl3pPr>
      <a:lvl4pPr algn="ctr" rtl="0" eaLnBrk="0" fontAlgn="base" hangingPunct="0">
        <a:spcBef>
          <a:spcPct val="0"/>
        </a:spcBef>
        <a:spcAft>
          <a:spcPct val="0"/>
        </a:spcAft>
        <a:defRPr sz="3600" b="1">
          <a:solidFill>
            <a:schemeClr val="bg1"/>
          </a:solidFill>
          <a:latin typeface="Arial" charset="0"/>
          <a:cs typeface="Arial" charset="0"/>
        </a:defRPr>
      </a:lvl4pPr>
      <a:lvl5pPr algn="ctr" rtl="0" eaLnBrk="0" fontAlgn="base" hangingPunct="0">
        <a:spcBef>
          <a:spcPct val="0"/>
        </a:spcBef>
        <a:spcAft>
          <a:spcPct val="0"/>
        </a:spcAft>
        <a:defRPr sz="3600" b="1">
          <a:solidFill>
            <a:schemeClr val="bg1"/>
          </a:solidFill>
          <a:latin typeface="Arial" charset="0"/>
          <a:cs typeface="Arial" charset="0"/>
        </a:defRPr>
      </a:lvl5pPr>
      <a:lvl6pPr marL="457200" algn="ctr" rtl="0" eaLnBrk="1" fontAlgn="base" hangingPunct="1">
        <a:spcBef>
          <a:spcPct val="0"/>
        </a:spcBef>
        <a:spcAft>
          <a:spcPct val="0"/>
        </a:spcAft>
        <a:defRPr sz="3600" b="1">
          <a:solidFill>
            <a:schemeClr val="bg1"/>
          </a:solidFill>
          <a:latin typeface="Arial" charset="0"/>
          <a:cs typeface="Arial" charset="0"/>
        </a:defRPr>
      </a:lvl6pPr>
      <a:lvl7pPr marL="914400" algn="ctr" rtl="0" eaLnBrk="1" fontAlgn="base" hangingPunct="1">
        <a:spcBef>
          <a:spcPct val="0"/>
        </a:spcBef>
        <a:spcAft>
          <a:spcPct val="0"/>
        </a:spcAft>
        <a:defRPr sz="3600" b="1">
          <a:solidFill>
            <a:schemeClr val="bg1"/>
          </a:solidFill>
          <a:latin typeface="Arial" charset="0"/>
          <a:cs typeface="Arial" charset="0"/>
        </a:defRPr>
      </a:lvl7pPr>
      <a:lvl8pPr marL="1371600" algn="ctr" rtl="0" eaLnBrk="1" fontAlgn="base" hangingPunct="1">
        <a:spcBef>
          <a:spcPct val="0"/>
        </a:spcBef>
        <a:spcAft>
          <a:spcPct val="0"/>
        </a:spcAft>
        <a:defRPr sz="3600" b="1">
          <a:solidFill>
            <a:schemeClr val="bg1"/>
          </a:solidFill>
          <a:latin typeface="Arial" charset="0"/>
          <a:cs typeface="Arial" charset="0"/>
        </a:defRPr>
      </a:lvl8pPr>
      <a:lvl9pPr marL="1828800" algn="ctr" rtl="0" eaLnBrk="1" fontAlgn="base" hangingPunct="1">
        <a:spcBef>
          <a:spcPct val="0"/>
        </a:spcBef>
        <a:spcAft>
          <a:spcPct val="0"/>
        </a:spcAft>
        <a:defRPr sz="36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b="1" kern="1200">
          <a:solidFill>
            <a:srgbClr val="003567"/>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b="1" kern="1200">
          <a:solidFill>
            <a:srgbClr val="00B0F0"/>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15"/>
          <a:srcRect/>
          <a:stretch>
            <a:fillRect/>
          </a:stretch>
        </p:blipFill>
        <p:spPr bwMode="auto">
          <a:xfrm>
            <a:off x="0" y="0"/>
            <a:ext cx="9144000" cy="1411288"/>
          </a:xfrm>
          <a:prstGeom prst="rect">
            <a:avLst/>
          </a:prstGeom>
          <a:noFill/>
          <a:ln w="9525">
            <a:noFill/>
            <a:miter lim="800000"/>
            <a:headEnd/>
            <a:tailEnd/>
          </a:ln>
        </p:spPr>
      </p:pic>
      <p:sp>
        <p:nvSpPr>
          <p:cNvPr id="72707" name="Rectangle 3"/>
          <p:cNvSpPr>
            <a:spLocks noGrp="1" noChangeArrowheads="1"/>
          </p:cNvSpPr>
          <p:nvPr>
            <p:ph type="title"/>
          </p:nvPr>
        </p:nvSpPr>
        <p:spPr bwMode="auto">
          <a:xfrm>
            <a:off x="2057400" y="152400"/>
            <a:ext cx="6858000" cy="11430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82276" name="Text Box 4"/>
          <p:cNvSpPr txBox="1">
            <a:spLocks noChangeArrowheads="1"/>
          </p:cNvSpPr>
          <p:nvPr/>
        </p:nvSpPr>
        <p:spPr bwMode="auto">
          <a:xfrm>
            <a:off x="5735638" y="0"/>
            <a:ext cx="3332162" cy="304800"/>
          </a:xfrm>
          <a:prstGeom prst="rect">
            <a:avLst/>
          </a:prstGeom>
          <a:noFill/>
          <a:ln w="9525">
            <a:noFill/>
            <a:miter lim="800000"/>
            <a:headEnd/>
            <a:tailEnd/>
          </a:ln>
          <a:effectLst/>
        </p:spPr>
        <p:txBody>
          <a:bodyPr wrap="none" lIns="91436" tIns="45716" rIns="91436" bIns="45716">
            <a:spAutoFit/>
          </a:bodyPr>
          <a:lstStyle/>
          <a:p>
            <a:pPr algn="ctr" eaLnBrk="0" hangingPunct="0">
              <a:defRPr/>
            </a:pPr>
            <a:r>
              <a:rPr lang="en-US" sz="1400" b="0" i="1">
                <a:solidFill>
                  <a:srgbClr val="768FAC"/>
                </a:solidFill>
                <a:latin typeface="Helvetica" pitchFamily="34" charset="0"/>
              </a:rPr>
              <a:t>Advancing Science with DNA Sequence</a:t>
            </a:r>
          </a:p>
        </p:txBody>
      </p:sp>
    </p:spTree>
  </p:cSld>
  <p:clrMap bg1="lt1" tx1="dk1" bg2="lt2" tx2="dk2" accent1="accent1" accent2="accent2" accent3="accent3" accent4="accent4" accent5="accent5" accent6="accent6" hlink="hlink" folHlink="folHlink"/>
  <p:sldLayoutIdLst>
    <p:sldLayoutId id="2147483864" r:id="rId1"/>
    <p:sldLayoutId id="2147483863" r:id="rId2"/>
    <p:sldLayoutId id="2147483862" r:id="rId3"/>
    <p:sldLayoutId id="2147483861" r:id="rId4"/>
    <p:sldLayoutId id="2147483860" r:id="rId5"/>
    <p:sldLayoutId id="2147483859" r:id="rId6"/>
    <p:sldLayoutId id="2147483858" r:id="rId7"/>
    <p:sldLayoutId id="2147483857" r:id="rId8"/>
    <p:sldLayoutId id="2147483856" r:id="rId9"/>
    <p:sldLayoutId id="2147483855" r:id="rId10"/>
    <p:sldLayoutId id="2147483854" r:id="rId11"/>
    <p:sldLayoutId id="2147483895" r:id="rId12"/>
    <p:sldLayoutId id="2147483896" r:id="rId13"/>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defRPr>
      </a:lvl2pPr>
      <a:lvl3pPr algn="ctr" rtl="0" eaLnBrk="0" fontAlgn="base" hangingPunct="0">
        <a:spcBef>
          <a:spcPct val="0"/>
        </a:spcBef>
        <a:spcAft>
          <a:spcPct val="0"/>
        </a:spcAft>
        <a:defRPr sz="3200" b="1">
          <a:solidFill>
            <a:schemeClr val="bg1"/>
          </a:solidFill>
          <a:latin typeface="Arial" charset="0"/>
        </a:defRPr>
      </a:lvl3pPr>
      <a:lvl4pPr algn="ctr" rtl="0" eaLnBrk="0" fontAlgn="base" hangingPunct="0">
        <a:spcBef>
          <a:spcPct val="0"/>
        </a:spcBef>
        <a:spcAft>
          <a:spcPct val="0"/>
        </a:spcAft>
        <a:defRPr sz="3200" b="1">
          <a:solidFill>
            <a:schemeClr val="bg1"/>
          </a:solidFill>
          <a:latin typeface="Arial" charset="0"/>
        </a:defRPr>
      </a:lvl4pPr>
      <a:lvl5pPr algn="ctr" rtl="0" eaLnBrk="0" fontAlgn="base" hangingPunct="0">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82626" name="Title Placeholder 1"/>
          <p:cNvSpPr>
            <a:spLocks noGrp="1"/>
          </p:cNvSpPr>
          <p:nvPr>
            <p:ph type="title"/>
          </p:nvPr>
        </p:nvSpPr>
        <p:spPr bwMode="auto">
          <a:xfrm>
            <a:off x="990600" y="-76200"/>
            <a:ext cx="8229600" cy="11430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8704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4"/>
          <p:cNvSpPr>
            <a:spLocks noGrp="1"/>
          </p:cNvSpPr>
          <p:nvPr>
            <p:ph type="dt" sz="half" idx="2"/>
          </p:nvPr>
        </p:nvSpPr>
        <p:spPr bwMode="auto">
          <a:xfrm>
            <a:off x="457200" y="6356350"/>
            <a:ext cx="2133600" cy="36512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lvl1pPr algn="l" eaLnBrk="1" fontAlgn="auto" hangingPunct="1">
              <a:lnSpc>
                <a:spcPct val="100000"/>
              </a:lnSpc>
              <a:spcBef>
                <a:spcPts val="0"/>
              </a:spcBef>
              <a:spcAft>
                <a:spcPts val="0"/>
              </a:spcAft>
              <a:buClrTx/>
              <a:buFontTx/>
              <a:buNone/>
              <a:defRPr sz="1200" b="0">
                <a:solidFill>
                  <a:schemeClr val="tx1">
                    <a:tint val="75000"/>
                  </a:schemeClr>
                </a:solidFill>
                <a:latin typeface="+mn-lt"/>
              </a:defRPr>
            </a:lvl1pPr>
          </a:lstStyle>
          <a:p>
            <a:pPr>
              <a:defRPr/>
            </a:pPr>
            <a:endParaRPr lang="en-US"/>
          </a:p>
        </p:txBody>
      </p:sp>
      <p:sp>
        <p:nvSpPr>
          <p:cNvPr id="8" name="Footer Placeholder 5"/>
          <p:cNvSpPr>
            <a:spLocks noGrp="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lvl1pPr algn="ctr" eaLnBrk="1" fontAlgn="auto" hangingPunct="1">
              <a:lnSpc>
                <a:spcPct val="100000"/>
              </a:lnSpc>
              <a:spcBef>
                <a:spcPts val="0"/>
              </a:spcBef>
              <a:spcAft>
                <a:spcPts val="0"/>
              </a:spcAft>
              <a:buClrTx/>
              <a:buFontTx/>
              <a:buNone/>
              <a:defRPr sz="1200" b="0">
                <a:solidFill>
                  <a:schemeClr val="tx1">
                    <a:tint val="75000"/>
                  </a:schemeClr>
                </a:solidFill>
                <a:latin typeface="+mn-lt"/>
              </a:defRPr>
            </a:lvl1pPr>
          </a:lstStyle>
          <a:p>
            <a:pPr>
              <a:defRPr/>
            </a:pPr>
            <a:endParaRPr lang="en-US"/>
          </a:p>
        </p:txBody>
      </p:sp>
      <p:sp>
        <p:nvSpPr>
          <p:cNvPr id="9" name="Slide Number Placeholder 6"/>
          <p:cNvSpPr>
            <a:spLocks noGrp="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lvl1pPr algn="r" eaLnBrk="1" fontAlgn="auto" hangingPunct="1">
              <a:lnSpc>
                <a:spcPct val="100000"/>
              </a:lnSpc>
              <a:spcBef>
                <a:spcPts val="0"/>
              </a:spcBef>
              <a:spcAft>
                <a:spcPts val="0"/>
              </a:spcAft>
              <a:buClrTx/>
              <a:buFontTx/>
              <a:buNone/>
              <a:defRPr sz="1600" b="0" baseline="0">
                <a:solidFill>
                  <a:schemeClr val="tx1">
                    <a:tint val="75000"/>
                  </a:schemeClr>
                </a:solidFill>
                <a:latin typeface="+mn-lt"/>
              </a:defRPr>
            </a:lvl1pPr>
          </a:lstStyle>
          <a:p>
            <a:pPr>
              <a:defRPr/>
            </a:pPr>
            <a:fld id="{11E299B7-DCED-4918-91D5-7FC20936126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77" r:id="rId1"/>
    <p:sldLayoutId id="2147483876" r:id="rId2"/>
    <p:sldLayoutId id="2147483875" r:id="rId3"/>
    <p:sldLayoutId id="2147483874" r:id="rId4"/>
    <p:sldLayoutId id="2147483873" r:id="rId5"/>
    <p:sldLayoutId id="2147483872" r:id="rId6"/>
    <p:sldLayoutId id="2147483871" r:id="rId7"/>
    <p:sldLayoutId id="2147483870" r:id="rId8"/>
    <p:sldLayoutId id="2147483869" r:id="rId9"/>
    <p:sldLayoutId id="2147483868" r:id="rId10"/>
    <p:sldLayoutId id="2147483867" r:id="rId11"/>
    <p:sldLayoutId id="2147483866" r:id="rId12"/>
    <p:sldLayoutId id="2147483865" r:id="rId13"/>
  </p:sldLayoutIdLst>
  <p:hf hdr="0" ftr="0" dt="0"/>
  <p:txStyles>
    <p:titleStyle>
      <a:lvl1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2pPr>
      <a:lvl3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3pPr>
      <a:lvl4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4pPr>
      <a:lvl5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Calibri" pitchFamily="34" charset="0"/>
        </a:defRPr>
      </a:lvl5pPr>
      <a:lvl6pPr marL="457200" algn="ctr" rtl="0" eaLnBrk="1" fontAlgn="base" hangingPunct="1">
        <a:spcBef>
          <a:spcPct val="0"/>
        </a:spcBef>
        <a:spcAft>
          <a:spcPct val="0"/>
        </a:spcAft>
        <a:defRPr sz="3600" b="1">
          <a:solidFill>
            <a:schemeClr val="bg1"/>
          </a:solidFill>
          <a:effectLst>
            <a:outerShdw blurRad="38100" dist="38100" dir="2700000" algn="tl">
              <a:srgbClr val="C0C0C0"/>
            </a:outerShdw>
          </a:effectLst>
          <a:latin typeface="Calibri" pitchFamily="34" charset="0"/>
        </a:defRPr>
      </a:lvl6pPr>
      <a:lvl7pPr marL="914400" algn="ctr" rtl="0" eaLnBrk="1" fontAlgn="base" hangingPunct="1">
        <a:spcBef>
          <a:spcPct val="0"/>
        </a:spcBef>
        <a:spcAft>
          <a:spcPct val="0"/>
        </a:spcAft>
        <a:defRPr sz="3600" b="1">
          <a:solidFill>
            <a:schemeClr val="bg1"/>
          </a:solidFill>
          <a:effectLst>
            <a:outerShdw blurRad="38100" dist="38100" dir="2700000" algn="tl">
              <a:srgbClr val="C0C0C0"/>
            </a:outerShdw>
          </a:effectLst>
          <a:latin typeface="Calibri" pitchFamily="34" charset="0"/>
        </a:defRPr>
      </a:lvl7pPr>
      <a:lvl8pPr marL="1371600" algn="ctr" rtl="0" eaLnBrk="1" fontAlgn="base" hangingPunct="1">
        <a:spcBef>
          <a:spcPct val="0"/>
        </a:spcBef>
        <a:spcAft>
          <a:spcPct val="0"/>
        </a:spcAft>
        <a:defRPr sz="3600" b="1">
          <a:solidFill>
            <a:schemeClr val="bg1"/>
          </a:solidFill>
          <a:effectLst>
            <a:outerShdw blurRad="38100" dist="38100" dir="2700000" algn="tl">
              <a:srgbClr val="C0C0C0"/>
            </a:outerShdw>
          </a:effectLst>
          <a:latin typeface="Calibri" pitchFamily="34" charset="0"/>
        </a:defRPr>
      </a:lvl8pPr>
      <a:lvl9pPr marL="1828800" algn="ctr" rtl="0" eaLnBrk="1" fontAlgn="base" hangingPunct="1">
        <a:spcBef>
          <a:spcPct val="0"/>
        </a:spcBef>
        <a:spcAft>
          <a:spcPct val="0"/>
        </a:spcAft>
        <a:defRPr sz="3600" b="1">
          <a:solidFill>
            <a:schemeClr val="bg1"/>
          </a:solidFill>
          <a:effectLst>
            <a:outerShdw blurRad="38100" dist="38100" dir="2700000" algn="tl">
              <a:srgbClr val="C0C0C0"/>
            </a:outerShdw>
          </a:effectLst>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
          <p:cNvSpPr/>
          <p:nvPr/>
        </p:nvSpPr>
        <p:spPr>
          <a:xfrm>
            <a:off x="0" y="6705600"/>
            <a:ext cx="9144000" cy="152400"/>
          </a:xfrm>
          <a:prstGeom prst="rect">
            <a:avLst/>
          </a:prstGeom>
          <a:solidFill>
            <a:srgbClr val="003567"/>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20510" tIns="10255" rIns="20510" bIns="10255" anchor="ctr"/>
          <a:lstStyle/>
          <a:p>
            <a:pPr algn="ctr">
              <a:defRPr/>
            </a:pPr>
            <a:endParaRPr lang="en-US" sz="1800" b="0">
              <a:solidFill>
                <a:prstClr val="black"/>
              </a:solidFill>
              <a:latin typeface="Arial" pitchFamily="34" charset="0"/>
              <a:cs typeface="Arial" pitchFamily="34" charset="0"/>
            </a:endParaRPr>
          </a:p>
        </p:txBody>
      </p:sp>
      <p:sp>
        <p:nvSpPr>
          <p:cNvPr id="8" name="Rectangle 4"/>
          <p:cNvSpPr/>
          <p:nvPr/>
        </p:nvSpPr>
        <p:spPr>
          <a:xfrm>
            <a:off x="0" y="0"/>
            <a:ext cx="9144000" cy="6858000"/>
          </a:xfrm>
          <a:prstGeom prst="rect">
            <a:avLst/>
          </a:prstGeom>
          <a:noFill/>
          <a:ln w="19050">
            <a:solidFill>
              <a:srgbClr val="A1A7B3"/>
            </a:solidFill>
          </a:ln>
        </p:spPr>
        <p:style>
          <a:lnRef idx="2">
            <a:schemeClr val="accent1">
              <a:shade val="50000"/>
            </a:schemeClr>
          </a:lnRef>
          <a:fillRef idx="1">
            <a:schemeClr val="accent1"/>
          </a:fillRef>
          <a:effectRef idx="0">
            <a:schemeClr val="accent1"/>
          </a:effectRef>
          <a:fontRef idx="minor">
            <a:schemeClr val="lt1"/>
          </a:fontRef>
        </p:style>
        <p:txBody>
          <a:bodyPr lIns="20510" tIns="10255" rIns="20510" bIns="10255" anchor="ctr"/>
          <a:lstStyle/>
          <a:p>
            <a:pPr algn="ctr">
              <a:defRPr/>
            </a:pPr>
            <a:endParaRPr lang="en-US" sz="1800" b="0">
              <a:solidFill>
                <a:prstClr val="black"/>
              </a:solidFill>
              <a:latin typeface="Arial" pitchFamily="34" charset="0"/>
              <a:cs typeface="Arial" pitchFamily="34" charset="0"/>
            </a:endParaRPr>
          </a:p>
        </p:txBody>
      </p:sp>
      <p:sp>
        <p:nvSpPr>
          <p:cNvPr id="101380" name="Text Placeholder 2"/>
          <p:cNvSpPr>
            <a:spLocks noGrp="1"/>
          </p:cNvSpPr>
          <p:nvPr>
            <p:ph type="body" idx="1"/>
          </p:nvPr>
        </p:nvSpPr>
        <p:spPr bwMode="auto">
          <a:xfrm>
            <a:off x="457200" y="13716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prstClr val="black">
                    <a:tint val="75000"/>
                  </a:prstClr>
                </a:solidFill>
                <a:latin typeface="+mn-lt"/>
                <a:cs typeface="+mn-cs"/>
              </a:defRPr>
            </a:lvl1pPr>
          </a:lstStyle>
          <a:p>
            <a:pPr>
              <a:defRPr/>
            </a:pPr>
            <a:fld id="{E4829AB3-379F-4A50-8A28-534903FB746D}" type="datetimeFigureOut">
              <a:rPr lang="en-US"/>
              <a:pPr>
                <a:defRPr/>
              </a:pPr>
              <a:t>9/23/16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prstClr val="black">
                    <a:tint val="75000"/>
                  </a:prstClr>
                </a:solidFill>
                <a:latin typeface="+mn-lt"/>
                <a:cs typeface="+mn-cs"/>
              </a:defRPr>
            </a:lvl1pPr>
          </a:lstStyle>
          <a:p>
            <a:pPr>
              <a:defRPr/>
            </a:pPr>
            <a:fld id="{0E4ECA6C-B488-4AC8-A51E-7CB7178D0C3C}" type="slidenum">
              <a:rPr lang="en-US"/>
              <a:pPr>
                <a:defRPr/>
              </a:pPr>
              <a:t>‹#›</a:t>
            </a:fld>
            <a:endParaRPr lang="en-US"/>
          </a:p>
        </p:txBody>
      </p:sp>
      <p:pic>
        <p:nvPicPr>
          <p:cNvPr id="101384" name="Picture 12" descr="blue_bg"/>
          <p:cNvPicPr>
            <a:picLocks noChangeAspect="1" noChangeArrowheads="1"/>
          </p:cNvPicPr>
          <p:nvPr/>
        </p:nvPicPr>
        <p:blipFill>
          <a:blip r:embed="rId14"/>
          <a:srcRect/>
          <a:stretch>
            <a:fillRect/>
          </a:stretch>
        </p:blipFill>
        <p:spPr bwMode="auto">
          <a:xfrm>
            <a:off x="0" y="0"/>
            <a:ext cx="9144000" cy="838200"/>
          </a:xfrm>
          <a:prstGeom prst="rect">
            <a:avLst/>
          </a:prstGeom>
          <a:noFill/>
          <a:ln w="9525">
            <a:noFill/>
            <a:miter lim="800000"/>
            <a:headEnd/>
            <a:tailEnd/>
          </a:ln>
        </p:spPr>
      </p:pic>
      <p:pic>
        <p:nvPicPr>
          <p:cNvPr id="101385" name="Picture 13" descr="JGI_logo_rev_print-[Converted].png"/>
          <p:cNvPicPr>
            <a:picLocks noChangeAspect="1"/>
          </p:cNvPicPr>
          <p:nvPr/>
        </p:nvPicPr>
        <p:blipFill>
          <a:blip r:embed="rId15"/>
          <a:srcRect/>
          <a:stretch>
            <a:fillRect/>
          </a:stretch>
        </p:blipFill>
        <p:spPr bwMode="auto">
          <a:xfrm>
            <a:off x="106363" y="96838"/>
            <a:ext cx="1265237" cy="649287"/>
          </a:xfrm>
          <a:prstGeom prst="rect">
            <a:avLst/>
          </a:prstGeom>
          <a:noFill/>
          <a:ln w="9525">
            <a:noFill/>
            <a:miter lim="800000"/>
            <a:headEnd/>
            <a:tailEnd/>
          </a:ln>
        </p:spPr>
      </p:pic>
      <p:pic>
        <p:nvPicPr>
          <p:cNvPr id="101386" name="Picture 13" descr="posterHorisontal_JGI_DNA1.jpg"/>
          <p:cNvPicPr>
            <a:picLocks noChangeAspect="1"/>
          </p:cNvPicPr>
          <p:nvPr/>
        </p:nvPicPr>
        <p:blipFill>
          <a:blip r:embed="rId16"/>
          <a:srcRect/>
          <a:stretch>
            <a:fillRect/>
          </a:stretch>
        </p:blipFill>
        <p:spPr bwMode="auto">
          <a:xfrm>
            <a:off x="7974013" y="7938"/>
            <a:ext cx="1166812" cy="822325"/>
          </a:xfrm>
          <a:prstGeom prst="rect">
            <a:avLst/>
          </a:prstGeom>
          <a:noFill/>
          <a:ln w="9525">
            <a:noFill/>
            <a:miter lim="800000"/>
            <a:headEnd/>
            <a:tailEnd/>
          </a:ln>
        </p:spPr>
      </p:pic>
      <p:sp>
        <p:nvSpPr>
          <p:cNvPr id="15" name="Title Placeholder 1"/>
          <p:cNvSpPr>
            <a:spLocks noGrp="1"/>
          </p:cNvSpPr>
          <p:nvPr>
            <p:ph type="title"/>
          </p:nvPr>
        </p:nvSpPr>
        <p:spPr bwMode="auto">
          <a:xfrm>
            <a:off x="1524000" y="0"/>
            <a:ext cx="6553200" cy="838200"/>
          </a:xfrm>
          <a:prstGeom prst="rect">
            <a:avLst/>
          </a:prstGeom>
          <a:noFill/>
          <a:ln w="9525">
            <a:noFill/>
            <a:miter lim="800000"/>
            <a:headEnd/>
            <a:tailEnd/>
          </a:ln>
        </p:spPr>
        <p:txBody>
          <a:bodyPr vert="horz" wrap="square" lIns="91440" tIns="91440" rIns="91440" bIns="45720" numCol="1" anchor="t" anchorCtr="0" compatLnSpc="1">
            <a:prstTxWarp prst="textNoShape">
              <a:avLst/>
            </a:prstTxWarp>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Lst>
  <p:txStyles>
    <p:titleStyle>
      <a:lvl1pPr algn="ctr" rtl="0" eaLnBrk="0" fontAlgn="base" hangingPunct="0">
        <a:spcBef>
          <a:spcPct val="0"/>
        </a:spcBef>
        <a:spcAft>
          <a:spcPct val="0"/>
        </a:spcAft>
        <a:defRPr sz="3600" b="1" kern="1200">
          <a:solidFill>
            <a:schemeClr val="bg1"/>
          </a:solidFill>
          <a:effectLst>
            <a:outerShdw blurRad="50800" dist="50800" dir="5400000" algn="ctr" rotWithShape="0">
              <a:schemeClr val="tx1"/>
            </a:outerShdw>
          </a:effectLst>
          <a:latin typeface="Arial" pitchFamily="34" charset="0"/>
          <a:ea typeface="+mj-ea"/>
          <a:cs typeface="Arial" pitchFamily="34" charset="0"/>
        </a:defRPr>
      </a:lvl1pPr>
      <a:lvl2pPr algn="ctr" rtl="0" eaLnBrk="0" fontAlgn="base" hangingPunct="0">
        <a:spcBef>
          <a:spcPct val="0"/>
        </a:spcBef>
        <a:spcAft>
          <a:spcPct val="0"/>
        </a:spcAft>
        <a:defRPr sz="3600" b="1">
          <a:solidFill>
            <a:schemeClr val="bg1"/>
          </a:solidFill>
          <a:latin typeface="Arial" charset="0"/>
          <a:cs typeface="Arial" charset="0"/>
        </a:defRPr>
      </a:lvl2pPr>
      <a:lvl3pPr algn="ctr" rtl="0" eaLnBrk="0" fontAlgn="base" hangingPunct="0">
        <a:spcBef>
          <a:spcPct val="0"/>
        </a:spcBef>
        <a:spcAft>
          <a:spcPct val="0"/>
        </a:spcAft>
        <a:defRPr sz="3600" b="1">
          <a:solidFill>
            <a:schemeClr val="bg1"/>
          </a:solidFill>
          <a:latin typeface="Arial" charset="0"/>
          <a:cs typeface="Arial" charset="0"/>
        </a:defRPr>
      </a:lvl3pPr>
      <a:lvl4pPr algn="ctr" rtl="0" eaLnBrk="0" fontAlgn="base" hangingPunct="0">
        <a:spcBef>
          <a:spcPct val="0"/>
        </a:spcBef>
        <a:spcAft>
          <a:spcPct val="0"/>
        </a:spcAft>
        <a:defRPr sz="3600" b="1">
          <a:solidFill>
            <a:schemeClr val="bg1"/>
          </a:solidFill>
          <a:latin typeface="Arial" charset="0"/>
          <a:cs typeface="Arial" charset="0"/>
        </a:defRPr>
      </a:lvl4pPr>
      <a:lvl5pPr algn="ctr" rtl="0" eaLnBrk="0" fontAlgn="base" hangingPunct="0">
        <a:spcBef>
          <a:spcPct val="0"/>
        </a:spcBef>
        <a:spcAft>
          <a:spcPct val="0"/>
        </a:spcAft>
        <a:defRPr sz="3600" b="1">
          <a:solidFill>
            <a:schemeClr val="bg1"/>
          </a:solidFill>
          <a:latin typeface="Arial" charset="0"/>
          <a:cs typeface="Arial" charset="0"/>
        </a:defRPr>
      </a:lvl5pPr>
      <a:lvl6pPr marL="457200" algn="ctr" rtl="0" eaLnBrk="1" fontAlgn="base" hangingPunct="1">
        <a:spcBef>
          <a:spcPct val="0"/>
        </a:spcBef>
        <a:spcAft>
          <a:spcPct val="0"/>
        </a:spcAft>
        <a:defRPr sz="3600" b="1">
          <a:solidFill>
            <a:schemeClr val="bg1"/>
          </a:solidFill>
          <a:latin typeface="Arial" charset="0"/>
          <a:cs typeface="Arial" charset="0"/>
        </a:defRPr>
      </a:lvl6pPr>
      <a:lvl7pPr marL="914400" algn="ctr" rtl="0" eaLnBrk="1" fontAlgn="base" hangingPunct="1">
        <a:spcBef>
          <a:spcPct val="0"/>
        </a:spcBef>
        <a:spcAft>
          <a:spcPct val="0"/>
        </a:spcAft>
        <a:defRPr sz="3600" b="1">
          <a:solidFill>
            <a:schemeClr val="bg1"/>
          </a:solidFill>
          <a:latin typeface="Arial" charset="0"/>
          <a:cs typeface="Arial" charset="0"/>
        </a:defRPr>
      </a:lvl7pPr>
      <a:lvl8pPr marL="1371600" algn="ctr" rtl="0" eaLnBrk="1" fontAlgn="base" hangingPunct="1">
        <a:spcBef>
          <a:spcPct val="0"/>
        </a:spcBef>
        <a:spcAft>
          <a:spcPct val="0"/>
        </a:spcAft>
        <a:defRPr sz="3600" b="1">
          <a:solidFill>
            <a:schemeClr val="bg1"/>
          </a:solidFill>
          <a:latin typeface="Arial" charset="0"/>
          <a:cs typeface="Arial" charset="0"/>
        </a:defRPr>
      </a:lvl8pPr>
      <a:lvl9pPr marL="1828800" algn="ctr" rtl="0" eaLnBrk="1" fontAlgn="base" hangingPunct="1">
        <a:spcBef>
          <a:spcPct val="0"/>
        </a:spcBef>
        <a:spcAft>
          <a:spcPct val="0"/>
        </a:spcAft>
        <a:defRPr sz="36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b="1" kern="1200">
          <a:solidFill>
            <a:srgbClr val="003567"/>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b="1" kern="1200">
          <a:solidFill>
            <a:srgbClr val="00B0F0"/>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p:nvPr userDrawn="1"/>
        </p:nvSpPr>
        <p:spPr>
          <a:xfrm>
            <a:off x="0" y="6705600"/>
            <a:ext cx="9144000" cy="152400"/>
          </a:xfrm>
          <a:prstGeom prst="rect">
            <a:avLst/>
          </a:prstGeom>
          <a:solidFill>
            <a:srgbClr val="003567"/>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20510" tIns="10255" rIns="20510" bIns="10255" anchor="ctr"/>
          <a:lstStyle/>
          <a:p>
            <a:pPr algn="ctr">
              <a:defRPr/>
            </a:pPr>
            <a:endParaRPr lang="en-US" sz="1800" b="0">
              <a:solidFill>
                <a:prstClr val="black"/>
              </a:solidFill>
              <a:latin typeface="Arial" pitchFamily="34" charset="0"/>
              <a:cs typeface="Arial" pitchFamily="34" charset="0"/>
            </a:endParaRPr>
          </a:p>
        </p:txBody>
      </p:sp>
      <p:sp>
        <p:nvSpPr>
          <p:cNvPr id="8" name="Rectangle 4"/>
          <p:cNvSpPr/>
          <p:nvPr userDrawn="1"/>
        </p:nvSpPr>
        <p:spPr>
          <a:xfrm>
            <a:off x="0" y="0"/>
            <a:ext cx="9144000" cy="6858000"/>
          </a:xfrm>
          <a:prstGeom prst="rect">
            <a:avLst/>
          </a:prstGeom>
          <a:noFill/>
          <a:ln w="19050">
            <a:solidFill>
              <a:srgbClr val="A1A7B3"/>
            </a:solidFill>
          </a:ln>
        </p:spPr>
        <p:style>
          <a:lnRef idx="2">
            <a:schemeClr val="accent1">
              <a:shade val="50000"/>
            </a:schemeClr>
          </a:lnRef>
          <a:fillRef idx="1">
            <a:schemeClr val="accent1"/>
          </a:fillRef>
          <a:effectRef idx="0">
            <a:schemeClr val="accent1"/>
          </a:effectRef>
          <a:fontRef idx="minor">
            <a:schemeClr val="lt1"/>
          </a:fontRef>
        </p:style>
        <p:txBody>
          <a:bodyPr lIns="20510" tIns="10255" rIns="20510" bIns="10255" anchor="ctr"/>
          <a:lstStyle/>
          <a:p>
            <a:pPr algn="ctr">
              <a:defRPr/>
            </a:pPr>
            <a:endParaRPr lang="en-US" sz="1800" b="0">
              <a:solidFill>
                <a:prstClr val="black"/>
              </a:solidFill>
              <a:latin typeface="Arial" pitchFamily="34" charset="0"/>
              <a:cs typeface="Arial" pitchFamily="34" charset="0"/>
            </a:endParaRPr>
          </a:p>
        </p:txBody>
      </p:sp>
      <p:sp>
        <p:nvSpPr>
          <p:cNvPr id="114692" name="Text Placeholder 2"/>
          <p:cNvSpPr>
            <a:spLocks noGrp="1"/>
          </p:cNvSpPr>
          <p:nvPr>
            <p:ph type="body" idx="1"/>
          </p:nvPr>
        </p:nvSpPr>
        <p:spPr bwMode="auto">
          <a:xfrm>
            <a:off x="457200" y="13716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prstClr val="black">
                    <a:tint val="75000"/>
                  </a:prstClr>
                </a:solidFill>
                <a:latin typeface="+mn-lt"/>
                <a:cs typeface="+mn-cs"/>
              </a:defRPr>
            </a:lvl1pPr>
          </a:lstStyle>
          <a:p>
            <a:pPr>
              <a:defRPr/>
            </a:pPr>
            <a:fld id="{7D9D713C-9F47-B94A-B441-BB13180EC3D8}" type="datetime1">
              <a:rPr lang="en-US"/>
              <a:pPr>
                <a:defRPr/>
              </a:pPr>
              <a:t>9/23/16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prstClr val="black">
                    <a:tint val="75000"/>
                  </a:prstClr>
                </a:solidFill>
                <a:latin typeface="+mn-lt"/>
                <a:cs typeface="+mn-cs"/>
              </a:defRPr>
            </a:lvl1pPr>
          </a:lstStyle>
          <a:p>
            <a:pPr>
              <a:defRPr/>
            </a:pPr>
            <a:fld id="{1B45102C-0C74-4948-A9C4-C7D8CC8B048C}" type="slidenum">
              <a:rPr lang="en-US"/>
              <a:pPr>
                <a:defRPr/>
              </a:pPr>
              <a:t>‹#›</a:t>
            </a:fld>
            <a:endParaRPr lang="en-US"/>
          </a:p>
        </p:txBody>
      </p:sp>
      <p:pic>
        <p:nvPicPr>
          <p:cNvPr id="114696" name="Picture 12" descr="blue_bg"/>
          <p:cNvPicPr>
            <a:picLocks noChangeAspect="1" noChangeArrowheads="1"/>
          </p:cNvPicPr>
          <p:nvPr userDrawn="1"/>
        </p:nvPicPr>
        <p:blipFill>
          <a:blip r:embed="rId15"/>
          <a:srcRect/>
          <a:stretch>
            <a:fillRect/>
          </a:stretch>
        </p:blipFill>
        <p:spPr bwMode="auto">
          <a:xfrm>
            <a:off x="0" y="0"/>
            <a:ext cx="9144000" cy="838200"/>
          </a:xfrm>
          <a:prstGeom prst="rect">
            <a:avLst/>
          </a:prstGeom>
          <a:noFill/>
          <a:ln w="9525">
            <a:noFill/>
            <a:miter lim="800000"/>
            <a:headEnd/>
            <a:tailEnd/>
          </a:ln>
        </p:spPr>
      </p:pic>
      <p:pic>
        <p:nvPicPr>
          <p:cNvPr id="114697" name="Picture 13" descr="JGI_logo_rev_print-[Converted].png"/>
          <p:cNvPicPr>
            <a:picLocks noChangeAspect="1"/>
          </p:cNvPicPr>
          <p:nvPr userDrawn="1"/>
        </p:nvPicPr>
        <p:blipFill>
          <a:blip r:embed="rId16"/>
          <a:srcRect/>
          <a:stretch>
            <a:fillRect/>
          </a:stretch>
        </p:blipFill>
        <p:spPr bwMode="auto">
          <a:xfrm>
            <a:off x="106363" y="96838"/>
            <a:ext cx="1265237" cy="649287"/>
          </a:xfrm>
          <a:prstGeom prst="rect">
            <a:avLst/>
          </a:prstGeom>
          <a:noFill/>
          <a:ln w="9525">
            <a:noFill/>
            <a:miter lim="800000"/>
            <a:headEnd/>
            <a:tailEnd/>
          </a:ln>
        </p:spPr>
      </p:pic>
      <p:pic>
        <p:nvPicPr>
          <p:cNvPr id="114698" name="Picture 13" descr="posterHorisontal_JGI_DNA1.jpg"/>
          <p:cNvPicPr>
            <a:picLocks noChangeAspect="1"/>
          </p:cNvPicPr>
          <p:nvPr userDrawn="1"/>
        </p:nvPicPr>
        <p:blipFill>
          <a:blip r:embed="rId17"/>
          <a:srcRect/>
          <a:stretch>
            <a:fillRect/>
          </a:stretch>
        </p:blipFill>
        <p:spPr bwMode="auto">
          <a:xfrm>
            <a:off x="7974013" y="7938"/>
            <a:ext cx="1166812" cy="822325"/>
          </a:xfrm>
          <a:prstGeom prst="rect">
            <a:avLst/>
          </a:prstGeom>
          <a:noFill/>
          <a:ln w="9525">
            <a:noFill/>
            <a:miter lim="800000"/>
            <a:headEnd/>
            <a:tailEnd/>
          </a:ln>
        </p:spPr>
      </p:pic>
      <p:sp>
        <p:nvSpPr>
          <p:cNvPr id="15" name="Title Placeholder 1"/>
          <p:cNvSpPr>
            <a:spLocks noGrp="1"/>
          </p:cNvSpPr>
          <p:nvPr>
            <p:ph type="title"/>
          </p:nvPr>
        </p:nvSpPr>
        <p:spPr bwMode="auto">
          <a:xfrm>
            <a:off x="1524000" y="0"/>
            <a:ext cx="6553200" cy="838200"/>
          </a:xfrm>
          <a:prstGeom prst="rect">
            <a:avLst/>
          </a:prstGeom>
          <a:noFill/>
          <a:ln w="9525">
            <a:noFill/>
            <a:miter lim="800000"/>
            <a:headEnd/>
            <a:tailEnd/>
          </a:ln>
        </p:spPr>
        <p:txBody>
          <a:bodyPr vert="horz" wrap="square" lIns="91440" tIns="91440" rIns="91440" bIns="45720" numCol="1" anchor="t" anchorCtr="0" compatLnSpc="1">
            <a:prstTxWarp prst="textNoShape">
              <a:avLst/>
            </a:prstTxWarp>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Lst>
  <p:hf sldNum="0" hdr="0" ftr="0" dt="0"/>
  <p:txStyles>
    <p:titleStyle>
      <a:lvl1pPr algn="ctr" rtl="0" eaLnBrk="0" fontAlgn="base" hangingPunct="0">
        <a:spcBef>
          <a:spcPct val="0"/>
        </a:spcBef>
        <a:spcAft>
          <a:spcPct val="0"/>
        </a:spcAft>
        <a:defRPr sz="3600" b="1" kern="1200">
          <a:solidFill>
            <a:schemeClr val="bg1"/>
          </a:solidFill>
          <a:effectLst>
            <a:outerShdw blurRad="50800" dist="50800" dir="5400000" algn="ctr" rotWithShape="0">
              <a:schemeClr val="tx1"/>
            </a:outerShdw>
          </a:effectLst>
          <a:latin typeface="Arial" pitchFamily="34" charset="0"/>
          <a:ea typeface="+mj-ea"/>
          <a:cs typeface="Arial" pitchFamily="34" charset="0"/>
        </a:defRPr>
      </a:lvl1pPr>
      <a:lvl2pPr algn="ctr" rtl="0" eaLnBrk="0" fontAlgn="base" hangingPunct="0">
        <a:spcBef>
          <a:spcPct val="0"/>
        </a:spcBef>
        <a:spcAft>
          <a:spcPct val="0"/>
        </a:spcAft>
        <a:defRPr sz="3600" b="1">
          <a:solidFill>
            <a:schemeClr val="bg1"/>
          </a:solidFill>
          <a:latin typeface="Arial" charset="0"/>
          <a:cs typeface="Arial" charset="0"/>
        </a:defRPr>
      </a:lvl2pPr>
      <a:lvl3pPr algn="ctr" rtl="0" eaLnBrk="0" fontAlgn="base" hangingPunct="0">
        <a:spcBef>
          <a:spcPct val="0"/>
        </a:spcBef>
        <a:spcAft>
          <a:spcPct val="0"/>
        </a:spcAft>
        <a:defRPr sz="3600" b="1">
          <a:solidFill>
            <a:schemeClr val="bg1"/>
          </a:solidFill>
          <a:latin typeface="Arial" charset="0"/>
          <a:cs typeface="Arial" charset="0"/>
        </a:defRPr>
      </a:lvl3pPr>
      <a:lvl4pPr algn="ctr" rtl="0" eaLnBrk="0" fontAlgn="base" hangingPunct="0">
        <a:spcBef>
          <a:spcPct val="0"/>
        </a:spcBef>
        <a:spcAft>
          <a:spcPct val="0"/>
        </a:spcAft>
        <a:defRPr sz="3600" b="1">
          <a:solidFill>
            <a:schemeClr val="bg1"/>
          </a:solidFill>
          <a:latin typeface="Arial" charset="0"/>
          <a:cs typeface="Arial" charset="0"/>
        </a:defRPr>
      </a:lvl4pPr>
      <a:lvl5pPr algn="ctr" rtl="0" eaLnBrk="0" fontAlgn="base" hangingPunct="0">
        <a:spcBef>
          <a:spcPct val="0"/>
        </a:spcBef>
        <a:spcAft>
          <a:spcPct val="0"/>
        </a:spcAft>
        <a:defRPr sz="3600" b="1">
          <a:solidFill>
            <a:schemeClr val="bg1"/>
          </a:solidFill>
          <a:latin typeface="Arial" charset="0"/>
          <a:cs typeface="Arial" charset="0"/>
        </a:defRPr>
      </a:lvl5pPr>
      <a:lvl6pPr marL="457200" algn="ctr" rtl="0" fontAlgn="base">
        <a:spcBef>
          <a:spcPct val="0"/>
        </a:spcBef>
        <a:spcAft>
          <a:spcPct val="0"/>
        </a:spcAft>
        <a:defRPr sz="3600" b="1">
          <a:solidFill>
            <a:schemeClr val="bg1"/>
          </a:solidFill>
          <a:latin typeface="Arial" charset="0"/>
          <a:cs typeface="Arial" charset="0"/>
        </a:defRPr>
      </a:lvl6pPr>
      <a:lvl7pPr marL="914400" algn="ctr" rtl="0" fontAlgn="base">
        <a:spcBef>
          <a:spcPct val="0"/>
        </a:spcBef>
        <a:spcAft>
          <a:spcPct val="0"/>
        </a:spcAft>
        <a:defRPr sz="3600" b="1">
          <a:solidFill>
            <a:schemeClr val="bg1"/>
          </a:solidFill>
          <a:latin typeface="Arial" charset="0"/>
          <a:cs typeface="Arial" charset="0"/>
        </a:defRPr>
      </a:lvl7pPr>
      <a:lvl8pPr marL="1371600" algn="ctr" rtl="0" fontAlgn="base">
        <a:spcBef>
          <a:spcPct val="0"/>
        </a:spcBef>
        <a:spcAft>
          <a:spcPct val="0"/>
        </a:spcAft>
        <a:defRPr sz="3600" b="1">
          <a:solidFill>
            <a:schemeClr val="bg1"/>
          </a:solidFill>
          <a:latin typeface="Arial" charset="0"/>
          <a:cs typeface="Arial" charset="0"/>
        </a:defRPr>
      </a:lvl8pPr>
      <a:lvl9pPr marL="1828800" algn="ctr" rtl="0" fontAlgn="base">
        <a:spcBef>
          <a:spcPct val="0"/>
        </a:spcBef>
        <a:spcAft>
          <a:spcPct val="0"/>
        </a:spcAft>
        <a:defRPr sz="36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b="1" kern="1200">
          <a:solidFill>
            <a:srgbClr val="003567"/>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b="1" kern="1200">
          <a:solidFill>
            <a:srgbClr val="00B0F0"/>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3.png"/><Relationship Id="rId1" Type="http://schemas.openxmlformats.org/officeDocument/2006/relationships/tags" Target="../tags/tag1.xml"/><Relationship Id="rId2"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54.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54.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54.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7.png"/><Relationship Id="rId1" Type="http://schemas.openxmlformats.org/officeDocument/2006/relationships/tags" Target="../tags/tag5.xml"/><Relationship Id="rId2"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bin"/><Relationship Id="rId5" Type="http://schemas.openxmlformats.org/officeDocument/2006/relationships/image" Target="../media/image18.emf"/><Relationship Id="rId6" Type="http://schemas.openxmlformats.org/officeDocument/2006/relationships/image" Target="../media/image11.png"/><Relationship Id="rId1" Type="http://schemas.openxmlformats.org/officeDocument/2006/relationships/vmlDrawing" Target="../drawings/vmlDrawing1.vml"/><Relationship Id="rId2"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11.png"/><Relationship Id="rId1" Type="http://schemas.openxmlformats.org/officeDocument/2006/relationships/slideLayout" Target="../slideLayouts/slideLayout5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11.png"/><Relationship Id="rId1" Type="http://schemas.openxmlformats.org/officeDocument/2006/relationships/tags" Target="../tags/tag6.xml"/><Relationship Id="rId2"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5.xml"/><Relationship Id="rId3" Type="http://schemas.openxmlformats.org/officeDocument/2006/relationships/chart" Target="../charts/char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7.xml"/><Relationship Id="rId3" Type="http://schemas.openxmlformats.org/officeDocument/2006/relationships/hyperlink" Target="http://nucleotide.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5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6.xml"/><Relationship Id="rId3" Type="http://schemas.openxmlformats.org/officeDocument/2006/relationships/chart" Target="../charts/char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7.xml"/><Relationship Id="rId3" Type="http://schemas.openxmlformats.org/officeDocument/2006/relationships/chart" Target="../charts/char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8.xml"/><Relationship Id="rId3"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104.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106.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6.xml"/><Relationship Id="rId2" Type="http://schemas.openxmlformats.org/officeDocument/2006/relationships/notesSlide" Target="../notesSlides/notesSlide52.xml"/><Relationship Id="rId3" Type="http://schemas.openxmlformats.org/officeDocument/2006/relationships/chart" Target="../charts/chart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chart" Target="../charts/chart9.xml"/><Relationship Id="rId1" Type="http://schemas.openxmlformats.org/officeDocument/2006/relationships/tags" Target="../tags/tag7.xml"/><Relationship Id="rId2" Type="http://schemas.openxmlformats.org/officeDocument/2006/relationships/slideLayout" Target="../slideLayouts/slideLayout104.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11.png"/><Relationship Id="rId1" Type="http://schemas.openxmlformats.org/officeDocument/2006/relationships/slideLayout" Target="../slideLayouts/slideLayout104.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12.png"/><Relationship Id="rId1" Type="http://schemas.openxmlformats.org/officeDocument/2006/relationships/tags" Target="../tags/tag8.xml"/><Relationship Id="rId2" Type="http://schemas.openxmlformats.org/officeDocument/2006/relationships/slideLayout" Target="../slideLayouts/slideLayout1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1" Type="http://schemas.openxmlformats.org/officeDocument/2006/relationships/slideLayout" Target="../slideLayouts/slideLayout5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04.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oleObject" Target="../embeddings/oleObject2.bin"/><Relationship Id="rId5" Type="http://schemas.openxmlformats.org/officeDocument/2006/relationships/image" Target="../media/image36.emf"/><Relationship Id="rId1" Type="http://schemas.openxmlformats.org/officeDocument/2006/relationships/vmlDrawing" Target="../drawings/vmlDrawing2.vml"/><Relationship Id="rId2" Type="http://schemas.openxmlformats.org/officeDocument/2006/relationships/slideLayout" Target="../slideLayouts/slideLayout104.xml"/></Relationships>
</file>

<file path=ppt/slides/_rels/slide62.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image" Target="../media/image11.png"/><Relationship Id="rId5" Type="http://schemas.openxmlformats.org/officeDocument/2006/relationships/image" Target="../media/image33.png"/><Relationship Id="rId1" Type="http://schemas.openxmlformats.org/officeDocument/2006/relationships/slideLayout" Target="../slideLayouts/slideLayout104.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image" Target="../media/image11.png"/><Relationship Id="rId5" Type="http://schemas.openxmlformats.org/officeDocument/2006/relationships/image" Target="../media/image33.png"/><Relationship Id="rId1" Type="http://schemas.openxmlformats.org/officeDocument/2006/relationships/tags" Target="../tags/tag9.xml"/><Relationship Id="rId2" Type="http://schemas.openxmlformats.org/officeDocument/2006/relationships/slideLayout" Target="../slideLayouts/slideLayout114.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22.png"/><Relationship Id="rId1" Type="http://schemas.openxmlformats.org/officeDocument/2006/relationships/slideLayout" Target="../slideLayouts/slideLayout104.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63.xml"/><Relationship Id="rId3" Type="http://schemas.openxmlformats.org/officeDocument/2006/relationships/image" Target="../media/image3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64.xml"/><Relationship Id="rId3" Type="http://schemas.openxmlformats.org/officeDocument/2006/relationships/chart" Target="../charts/char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5"/>
          <p:cNvSpPr>
            <a:spLocks noGrp="1" noChangeArrowheads="1"/>
          </p:cNvSpPr>
          <p:nvPr>
            <p:ph idx="1"/>
          </p:nvPr>
        </p:nvSpPr>
        <p:spPr/>
        <p:txBody>
          <a:bodyPr/>
          <a:lstStyle/>
          <a:p>
            <a:pPr algn="ctr" eaLnBrk="1" hangingPunct="1">
              <a:buFont typeface="Arial" charset="0"/>
              <a:buNone/>
            </a:pPr>
            <a:r>
              <a:rPr lang="en-US" sz="3600" i="1" dirty="0" smtClean="0">
                <a:latin typeface="Arial" charset="0"/>
                <a:cs typeface="Arial" charset="0"/>
              </a:rPr>
              <a:t>MGM Workshop</a:t>
            </a:r>
          </a:p>
          <a:p>
            <a:pPr algn="ctr" eaLnBrk="1" hangingPunct="1">
              <a:buFont typeface="Arial" charset="0"/>
              <a:buNone/>
            </a:pPr>
            <a:r>
              <a:rPr lang="en-US" sz="3600" i="1" dirty="0" smtClean="0">
                <a:latin typeface="Arial" charset="0"/>
                <a:cs typeface="Arial" charset="0"/>
              </a:rPr>
              <a:t>Assembly Tutorial</a:t>
            </a:r>
          </a:p>
          <a:p>
            <a:pPr algn="ctr" eaLnBrk="1" hangingPunct="1">
              <a:buFont typeface="Arial" charset="0"/>
              <a:buNone/>
            </a:pPr>
            <a:endParaRPr lang="en-US" sz="3600" i="1" dirty="0" smtClean="0">
              <a:latin typeface="Arial" charset="0"/>
              <a:cs typeface="Arial" charset="0"/>
            </a:endParaRPr>
          </a:p>
          <a:p>
            <a:pPr algn="ctr" eaLnBrk="1" hangingPunct="1">
              <a:buFont typeface="Arial" charset="0"/>
              <a:buNone/>
            </a:pPr>
            <a:r>
              <a:rPr lang="en-US" sz="2800" i="1" dirty="0" smtClean="0">
                <a:latin typeface="Arial" charset="0"/>
                <a:cs typeface="Arial" charset="0"/>
              </a:rPr>
              <a:t>Bill Andreopoulos</a:t>
            </a:r>
          </a:p>
          <a:p>
            <a:pPr algn="ctr" eaLnBrk="1" hangingPunct="1">
              <a:buFont typeface="Arial" charset="0"/>
              <a:buNone/>
            </a:pPr>
            <a:r>
              <a:rPr lang="en-US" sz="2000" dirty="0" smtClean="0">
                <a:latin typeface="Arial" charset="0"/>
                <a:cs typeface="Arial" charset="0"/>
              </a:rPr>
              <a:t>DOE Joint Genome Institute</a:t>
            </a:r>
          </a:p>
          <a:p>
            <a:pPr algn="ctr" eaLnBrk="1" hangingPunct="1">
              <a:buFont typeface="Arial" charset="0"/>
              <a:buNone/>
            </a:pPr>
            <a:r>
              <a:rPr lang="en-US" sz="2000" dirty="0" smtClean="0">
                <a:latin typeface="Arial" charset="0"/>
                <a:cs typeface="Arial" charset="0"/>
              </a:rPr>
              <a:t>Walnut Creek, CA</a:t>
            </a:r>
          </a:p>
          <a:p>
            <a:pPr algn="ctr" eaLnBrk="1" hangingPunct="1">
              <a:buFont typeface="Arial" charset="0"/>
              <a:buNone/>
            </a:pPr>
            <a:endParaRPr lang="en-US" sz="2000" dirty="0" smtClean="0">
              <a:latin typeface="Arial" charset="0"/>
              <a:cs typeface="Arial" charset="0"/>
            </a:endParaRPr>
          </a:p>
          <a:p>
            <a:pPr algn="ctr" eaLnBrk="1" hangingPunct="1">
              <a:buFont typeface="Arial" charset="0"/>
              <a:buNone/>
            </a:pPr>
            <a:r>
              <a:rPr lang="en-US" sz="2000" dirty="0" smtClean="0">
                <a:latin typeface="Arial" charset="0"/>
                <a:cs typeface="Arial" charset="0"/>
              </a:rPr>
              <a:t>September</a:t>
            </a:r>
            <a:r>
              <a:rPr lang="en-US" sz="2000" dirty="0" smtClean="0">
                <a:latin typeface="Arial" charset="0"/>
                <a:cs typeface="Arial" charset="0"/>
              </a:rPr>
              <a:t> 26, </a:t>
            </a:r>
            <a:r>
              <a:rPr lang="en-US" sz="2000" dirty="0" smtClean="0">
                <a:latin typeface="Arial" charset="0"/>
                <a:cs typeface="Arial" charset="0"/>
              </a:rPr>
              <a:t>2016</a:t>
            </a:r>
          </a:p>
        </p:txBody>
      </p:sp>
    </p:spTree>
  </p:cSld>
  <p:clrMapOvr>
    <a:masterClrMapping/>
  </p:clrMapOvr>
  <p:transition xmlns:p14="http://schemas.microsoft.com/office/powerpoint/2010/main" advTm="2834"/>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Short read genome sequencing and assembly</a:t>
            </a:r>
            <a:endParaRPr lang="en-US" sz="2400" dirty="0"/>
          </a:p>
        </p:txBody>
      </p:sp>
      <p:grpSp>
        <p:nvGrpSpPr>
          <p:cNvPr id="7" name="Group 6"/>
          <p:cNvGrpSpPr>
            <a:grpSpLocks/>
          </p:cNvGrpSpPr>
          <p:nvPr/>
        </p:nvGrpSpPr>
        <p:grpSpPr bwMode="auto">
          <a:xfrm>
            <a:off x="153930" y="1132229"/>
            <a:ext cx="7119932" cy="2163425"/>
            <a:chOff x="-512486" y="1121150"/>
            <a:chExt cx="7580946" cy="2162132"/>
          </a:xfrm>
        </p:grpSpPr>
        <p:sp>
          <p:nvSpPr>
            <p:cNvPr id="8" name="Rectangle 6"/>
            <p:cNvSpPr>
              <a:spLocks noChangeArrowheads="1"/>
            </p:cNvSpPr>
            <p:nvPr/>
          </p:nvSpPr>
          <p:spPr bwMode="auto">
            <a:xfrm>
              <a:off x="1924960" y="1299996"/>
              <a:ext cx="5143500" cy="17235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9" name="TextBox 18"/>
            <p:cNvSpPr txBox="1">
              <a:spLocks noChangeArrowheads="1"/>
            </p:cNvSpPr>
            <p:nvPr/>
          </p:nvSpPr>
          <p:spPr bwMode="auto">
            <a:xfrm>
              <a:off x="-512486" y="1121150"/>
              <a:ext cx="3212827" cy="707886"/>
            </a:xfrm>
            <a:prstGeom prst="rect">
              <a:avLst/>
            </a:prstGeom>
            <a:noFill/>
            <a:ln w="9525">
              <a:noFill/>
              <a:miter lim="800000"/>
              <a:headEnd/>
              <a:tailEnd/>
            </a:ln>
          </p:spPr>
          <p:txBody>
            <a:bodyPr wrap="square">
              <a:spAutoFit/>
            </a:bodyPr>
            <a:lstStyle/>
            <a:p>
              <a:pPr algn="ctr" eaLnBrk="0" hangingPunct="0">
                <a:buClr>
                  <a:srgbClr val="063DE8"/>
                </a:buClr>
                <a:buFont typeface="Wingdings" pitchFamily="2" charset="2"/>
                <a:buNone/>
              </a:pPr>
              <a:r>
                <a:rPr lang="en-US" sz="2000" dirty="0"/>
                <a:t>Genomic</a:t>
              </a:r>
            </a:p>
            <a:p>
              <a:pPr algn="ctr" eaLnBrk="0" hangingPunct="0">
                <a:buClr>
                  <a:srgbClr val="063DE8"/>
                </a:buClr>
                <a:buFont typeface="Wingdings" pitchFamily="2" charset="2"/>
                <a:buNone/>
              </a:pPr>
              <a:r>
                <a:rPr lang="en-US" sz="2000" dirty="0"/>
                <a:t>DNA</a:t>
              </a:r>
            </a:p>
          </p:txBody>
        </p:sp>
        <p:sp>
          <p:nvSpPr>
            <p:cNvPr id="10" name="Down Arrow 7"/>
            <p:cNvSpPr>
              <a:spLocks noChangeArrowheads="1"/>
            </p:cNvSpPr>
            <p:nvPr/>
          </p:nvSpPr>
          <p:spPr bwMode="auto">
            <a:xfrm rot="2850746">
              <a:off x="2986047" y="1653421"/>
              <a:ext cx="344084" cy="643396"/>
            </a:xfrm>
            <a:prstGeom prst="downArrow">
              <a:avLst>
                <a:gd name="adj1" fmla="val 50000"/>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nvGrpSpPr>
            <p:cNvPr id="11" name="Group 39"/>
            <p:cNvGrpSpPr>
              <a:grpSpLocks/>
            </p:cNvGrpSpPr>
            <p:nvPr/>
          </p:nvGrpSpPr>
          <p:grpSpPr bwMode="auto">
            <a:xfrm>
              <a:off x="1912123" y="2428428"/>
              <a:ext cx="1638300" cy="416375"/>
              <a:chOff x="1083860" y="2781300"/>
              <a:chExt cx="1638300" cy="495300"/>
            </a:xfrm>
          </p:grpSpPr>
          <p:sp>
            <p:nvSpPr>
              <p:cNvPr id="14" name="Rectangle 13"/>
              <p:cNvSpPr>
                <a:spLocks noChangeArrowheads="1"/>
              </p:cNvSpPr>
              <p:nvPr/>
            </p:nvSpPr>
            <p:spPr bwMode="auto">
              <a:xfrm>
                <a:off x="1248960" y="2781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5" name="Rectangle 19"/>
              <p:cNvSpPr>
                <a:spLocks noChangeArrowheads="1"/>
              </p:cNvSpPr>
              <p:nvPr/>
            </p:nvSpPr>
            <p:spPr bwMode="auto">
              <a:xfrm>
                <a:off x="1642660" y="30480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6" name="Rectangle 20"/>
              <p:cNvSpPr>
                <a:spLocks noChangeArrowheads="1"/>
              </p:cNvSpPr>
              <p:nvPr/>
            </p:nvSpPr>
            <p:spPr bwMode="auto">
              <a:xfrm>
                <a:off x="1896660" y="28575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 name="Rectangle 21"/>
              <p:cNvSpPr>
                <a:spLocks noChangeArrowheads="1"/>
              </p:cNvSpPr>
              <p:nvPr/>
            </p:nvSpPr>
            <p:spPr bwMode="auto">
              <a:xfrm>
                <a:off x="2277660" y="3162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 name="Rectangle 22"/>
              <p:cNvSpPr>
                <a:spLocks noChangeArrowheads="1"/>
              </p:cNvSpPr>
              <p:nvPr/>
            </p:nvSpPr>
            <p:spPr bwMode="auto">
              <a:xfrm>
                <a:off x="2468160" y="28829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9" name="Rectangle 23"/>
              <p:cNvSpPr>
                <a:spLocks noChangeArrowheads="1"/>
              </p:cNvSpPr>
              <p:nvPr/>
            </p:nvSpPr>
            <p:spPr bwMode="auto">
              <a:xfrm>
                <a:off x="1083860" y="30734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sp>
          <p:nvSpPr>
            <p:cNvPr id="12" name="TextBox 30"/>
            <p:cNvSpPr txBox="1">
              <a:spLocks noChangeArrowheads="1"/>
            </p:cNvSpPr>
            <p:nvPr/>
          </p:nvSpPr>
          <p:spPr bwMode="auto">
            <a:xfrm>
              <a:off x="378825" y="2268226"/>
              <a:ext cx="1564696" cy="1015056"/>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Short insert </a:t>
              </a:r>
            </a:p>
            <a:p>
              <a:pPr algn="ctr" eaLnBrk="0" hangingPunct="0">
                <a:buClr>
                  <a:srgbClr val="063DE8"/>
                </a:buClr>
                <a:buFont typeface="Wingdings" pitchFamily="2" charset="2"/>
                <a:buNone/>
              </a:pPr>
              <a:r>
                <a:rPr lang="en-US" sz="2000" dirty="0"/>
                <a:t>f</a:t>
              </a:r>
              <a:r>
                <a:rPr lang="en-US" sz="2000" dirty="0" smtClean="0"/>
                <a:t>ragment</a:t>
              </a:r>
            </a:p>
            <a:p>
              <a:pPr algn="ctr" eaLnBrk="0" hangingPunct="0">
                <a:buClr>
                  <a:srgbClr val="063DE8"/>
                </a:buClr>
                <a:buFont typeface="Wingdings" pitchFamily="2" charset="2"/>
                <a:buNone/>
              </a:pPr>
              <a:r>
                <a:rPr lang="en-US" sz="2000" dirty="0" smtClean="0"/>
                <a:t>(270bp)</a:t>
              </a:r>
              <a:endParaRPr lang="en-US" sz="2000" dirty="0"/>
            </a:p>
          </p:txBody>
        </p:sp>
        <p:sp>
          <p:nvSpPr>
            <p:cNvPr id="13" name="TextBox 143"/>
            <p:cNvSpPr txBox="1">
              <a:spLocks noChangeArrowheads="1"/>
            </p:cNvSpPr>
            <p:nvPr/>
          </p:nvSpPr>
          <p:spPr bwMode="auto">
            <a:xfrm>
              <a:off x="3324566" y="1648324"/>
              <a:ext cx="2336001" cy="707886"/>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u="sng" dirty="0"/>
                <a:t>Random </a:t>
              </a:r>
              <a:r>
                <a:rPr lang="en-US" sz="2000" dirty="0"/>
                <a:t>fragmentation</a:t>
              </a:r>
            </a:p>
          </p:txBody>
        </p:sp>
      </p:grpSp>
      <p:grpSp>
        <p:nvGrpSpPr>
          <p:cNvPr id="27" name="Group 26"/>
          <p:cNvGrpSpPr>
            <a:grpSpLocks/>
          </p:cNvGrpSpPr>
          <p:nvPr/>
        </p:nvGrpSpPr>
        <p:grpSpPr bwMode="auto">
          <a:xfrm>
            <a:off x="429587" y="3368063"/>
            <a:ext cx="5603968" cy="2874963"/>
            <a:chOff x="174167" y="3041696"/>
            <a:chExt cx="5604180" cy="2874661"/>
          </a:xfrm>
        </p:grpSpPr>
        <p:grpSp>
          <p:nvGrpSpPr>
            <p:cNvPr id="28" name="Group 111"/>
            <p:cNvGrpSpPr>
              <a:grpSpLocks/>
            </p:cNvGrpSpPr>
            <p:nvPr/>
          </p:nvGrpSpPr>
          <p:grpSpPr bwMode="auto">
            <a:xfrm>
              <a:off x="1739218" y="3580305"/>
              <a:ext cx="1823016" cy="566529"/>
              <a:chOff x="942975" y="4252686"/>
              <a:chExt cx="1823016" cy="723900"/>
            </a:xfrm>
          </p:grpSpPr>
          <p:grpSp>
            <p:nvGrpSpPr>
              <p:cNvPr id="47" name="Group 51"/>
              <p:cNvGrpSpPr>
                <a:grpSpLocks/>
              </p:cNvGrpSpPr>
              <p:nvPr/>
            </p:nvGrpSpPr>
            <p:grpSpPr bwMode="auto">
              <a:xfrm>
                <a:off x="1334860" y="4252686"/>
                <a:ext cx="516731" cy="114300"/>
                <a:chOff x="638175" y="5283200"/>
                <a:chExt cx="516731" cy="114300"/>
              </a:xfrm>
            </p:grpSpPr>
            <p:sp>
              <p:nvSpPr>
                <p:cNvPr id="72" name="Rectangle 48"/>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3" name="Rectangle 49"/>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4" name="Rectangle 50"/>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8" name="Group 52"/>
              <p:cNvGrpSpPr>
                <a:grpSpLocks/>
              </p:cNvGrpSpPr>
              <p:nvPr/>
            </p:nvGrpSpPr>
            <p:grpSpPr bwMode="auto">
              <a:xfrm>
                <a:off x="942975" y="4572001"/>
                <a:ext cx="516731" cy="114300"/>
                <a:chOff x="638175" y="5283200"/>
                <a:chExt cx="516731" cy="114300"/>
              </a:xfrm>
            </p:grpSpPr>
            <p:sp>
              <p:nvSpPr>
                <p:cNvPr id="69" name="Rectangle 5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0" name="Rectangle 5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1" name="Rectangle 5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9" name="Group 56"/>
              <p:cNvGrpSpPr>
                <a:grpSpLocks/>
              </p:cNvGrpSpPr>
              <p:nvPr/>
            </p:nvGrpSpPr>
            <p:grpSpPr bwMode="auto">
              <a:xfrm>
                <a:off x="1596117" y="4572000"/>
                <a:ext cx="516731" cy="114300"/>
                <a:chOff x="638175" y="5283200"/>
                <a:chExt cx="516731" cy="114300"/>
              </a:xfrm>
            </p:grpSpPr>
            <p:sp>
              <p:nvSpPr>
                <p:cNvPr id="66" name="Rectangle 57"/>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7" name="Rectangle 58"/>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8" name="Rectangle 59"/>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50" name="Group 60"/>
              <p:cNvGrpSpPr>
                <a:grpSpLocks/>
              </p:cNvGrpSpPr>
              <p:nvPr/>
            </p:nvGrpSpPr>
            <p:grpSpPr bwMode="auto">
              <a:xfrm>
                <a:off x="2075089" y="4267200"/>
                <a:ext cx="516731" cy="114300"/>
                <a:chOff x="638175" y="5283200"/>
                <a:chExt cx="516731" cy="114300"/>
              </a:xfrm>
            </p:grpSpPr>
            <p:sp>
              <p:nvSpPr>
                <p:cNvPr id="63" name="Rectangle 61"/>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4" name="Rectangle 62"/>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5" name="Rectangle 63"/>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51" name="Group 64"/>
              <p:cNvGrpSpPr>
                <a:grpSpLocks/>
              </p:cNvGrpSpPr>
              <p:nvPr/>
            </p:nvGrpSpPr>
            <p:grpSpPr bwMode="auto">
              <a:xfrm>
                <a:off x="2249260" y="4557486"/>
                <a:ext cx="516731" cy="114300"/>
                <a:chOff x="638175" y="5283200"/>
                <a:chExt cx="516731" cy="114300"/>
              </a:xfrm>
            </p:grpSpPr>
            <p:sp>
              <p:nvSpPr>
                <p:cNvPr id="60" name="Rectangle 65"/>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1" name="Rectangle 66"/>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2" name="Rectangle 67"/>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52" name="Group 68"/>
              <p:cNvGrpSpPr>
                <a:grpSpLocks/>
              </p:cNvGrpSpPr>
              <p:nvPr/>
            </p:nvGrpSpPr>
            <p:grpSpPr bwMode="auto">
              <a:xfrm>
                <a:off x="1480002" y="4862286"/>
                <a:ext cx="516731" cy="114300"/>
                <a:chOff x="638175" y="5283200"/>
                <a:chExt cx="516731" cy="114300"/>
              </a:xfrm>
            </p:grpSpPr>
            <p:sp>
              <p:nvSpPr>
                <p:cNvPr id="57" name="Rectangle 69"/>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8" name="Rectangle 70"/>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9" name="Rectangle 71"/>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53" name="Group 72"/>
              <p:cNvGrpSpPr>
                <a:grpSpLocks/>
              </p:cNvGrpSpPr>
              <p:nvPr/>
            </p:nvGrpSpPr>
            <p:grpSpPr bwMode="auto">
              <a:xfrm>
                <a:off x="2176687" y="4862286"/>
                <a:ext cx="516731" cy="114300"/>
                <a:chOff x="638175" y="5283200"/>
                <a:chExt cx="516731" cy="114300"/>
              </a:xfrm>
            </p:grpSpPr>
            <p:sp>
              <p:nvSpPr>
                <p:cNvPr id="54" name="Rectangle 7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5" name="Rectangle 7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6" name="Rectangle 7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sp>
          <p:nvSpPr>
            <p:cNvPr id="29" name="TextBox 76"/>
            <p:cNvSpPr txBox="1">
              <a:spLocks noChangeArrowheads="1"/>
            </p:cNvSpPr>
            <p:nvPr/>
          </p:nvSpPr>
          <p:spPr bwMode="auto">
            <a:xfrm>
              <a:off x="174167" y="4592918"/>
              <a:ext cx="1973943" cy="1323439"/>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a:t>Paired-end short insert reads</a:t>
              </a:r>
            </a:p>
            <a:p>
              <a:pPr algn="ctr" eaLnBrk="0" hangingPunct="0">
                <a:buClr>
                  <a:srgbClr val="063DE8"/>
                </a:buClr>
                <a:buFont typeface="Wingdings" pitchFamily="2" charset="2"/>
                <a:buNone/>
              </a:pPr>
              <a:r>
                <a:rPr lang="en-US" sz="2000" dirty="0" smtClean="0"/>
                <a:t>(</a:t>
              </a:r>
              <a:r>
                <a:rPr lang="en-US" sz="2000" dirty="0" smtClean="0">
                  <a:solidFill>
                    <a:srgbClr val="FF0000"/>
                  </a:solidFill>
                </a:rPr>
                <a:t>millions</a:t>
              </a:r>
              <a:r>
                <a:rPr lang="en-US" sz="2000" dirty="0"/>
                <a:t>)</a:t>
              </a:r>
            </a:p>
          </p:txBody>
        </p:sp>
        <p:sp>
          <p:nvSpPr>
            <p:cNvPr id="30" name="Down Arrow 78"/>
            <p:cNvSpPr>
              <a:spLocks noChangeArrowheads="1"/>
            </p:cNvSpPr>
            <p:nvPr/>
          </p:nvSpPr>
          <p:spPr bwMode="auto">
            <a:xfrm>
              <a:off x="2598326" y="3082382"/>
              <a:ext cx="344084" cy="293447"/>
            </a:xfrm>
            <a:prstGeom prst="downArrow">
              <a:avLst>
                <a:gd name="adj1" fmla="val 50000"/>
                <a:gd name="adj2" fmla="val 50000"/>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31" name="TextBox 115"/>
            <p:cNvSpPr txBox="1">
              <a:spLocks noChangeArrowheads="1"/>
            </p:cNvSpPr>
            <p:nvPr/>
          </p:nvSpPr>
          <p:spPr bwMode="auto">
            <a:xfrm>
              <a:off x="3768933" y="3041696"/>
              <a:ext cx="2009414" cy="40006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Library Creation</a:t>
              </a:r>
              <a:endParaRPr lang="en-US" sz="2000" dirty="0"/>
            </a:p>
          </p:txBody>
        </p:sp>
        <p:grpSp>
          <p:nvGrpSpPr>
            <p:cNvPr id="32" name="Group 268"/>
            <p:cNvGrpSpPr>
              <a:grpSpLocks/>
            </p:cNvGrpSpPr>
            <p:nvPr/>
          </p:nvGrpSpPr>
          <p:grpSpPr bwMode="auto">
            <a:xfrm>
              <a:off x="2190758" y="4963900"/>
              <a:ext cx="1136650" cy="496888"/>
              <a:chOff x="2286001" y="4648200"/>
              <a:chExt cx="1577298" cy="388894"/>
            </a:xfrm>
          </p:grpSpPr>
          <p:pic>
            <p:nvPicPr>
              <p:cNvPr id="35"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286001" y="4800601"/>
                <a:ext cx="365497" cy="74477"/>
              </a:xfrm>
              <a:prstGeom prst="rect">
                <a:avLst/>
              </a:prstGeom>
              <a:noFill/>
              <a:ln w="9525">
                <a:noFill/>
                <a:miter lim="800000"/>
                <a:headEnd/>
                <a:tailEnd/>
              </a:ln>
            </p:spPr>
          </p:pic>
          <p:pic>
            <p:nvPicPr>
              <p:cNvPr id="36"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38400" y="4953000"/>
                <a:ext cx="365497" cy="74477"/>
              </a:xfrm>
              <a:prstGeom prst="rect">
                <a:avLst/>
              </a:prstGeom>
              <a:noFill/>
              <a:ln w="9525">
                <a:noFill/>
                <a:miter lim="800000"/>
                <a:headEnd/>
                <a:tailEnd/>
              </a:ln>
            </p:spPr>
          </p:pic>
          <p:pic>
            <p:nvPicPr>
              <p:cNvPr id="3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67000" y="4876800"/>
                <a:ext cx="365497" cy="74477"/>
              </a:xfrm>
              <a:prstGeom prst="rect">
                <a:avLst/>
              </a:prstGeom>
              <a:noFill/>
              <a:ln w="9525">
                <a:noFill/>
                <a:miter lim="800000"/>
                <a:headEnd/>
                <a:tailEnd/>
              </a:ln>
            </p:spPr>
          </p:pic>
          <p:pic>
            <p:nvPicPr>
              <p:cNvPr id="38"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38400" y="4648200"/>
                <a:ext cx="365497" cy="74477"/>
              </a:xfrm>
              <a:prstGeom prst="rect">
                <a:avLst/>
              </a:prstGeom>
              <a:noFill/>
              <a:ln w="9525">
                <a:noFill/>
                <a:miter lim="800000"/>
                <a:headEnd/>
                <a:tailEnd/>
              </a:ln>
            </p:spPr>
          </p:pic>
          <p:pic>
            <p:nvPicPr>
              <p:cNvPr id="3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13608" y="4758431"/>
                <a:ext cx="365497" cy="74477"/>
              </a:xfrm>
              <a:prstGeom prst="rect">
                <a:avLst/>
              </a:prstGeom>
              <a:noFill/>
              <a:ln w="9525">
                <a:noFill/>
                <a:miter lim="800000"/>
                <a:headEnd/>
                <a:tailEnd/>
              </a:ln>
            </p:spPr>
          </p:pic>
          <p:pic>
            <p:nvPicPr>
              <p:cNvPr id="40"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64528" y="4962617"/>
                <a:ext cx="365497" cy="74477"/>
              </a:xfrm>
              <a:prstGeom prst="rect">
                <a:avLst/>
              </a:prstGeom>
              <a:noFill/>
              <a:ln w="9525">
                <a:noFill/>
                <a:miter lim="800000"/>
                <a:headEnd/>
                <a:tailEnd/>
              </a:ln>
            </p:spPr>
          </p:pic>
          <p:pic>
            <p:nvPicPr>
              <p:cNvPr id="41"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68967" y="4661516"/>
                <a:ext cx="365497" cy="74477"/>
              </a:xfrm>
              <a:prstGeom prst="rect">
                <a:avLst/>
              </a:prstGeom>
              <a:noFill/>
              <a:ln w="9525">
                <a:noFill/>
                <a:miter lim="800000"/>
                <a:headEnd/>
                <a:tailEnd/>
              </a:ln>
            </p:spPr>
          </p:pic>
          <p:pic>
            <p:nvPicPr>
              <p:cNvPr id="42"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77592" y="4842768"/>
                <a:ext cx="365497" cy="74477"/>
              </a:xfrm>
              <a:prstGeom prst="rect">
                <a:avLst/>
              </a:prstGeom>
              <a:noFill/>
              <a:ln w="9525">
                <a:noFill/>
                <a:miter lim="800000"/>
                <a:headEnd/>
                <a:tailEnd/>
              </a:ln>
            </p:spPr>
          </p:pic>
          <p:pic>
            <p:nvPicPr>
              <p:cNvPr id="43"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79559" y="4724399"/>
                <a:ext cx="365497" cy="74477"/>
              </a:xfrm>
              <a:prstGeom prst="rect">
                <a:avLst/>
              </a:prstGeom>
              <a:noFill/>
              <a:ln w="9525">
                <a:noFill/>
                <a:miter lim="800000"/>
                <a:headEnd/>
                <a:tailEnd/>
              </a:ln>
            </p:spPr>
          </p:pic>
          <p:pic>
            <p:nvPicPr>
              <p:cNvPr id="44"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11370" y="4962613"/>
                <a:ext cx="365497" cy="74477"/>
              </a:xfrm>
              <a:prstGeom prst="rect">
                <a:avLst/>
              </a:prstGeom>
              <a:noFill/>
              <a:ln w="9525">
                <a:noFill/>
                <a:miter lim="800000"/>
                <a:headEnd/>
                <a:tailEnd/>
              </a:ln>
            </p:spPr>
          </p:pic>
          <p:pic>
            <p:nvPicPr>
              <p:cNvPr id="45"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97802" y="4842767"/>
                <a:ext cx="365497" cy="74477"/>
              </a:xfrm>
              <a:prstGeom prst="rect">
                <a:avLst/>
              </a:prstGeom>
              <a:noFill/>
              <a:ln w="9525">
                <a:noFill/>
                <a:miter lim="800000"/>
                <a:headEnd/>
                <a:tailEnd/>
              </a:ln>
            </p:spPr>
          </p:pic>
          <p:pic>
            <p:nvPicPr>
              <p:cNvPr id="46"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34179" y="4653377"/>
                <a:ext cx="365497" cy="74477"/>
              </a:xfrm>
              <a:prstGeom prst="rect">
                <a:avLst/>
              </a:prstGeom>
              <a:noFill/>
              <a:ln w="9525">
                <a:noFill/>
                <a:miter lim="800000"/>
                <a:headEnd/>
                <a:tailEnd/>
              </a:ln>
            </p:spPr>
          </p:pic>
        </p:grpSp>
        <p:sp>
          <p:nvSpPr>
            <p:cNvPr id="33" name="Down Arrow 142"/>
            <p:cNvSpPr>
              <a:spLocks noChangeArrowheads="1"/>
            </p:cNvSpPr>
            <p:nvPr/>
          </p:nvSpPr>
          <p:spPr bwMode="auto">
            <a:xfrm>
              <a:off x="2598326" y="4339690"/>
              <a:ext cx="344084" cy="293447"/>
            </a:xfrm>
            <a:prstGeom prst="downArrow">
              <a:avLst>
                <a:gd name="adj1" fmla="val 50000"/>
                <a:gd name="adj2" fmla="val 50000"/>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34" name="TextBox 146"/>
            <p:cNvSpPr txBox="1">
              <a:spLocks noChangeArrowheads="1"/>
            </p:cNvSpPr>
            <p:nvPr/>
          </p:nvSpPr>
          <p:spPr bwMode="auto">
            <a:xfrm>
              <a:off x="3991621" y="4318961"/>
              <a:ext cx="1539515" cy="40006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Sequencing</a:t>
              </a:r>
              <a:endParaRPr lang="en-US" sz="2000" dirty="0"/>
            </a:p>
          </p:txBody>
        </p:sp>
      </p:grpSp>
      <p:sp>
        <p:nvSpPr>
          <p:cNvPr id="75" name="Down Arrow 7"/>
          <p:cNvSpPr>
            <a:spLocks noChangeArrowheads="1"/>
          </p:cNvSpPr>
          <p:nvPr/>
        </p:nvSpPr>
        <p:spPr bwMode="auto">
          <a:xfrm>
            <a:off x="3141417" y="5944496"/>
            <a:ext cx="344290" cy="365760"/>
          </a:xfrm>
          <a:prstGeom prst="downArrow">
            <a:avLst>
              <a:gd name="adj1" fmla="val 38933"/>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7" name="Rectangle 6"/>
          <p:cNvSpPr>
            <a:spLocks noChangeArrowheads="1"/>
          </p:cNvSpPr>
          <p:nvPr/>
        </p:nvSpPr>
        <p:spPr bwMode="auto">
          <a:xfrm>
            <a:off x="1683289" y="6508245"/>
            <a:ext cx="1074784"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8" name="Rectangle 6"/>
          <p:cNvSpPr>
            <a:spLocks noChangeArrowheads="1"/>
          </p:cNvSpPr>
          <p:nvPr/>
        </p:nvSpPr>
        <p:spPr bwMode="auto">
          <a:xfrm>
            <a:off x="2861766" y="6508245"/>
            <a:ext cx="2097253"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9" name="Rectangle 6"/>
          <p:cNvSpPr>
            <a:spLocks noChangeArrowheads="1"/>
          </p:cNvSpPr>
          <p:nvPr/>
        </p:nvSpPr>
        <p:spPr bwMode="auto">
          <a:xfrm>
            <a:off x="1220829" y="6517770"/>
            <a:ext cx="365760"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87" name="TextBox 146"/>
          <p:cNvSpPr txBox="1">
            <a:spLocks noChangeArrowheads="1"/>
          </p:cNvSpPr>
          <p:nvPr/>
        </p:nvSpPr>
        <p:spPr bwMode="auto">
          <a:xfrm>
            <a:off x="3921550" y="5606616"/>
            <a:ext cx="2458509" cy="400110"/>
          </a:xfrm>
          <a:prstGeom prst="rect">
            <a:avLst/>
          </a:prstGeom>
          <a:noFill/>
          <a:ln w="9525">
            <a:noFill/>
            <a:miter lim="800000"/>
            <a:headEnd/>
            <a:tailEnd/>
          </a:ln>
        </p:spPr>
        <p:txBody>
          <a:bodyPr wrap="square">
            <a:spAutoFit/>
          </a:bodyPr>
          <a:lstStyle/>
          <a:p>
            <a:pPr algn="ctr" eaLnBrk="0" hangingPunct="0">
              <a:buClr>
                <a:srgbClr val="063DE8"/>
              </a:buClr>
              <a:buFont typeface="Wingdings" pitchFamily="2" charset="2"/>
              <a:buNone/>
            </a:pPr>
            <a:r>
              <a:rPr lang="en-US" sz="2000" dirty="0" smtClean="0"/>
              <a:t>Assemble reads </a:t>
            </a:r>
            <a:endParaRPr lang="en-US" sz="2000" dirty="0"/>
          </a:p>
        </p:txBody>
      </p:sp>
      <p:sp>
        <p:nvSpPr>
          <p:cNvPr id="133" name="TextBox 132"/>
          <p:cNvSpPr txBox="1"/>
          <p:nvPr/>
        </p:nvSpPr>
        <p:spPr>
          <a:xfrm>
            <a:off x="1847064" y="1699215"/>
            <a:ext cx="1834798" cy="523220"/>
          </a:xfrm>
          <a:prstGeom prst="rect">
            <a:avLst/>
          </a:prstGeom>
          <a:noFill/>
        </p:spPr>
        <p:txBody>
          <a:bodyPr wrap="square" rtlCol="0">
            <a:spAutoFit/>
          </a:bodyPr>
          <a:lstStyle/>
          <a:p>
            <a:r>
              <a:rPr lang="en-US" sz="2800" dirty="0" err="1" smtClean="0"/>
              <a:t>Illumina</a:t>
            </a:r>
            <a:endParaRPr lang="en-US" sz="2800" dirty="0"/>
          </a:p>
        </p:txBody>
      </p:sp>
    </p:spTree>
    <p:extLst>
      <p:ext uri="{BB962C8B-B14F-4D97-AF65-F5344CB8AC3E}">
        <p14:creationId xmlns:p14="http://schemas.microsoft.com/office/powerpoint/2010/main" val="31358932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p:cNvSpPr>
          <p:nvPr>
            <p:ph type="title"/>
          </p:nvPr>
        </p:nvSpPr>
        <p:spPr>
          <a:xfrm>
            <a:off x="661988" y="0"/>
            <a:ext cx="8229600" cy="1143000"/>
          </a:xfrm>
        </p:spPr>
        <p:txBody>
          <a:bodyPr/>
          <a:lstStyle/>
          <a:p>
            <a:pPr eaLnBrk="1" hangingPunct="1">
              <a:defRPr/>
            </a:pPr>
            <a:r>
              <a:rPr lang="en-US" dirty="0"/>
              <a:t>A</a:t>
            </a:r>
            <a:r>
              <a:rPr lang="en-US" dirty="0" smtClean="0"/>
              <a:t>ssembly outline</a:t>
            </a:r>
          </a:p>
        </p:txBody>
      </p:sp>
      <p:sp>
        <p:nvSpPr>
          <p:cNvPr id="149506" name="Down Arrow 74"/>
          <p:cNvSpPr>
            <a:spLocks noChangeArrowheads="1"/>
          </p:cNvSpPr>
          <p:nvPr/>
        </p:nvSpPr>
        <p:spPr bwMode="auto">
          <a:xfrm>
            <a:off x="3824288" y="2298700"/>
            <a:ext cx="506412" cy="307975"/>
          </a:xfrm>
          <a:prstGeom prst="downArrow">
            <a:avLst>
              <a:gd name="adj1" fmla="val 50000"/>
              <a:gd name="adj2" fmla="val 50000"/>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9507" name="Rectangle 90"/>
          <p:cNvSpPr>
            <a:spLocks noChangeArrowheads="1"/>
          </p:cNvSpPr>
          <p:nvPr/>
        </p:nvSpPr>
        <p:spPr bwMode="auto">
          <a:xfrm>
            <a:off x="3687763" y="1700213"/>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08" name="Rectangle 91"/>
          <p:cNvSpPr>
            <a:spLocks noChangeArrowheads="1"/>
          </p:cNvSpPr>
          <p:nvPr/>
        </p:nvSpPr>
        <p:spPr bwMode="auto">
          <a:xfrm>
            <a:off x="3833813" y="1700213"/>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09" name="Rectangle 92"/>
          <p:cNvSpPr>
            <a:spLocks noChangeArrowheads="1"/>
          </p:cNvSpPr>
          <p:nvPr/>
        </p:nvSpPr>
        <p:spPr bwMode="auto">
          <a:xfrm>
            <a:off x="3987800" y="16970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0" name="Rectangle 93"/>
          <p:cNvSpPr>
            <a:spLocks noChangeArrowheads="1"/>
          </p:cNvSpPr>
          <p:nvPr/>
        </p:nvSpPr>
        <p:spPr bwMode="auto">
          <a:xfrm>
            <a:off x="4143375" y="1700213"/>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1" name="Rectangle 94"/>
          <p:cNvSpPr>
            <a:spLocks noChangeArrowheads="1"/>
          </p:cNvSpPr>
          <p:nvPr/>
        </p:nvSpPr>
        <p:spPr bwMode="auto">
          <a:xfrm>
            <a:off x="4297363" y="1700213"/>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2" name="Rectangle 95"/>
          <p:cNvSpPr>
            <a:spLocks noChangeArrowheads="1"/>
          </p:cNvSpPr>
          <p:nvPr/>
        </p:nvSpPr>
        <p:spPr bwMode="auto">
          <a:xfrm>
            <a:off x="4445000" y="1697038"/>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3" name="Rectangle 97"/>
          <p:cNvSpPr>
            <a:spLocks noChangeArrowheads="1"/>
          </p:cNvSpPr>
          <p:nvPr/>
        </p:nvSpPr>
        <p:spPr bwMode="auto">
          <a:xfrm>
            <a:off x="3467100" y="18113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4" name="Rectangle 98"/>
          <p:cNvSpPr>
            <a:spLocks noChangeArrowheads="1"/>
          </p:cNvSpPr>
          <p:nvPr/>
        </p:nvSpPr>
        <p:spPr bwMode="auto">
          <a:xfrm>
            <a:off x="3611563" y="18113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5" name="Rectangle 99"/>
          <p:cNvSpPr>
            <a:spLocks noChangeArrowheads="1"/>
          </p:cNvSpPr>
          <p:nvPr/>
        </p:nvSpPr>
        <p:spPr bwMode="auto">
          <a:xfrm>
            <a:off x="3767138" y="18097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6" name="Rectangle 100"/>
          <p:cNvSpPr>
            <a:spLocks noChangeArrowheads="1"/>
          </p:cNvSpPr>
          <p:nvPr/>
        </p:nvSpPr>
        <p:spPr bwMode="auto">
          <a:xfrm>
            <a:off x="3921125" y="18113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7" name="Rectangle 101"/>
          <p:cNvSpPr>
            <a:spLocks noChangeArrowheads="1"/>
          </p:cNvSpPr>
          <p:nvPr/>
        </p:nvSpPr>
        <p:spPr bwMode="auto">
          <a:xfrm>
            <a:off x="4076700" y="18113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8" name="Rectangle 102"/>
          <p:cNvSpPr>
            <a:spLocks noChangeArrowheads="1"/>
          </p:cNvSpPr>
          <p:nvPr/>
        </p:nvSpPr>
        <p:spPr bwMode="auto">
          <a:xfrm>
            <a:off x="4224338" y="18097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19" name="Rectangle 103"/>
          <p:cNvSpPr>
            <a:spLocks noChangeArrowheads="1"/>
          </p:cNvSpPr>
          <p:nvPr/>
        </p:nvSpPr>
        <p:spPr bwMode="auto">
          <a:xfrm>
            <a:off x="3559175" y="1925638"/>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0" name="Rectangle 104"/>
          <p:cNvSpPr>
            <a:spLocks noChangeArrowheads="1"/>
          </p:cNvSpPr>
          <p:nvPr/>
        </p:nvSpPr>
        <p:spPr bwMode="auto">
          <a:xfrm>
            <a:off x="3705225" y="19256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1" name="Rectangle 105"/>
          <p:cNvSpPr>
            <a:spLocks noChangeArrowheads="1"/>
          </p:cNvSpPr>
          <p:nvPr/>
        </p:nvSpPr>
        <p:spPr bwMode="auto">
          <a:xfrm>
            <a:off x="3859213" y="1924050"/>
            <a:ext cx="66675" cy="90488"/>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2" name="Rectangle 106"/>
          <p:cNvSpPr>
            <a:spLocks noChangeArrowheads="1"/>
          </p:cNvSpPr>
          <p:nvPr/>
        </p:nvSpPr>
        <p:spPr bwMode="auto">
          <a:xfrm>
            <a:off x="4014788" y="19256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3" name="Rectangle 107"/>
          <p:cNvSpPr>
            <a:spLocks noChangeArrowheads="1"/>
          </p:cNvSpPr>
          <p:nvPr/>
        </p:nvSpPr>
        <p:spPr bwMode="auto">
          <a:xfrm>
            <a:off x="4168775" y="1925638"/>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4" name="Rectangle 108"/>
          <p:cNvSpPr>
            <a:spLocks noChangeArrowheads="1"/>
          </p:cNvSpPr>
          <p:nvPr/>
        </p:nvSpPr>
        <p:spPr bwMode="auto">
          <a:xfrm>
            <a:off x="4316413" y="19240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5" name="Rectangle 109"/>
          <p:cNvSpPr>
            <a:spLocks noChangeArrowheads="1"/>
          </p:cNvSpPr>
          <p:nvPr/>
        </p:nvSpPr>
        <p:spPr bwMode="auto">
          <a:xfrm>
            <a:off x="3662363" y="20383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6" name="Rectangle 110"/>
          <p:cNvSpPr>
            <a:spLocks noChangeArrowheads="1"/>
          </p:cNvSpPr>
          <p:nvPr/>
        </p:nvSpPr>
        <p:spPr bwMode="auto">
          <a:xfrm>
            <a:off x="3806825" y="2038350"/>
            <a:ext cx="66675" cy="90488"/>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7" name="Rectangle 111"/>
          <p:cNvSpPr>
            <a:spLocks noChangeArrowheads="1"/>
          </p:cNvSpPr>
          <p:nvPr/>
        </p:nvSpPr>
        <p:spPr bwMode="auto">
          <a:xfrm>
            <a:off x="3962400" y="2035175"/>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8" name="Rectangle 112"/>
          <p:cNvSpPr>
            <a:spLocks noChangeArrowheads="1"/>
          </p:cNvSpPr>
          <p:nvPr/>
        </p:nvSpPr>
        <p:spPr bwMode="auto">
          <a:xfrm>
            <a:off x="4116388" y="20383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29" name="Rectangle 113"/>
          <p:cNvSpPr>
            <a:spLocks noChangeArrowheads="1"/>
          </p:cNvSpPr>
          <p:nvPr/>
        </p:nvSpPr>
        <p:spPr bwMode="auto">
          <a:xfrm>
            <a:off x="4271963" y="20383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9530" name="Rectangle 114"/>
          <p:cNvSpPr>
            <a:spLocks noChangeArrowheads="1"/>
          </p:cNvSpPr>
          <p:nvPr/>
        </p:nvSpPr>
        <p:spPr bwMode="auto">
          <a:xfrm>
            <a:off x="4419600" y="2035175"/>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grpSp>
        <p:nvGrpSpPr>
          <p:cNvPr id="149531" name="Group 319"/>
          <p:cNvGrpSpPr>
            <a:grpSpLocks/>
          </p:cNvGrpSpPr>
          <p:nvPr/>
        </p:nvGrpSpPr>
        <p:grpSpPr bwMode="auto">
          <a:xfrm>
            <a:off x="2282825" y="3783013"/>
            <a:ext cx="3800475" cy="615950"/>
            <a:chOff x="678658" y="3609975"/>
            <a:chExt cx="3799764" cy="614446"/>
          </a:xfrm>
        </p:grpSpPr>
        <p:sp>
          <p:nvSpPr>
            <p:cNvPr id="321" name="Rectangle 320"/>
            <p:cNvSpPr/>
            <p:nvPr/>
          </p:nvSpPr>
          <p:spPr bwMode="auto">
            <a:xfrm>
              <a:off x="1632568" y="3904529"/>
              <a:ext cx="792014" cy="102935"/>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22" name="Rectangle 321"/>
            <p:cNvSpPr/>
            <p:nvPr/>
          </p:nvSpPr>
          <p:spPr bwMode="auto">
            <a:xfrm>
              <a:off x="3056288" y="3904529"/>
              <a:ext cx="945973" cy="102935"/>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23" name="Rectangle 322"/>
            <p:cNvSpPr/>
            <p:nvPr/>
          </p:nvSpPr>
          <p:spPr bwMode="auto">
            <a:xfrm>
              <a:off x="678658" y="3904529"/>
              <a:ext cx="884073" cy="102935"/>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nvGrpSpPr>
            <p:cNvPr id="324" name="Group 323"/>
            <p:cNvGrpSpPr/>
            <p:nvPr/>
          </p:nvGrpSpPr>
          <p:grpSpPr>
            <a:xfrm>
              <a:off x="684565" y="3743325"/>
              <a:ext cx="279824" cy="73819"/>
              <a:chOff x="548481" y="4688284"/>
              <a:chExt cx="601663" cy="165497"/>
            </a:xfrm>
            <a:solidFill>
              <a:srgbClr val="0070C0"/>
            </a:solidFill>
          </p:grpSpPr>
          <p:sp>
            <p:nvSpPr>
              <p:cNvPr id="385" name="Rectangle 384"/>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6" name="Rectangle 385"/>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7" name="Freeform 38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5" name="Group 324"/>
            <p:cNvGrpSpPr/>
            <p:nvPr/>
          </p:nvGrpSpPr>
          <p:grpSpPr>
            <a:xfrm>
              <a:off x="1012379" y="3743325"/>
              <a:ext cx="279824" cy="73819"/>
              <a:chOff x="548481" y="4688284"/>
              <a:chExt cx="601663" cy="165497"/>
            </a:xfrm>
            <a:solidFill>
              <a:srgbClr val="0070C0"/>
            </a:solidFill>
          </p:grpSpPr>
          <p:sp>
            <p:nvSpPr>
              <p:cNvPr id="382" name="Rectangle 381"/>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3" name="Rectangle 382"/>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4" name="Freeform 38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6" name="Group 325"/>
            <p:cNvGrpSpPr/>
            <p:nvPr/>
          </p:nvGrpSpPr>
          <p:grpSpPr>
            <a:xfrm>
              <a:off x="1459801" y="3743325"/>
              <a:ext cx="279824" cy="73819"/>
              <a:chOff x="548481" y="4688284"/>
              <a:chExt cx="601663" cy="165497"/>
            </a:xfrm>
            <a:solidFill>
              <a:srgbClr val="0070C0"/>
            </a:solidFill>
          </p:grpSpPr>
          <p:sp>
            <p:nvSpPr>
              <p:cNvPr id="379" name="Rectangle 378"/>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0" name="Rectangle 379"/>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81" name="Freeform 38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7" name="Group 326"/>
            <p:cNvGrpSpPr/>
            <p:nvPr/>
          </p:nvGrpSpPr>
          <p:grpSpPr>
            <a:xfrm>
              <a:off x="1202865" y="3638550"/>
              <a:ext cx="279824" cy="73819"/>
              <a:chOff x="548481" y="4688284"/>
              <a:chExt cx="601663" cy="165497"/>
            </a:xfrm>
            <a:solidFill>
              <a:srgbClr val="0070C0"/>
            </a:solidFill>
          </p:grpSpPr>
          <p:sp>
            <p:nvSpPr>
              <p:cNvPr id="376" name="Rectangle 375"/>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7" name="Rectangle 376"/>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78" name="Freeform 37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8" name="Group 327"/>
            <p:cNvGrpSpPr/>
            <p:nvPr/>
          </p:nvGrpSpPr>
          <p:grpSpPr>
            <a:xfrm>
              <a:off x="1792045" y="3743325"/>
              <a:ext cx="279824" cy="73819"/>
              <a:chOff x="548481" y="4688284"/>
              <a:chExt cx="601663" cy="165497"/>
            </a:xfrm>
            <a:solidFill>
              <a:srgbClr val="0070C0"/>
            </a:solidFill>
          </p:grpSpPr>
          <p:sp>
            <p:nvSpPr>
              <p:cNvPr id="373" name="Rectangle 372"/>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4" name="Rectangle 373"/>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5" name="Freeform 37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9" name="Group 328"/>
            <p:cNvGrpSpPr/>
            <p:nvPr/>
          </p:nvGrpSpPr>
          <p:grpSpPr>
            <a:xfrm>
              <a:off x="2137578" y="3743325"/>
              <a:ext cx="279824" cy="73819"/>
              <a:chOff x="548481" y="4688284"/>
              <a:chExt cx="601663" cy="165497"/>
            </a:xfrm>
            <a:solidFill>
              <a:srgbClr val="0070C0"/>
            </a:solidFill>
          </p:grpSpPr>
          <p:sp>
            <p:nvSpPr>
              <p:cNvPr id="370" name="Rectangle 369"/>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1" name="Rectangle 370"/>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2" name="Freeform 37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0" name="Group 329"/>
            <p:cNvGrpSpPr/>
            <p:nvPr/>
          </p:nvGrpSpPr>
          <p:grpSpPr>
            <a:xfrm>
              <a:off x="1508530" y="3609975"/>
              <a:ext cx="279824" cy="73819"/>
              <a:chOff x="548481" y="4688284"/>
              <a:chExt cx="601663" cy="165497"/>
            </a:xfrm>
            <a:solidFill>
              <a:srgbClr val="0070C0"/>
            </a:solidFill>
          </p:grpSpPr>
          <p:sp>
            <p:nvSpPr>
              <p:cNvPr id="367" name="Rectangle 366"/>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8" name="Rectangle 367"/>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9" name="Freeform 36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1" name="Group 330"/>
            <p:cNvGrpSpPr/>
            <p:nvPr/>
          </p:nvGrpSpPr>
          <p:grpSpPr>
            <a:xfrm>
              <a:off x="3059002" y="3762375"/>
              <a:ext cx="279824" cy="73819"/>
              <a:chOff x="548481" y="4688284"/>
              <a:chExt cx="601663" cy="165497"/>
            </a:xfrm>
            <a:solidFill>
              <a:srgbClr val="0070C0"/>
            </a:solidFill>
          </p:grpSpPr>
          <p:sp>
            <p:nvSpPr>
              <p:cNvPr id="364" name="Rectangle 363"/>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5" name="Rectangle 364"/>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6" name="Freeform 36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2" name="Group 331"/>
            <p:cNvGrpSpPr/>
            <p:nvPr/>
          </p:nvGrpSpPr>
          <p:grpSpPr>
            <a:xfrm>
              <a:off x="3404535" y="3762375"/>
              <a:ext cx="279824" cy="73819"/>
              <a:chOff x="548481" y="4688284"/>
              <a:chExt cx="601663" cy="165497"/>
            </a:xfrm>
            <a:solidFill>
              <a:srgbClr val="0070C0"/>
            </a:solidFill>
          </p:grpSpPr>
          <p:sp>
            <p:nvSpPr>
              <p:cNvPr id="361" name="Rectangle 360"/>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2" name="Rectangle 361"/>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3" name="Freeform 36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3" name="Group 332"/>
            <p:cNvGrpSpPr/>
            <p:nvPr/>
          </p:nvGrpSpPr>
          <p:grpSpPr>
            <a:xfrm>
              <a:off x="3253918" y="3657600"/>
              <a:ext cx="279824" cy="73819"/>
              <a:chOff x="548481" y="4688284"/>
              <a:chExt cx="601663" cy="165497"/>
            </a:xfrm>
            <a:solidFill>
              <a:srgbClr val="0070C0"/>
            </a:solidFill>
          </p:grpSpPr>
          <p:sp>
            <p:nvSpPr>
              <p:cNvPr id="358" name="Rectangle 357"/>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9" name="Rectangle 358"/>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0" name="Freeform 35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4" name="Group 333"/>
            <p:cNvGrpSpPr/>
            <p:nvPr/>
          </p:nvGrpSpPr>
          <p:grpSpPr>
            <a:xfrm>
              <a:off x="3705770" y="3762375"/>
              <a:ext cx="279824" cy="73819"/>
              <a:chOff x="548481" y="4688284"/>
              <a:chExt cx="601663" cy="165497"/>
            </a:xfrm>
            <a:solidFill>
              <a:srgbClr val="0070C0"/>
            </a:solidFill>
          </p:grpSpPr>
          <p:sp>
            <p:nvSpPr>
              <p:cNvPr id="355" name="Rectangle 354"/>
              <p:cNvSpPr/>
              <p:nvPr/>
            </p:nvSpPr>
            <p:spPr bwMode="auto">
              <a:xfrm>
                <a:off x="548481" y="4749800"/>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6" name="Rectangle 355"/>
              <p:cNvSpPr/>
              <p:nvPr/>
            </p:nvSpPr>
            <p:spPr bwMode="auto">
              <a:xfrm>
                <a:off x="924719" y="4752181"/>
                <a:ext cx="225425" cy="101600"/>
              </a:xfrm>
              <a:prstGeom prst="rect">
                <a:avLst/>
              </a:prstGeom>
              <a:solidFill>
                <a:schemeClr val="bg1">
                  <a:lumMod val="85000"/>
                </a:schemeClr>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7" name="Freeform 35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49559" name="Group 334"/>
            <p:cNvGrpSpPr>
              <a:grpSpLocks/>
            </p:cNvGrpSpPr>
            <p:nvPr/>
          </p:nvGrpSpPr>
          <p:grpSpPr bwMode="auto">
            <a:xfrm>
              <a:off x="699203" y="4027229"/>
              <a:ext cx="3779219" cy="197192"/>
              <a:chOff x="699203" y="4027228"/>
              <a:chExt cx="3779219" cy="382847"/>
            </a:xfrm>
          </p:grpSpPr>
          <p:grpSp>
            <p:nvGrpSpPr>
              <p:cNvPr id="149560" name="Group 335"/>
              <p:cNvGrpSpPr>
                <a:grpSpLocks/>
              </p:cNvGrpSpPr>
              <p:nvPr/>
            </p:nvGrpSpPr>
            <p:grpSpPr bwMode="auto">
              <a:xfrm>
                <a:off x="699203" y="4036753"/>
                <a:ext cx="1205677" cy="173297"/>
                <a:chOff x="2684980" y="4674928"/>
                <a:chExt cx="2592388" cy="173297"/>
              </a:xfrm>
            </p:grpSpPr>
            <p:sp>
              <p:nvSpPr>
                <p:cNvPr id="352" name="Rectangle 351"/>
                <p:cNvSpPr/>
                <p:nvPr/>
              </p:nvSpPr>
              <p:spPr bwMode="auto">
                <a:xfrm>
                  <a:off x="2685171" y="4663925"/>
                  <a:ext cx="225240" cy="55343"/>
                </a:xfrm>
                <a:prstGeom prst="rect">
                  <a:avLst/>
                </a:prstGeom>
                <a:solidFill>
                  <a:srgbClr val="FF0000"/>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3" name="Rectangle 352"/>
                <p:cNvSpPr/>
                <p:nvPr/>
              </p:nvSpPr>
              <p:spPr bwMode="auto">
                <a:xfrm>
                  <a:off x="5053603" y="4663925"/>
                  <a:ext cx="225240" cy="55343"/>
                </a:xfrm>
                <a:prstGeom prst="rect">
                  <a:avLst/>
                </a:prstGeom>
                <a:solidFill>
                  <a:srgbClr val="FF0000"/>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4" name="Freeform 353"/>
                <p:cNvSpPr/>
                <p:nvPr/>
              </p:nvSpPr>
              <p:spPr bwMode="auto">
                <a:xfrm flipV="1">
                  <a:off x="2913823" y="4703896"/>
                  <a:ext cx="2136366" cy="144505"/>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49561" name="Group 336"/>
              <p:cNvGrpSpPr>
                <a:grpSpLocks/>
              </p:cNvGrpSpPr>
              <p:nvPr/>
            </p:nvGrpSpPr>
            <p:grpSpPr bwMode="auto">
              <a:xfrm>
                <a:off x="894119" y="4236778"/>
                <a:ext cx="1205677" cy="173297"/>
                <a:chOff x="2684980" y="4674928"/>
                <a:chExt cx="2592388" cy="173297"/>
              </a:xfrm>
            </p:grpSpPr>
            <p:sp>
              <p:nvSpPr>
                <p:cNvPr id="349" name="Rectangle 348"/>
                <p:cNvSpPr/>
                <p:nvPr/>
              </p:nvSpPr>
              <p:spPr bwMode="auto">
                <a:xfrm>
                  <a:off x="2685838" y="4663749"/>
                  <a:ext cx="225240" cy="55343"/>
                </a:xfrm>
                <a:prstGeom prst="rect">
                  <a:avLst/>
                </a:prstGeom>
                <a:solidFill>
                  <a:srgbClr val="FF0000"/>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0" name="Rectangle 349"/>
                <p:cNvSpPr/>
                <p:nvPr/>
              </p:nvSpPr>
              <p:spPr bwMode="auto">
                <a:xfrm>
                  <a:off x="5050858" y="4663749"/>
                  <a:ext cx="225240" cy="55343"/>
                </a:xfrm>
                <a:prstGeom prst="rect">
                  <a:avLst/>
                </a:prstGeom>
                <a:solidFill>
                  <a:srgbClr val="FF0000"/>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1" name="Freeform 350"/>
                <p:cNvSpPr/>
                <p:nvPr/>
              </p:nvSpPr>
              <p:spPr bwMode="auto">
                <a:xfrm flipV="1">
                  <a:off x="2914491" y="4694495"/>
                  <a:ext cx="2132952" cy="153730"/>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49562" name="Group 337"/>
              <p:cNvGrpSpPr>
                <a:grpSpLocks/>
              </p:cNvGrpSpPr>
              <p:nvPr/>
            </p:nvGrpSpPr>
            <p:grpSpPr bwMode="auto">
              <a:xfrm>
                <a:off x="2143357" y="4027228"/>
                <a:ext cx="1205677" cy="173297"/>
                <a:chOff x="2684980" y="4674928"/>
                <a:chExt cx="2592388" cy="173297"/>
              </a:xfrm>
            </p:grpSpPr>
            <p:sp>
              <p:nvSpPr>
                <p:cNvPr id="346" name="Rectangle 345"/>
                <p:cNvSpPr/>
                <p:nvPr/>
              </p:nvSpPr>
              <p:spPr bwMode="auto">
                <a:xfrm>
                  <a:off x="2685603" y="4673450"/>
                  <a:ext cx="225240" cy="46120"/>
                </a:xfrm>
                <a:prstGeom prst="rect">
                  <a:avLst/>
                </a:prstGeom>
                <a:solidFill>
                  <a:srgbClr val="FF0000"/>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7" name="Rectangle 346"/>
                <p:cNvSpPr/>
                <p:nvPr/>
              </p:nvSpPr>
              <p:spPr bwMode="auto">
                <a:xfrm>
                  <a:off x="5050621" y="4673450"/>
                  <a:ext cx="225240" cy="46120"/>
                </a:xfrm>
                <a:prstGeom prst="rect">
                  <a:avLst/>
                </a:prstGeom>
                <a:solidFill>
                  <a:srgbClr val="FF0000"/>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8" name="Freeform 347"/>
                <p:cNvSpPr/>
                <p:nvPr/>
              </p:nvSpPr>
              <p:spPr bwMode="auto">
                <a:xfrm flipV="1">
                  <a:off x="2914255" y="4704196"/>
                  <a:ext cx="2132955" cy="14450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49563" name="Group 338"/>
              <p:cNvGrpSpPr>
                <a:grpSpLocks/>
              </p:cNvGrpSpPr>
              <p:nvPr/>
            </p:nvGrpSpPr>
            <p:grpSpPr bwMode="auto">
              <a:xfrm>
                <a:off x="2307264" y="4189153"/>
                <a:ext cx="1205677" cy="173297"/>
                <a:chOff x="2684980" y="4674928"/>
                <a:chExt cx="2592388" cy="173297"/>
              </a:xfrm>
            </p:grpSpPr>
            <p:sp>
              <p:nvSpPr>
                <p:cNvPr id="343" name="Rectangle 342"/>
                <p:cNvSpPr/>
                <p:nvPr/>
              </p:nvSpPr>
              <p:spPr bwMode="auto">
                <a:xfrm>
                  <a:off x="2684688" y="4674479"/>
                  <a:ext cx="225240" cy="46118"/>
                </a:xfrm>
                <a:prstGeom prst="rect">
                  <a:avLst/>
                </a:prstGeom>
                <a:solidFill>
                  <a:srgbClr val="FF0000"/>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4" name="Rectangle 343"/>
                <p:cNvSpPr/>
                <p:nvPr/>
              </p:nvSpPr>
              <p:spPr bwMode="auto">
                <a:xfrm>
                  <a:off x="5053119" y="4674479"/>
                  <a:ext cx="225240" cy="46118"/>
                </a:xfrm>
                <a:prstGeom prst="rect">
                  <a:avLst/>
                </a:prstGeom>
                <a:solidFill>
                  <a:srgbClr val="FF0000"/>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5" name="Freeform 344"/>
                <p:cNvSpPr/>
                <p:nvPr/>
              </p:nvSpPr>
              <p:spPr bwMode="auto">
                <a:xfrm flipV="1">
                  <a:off x="2913341" y="4705225"/>
                  <a:ext cx="2136366" cy="135282"/>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49564" name="Group 339"/>
              <p:cNvGrpSpPr>
                <a:grpSpLocks/>
              </p:cNvGrpSpPr>
              <p:nvPr/>
            </p:nvGrpSpPr>
            <p:grpSpPr bwMode="auto">
              <a:xfrm>
                <a:off x="3578651" y="4036753"/>
                <a:ext cx="899771" cy="182822"/>
                <a:chOff x="2684980" y="4674928"/>
                <a:chExt cx="2363270" cy="173297"/>
              </a:xfrm>
            </p:grpSpPr>
            <p:sp>
              <p:nvSpPr>
                <p:cNvPr id="341" name="Rectangle 340"/>
                <p:cNvSpPr/>
                <p:nvPr/>
              </p:nvSpPr>
              <p:spPr bwMode="auto">
                <a:xfrm>
                  <a:off x="2684526" y="4664499"/>
                  <a:ext cx="225117" cy="55375"/>
                </a:xfrm>
                <a:prstGeom prst="rect">
                  <a:avLst/>
                </a:prstGeom>
                <a:solidFill>
                  <a:srgbClr val="FF0000"/>
                </a:solid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2" name="Freeform 341"/>
                <p:cNvSpPr/>
                <p:nvPr/>
              </p:nvSpPr>
              <p:spPr bwMode="auto">
                <a:xfrm flipV="1">
                  <a:off x="2913810" y="4705300"/>
                  <a:ext cx="2134440" cy="14280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grpSp>
      <p:grpSp>
        <p:nvGrpSpPr>
          <p:cNvPr id="149532" name="Group 387"/>
          <p:cNvGrpSpPr>
            <a:grpSpLocks/>
          </p:cNvGrpSpPr>
          <p:nvPr/>
        </p:nvGrpSpPr>
        <p:grpSpPr bwMode="auto">
          <a:xfrm>
            <a:off x="2336800" y="2859088"/>
            <a:ext cx="3322638" cy="101600"/>
            <a:chOff x="678656" y="1628781"/>
            <a:chExt cx="7144544" cy="101600"/>
          </a:xfrm>
        </p:grpSpPr>
        <p:sp>
          <p:nvSpPr>
            <p:cNvPr id="149542" name="Rectangle 388"/>
            <p:cNvSpPr>
              <a:spLocks noChangeArrowheads="1"/>
            </p:cNvSpPr>
            <p:nvPr/>
          </p:nvSpPr>
          <p:spPr bwMode="auto">
            <a:xfrm>
              <a:off x="2730500" y="1628781"/>
              <a:ext cx="1701006"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9543" name="Rectangle 389"/>
            <p:cNvSpPr>
              <a:spLocks noChangeArrowheads="1"/>
            </p:cNvSpPr>
            <p:nvPr/>
          </p:nvSpPr>
          <p:spPr bwMode="auto">
            <a:xfrm>
              <a:off x="5791200" y="1628781"/>
              <a:ext cx="2032000" cy="101600"/>
            </a:xfrm>
            <a:prstGeom prst="rect">
              <a:avLst/>
            </a:prstGeom>
            <a:solidFill>
              <a:srgbClr val="336600"/>
            </a:solidFill>
            <a:ln w="25400" algn="ctr">
              <a:noFill/>
              <a:round/>
              <a:headEnd/>
              <a:tailEnd/>
            </a:ln>
          </p:spPr>
          <p:txBody>
            <a:bodyPr/>
            <a:lstStyle/>
            <a:p>
              <a:pPr marL="4572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9544" name="Rectangle 390"/>
            <p:cNvSpPr>
              <a:spLocks noChangeArrowheads="1"/>
            </p:cNvSpPr>
            <p:nvPr/>
          </p:nvSpPr>
          <p:spPr bwMode="auto">
            <a:xfrm>
              <a:off x="678656" y="1628781"/>
              <a:ext cx="1899444"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392" name="Group 391"/>
          <p:cNvGrpSpPr/>
          <p:nvPr/>
        </p:nvGrpSpPr>
        <p:grpSpPr>
          <a:xfrm>
            <a:off x="2256130" y="5330482"/>
            <a:ext cx="3322810" cy="101600"/>
            <a:chOff x="678656" y="5972175"/>
            <a:chExt cx="7144544" cy="101600"/>
          </a:xfrm>
          <a:solidFill>
            <a:schemeClr val="bg1">
              <a:lumMod val="85000"/>
            </a:schemeClr>
          </a:solidFill>
        </p:grpSpPr>
        <p:sp>
          <p:nvSpPr>
            <p:cNvPr id="393" name="Rectangle 392"/>
            <p:cNvSpPr/>
            <p:nvPr/>
          </p:nvSpPr>
          <p:spPr bwMode="auto">
            <a:xfrm>
              <a:off x="2730500" y="5972175"/>
              <a:ext cx="1701006" cy="101600"/>
            </a:xfrm>
            <a:prstGeom prst="rect">
              <a:avLst/>
            </a:prstGeom>
            <a:grp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4" name="Rectangle 393"/>
            <p:cNvSpPr/>
            <p:nvPr/>
          </p:nvSpPr>
          <p:spPr bwMode="auto">
            <a:xfrm>
              <a:off x="5791200" y="5972175"/>
              <a:ext cx="2032000" cy="101600"/>
            </a:xfrm>
            <a:prstGeom prst="rect">
              <a:avLst/>
            </a:prstGeom>
            <a:grp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5" name="Rectangle 394"/>
            <p:cNvSpPr/>
            <p:nvPr/>
          </p:nvSpPr>
          <p:spPr bwMode="auto">
            <a:xfrm>
              <a:off x="678656" y="5972175"/>
              <a:ext cx="1899444" cy="101600"/>
            </a:xfrm>
            <a:prstGeom prst="rect">
              <a:avLst/>
            </a:prstGeom>
            <a:grp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6" name="Rectangle 395"/>
            <p:cNvSpPr/>
            <p:nvPr/>
          </p:nvSpPr>
          <p:spPr bwMode="auto">
            <a:xfrm>
              <a:off x="4431505" y="5972175"/>
              <a:ext cx="1364457" cy="101600"/>
            </a:xfrm>
            <a:prstGeom prst="rect">
              <a:avLst/>
            </a:prstGeom>
            <a:grp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7" name="Rectangle 396"/>
            <p:cNvSpPr/>
            <p:nvPr/>
          </p:nvSpPr>
          <p:spPr bwMode="auto">
            <a:xfrm>
              <a:off x="2578890" y="5972175"/>
              <a:ext cx="152404" cy="101600"/>
            </a:xfrm>
            <a:prstGeom prst="rect">
              <a:avLst/>
            </a:prstGeom>
            <a:grp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sp>
        <p:nvSpPr>
          <p:cNvPr id="149534" name="TextBox 17"/>
          <p:cNvSpPr txBox="1">
            <a:spLocks noChangeArrowheads="1"/>
          </p:cNvSpPr>
          <p:nvPr/>
        </p:nvSpPr>
        <p:spPr bwMode="auto">
          <a:xfrm>
            <a:off x="0" y="2600325"/>
            <a:ext cx="2832100" cy="427038"/>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pPr>
            <a:r>
              <a:rPr lang="en-US" sz="2000">
                <a:cs typeface="Arial" charset="0"/>
              </a:rPr>
              <a:t>Contigs</a:t>
            </a:r>
          </a:p>
        </p:txBody>
      </p:sp>
      <p:sp>
        <p:nvSpPr>
          <p:cNvPr id="399" name="TextBox 64"/>
          <p:cNvSpPr txBox="1">
            <a:spLocks noChangeArrowheads="1"/>
          </p:cNvSpPr>
          <p:nvPr/>
        </p:nvSpPr>
        <p:spPr bwMode="auto">
          <a:xfrm>
            <a:off x="-11113" y="5111750"/>
            <a:ext cx="2927351" cy="450850"/>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defRPr/>
            </a:pPr>
            <a:r>
              <a:rPr lang="en-US" sz="2000" dirty="0">
                <a:solidFill>
                  <a:schemeClr val="bg1">
                    <a:lumMod val="85000"/>
                  </a:schemeClr>
                </a:solidFill>
                <a:cs typeface="Arial" charset="0"/>
              </a:rPr>
              <a:t>Scaffolds</a:t>
            </a:r>
          </a:p>
        </p:txBody>
      </p:sp>
      <p:sp>
        <p:nvSpPr>
          <p:cNvPr id="400" name="Down Arrow 399"/>
          <p:cNvSpPr/>
          <p:nvPr/>
        </p:nvSpPr>
        <p:spPr bwMode="auto">
          <a:xfrm>
            <a:off x="3824288" y="3340100"/>
            <a:ext cx="506412" cy="309563"/>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01" name="Down Arrow 400"/>
          <p:cNvSpPr/>
          <p:nvPr/>
        </p:nvSpPr>
        <p:spPr bwMode="auto">
          <a:xfrm>
            <a:off x="3824288" y="4664075"/>
            <a:ext cx="506412" cy="309563"/>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149538" name="TextBox 17"/>
          <p:cNvSpPr txBox="1">
            <a:spLocks noChangeArrowheads="1"/>
          </p:cNvSpPr>
          <p:nvPr/>
        </p:nvSpPr>
        <p:spPr bwMode="auto">
          <a:xfrm>
            <a:off x="0" y="1690688"/>
            <a:ext cx="2832100" cy="450850"/>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pPr>
            <a:r>
              <a:rPr lang="en-US" sz="2000">
                <a:cs typeface="Arial" charset="0"/>
              </a:rPr>
              <a:t>Reads</a:t>
            </a:r>
          </a:p>
        </p:txBody>
      </p:sp>
      <p:pic>
        <p:nvPicPr>
          <p:cNvPr id="149539" name="Picture 2"/>
          <p:cNvPicPr>
            <a:picLocks noChangeAspect="1" noChangeArrowheads="1"/>
          </p:cNvPicPr>
          <p:nvPr/>
        </p:nvPicPr>
        <p:blipFill>
          <a:blip r:embed="rId3"/>
          <a:srcRect/>
          <a:stretch>
            <a:fillRect/>
          </a:stretch>
        </p:blipFill>
        <p:spPr bwMode="auto">
          <a:xfrm>
            <a:off x="6638925" y="1419225"/>
            <a:ext cx="1397000" cy="1023938"/>
          </a:xfrm>
          <a:prstGeom prst="rect">
            <a:avLst/>
          </a:prstGeom>
          <a:noFill/>
          <a:ln w="9525">
            <a:noFill/>
            <a:miter lim="800000"/>
            <a:headEnd/>
            <a:tailEnd/>
          </a:ln>
        </p:spPr>
      </p:pic>
      <p:sp>
        <p:nvSpPr>
          <p:cNvPr id="149540" name="Rectangle 116"/>
          <p:cNvSpPr>
            <a:spLocks noChangeArrowheads="1"/>
          </p:cNvSpPr>
          <p:nvPr/>
        </p:nvSpPr>
        <p:spPr bwMode="auto">
          <a:xfrm>
            <a:off x="292100" y="1417638"/>
            <a:ext cx="8245475" cy="1816100"/>
          </a:xfrm>
          <a:prstGeom prst="rect">
            <a:avLst/>
          </a:prstGeom>
          <a:noFill/>
          <a:ln w="63500" algn="ctr">
            <a:solidFill>
              <a:srgbClr val="FFC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9541" name="TextBox 117"/>
          <p:cNvSpPr txBox="1">
            <a:spLocks noChangeArrowheads="1"/>
          </p:cNvSpPr>
          <p:nvPr/>
        </p:nvSpPr>
        <p:spPr bwMode="auto">
          <a:xfrm>
            <a:off x="6178550" y="2389188"/>
            <a:ext cx="2319338" cy="708025"/>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t>‘De Bruijn’ assembly</a:t>
            </a:r>
          </a:p>
        </p:txBody>
      </p:sp>
    </p:spTree>
  </p:cSld>
  <p:clrMapOvr>
    <a:masterClrMapping/>
  </p:clrMapOvr>
  <p:transition xmlns:p14="http://schemas.microsoft.com/office/powerpoint/2010/main" spd="slow" advTm="92"/>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p:cNvSpPr>
          <p:nvPr>
            <p:ph type="title"/>
          </p:nvPr>
        </p:nvSpPr>
        <p:spPr>
          <a:xfrm>
            <a:off x="661988" y="20638"/>
            <a:ext cx="8229600" cy="1143000"/>
          </a:xfrm>
        </p:spPr>
        <p:txBody>
          <a:bodyPr/>
          <a:lstStyle/>
          <a:p>
            <a:pPr eaLnBrk="1" hangingPunct="1">
              <a:defRPr/>
            </a:pPr>
            <a:r>
              <a:rPr lang="en-US" dirty="0" smtClean="0"/>
              <a:t>De </a:t>
            </a:r>
            <a:r>
              <a:rPr lang="en-US" dirty="0" err="1" smtClean="0"/>
              <a:t>Bruijn</a:t>
            </a:r>
            <a:r>
              <a:rPr lang="en-US" dirty="0"/>
              <a:t> </a:t>
            </a:r>
            <a:r>
              <a:rPr lang="en-US" dirty="0" smtClean="0"/>
              <a:t>example</a:t>
            </a:r>
          </a:p>
        </p:txBody>
      </p:sp>
      <p:sp>
        <p:nvSpPr>
          <p:cNvPr id="153602" name="Rectangle 6"/>
          <p:cNvSpPr>
            <a:spLocks noChangeArrowheads="1"/>
          </p:cNvSpPr>
          <p:nvPr/>
        </p:nvSpPr>
        <p:spPr bwMode="auto">
          <a:xfrm>
            <a:off x="658813" y="1905000"/>
            <a:ext cx="7646987" cy="1420813"/>
          </a:xfrm>
          <a:prstGeom prst="rect">
            <a:avLst/>
          </a:prstGeom>
          <a:noFill/>
          <a:ln w="9525">
            <a:noFill/>
            <a:miter lim="800000"/>
            <a:headEnd/>
            <a:tailEnd/>
          </a:ln>
        </p:spPr>
        <p:txBody>
          <a:bodyPr lIns="91436" tIns="45716" rIns="91436" bIns="45716">
            <a:spAutoFit/>
          </a:bodyPr>
          <a:lstStyle/>
          <a:p>
            <a:pPr algn="ctr" eaLnBrk="0" hangingPunct="0">
              <a:lnSpc>
                <a:spcPct val="150000"/>
              </a:lnSpc>
              <a:buClr>
                <a:srgbClr val="063DE8"/>
              </a:buClr>
              <a:buFont typeface="Wingdings" pitchFamily="2" charset="2"/>
              <a:buNone/>
            </a:pPr>
            <a:r>
              <a:rPr lang="en-US" sz="2000" dirty="0"/>
              <a:t>“It was the best of times, it was the worst of times, it was the age of wisdom, it was the age of foolishness, it was the epoch of belief, it was the epoch of incredulity,.... “</a:t>
            </a:r>
          </a:p>
        </p:txBody>
      </p:sp>
      <p:sp>
        <p:nvSpPr>
          <p:cNvPr id="153603" name="Rectangle 7"/>
          <p:cNvSpPr>
            <a:spLocks noChangeArrowheads="1"/>
          </p:cNvSpPr>
          <p:nvPr/>
        </p:nvSpPr>
        <p:spPr bwMode="auto">
          <a:xfrm>
            <a:off x="2057400" y="3687763"/>
            <a:ext cx="4740275" cy="274637"/>
          </a:xfrm>
          <a:prstGeom prst="rect">
            <a:avLst/>
          </a:prstGeom>
          <a:noFill/>
          <a:ln w="9525">
            <a:noFill/>
            <a:miter lim="800000"/>
            <a:headEnd/>
            <a:tailEnd/>
          </a:ln>
        </p:spPr>
        <p:txBody>
          <a:bodyPr wrap="none" lIns="91436" tIns="45716" rIns="91436" bIns="45716">
            <a:spAutoFit/>
          </a:bodyPr>
          <a:lstStyle/>
          <a:p>
            <a:pPr marL="914400" indent="-457200" algn="ctr" eaLnBrk="0" hangingPunct="0">
              <a:lnSpc>
                <a:spcPct val="120000"/>
              </a:lnSpc>
              <a:spcBef>
                <a:spcPct val="50000"/>
              </a:spcBef>
              <a:buClr>
                <a:srgbClr val="063DE8"/>
              </a:buClr>
              <a:buFont typeface="Wingdings" pitchFamily="2" charset="2"/>
              <a:buNone/>
            </a:pPr>
            <a:r>
              <a:rPr lang="en-US" sz="1000"/>
              <a:t>Dickens, Charles. A Tale of Two Cities. 1859. London: Chapman Hall</a:t>
            </a:r>
          </a:p>
        </p:txBody>
      </p:sp>
      <p:sp>
        <p:nvSpPr>
          <p:cNvPr id="153604" name="Text Box 8"/>
          <p:cNvSpPr txBox="1">
            <a:spLocks noChangeArrowheads="1"/>
          </p:cNvSpPr>
          <p:nvPr/>
        </p:nvSpPr>
        <p:spPr bwMode="auto">
          <a:xfrm>
            <a:off x="4724400" y="6408738"/>
            <a:ext cx="5334000" cy="307975"/>
          </a:xfrm>
          <a:prstGeom prst="rect">
            <a:avLst/>
          </a:prstGeom>
          <a:noFill/>
          <a:ln w="9525">
            <a:noFill/>
            <a:miter lim="800000"/>
            <a:headEnd/>
            <a:tailEnd/>
          </a:ln>
        </p:spPr>
        <p:txBody>
          <a:bodyPr lIns="91436" tIns="45716" rIns="91436" bIns="45716">
            <a:spAutoFit/>
          </a:bodyPr>
          <a:lstStyle/>
          <a:p>
            <a:pPr indent="457200" algn="ctr" eaLnBrk="0" hangingPunct="0">
              <a:lnSpc>
                <a:spcPct val="120000"/>
              </a:lnSpc>
              <a:spcBef>
                <a:spcPct val="50000"/>
              </a:spcBef>
              <a:buClr>
                <a:srgbClr val="063DE8"/>
              </a:buClr>
              <a:buFont typeface="Wingdings" pitchFamily="2" charset="2"/>
              <a:buNone/>
            </a:pPr>
            <a:r>
              <a:rPr lang="en-US" sz="1200" b="0"/>
              <a:t>Example courtesy of J. Leipzig 2010</a:t>
            </a:r>
          </a:p>
        </p:txBody>
      </p:sp>
    </p:spTree>
  </p:cSld>
  <p:clrMapOvr>
    <a:masterClrMapping/>
  </p:clrMapOvr>
  <p:transition xmlns:p14="http://schemas.microsoft.com/office/powerpoint/2010/main" spd="slow" advTm="117"/>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p:cNvSpPr>
          <p:nvPr>
            <p:ph type="title"/>
          </p:nvPr>
        </p:nvSpPr>
        <p:spPr/>
        <p:txBody>
          <a:bodyPr/>
          <a:lstStyle/>
          <a:p>
            <a:pPr eaLnBrk="1" hangingPunct="1">
              <a:defRPr/>
            </a:pPr>
            <a:r>
              <a:rPr lang="en-US" dirty="0" smtClean="0"/>
              <a:t>De </a:t>
            </a:r>
            <a:r>
              <a:rPr lang="en-US" dirty="0" err="1" smtClean="0"/>
              <a:t>Bruijn</a:t>
            </a:r>
            <a:r>
              <a:rPr lang="en-US" dirty="0" smtClean="0"/>
              <a:t> example</a:t>
            </a:r>
          </a:p>
        </p:txBody>
      </p:sp>
      <p:sp>
        <p:nvSpPr>
          <p:cNvPr id="155650" name="Rectangle 4"/>
          <p:cNvSpPr>
            <a:spLocks noChangeArrowheads="1"/>
          </p:cNvSpPr>
          <p:nvPr/>
        </p:nvSpPr>
        <p:spPr bwMode="auto">
          <a:xfrm>
            <a:off x="100013" y="990600"/>
            <a:ext cx="9021762" cy="336550"/>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dirty="0"/>
              <a:t>itwasthebestoftimesitwastheworstoftimesitwastheageofwisdomitwastheageoffoolishness…</a:t>
            </a:r>
          </a:p>
        </p:txBody>
      </p:sp>
      <p:grpSp>
        <p:nvGrpSpPr>
          <p:cNvPr id="14" name="Group 13"/>
          <p:cNvGrpSpPr>
            <a:grpSpLocks/>
          </p:cNvGrpSpPr>
          <p:nvPr/>
        </p:nvGrpSpPr>
        <p:grpSpPr bwMode="auto">
          <a:xfrm>
            <a:off x="574675" y="1439863"/>
            <a:ext cx="3841750" cy="566737"/>
            <a:chOff x="574399" y="1668804"/>
            <a:chExt cx="3842086" cy="566057"/>
          </a:xfrm>
        </p:grpSpPr>
        <p:sp>
          <p:nvSpPr>
            <p:cNvPr id="155662" name="Down Arrow 70"/>
            <p:cNvSpPr>
              <a:spLocks noChangeArrowheads="1"/>
            </p:cNvSpPr>
            <p:nvPr/>
          </p:nvSpPr>
          <p:spPr bwMode="auto">
            <a:xfrm>
              <a:off x="3835913" y="1668804"/>
              <a:ext cx="580572" cy="566057"/>
            </a:xfrm>
            <a:prstGeom prst="downArrow">
              <a:avLst>
                <a:gd name="adj1" fmla="val 50000"/>
                <a:gd name="adj2" fmla="val 50000"/>
              </a:avLst>
            </a:prstGeom>
            <a:solidFill>
              <a:schemeClr val="tx1"/>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55663" name="TextBox 71"/>
            <p:cNvSpPr txBox="1">
              <a:spLocks noChangeArrowheads="1"/>
            </p:cNvSpPr>
            <p:nvPr/>
          </p:nvSpPr>
          <p:spPr bwMode="auto">
            <a:xfrm>
              <a:off x="574399" y="1751255"/>
              <a:ext cx="3243546" cy="39639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Generate  random ‘reads’</a:t>
              </a:r>
            </a:p>
          </p:txBody>
        </p:sp>
      </p:grpSp>
      <p:grpSp>
        <p:nvGrpSpPr>
          <p:cNvPr id="15" name="Group 14"/>
          <p:cNvGrpSpPr>
            <a:grpSpLocks/>
          </p:cNvGrpSpPr>
          <p:nvPr/>
        </p:nvGrpSpPr>
        <p:grpSpPr bwMode="auto">
          <a:xfrm>
            <a:off x="4718050" y="1439863"/>
            <a:ext cx="3932238" cy="566737"/>
            <a:chOff x="4717720" y="1668804"/>
            <a:chExt cx="3932790" cy="566057"/>
          </a:xfrm>
        </p:grpSpPr>
        <p:sp>
          <p:nvSpPr>
            <p:cNvPr id="155660" name="Down Arrow 73"/>
            <p:cNvSpPr>
              <a:spLocks noChangeArrowheads="1"/>
            </p:cNvSpPr>
            <p:nvPr/>
          </p:nvSpPr>
          <p:spPr bwMode="auto">
            <a:xfrm rot="10800000">
              <a:off x="4717720" y="1668804"/>
              <a:ext cx="580572" cy="566057"/>
            </a:xfrm>
            <a:prstGeom prst="downArrow">
              <a:avLst>
                <a:gd name="adj1" fmla="val 50000"/>
                <a:gd name="adj2" fmla="val 50000"/>
              </a:avLst>
            </a:prstGeom>
            <a:solidFill>
              <a:srgbClr val="FF0000"/>
            </a:solidFill>
            <a:ln w="9525">
              <a:noFill/>
              <a:miter lim="800000"/>
              <a:headEnd/>
              <a:tailEnd/>
            </a:ln>
          </p:spPr>
          <p:txBody>
            <a:bodyPr rot="10800000" anchor="ctr"/>
            <a:lstStyle/>
            <a:p>
              <a:pPr eaLnBrk="0" hangingPunct="0">
                <a:lnSpc>
                  <a:spcPct val="120000"/>
                </a:lnSpc>
                <a:spcBef>
                  <a:spcPct val="50000"/>
                </a:spcBef>
                <a:buClr>
                  <a:srgbClr val="063DE8"/>
                </a:buClr>
                <a:buFont typeface="Wingdings" pitchFamily="2" charset="2"/>
                <a:buNone/>
              </a:pPr>
              <a:endParaRPr lang="en-US" sz="1600">
                <a:solidFill>
                  <a:srgbClr val="FF0000"/>
                </a:solidFill>
              </a:endParaRPr>
            </a:p>
          </p:txBody>
        </p:sp>
        <p:sp>
          <p:nvSpPr>
            <p:cNvPr id="155661" name="TextBox 74"/>
            <p:cNvSpPr txBox="1">
              <a:spLocks noChangeArrowheads="1"/>
            </p:cNvSpPr>
            <p:nvPr/>
          </p:nvSpPr>
          <p:spPr bwMode="auto">
            <a:xfrm>
              <a:off x="5598906" y="1751255"/>
              <a:ext cx="3051604" cy="396398"/>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solidFill>
                    <a:srgbClr val="FF0000"/>
                  </a:solidFill>
                </a:rPr>
                <a:t>How do we assemble?</a:t>
              </a:r>
            </a:p>
          </p:txBody>
        </p:sp>
      </p:grpSp>
      <p:grpSp>
        <p:nvGrpSpPr>
          <p:cNvPr id="5" name="Group 4"/>
          <p:cNvGrpSpPr>
            <a:grpSpLocks/>
          </p:cNvGrpSpPr>
          <p:nvPr/>
        </p:nvGrpSpPr>
        <p:grpSpPr bwMode="auto">
          <a:xfrm>
            <a:off x="107950" y="2159000"/>
            <a:ext cx="8993188" cy="2506663"/>
            <a:chOff x="107723" y="2386819"/>
            <a:chExt cx="8993933" cy="2507149"/>
          </a:xfrm>
        </p:grpSpPr>
        <p:sp>
          <p:nvSpPr>
            <p:cNvPr id="155658" name="Rectangle 68"/>
            <p:cNvSpPr>
              <a:spLocks noChangeArrowheads="1"/>
            </p:cNvSpPr>
            <p:nvPr/>
          </p:nvSpPr>
          <p:spPr bwMode="auto">
            <a:xfrm>
              <a:off x="107723" y="2386819"/>
              <a:ext cx="8970119" cy="2283268"/>
            </a:xfrm>
            <a:prstGeom prst="rect">
              <a:avLst/>
            </a:prstGeom>
            <a:noFill/>
            <a:ln w="9525">
              <a:noFill/>
              <a:miter lim="800000"/>
              <a:headEnd/>
              <a:tailEnd/>
            </a:ln>
          </p:spPr>
          <p:txBody>
            <a:bodyPr>
              <a:spAutoFit/>
            </a:bodyPr>
            <a:lstStyle/>
            <a:p>
              <a:pPr algn="just" eaLnBrk="0" hangingPunct="0">
                <a:lnSpc>
                  <a:spcPct val="120000"/>
                </a:lnSpc>
                <a:spcBef>
                  <a:spcPct val="50000"/>
                </a:spcBef>
                <a:buClr>
                  <a:srgbClr val="063DE8"/>
                </a:buClr>
                <a:buFont typeface="Wingdings" pitchFamily="2" charset="2"/>
                <a:buNone/>
              </a:pPr>
              <a:r>
                <a:rPr lang="en-US" sz="1000"/>
                <a:t>fincreduli geoffoolis Itwasthebe Itwasthebe geofwisdom itwastheep epochofinc timesitwas stheepocho nessitwast wastheageo theepochof stheepocho hofincredu estoftimes eoffoolish lishnessit hofbeliefi pochofincr itwasthewo twastheage toftimesit domitwasth ochofbelie eepochofbe eepochofbe astheworst chofincred theageofwi iefitwasth ssitwasthe astheepoch efitwasthe wisdomitwa ageoffooli twasthewor ochofbelie sdomitwast sitwasthea eepochofbe ffoolishne eofwisdomi hebestofti stheageoff twastheepo eworstofti stoftimesi theepochof esitwasthe heepochofi theepochof sdomitwast astheworst rstoftimes worstoftim stheepocho geoffoolis ffoolishne timesitwas lishnessit stheageoff eworstofti orstoftime fwisdomitw wastheageo heageofwis incredulit ishnessitw twastheepo wasthewors astheepoch heworstoft ofbeliefit wastheageo heepochofi pochofincr heageofwis stheageofw fincreduli astheageof wisdomitwa wastheageo astheepoch olishnessi astheepoch itwastheep twastheage wisdomitwa fbeliefitw bestoftime epochofbel theepochof sthebestof lishnessit hofbeliefi Itwasthebe ishnessitw sitwasthew ageofwisdo twastheage esitwasthe twastheage shnessitwa fincreduli fbeliefitw theepochof mesitwasth domitwasth ochofbelie heageofwis oftimesitw stheepocho bestoftime twastheage foolishnes ftimesitwa thebestoft itwastheag theepochof itwasthewo ofbeliefit bestoftime mitwasthea imesitwast timesitwas orstoftime estoftimes twasthebes stoftimesi sdomitwast wisdomitwa theworstof astheworst sitwasthew theageoffo eepochofbe</a:t>
              </a:r>
            </a:p>
          </p:txBody>
        </p:sp>
        <p:sp>
          <p:nvSpPr>
            <p:cNvPr id="155659" name="TextBox 8"/>
            <p:cNvSpPr txBox="1">
              <a:spLocks noChangeArrowheads="1"/>
            </p:cNvSpPr>
            <p:nvPr/>
          </p:nvSpPr>
          <p:spPr bwMode="auto">
            <a:xfrm>
              <a:off x="4959525" y="4497016"/>
              <a:ext cx="4142131" cy="396952"/>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…etc. to 10’s of millions of reads</a:t>
              </a:r>
            </a:p>
          </p:txBody>
        </p:sp>
      </p:grpSp>
      <p:sp>
        <p:nvSpPr>
          <p:cNvPr id="13" name="TextBox 12"/>
          <p:cNvSpPr txBox="1">
            <a:spLocks noChangeArrowheads="1"/>
          </p:cNvSpPr>
          <p:nvPr/>
        </p:nvSpPr>
        <p:spPr bwMode="auto">
          <a:xfrm>
            <a:off x="271463" y="5792788"/>
            <a:ext cx="8669337" cy="830262"/>
          </a:xfrm>
          <a:prstGeom prst="rect">
            <a:avLst/>
          </a:prstGeom>
          <a:solidFill>
            <a:srgbClr val="FFFF00"/>
          </a:solidFill>
          <a:ln w="9525">
            <a:solidFill>
              <a:schemeClr val="tx1"/>
            </a:solidFill>
            <a:miter lim="800000"/>
            <a:headEnd/>
            <a:tailEnd/>
          </a:ln>
        </p:spPr>
        <p:txBody>
          <a:bodyPr>
            <a:spAutoFit/>
          </a:bodyPr>
          <a:lstStyle/>
          <a:p>
            <a:pPr eaLnBrk="0" hangingPunct="0">
              <a:buClr>
                <a:srgbClr val="063DE8"/>
              </a:buClr>
              <a:buFont typeface="Wingdings" pitchFamily="2" charset="2"/>
              <a:buNone/>
            </a:pPr>
            <a:r>
              <a:rPr lang="en-US" sz="2400" u="sng">
                <a:solidFill>
                  <a:srgbClr val="0000FF"/>
                </a:solidFill>
              </a:rPr>
              <a:t>De Bruijn solution: </a:t>
            </a:r>
          </a:p>
          <a:p>
            <a:pPr eaLnBrk="0" hangingPunct="0">
              <a:buClr>
                <a:srgbClr val="063DE8"/>
              </a:buClr>
              <a:buFont typeface="Wingdings" pitchFamily="2" charset="2"/>
              <a:buNone/>
            </a:pPr>
            <a:r>
              <a:rPr lang="en-US" sz="2400">
                <a:solidFill>
                  <a:srgbClr val="0000FF"/>
                </a:solidFill>
              </a:rPr>
              <a:t>Represent the data as a graph (scales with genome size)</a:t>
            </a:r>
          </a:p>
        </p:txBody>
      </p:sp>
      <p:grpSp>
        <p:nvGrpSpPr>
          <p:cNvPr id="10" name="Group 9"/>
          <p:cNvGrpSpPr>
            <a:grpSpLocks/>
          </p:cNvGrpSpPr>
          <p:nvPr/>
        </p:nvGrpSpPr>
        <p:grpSpPr bwMode="auto">
          <a:xfrm>
            <a:off x="439738" y="4486275"/>
            <a:ext cx="8569325" cy="1225550"/>
            <a:chOff x="440266" y="4715317"/>
            <a:chExt cx="8568265" cy="1224809"/>
          </a:xfrm>
        </p:grpSpPr>
        <p:sp>
          <p:nvSpPr>
            <p:cNvPr id="155656" name="Rectangle 1"/>
            <p:cNvSpPr>
              <a:spLocks noChangeArrowheads="1"/>
            </p:cNvSpPr>
            <p:nvPr/>
          </p:nvSpPr>
          <p:spPr bwMode="auto">
            <a:xfrm>
              <a:off x="1473601" y="4994548"/>
              <a:ext cx="7534930" cy="945578"/>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a:t>Traditional all-vs-all assemblers fail due to immense computational resources (scales with number of reads</a:t>
              </a:r>
              <a:r>
                <a:rPr lang="en-US" sz="2000" baseline="30000"/>
                <a:t>2</a:t>
              </a:r>
              <a:r>
                <a:rPr lang="en-US" sz="2000"/>
                <a:t>)</a:t>
              </a:r>
            </a:p>
            <a:p>
              <a:pPr eaLnBrk="0" hangingPunct="0">
                <a:buClr>
                  <a:srgbClr val="063DE8"/>
                </a:buClr>
                <a:buFont typeface="Wingdings" pitchFamily="2" charset="2"/>
                <a:buNone/>
              </a:pPr>
              <a:r>
                <a:rPr lang="en-US" sz="1600"/>
                <a:t>A million (10</a:t>
              </a:r>
              <a:r>
                <a:rPr lang="en-US" sz="1600" baseline="30000"/>
                <a:t>6</a:t>
              </a:r>
              <a:r>
                <a:rPr lang="en-US" sz="1600"/>
                <a:t> ) reads requires a trillion (10</a:t>
              </a:r>
              <a:r>
                <a:rPr lang="en-US" sz="1600" baseline="30000"/>
                <a:t>12</a:t>
              </a:r>
              <a:r>
                <a:rPr lang="en-US" sz="1600"/>
                <a:t>) pairwise alignments</a:t>
              </a:r>
            </a:p>
          </p:txBody>
        </p:sp>
        <p:pic>
          <p:nvPicPr>
            <p:cNvPr id="155657" name="Picture 3"/>
            <p:cNvPicPr>
              <a:picLocks noChangeAspect="1"/>
            </p:cNvPicPr>
            <p:nvPr/>
          </p:nvPicPr>
          <p:blipFill>
            <a:blip r:embed="rId4"/>
            <a:srcRect/>
            <a:stretch>
              <a:fillRect/>
            </a:stretch>
          </p:blipFill>
          <p:spPr bwMode="auto">
            <a:xfrm>
              <a:off x="440266" y="4715317"/>
              <a:ext cx="1083733" cy="1035567"/>
            </a:xfrm>
            <a:prstGeom prst="rect">
              <a:avLst/>
            </a:prstGeom>
            <a:noFill/>
            <a:ln w="9525">
              <a:noFill/>
              <a:miter lim="800000"/>
              <a:headEnd/>
              <a:tailEnd/>
            </a:ln>
          </p:spPr>
        </p:pic>
      </p:grpSp>
    </p:spTree>
    <p:custDataLst>
      <p:tags r:id="rId1"/>
    </p:custDataLst>
  </p:cSld>
  <p:clrMapOvr>
    <a:masterClrMapping/>
  </p:clrMapOvr>
  <p:transition xmlns:p14="http://schemas.microsoft.com/office/powerpoint/2010/main" spd="slow" advTm="57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p:cNvSpPr>
          <p:nvPr>
            <p:ph type="title"/>
          </p:nvPr>
        </p:nvSpPr>
        <p:spPr/>
        <p:txBody>
          <a:bodyPr/>
          <a:lstStyle/>
          <a:p>
            <a:pPr eaLnBrk="1" hangingPunct="1">
              <a:defRPr/>
            </a:pPr>
            <a:r>
              <a:rPr lang="en-US" dirty="0" smtClean="0"/>
              <a:t>De </a:t>
            </a:r>
            <a:r>
              <a:rPr lang="en-US" dirty="0" err="1" smtClean="0"/>
              <a:t>Bruijn</a:t>
            </a:r>
            <a:r>
              <a:rPr lang="en-US" dirty="0" smtClean="0"/>
              <a:t> example</a:t>
            </a:r>
          </a:p>
        </p:txBody>
      </p:sp>
      <p:sp>
        <p:nvSpPr>
          <p:cNvPr id="157698" name="TextBox 7"/>
          <p:cNvSpPr txBox="1">
            <a:spLocks noChangeArrowheads="1"/>
          </p:cNvSpPr>
          <p:nvPr/>
        </p:nvSpPr>
        <p:spPr bwMode="auto">
          <a:xfrm>
            <a:off x="125413" y="796925"/>
            <a:ext cx="4216400" cy="822325"/>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400"/>
              <a:t>Step 1: </a:t>
            </a:r>
          </a:p>
          <a:p>
            <a:pPr eaLnBrk="0" hangingPunct="0">
              <a:buClr>
                <a:srgbClr val="063DE8"/>
              </a:buClr>
              <a:buFont typeface="Wingdings" pitchFamily="2" charset="2"/>
              <a:buNone/>
            </a:pPr>
            <a:r>
              <a:rPr lang="en-US" sz="2400"/>
              <a:t>Convert reads into “Kmers”</a:t>
            </a:r>
          </a:p>
        </p:txBody>
      </p:sp>
      <p:grpSp>
        <p:nvGrpSpPr>
          <p:cNvPr id="78" name="Group 77"/>
          <p:cNvGrpSpPr>
            <a:grpSpLocks/>
          </p:cNvGrpSpPr>
          <p:nvPr/>
        </p:nvGrpSpPr>
        <p:grpSpPr bwMode="auto">
          <a:xfrm>
            <a:off x="117475" y="2049463"/>
            <a:ext cx="2616200" cy="400050"/>
            <a:chOff x="117326" y="2049272"/>
            <a:chExt cx="2616229" cy="400110"/>
          </a:xfrm>
        </p:grpSpPr>
        <p:sp>
          <p:nvSpPr>
            <p:cNvPr id="157761" name="TextBox 4"/>
            <p:cNvSpPr txBox="1">
              <a:spLocks noChangeArrowheads="1"/>
            </p:cNvSpPr>
            <p:nvPr/>
          </p:nvSpPr>
          <p:spPr bwMode="auto">
            <a:xfrm>
              <a:off x="117326" y="2049272"/>
              <a:ext cx="1040670" cy="40011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Reads:</a:t>
              </a:r>
            </a:p>
          </p:txBody>
        </p:sp>
        <p:sp>
          <p:nvSpPr>
            <p:cNvPr id="157762" name="TextBox 8"/>
            <p:cNvSpPr txBox="1">
              <a:spLocks noChangeArrowheads="1"/>
            </p:cNvSpPr>
            <p:nvPr/>
          </p:nvSpPr>
          <p:spPr bwMode="auto">
            <a:xfrm>
              <a:off x="1210381" y="2049272"/>
              <a:ext cx="1523174"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dirty="0" err="1">
                  <a:solidFill>
                    <a:srgbClr val="0070C0"/>
                  </a:solidFill>
                </a:rPr>
                <a:t>theageofwi</a:t>
              </a:r>
              <a:endParaRPr lang="en-US" sz="2000" dirty="0">
                <a:solidFill>
                  <a:srgbClr val="0070C0"/>
                </a:solidFill>
              </a:endParaRPr>
            </a:p>
          </p:txBody>
        </p:sp>
      </p:grpSp>
      <p:grpSp>
        <p:nvGrpSpPr>
          <p:cNvPr id="77" name="Group 76"/>
          <p:cNvGrpSpPr>
            <a:grpSpLocks/>
          </p:cNvGrpSpPr>
          <p:nvPr/>
        </p:nvGrpSpPr>
        <p:grpSpPr bwMode="auto">
          <a:xfrm>
            <a:off x="1603375" y="3736975"/>
            <a:ext cx="1119188" cy="1971675"/>
            <a:chOff x="1604059" y="3736332"/>
            <a:chExt cx="1118065" cy="1972188"/>
          </a:xfrm>
        </p:grpSpPr>
        <p:sp>
          <p:nvSpPr>
            <p:cNvPr id="157756" name="TextBox 13"/>
            <p:cNvSpPr txBox="1">
              <a:spLocks noChangeArrowheads="1"/>
            </p:cNvSpPr>
            <p:nvPr/>
          </p:nvSpPr>
          <p:spPr bwMode="auto">
            <a:xfrm>
              <a:off x="1604059" y="3736332"/>
              <a:ext cx="62709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dirty="0">
                  <a:solidFill>
                    <a:srgbClr val="0070C0"/>
                  </a:solidFill>
                </a:rPr>
                <a:t>age</a:t>
              </a:r>
            </a:p>
          </p:txBody>
        </p:sp>
        <p:sp>
          <p:nvSpPr>
            <p:cNvPr id="157757" name="TextBox 14"/>
            <p:cNvSpPr txBox="1">
              <a:spLocks noChangeArrowheads="1"/>
            </p:cNvSpPr>
            <p:nvPr/>
          </p:nvSpPr>
          <p:spPr bwMode="auto">
            <a:xfrm>
              <a:off x="1737423" y="4129352"/>
              <a:ext cx="641522"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dirty="0">
                  <a:solidFill>
                    <a:srgbClr val="0070C0"/>
                  </a:solidFill>
                </a:rPr>
                <a:t>geo</a:t>
              </a:r>
            </a:p>
          </p:txBody>
        </p:sp>
        <p:sp>
          <p:nvSpPr>
            <p:cNvPr id="157758" name="TextBox 15"/>
            <p:cNvSpPr txBox="1">
              <a:spLocks noChangeArrowheads="1"/>
            </p:cNvSpPr>
            <p:nvPr/>
          </p:nvSpPr>
          <p:spPr bwMode="auto">
            <a:xfrm>
              <a:off x="1885076" y="4522372"/>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eof</a:t>
              </a:r>
            </a:p>
          </p:txBody>
        </p:sp>
        <p:sp>
          <p:nvSpPr>
            <p:cNvPr id="157759" name="TextBox 16"/>
            <p:cNvSpPr txBox="1">
              <a:spLocks noChangeArrowheads="1"/>
            </p:cNvSpPr>
            <p:nvPr/>
          </p:nvSpPr>
          <p:spPr bwMode="auto">
            <a:xfrm>
              <a:off x="2027966" y="4915392"/>
              <a:ext cx="625492"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ofw</a:t>
              </a:r>
            </a:p>
          </p:txBody>
        </p:sp>
        <p:sp>
          <p:nvSpPr>
            <p:cNvPr id="157760" name="TextBox 17"/>
            <p:cNvSpPr txBox="1">
              <a:spLocks noChangeArrowheads="1"/>
            </p:cNvSpPr>
            <p:nvPr/>
          </p:nvSpPr>
          <p:spPr bwMode="auto">
            <a:xfrm>
              <a:off x="2183194" y="5308410"/>
              <a:ext cx="53893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fwi</a:t>
              </a:r>
            </a:p>
          </p:txBody>
        </p:sp>
      </p:grpSp>
      <p:grpSp>
        <p:nvGrpSpPr>
          <p:cNvPr id="86" name="Group 85"/>
          <p:cNvGrpSpPr>
            <a:grpSpLocks/>
          </p:cNvGrpSpPr>
          <p:nvPr/>
        </p:nvGrpSpPr>
        <p:grpSpPr bwMode="auto">
          <a:xfrm>
            <a:off x="2835275" y="2049463"/>
            <a:ext cx="6308725" cy="4516437"/>
            <a:chOff x="2835635" y="2049272"/>
            <a:chExt cx="6308365" cy="4516120"/>
          </a:xfrm>
        </p:grpSpPr>
        <p:grpSp>
          <p:nvGrpSpPr>
            <p:cNvPr id="157714" name="Group 84"/>
            <p:cNvGrpSpPr>
              <a:grpSpLocks/>
            </p:cNvGrpSpPr>
            <p:nvPr/>
          </p:nvGrpSpPr>
          <p:grpSpPr bwMode="auto">
            <a:xfrm>
              <a:off x="2835635" y="2049272"/>
              <a:ext cx="6165531" cy="3659248"/>
              <a:chOff x="2835635" y="2049272"/>
              <a:chExt cx="6165531" cy="3659248"/>
            </a:xfrm>
          </p:grpSpPr>
          <p:grpSp>
            <p:nvGrpSpPr>
              <p:cNvPr id="157716" name="Group 83"/>
              <p:cNvGrpSpPr>
                <a:grpSpLocks/>
              </p:cNvGrpSpPr>
              <p:nvPr/>
            </p:nvGrpSpPr>
            <p:grpSpPr bwMode="auto">
              <a:xfrm>
                <a:off x="2835635" y="2049272"/>
                <a:ext cx="1507671" cy="3659248"/>
                <a:chOff x="2835635" y="2049272"/>
                <a:chExt cx="1507671" cy="3659248"/>
              </a:xfrm>
            </p:grpSpPr>
            <p:sp>
              <p:nvSpPr>
                <p:cNvPr id="157747" name="TextBox 18"/>
                <p:cNvSpPr txBox="1">
                  <a:spLocks noChangeArrowheads="1"/>
                </p:cNvSpPr>
                <p:nvPr/>
              </p:nvSpPr>
              <p:spPr bwMode="auto">
                <a:xfrm>
                  <a:off x="2848335" y="2049272"/>
                  <a:ext cx="148149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sthebestof</a:t>
                  </a:r>
                </a:p>
              </p:txBody>
            </p:sp>
            <p:sp>
              <p:nvSpPr>
                <p:cNvPr id="157748" name="TextBox 22"/>
                <p:cNvSpPr txBox="1">
                  <a:spLocks noChangeArrowheads="1"/>
                </p:cNvSpPr>
                <p:nvPr/>
              </p:nvSpPr>
              <p:spPr bwMode="auto">
                <a:xfrm>
                  <a:off x="2835635" y="2557272"/>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sth</a:t>
                  </a:r>
                </a:p>
              </p:txBody>
            </p:sp>
            <p:sp>
              <p:nvSpPr>
                <p:cNvPr id="157749" name="TextBox 23"/>
                <p:cNvSpPr txBox="1">
                  <a:spLocks noChangeArrowheads="1"/>
                </p:cNvSpPr>
                <p:nvPr/>
              </p:nvSpPr>
              <p:spPr bwMode="auto">
                <a:xfrm>
                  <a:off x="3002673" y="2950292"/>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the</a:t>
                  </a:r>
                </a:p>
              </p:txBody>
            </p:sp>
            <p:sp>
              <p:nvSpPr>
                <p:cNvPr id="157750" name="TextBox 24"/>
                <p:cNvSpPr txBox="1">
                  <a:spLocks noChangeArrowheads="1"/>
                </p:cNvSpPr>
                <p:nvPr/>
              </p:nvSpPr>
              <p:spPr bwMode="auto">
                <a:xfrm>
                  <a:off x="3080110" y="3343312"/>
                  <a:ext cx="641522"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heb</a:t>
                  </a:r>
                </a:p>
              </p:txBody>
            </p:sp>
            <p:sp>
              <p:nvSpPr>
                <p:cNvPr id="157751" name="TextBox 25"/>
                <p:cNvSpPr txBox="1">
                  <a:spLocks noChangeArrowheads="1"/>
                </p:cNvSpPr>
                <p:nvPr/>
              </p:nvSpPr>
              <p:spPr bwMode="auto">
                <a:xfrm>
                  <a:off x="3250044" y="3736332"/>
                  <a:ext cx="62709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ebe</a:t>
                  </a:r>
                </a:p>
              </p:txBody>
            </p:sp>
            <p:sp>
              <p:nvSpPr>
                <p:cNvPr id="157752" name="TextBox 26"/>
                <p:cNvSpPr txBox="1">
                  <a:spLocks noChangeArrowheads="1"/>
                </p:cNvSpPr>
                <p:nvPr/>
              </p:nvSpPr>
              <p:spPr bwMode="auto">
                <a:xfrm>
                  <a:off x="3384910" y="4129352"/>
                  <a:ext cx="62709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bes</a:t>
                  </a:r>
                </a:p>
              </p:txBody>
            </p:sp>
            <p:sp>
              <p:nvSpPr>
                <p:cNvPr id="157753" name="TextBox 27"/>
                <p:cNvSpPr txBox="1">
                  <a:spLocks noChangeArrowheads="1"/>
                </p:cNvSpPr>
                <p:nvPr/>
              </p:nvSpPr>
              <p:spPr bwMode="auto">
                <a:xfrm>
                  <a:off x="3546835" y="4522372"/>
                  <a:ext cx="55496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est</a:t>
                  </a:r>
                </a:p>
              </p:txBody>
            </p:sp>
            <p:sp>
              <p:nvSpPr>
                <p:cNvPr id="157754" name="TextBox 28"/>
                <p:cNvSpPr txBox="1">
                  <a:spLocks noChangeArrowheads="1"/>
                </p:cNvSpPr>
                <p:nvPr/>
              </p:nvSpPr>
              <p:spPr bwMode="auto">
                <a:xfrm>
                  <a:off x="3678948" y="4915392"/>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sto</a:t>
                  </a:r>
                </a:p>
              </p:txBody>
            </p:sp>
            <p:sp>
              <p:nvSpPr>
                <p:cNvPr id="157755" name="TextBox 29"/>
                <p:cNvSpPr txBox="1">
                  <a:spLocks noChangeArrowheads="1"/>
                </p:cNvSpPr>
                <p:nvPr/>
              </p:nvSpPr>
              <p:spPr bwMode="auto">
                <a:xfrm>
                  <a:off x="3831627" y="5308410"/>
                  <a:ext cx="51167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tof</a:t>
                  </a:r>
                </a:p>
              </p:txBody>
            </p:sp>
          </p:grpSp>
          <p:grpSp>
            <p:nvGrpSpPr>
              <p:cNvPr id="157717" name="Group 82"/>
              <p:cNvGrpSpPr>
                <a:grpSpLocks/>
              </p:cNvGrpSpPr>
              <p:nvPr/>
            </p:nvGrpSpPr>
            <p:grpSpPr bwMode="auto">
              <a:xfrm>
                <a:off x="4371473" y="2049272"/>
                <a:ext cx="1552400" cy="3659248"/>
                <a:chOff x="4371473" y="2049272"/>
                <a:chExt cx="1552400" cy="3659248"/>
              </a:xfrm>
            </p:grpSpPr>
            <p:sp>
              <p:nvSpPr>
                <p:cNvPr id="157738" name="TextBox 19"/>
                <p:cNvSpPr txBox="1">
                  <a:spLocks noChangeArrowheads="1"/>
                </p:cNvSpPr>
                <p:nvPr/>
              </p:nvSpPr>
              <p:spPr bwMode="auto">
                <a:xfrm>
                  <a:off x="4380998" y="2049272"/>
                  <a:ext cx="1539204"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astheageof</a:t>
                  </a:r>
                </a:p>
              </p:txBody>
            </p:sp>
            <p:sp>
              <p:nvSpPr>
                <p:cNvPr id="157739" name="TextBox 30"/>
                <p:cNvSpPr txBox="1">
                  <a:spLocks noChangeArrowheads="1"/>
                </p:cNvSpPr>
                <p:nvPr/>
              </p:nvSpPr>
              <p:spPr bwMode="auto">
                <a:xfrm>
                  <a:off x="4371473" y="2557272"/>
                  <a:ext cx="55496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ast</a:t>
                  </a:r>
                </a:p>
              </p:txBody>
            </p:sp>
            <p:sp>
              <p:nvSpPr>
                <p:cNvPr id="157740" name="TextBox 31"/>
                <p:cNvSpPr txBox="1">
                  <a:spLocks noChangeArrowheads="1"/>
                </p:cNvSpPr>
                <p:nvPr/>
              </p:nvSpPr>
              <p:spPr bwMode="auto">
                <a:xfrm>
                  <a:off x="4504823" y="2950292"/>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sth</a:t>
                  </a:r>
                </a:p>
              </p:txBody>
            </p:sp>
            <p:sp>
              <p:nvSpPr>
                <p:cNvPr id="157741" name="TextBox 32"/>
                <p:cNvSpPr txBox="1">
                  <a:spLocks noChangeArrowheads="1"/>
                </p:cNvSpPr>
                <p:nvPr/>
              </p:nvSpPr>
              <p:spPr bwMode="auto">
                <a:xfrm>
                  <a:off x="4647698" y="3343312"/>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the</a:t>
                  </a:r>
                </a:p>
              </p:txBody>
            </p:sp>
            <p:sp>
              <p:nvSpPr>
                <p:cNvPr id="157742" name="TextBox 33"/>
                <p:cNvSpPr txBox="1">
                  <a:spLocks noChangeArrowheads="1"/>
                </p:cNvSpPr>
                <p:nvPr/>
              </p:nvSpPr>
              <p:spPr bwMode="auto">
                <a:xfrm>
                  <a:off x="4742948" y="3736332"/>
                  <a:ext cx="62709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hea</a:t>
                  </a:r>
                </a:p>
              </p:txBody>
            </p:sp>
            <p:sp>
              <p:nvSpPr>
                <p:cNvPr id="157743" name="TextBox 34"/>
                <p:cNvSpPr txBox="1">
                  <a:spLocks noChangeArrowheads="1"/>
                </p:cNvSpPr>
                <p:nvPr/>
              </p:nvSpPr>
              <p:spPr bwMode="auto">
                <a:xfrm>
                  <a:off x="4904873" y="4129352"/>
                  <a:ext cx="62709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eag</a:t>
                  </a:r>
                </a:p>
              </p:txBody>
            </p:sp>
            <p:sp>
              <p:nvSpPr>
                <p:cNvPr id="157744" name="TextBox 35"/>
                <p:cNvSpPr txBox="1">
                  <a:spLocks noChangeArrowheads="1"/>
                </p:cNvSpPr>
                <p:nvPr/>
              </p:nvSpPr>
              <p:spPr bwMode="auto">
                <a:xfrm>
                  <a:off x="5047748" y="4522372"/>
                  <a:ext cx="62709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age</a:t>
                  </a:r>
                </a:p>
              </p:txBody>
            </p:sp>
            <p:sp>
              <p:nvSpPr>
                <p:cNvPr id="157745" name="TextBox 36"/>
                <p:cNvSpPr txBox="1">
                  <a:spLocks noChangeArrowheads="1"/>
                </p:cNvSpPr>
                <p:nvPr/>
              </p:nvSpPr>
              <p:spPr bwMode="auto">
                <a:xfrm>
                  <a:off x="5190623" y="4915392"/>
                  <a:ext cx="641522"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geo</a:t>
                  </a:r>
                </a:p>
              </p:txBody>
            </p:sp>
            <p:sp>
              <p:nvSpPr>
                <p:cNvPr id="157746" name="TextBox 37"/>
                <p:cNvSpPr txBox="1">
                  <a:spLocks noChangeArrowheads="1"/>
                </p:cNvSpPr>
                <p:nvPr/>
              </p:nvSpPr>
              <p:spPr bwMode="auto">
                <a:xfrm>
                  <a:off x="5354486" y="5308410"/>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eof</a:t>
                  </a:r>
                </a:p>
              </p:txBody>
            </p:sp>
          </p:grpSp>
          <p:grpSp>
            <p:nvGrpSpPr>
              <p:cNvPr id="157718" name="Group 81"/>
              <p:cNvGrpSpPr>
                <a:grpSpLocks/>
              </p:cNvGrpSpPr>
              <p:nvPr/>
            </p:nvGrpSpPr>
            <p:grpSpPr bwMode="auto">
              <a:xfrm>
                <a:off x="5952040" y="2049272"/>
                <a:ext cx="1503974" cy="3659248"/>
                <a:chOff x="5952040" y="2049272"/>
                <a:chExt cx="1503974" cy="3659248"/>
              </a:xfrm>
            </p:grpSpPr>
            <p:sp>
              <p:nvSpPr>
                <p:cNvPr id="157729" name="TextBox 20"/>
                <p:cNvSpPr txBox="1">
                  <a:spLocks noChangeArrowheads="1"/>
                </p:cNvSpPr>
                <p:nvPr/>
              </p:nvSpPr>
              <p:spPr bwMode="auto">
                <a:xfrm>
                  <a:off x="5952040" y="2049272"/>
                  <a:ext cx="149271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worstoftim</a:t>
                  </a:r>
                </a:p>
              </p:txBody>
            </p:sp>
            <p:sp>
              <p:nvSpPr>
                <p:cNvPr id="157730" name="TextBox 38"/>
                <p:cNvSpPr txBox="1">
                  <a:spLocks noChangeArrowheads="1"/>
                </p:cNvSpPr>
                <p:nvPr/>
              </p:nvSpPr>
              <p:spPr bwMode="auto">
                <a:xfrm>
                  <a:off x="5952040" y="2557272"/>
                  <a:ext cx="63991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wor</a:t>
                  </a:r>
                </a:p>
              </p:txBody>
            </p:sp>
            <p:sp>
              <p:nvSpPr>
                <p:cNvPr id="157731" name="TextBox 39"/>
                <p:cNvSpPr txBox="1">
                  <a:spLocks noChangeArrowheads="1"/>
                </p:cNvSpPr>
                <p:nvPr/>
              </p:nvSpPr>
              <p:spPr bwMode="auto">
                <a:xfrm>
                  <a:off x="6161590" y="2950292"/>
                  <a:ext cx="583814"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ors</a:t>
                  </a:r>
                </a:p>
              </p:txBody>
            </p:sp>
            <p:sp>
              <p:nvSpPr>
                <p:cNvPr id="157732" name="TextBox 40"/>
                <p:cNvSpPr txBox="1">
                  <a:spLocks noChangeArrowheads="1"/>
                </p:cNvSpPr>
                <p:nvPr/>
              </p:nvSpPr>
              <p:spPr bwMode="auto">
                <a:xfrm>
                  <a:off x="6323515" y="3343312"/>
                  <a:ext cx="51167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rst</a:t>
                  </a:r>
                </a:p>
              </p:txBody>
            </p:sp>
            <p:sp>
              <p:nvSpPr>
                <p:cNvPr id="157733" name="TextBox 41"/>
                <p:cNvSpPr txBox="1">
                  <a:spLocks noChangeArrowheads="1"/>
                </p:cNvSpPr>
                <p:nvPr/>
              </p:nvSpPr>
              <p:spPr bwMode="auto">
                <a:xfrm>
                  <a:off x="6428290" y="3736332"/>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sto</a:t>
                  </a:r>
                </a:p>
              </p:txBody>
            </p:sp>
            <p:sp>
              <p:nvSpPr>
                <p:cNvPr id="157734" name="TextBox 42"/>
                <p:cNvSpPr txBox="1">
                  <a:spLocks noChangeArrowheads="1"/>
                </p:cNvSpPr>
                <p:nvPr/>
              </p:nvSpPr>
              <p:spPr bwMode="auto">
                <a:xfrm>
                  <a:off x="6571165" y="4129352"/>
                  <a:ext cx="51167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tof</a:t>
                  </a:r>
                </a:p>
              </p:txBody>
            </p:sp>
            <p:sp>
              <p:nvSpPr>
                <p:cNvPr id="157735" name="TextBox 43"/>
                <p:cNvSpPr txBox="1">
                  <a:spLocks noChangeArrowheads="1"/>
                </p:cNvSpPr>
                <p:nvPr/>
              </p:nvSpPr>
              <p:spPr bwMode="auto">
                <a:xfrm>
                  <a:off x="6656890" y="4522372"/>
                  <a:ext cx="51167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oft</a:t>
                  </a:r>
                </a:p>
              </p:txBody>
            </p:sp>
            <p:sp>
              <p:nvSpPr>
                <p:cNvPr id="157736" name="TextBox 44"/>
                <p:cNvSpPr txBox="1">
                  <a:spLocks noChangeArrowheads="1"/>
                </p:cNvSpPr>
                <p:nvPr/>
              </p:nvSpPr>
              <p:spPr bwMode="auto">
                <a:xfrm>
                  <a:off x="6809290" y="4915392"/>
                  <a:ext cx="42511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fti</a:t>
                  </a:r>
                </a:p>
              </p:txBody>
            </p:sp>
            <p:sp>
              <p:nvSpPr>
                <p:cNvPr id="157737" name="TextBox 45"/>
                <p:cNvSpPr txBox="1">
                  <a:spLocks noChangeArrowheads="1"/>
                </p:cNvSpPr>
                <p:nvPr/>
              </p:nvSpPr>
              <p:spPr bwMode="auto">
                <a:xfrm>
                  <a:off x="6888230" y="5308410"/>
                  <a:ext cx="567784"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tim</a:t>
                  </a:r>
                </a:p>
              </p:txBody>
            </p:sp>
          </p:grpSp>
          <p:grpSp>
            <p:nvGrpSpPr>
              <p:cNvPr id="157719" name="Group 80"/>
              <p:cNvGrpSpPr>
                <a:grpSpLocks/>
              </p:cNvGrpSpPr>
              <p:nvPr/>
            </p:nvGrpSpPr>
            <p:grpSpPr bwMode="auto">
              <a:xfrm>
                <a:off x="7484181" y="2049272"/>
                <a:ext cx="1516985" cy="3659248"/>
                <a:chOff x="7484181" y="2049272"/>
                <a:chExt cx="1516985" cy="3659248"/>
              </a:xfrm>
            </p:grpSpPr>
            <p:sp>
              <p:nvSpPr>
                <p:cNvPr id="157720" name="TextBox 21"/>
                <p:cNvSpPr txBox="1">
                  <a:spLocks noChangeArrowheads="1"/>
                </p:cNvSpPr>
                <p:nvPr/>
              </p:nvSpPr>
              <p:spPr bwMode="auto">
                <a:xfrm>
                  <a:off x="7484181" y="2049272"/>
                  <a:ext cx="149271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imesitwast</a:t>
                  </a:r>
                </a:p>
              </p:txBody>
            </p:sp>
            <p:sp>
              <p:nvSpPr>
                <p:cNvPr id="157721" name="TextBox 46"/>
                <p:cNvSpPr txBox="1">
                  <a:spLocks noChangeArrowheads="1"/>
                </p:cNvSpPr>
                <p:nvPr/>
              </p:nvSpPr>
              <p:spPr bwMode="auto">
                <a:xfrm>
                  <a:off x="7484181" y="2557272"/>
                  <a:ext cx="625492"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ime</a:t>
                  </a:r>
                </a:p>
              </p:txBody>
            </p:sp>
            <p:sp>
              <p:nvSpPr>
                <p:cNvPr id="157722" name="TextBox 47"/>
                <p:cNvSpPr txBox="1">
                  <a:spLocks noChangeArrowheads="1"/>
                </p:cNvSpPr>
                <p:nvPr/>
              </p:nvSpPr>
              <p:spPr bwMode="auto">
                <a:xfrm>
                  <a:off x="7560381" y="2950292"/>
                  <a:ext cx="69762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mes</a:t>
                  </a:r>
                </a:p>
              </p:txBody>
            </p:sp>
            <p:sp>
              <p:nvSpPr>
                <p:cNvPr id="157723" name="TextBox 48"/>
                <p:cNvSpPr txBox="1">
                  <a:spLocks noChangeArrowheads="1"/>
                </p:cNvSpPr>
                <p:nvPr/>
              </p:nvSpPr>
              <p:spPr bwMode="auto">
                <a:xfrm>
                  <a:off x="7779456" y="3343312"/>
                  <a:ext cx="540533"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esi</a:t>
                  </a:r>
                </a:p>
              </p:txBody>
            </p:sp>
            <p:sp>
              <p:nvSpPr>
                <p:cNvPr id="157724" name="TextBox 49"/>
                <p:cNvSpPr txBox="1">
                  <a:spLocks noChangeArrowheads="1"/>
                </p:cNvSpPr>
                <p:nvPr/>
              </p:nvSpPr>
              <p:spPr bwMode="auto">
                <a:xfrm>
                  <a:off x="7922331" y="3736332"/>
                  <a:ext cx="482824"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sit</a:t>
                  </a:r>
                </a:p>
              </p:txBody>
            </p:sp>
            <p:sp>
              <p:nvSpPr>
                <p:cNvPr id="157725" name="TextBox 50"/>
                <p:cNvSpPr txBox="1">
                  <a:spLocks noChangeArrowheads="1"/>
                </p:cNvSpPr>
                <p:nvPr/>
              </p:nvSpPr>
              <p:spPr bwMode="auto">
                <a:xfrm>
                  <a:off x="8074731" y="4129352"/>
                  <a:ext cx="53893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itw</a:t>
                  </a:r>
                </a:p>
              </p:txBody>
            </p:sp>
            <p:sp>
              <p:nvSpPr>
                <p:cNvPr id="157726" name="TextBox 51"/>
                <p:cNvSpPr txBox="1">
                  <a:spLocks noChangeArrowheads="1"/>
                </p:cNvSpPr>
                <p:nvPr/>
              </p:nvSpPr>
              <p:spPr bwMode="auto">
                <a:xfrm>
                  <a:off x="8150931" y="4522372"/>
                  <a:ext cx="61106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twa</a:t>
                  </a:r>
                </a:p>
              </p:txBody>
            </p:sp>
            <p:sp>
              <p:nvSpPr>
                <p:cNvPr id="157727" name="TextBox 52"/>
                <p:cNvSpPr txBox="1">
                  <a:spLocks noChangeArrowheads="1"/>
                </p:cNvSpPr>
                <p:nvPr/>
              </p:nvSpPr>
              <p:spPr bwMode="auto">
                <a:xfrm>
                  <a:off x="8236656" y="4915392"/>
                  <a:ext cx="668773"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was</a:t>
                  </a:r>
                </a:p>
              </p:txBody>
            </p:sp>
            <p:sp>
              <p:nvSpPr>
                <p:cNvPr id="157728" name="TextBox 53"/>
                <p:cNvSpPr txBox="1">
                  <a:spLocks noChangeArrowheads="1"/>
                </p:cNvSpPr>
                <p:nvPr/>
              </p:nvSpPr>
              <p:spPr bwMode="auto">
                <a:xfrm>
                  <a:off x="8446206" y="5308410"/>
                  <a:ext cx="55496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ast</a:t>
                  </a:r>
                </a:p>
              </p:txBody>
            </p:sp>
          </p:grpSp>
        </p:grpSp>
        <p:sp>
          <p:nvSpPr>
            <p:cNvPr id="157715" name="TextBox 64"/>
            <p:cNvSpPr txBox="1">
              <a:spLocks noChangeArrowheads="1"/>
            </p:cNvSpPr>
            <p:nvPr/>
          </p:nvSpPr>
          <p:spPr bwMode="auto">
            <a:xfrm>
              <a:off x="4948621" y="6165282"/>
              <a:ext cx="419537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…..etc for all reads in the dataset</a:t>
              </a:r>
            </a:p>
          </p:txBody>
        </p:sp>
      </p:grpSp>
      <p:grpSp>
        <p:nvGrpSpPr>
          <p:cNvPr id="88" name="Group 87"/>
          <p:cNvGrpSpPr>
            <a:grpSpLocks/>
          </p:cNvGrpSpPr>
          <p:nvPr/>
        </p:nvGrpSpPr>
        <p:grpSpPr bwMode="auto">
          <a:xfrm>
            <a:off x="36513" y="2395538"/>
            <a:ext cx="1743075" cy="871537"/>
            <a:chOff x="36576" y="2395538"/>
            <a:chExt cx="1743192" cy="870769"/>
          </a:xfrm>
        </p:grpSpPr>
        <p:sp>
          <p:nvSpPr>
            <p:cNvPr id="157710" name="TextBox 5"/>
            <p:cNvSpPr txBox="1">
              <a:spLocks noChangeArrowheads="1"/>
            </p:cNvSpPr>
            <p:nvPr/>
          </p:nvSpPr>
          <p:spPr bwMode="auto">
            <a:xfrm>
              <a:off x="36576" y="2558421"/>
              <a:ext cx="1138453" cy="707886"/>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Kmers :</a:t>
              </a:r>
            </a:p>
            <a:p>
              <a:pPr algn="ctr" eaLnBrk="0" hangingPunct="0">
                <a:buClr>
                  <a:srgbClr val="063DE8"/>
                </a:buClr>
                <a:buFont typeface="Wingdings" pitchFamily="2" charset="2"/>
                <a:buNone/>
              </a:pPr>
              <a:r>
                <a:rPr lang="en-US" sz="2000"/>
                <a:t>(k=3)</a:t>
              </a:r>
            </a:p>
          </p:txBody>
        </p:sp>
        <p:grpSp>
          <p:nvGrpSpPr>
            <p:cNvPr id="157711" name="Group 73"/>
            <p:cNvGrpSpPr>
              <a:grpSpLocks/>
            </p:cNvGrpSpPr>
            <p:nvPr/>
          </p:nvGrpSpPr>
          <p:grpSpPr bwMode="auto">
            <a:xfrm>
              <a:off x="1210381" y="2395538"/>
              <a:ext cx="569387" cy="561844"/>
              <a:chOff x="1210381" y="2395538"/>
              <a:chExt cx="569387" cy="561844"/>
            </a:xfrm>
          </p:grpSpPr>
          <p:sp>
            <p:nvSpPr>
              <p:cNvPr id="157712" name="TextBox 10"/>
              <p:cNvSpPr txBox="1">
                <a:spLocks noChangeArrowheads="1"/>
              </p:cNvSpPr>
              <p:nvPr/>
            </p:nvSpPr>
            <p:spPr bwMode="auto">
              <a:xfrm>
                <a:off x="1210381" y="2557272"/>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the</a:t>
                </a:r>
              </a:p>
            </p:txBody>
          </p:sp>
          <p:cxnSp>
            <p:nvCxnSpPr>
              <p:cNvPr id="69" name="Straight Connector 68"/>
              <p:cNvCxnSpPr/>
              <p:nvPr/>
            </p:nvCxnSpPr>
            <p:spPr bwMode="auto">
              <a:xfrm>
                <a:off x="1343176" y="2395538"/>
                <a:ext cx="0" cy="247432"/>
              </a:xfrm>
              <a:prstGeom prst="line">
                <a:avLst/>
              </a:prstGeom>
              <a:gradFill rotWithShape="0">
                <a:gsLst>
                  <a:gs pos="0">
                    <a:srgbClr val="3333CC"/>
                  </a:gs>
                  <a:gs pos="50000">
                    <a:schemeClr val="bg1"/>
                  </a:gs>
                  <a:gs pos="100000">
                    <a:srgbClr val="3333CC"/>
                  </a:gs>
                </a:gsLst>
                <a:lin ang="5400000" scaled="1"/>
              </a:gradFill>
              <a:ln w="25400" cap="flat" cmpd="sng" algn="ctr">
                <a:solidFill>
                  <a:schemeClr val="tx1"/>
                </a:solidFill>
                <a:prstDash val="sysDot"/>
                <a:round/>
                <a:headEnd type="none" w="med" len="med"/>
                <a:tailEnd type="none" w="med" len="med"/>
              </a:ln>
              <a:effectLst/>
            </p:spPr>
          </p:cxnSp>
        </p:grpSp>
      </p:grpSp>
      <p:grpSp>
        <p:nvGrpSpPr>
          <p:cNvPr id="75" name="Group 74"/>
          <p:cNvGrpSpPr>
            <a:grpSpLocks/>
          </p:cNvGrpSpPr>
          <p:nvPr/>
        </p:nvGrpSpPr>
        <p:grpSpPr bwMode="auto">
          <a:xfrm>
            <a:off x="1312863" y="2390775"/>
            <a:ext cx="627062" cy="958850"/>
            <a:chOff x="1313516" y="2390775"/>
            <a:chExt cx="627095" cy="959627"/>
          </a:xfrm>
        </p:grpSpPr>
        <p:sp>
          <p:nvSpPr>
            <p:cNvPr id="157708" name="TextBox 11"/>
            <p:cNvSpPr txBox="1">
              <a:spLocks noChangeArrowheads="1"/>
            </p:cNvSpPr>
            <p:nvPr/>
          </p:nvSpPr>
          <p:spPr bwMode="auto">
            <a:xfrm>
              <a:off x="1313516" y="2950292"/>
              <a:ext cx="62709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hea</a:t>
              </a:r>
            </a:p>
          </p:txBody>
        </p:sp>
        <p:cxnSp>
          <p:nvCxnSpPr>
            <p:cNvPr id="70" name="Straight Connector 69"/>
            <p:cNvCxnSpPr/>
            <p:nvPr/>
          </p:nvCxnSpPr>
          <p:spPr bwMode="auto">
            <a:xfrm>
              <a:off x="1457986" y="2390775"/>
              <a:ext cx="4763" cy="648225"/>
            </a:xfrm>
            <a:prstGeom prst="line">
              <a:avLst/>
            </a:prstGeom>
            <a:gradFill rotWithShape="0">
              <a:gsLst>
                <a:gs pos="0">
                  <a:srgbClr val="3333CC"/>
                </a:gs>
                <a:gs pos="50000">
                  <a:schemeClr val="bg1"/>
                </a:gs>
                <a:gs pos="100000">
                  <a:srgbClr val="3333CC"/>
                </a:gs>
              </a:gsLst>
              <a:lin ang="5400000" scaled="1"/>
            </a:gradFill>
            <a:ln w="25400" cap="flat" cmpd="sng" algn="ctr">
              <a:solidFill>
                <a:schemeClr val="tx1"/>
              </a:solidFill>
              <a:prstDash val="sysDot"/>
              <a:round/>
              <a:headEnd type="none" w="med" len="med"/>
              <a:tailEnd type="none" w="med" len="med"/>
            </a:ln>
            <a:effectLst/>
          </p:spPr>
        </p:cxnSp>
      </p:grpSp>
      <p:grpSp>
        <p:nvGrpSpPr>
          <p:cNvPr id="76" name="Group 75"/>
          <p:cNvGrpSpPr>
            <a:grpSpLocks/>
          </p:cNvGrpSpPr>
          <p:nvPr/>
        </p:nvGrpSpPr>
        <p:grpSpPr bwMode="auto">
          <a:xfrm>
            <a:off x="1460500" y="2395538"/>
            <a:ext cx="627063" cy="1347787"/>
            <a:chOff x="1461169" y="2395537"/>
            <a:chExt cx="627095" cy="1347885"/>
          </a:xfrm>
        </p:grpSpPr>
        <p:sp>
          <p:nvSpPr>
            <p:cNvPr id="157706" name="TextBox 12"/>
            <p:cNvSpPr txBox="1">
              <a:spLocks noChangeArrowheads="1"/>
            </p:cNvSpPr>
            <p:nvPr/>
          </p:nvSpPr>
          <p:spPr bwMode="auto">
            <a:xfrm>
              <a:off x="1461169" y="3343312"/>
              <a:ext cx="62709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eag</a:t>
              </a:r>
            </a:p>
          </p:txBody>
        </p:sp>
        <p:cxnSp>
          <p:nvCxnSpPr>
            <p:cNvPr id="72" name="Straight Connector 71"/>
            <p:cNvCxnSpPr/>
            <p:nvPr/>
          </p:nvCxnSpPr>
          <p:spPr bwMode="auto">
            <a:xfrm>
              <a:off x="1596114" y="2395537"/>
              <a:ext cx="14288" cy="1066878"/>
            </a:xfrm>
            <a:prstGeom prst="line">
              <a:avLst/>
            </a:prstGeom>
            <a:gradFill rotWithShape="0">
              <a:gsLst>
                <a:gs pos="0">
                  <a:srgbClr val="3333CC"/>
                </a:gs>
                <a:gs pos="50000">
                  <a:schemeClr val="bg1"/>
                </a:gs>
                <a:gs pos="100000">
                  <a:srgbClr val="3333CC"/>
                </a:gs>
              </a:gsLst>
              <a:lin ang="5400000" scaled="1"/>
            </a:gradFill>
            <a:ln w="25400" cap="flat" cmpd="sng" algn="ctr">
              <a:solidFill>
                <a:schemeClr val="tx1"/>
              </a:solidFill>
              <a:prstDash val="sysDot"/>
              <a:round/>
              <a:headEnd type="none" w="med" len="med"/>
              <a:tailEnd type="none" w="med" len="med"/>
            </a:ln>
            <a:effectLst/>
          </p:spPr>
        </p:cxnSp>
      </p:grpSp>
      <p:sp>
        <p:nvSpPr>
          <p:cNvPr id="157705" name="Text Box 67"/>
          <p:cNvSpPr txBox="1">
            <a:spLocks noChangeArrowheads="1"/>
          </p:cNvSpPr>
          <p:nvPr/>
        </p:nvSpPr>
        <p:spPr bwMode="auto">
          <a:xfrm>
            <a:off x="177800" y="1625600"/>
            <a:ext cx="4102100" cy="366713"/>
          </a:xfrm>
          <a:prstGeom prst="rect">
            <a:avLst/>
          </a:prstGeom>
          <a:solidFill>
            <a:schemeClr val="bg2"/>
          </a:solidFill>
          <a:ln w="9525">
            <a:noFill/>
            <a:miter lim="800000"/>
            <a:headEnd/>
            <a:tailEnd/>
          </a:ln>
        </p:spPr>
        <p:txBody>
          <a:bodyPr>
            <a:spAutoFit/>
          </a:bodyPr>
          <a:lstStyle/>
          <a:p>
            <a:pPr>
              <a:spcBef>
                <a:spcPct val="50000"/>
              </a:spcBef>
            </a:pPr>
            <a:r>
              <a:rPr lang="en-US" sz="1800" b="0" dirty="0"/>
              <a:t>Kmer: a substring of defined </a:t>
            </a:r>
            <a:r>
              <a:rPr lang="en-US" sz="1800" b="0" dirty="0" smtClean="0"/>
              <a:t>length</a:t>
            </a:r>
            <a:endParaRPr lang="en-US" sz="1800" b="0" dirty="0"/>
          </a:p>
        </p:txBody>
      </p:sp>
    </p:spTree>
    <p:custDataLst>
      <p:tags r:id="rId1"/>
    </p:custDataLst>
  </p:cSld>
  <p:clrMapOvr>
    <a:masterClrMapping/>
  </p:clrMapOvr>
  <p:transition xmlns:p14="http://schemas.microsoft.com/office/powerpoint/2010/main" spd="slow" advTm="252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p:cNvSpPr>
          <p:nvPr>
            <p:ph type="title"/>
          </p:nvPr>
        </p:nvSpPr>
        <p:spPr/>
        <p:txBody>
          <a:bodyPr/>
          <a:lstStyle/>
          <a:p>
            <a:pPr eaLnBrk="1" hangingPunct="1">
              <a:defRPr/>
            </a:pPr>
            <a:r>
              <a:rPr lang="en-US" dirty="0" smtClean="0"/>
              <a:t>De </a:t>
            </a:r>
            <a:r>
              <a:rPr lang="en-US" dirty="0" err="1" smtClean="0"/>
              <a:t>Bruijn</a:t>
            </a:r>
            <a:r>
              <a:rPr lang="en-US" dirty="0" smtClean="0"/>
              <a:t> example</a:t>
            </a:r>
          </a:p>
        </p:txBody>
      </p:sp>
      <p:sp>
        <p:nvSpPr>
          <p:cNvPr id="159747" name="TextBox 4"/>
          <p:cNvSpPr txBox="1">
            <a:spLocks noChangeArrowheads="1"/>
          </p:cNvSpPr>
          <p:nvPr/>
        </p:nvSpPr>
        <p:spPr bwMode="auto">
          <a:xfrm>
            <a:off x="185738" y="971550"/>
            <a:ext cx="5930900" cy="830263"/>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400"/>
              <a:t>Step 2: </a:t>
            </a:r>
          </a:p>
          <a:p>
            <a:pPr eaLnBrk="0" hangingPunct="0">
              <a:buClr>
                <a:srgbClr val="063DE8"/>
              </a:buClr>
              <a:buFont typeface="Wingdings" pitchFamily="2" charset="2"/>
              <a:buNone/>
            </a:pPr>
            <a:r>
              <a:rPr lang="en-US" sz="2400"/>
              <a:t>Build a De-Bruijn graph from the kmers</a:t>
            </a:r>
          </a:p>
        </p:txBody>
      </p:sp>
      <p:grpSp>
        <p:nvGrpSpPr>
          <p:cNvPr id="101" name="Group 100"/>
          <p:cNvGrpSpPr>
            <a:grpSpLocks/>
          </p:cNvGrpSpPr>
          <p:nvPr/>
        </p:nvGrpSpPr>
        <p:grpSpPr bwMode="auto">
          <a:xfrm>
            <a:off x="1728788" y="2481263"/>
            <a:ext cx="6018212" cy="400050"/>
            <a:chOff x="1729503" y="2480697"/>
            <a:chExt cx="6017497" cy="400110"/>
          </a:xfrm>
        </p:grpSpPr>
        <p:sp>
          <p:nvSpPr>
            <p:cNvPr id="159815" name="TextBox 15"/>
            <p:cNvSpPr txBox="1">
              <a:spLocks noChangeArrowheads="1"/>
            </p:cNvSpPr>
            <p:nvPr/>
          </p:nvSpPr>
          <p:spPr bwMode="auto">
            <a:xfrm>
              <a:off x="4099600" y="2480697"/>
              <a:ext cx="55374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age</a:t>
              </a:r>
            </a:p>
          </p:txBody>
        </p:sp>
        <p:sp>
          <p:nvSpPr>
            <p:cNvPr id="159816" name="TextBox 16"/>
            <p:cNvSpPr txBox="1">
              <a:spLocks noChangeArrowheads="1"/>
            </p:cNvSpPr>
            <p:nvPr/>
          </p:nvSpPr>
          <p:spPr bwMode="auto">
            <a:xfrm>
              <a:off x="4902385" y="2480697"/>
              <a:ext cx="56648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geo</a:t>
              </a:r>
            </a:p>
          </p:txBody>
        </p:sp>
        <p:sp>
          <p:nvSpPr>
            <p:cNvPr id="159817" name="TextBox 17"/>
            <p:cNvSpPr txBox="1">
              <a:spLocks noChangeArrowheads="1"/>
            </p:cNvSpPr>
            <p:nvPr/>
          </p:nvSpPr>
          <p:spPr bwMode="auto">
            <a:xfrm>
              <a:off x="5717910" y="2480697"/>
              <a:ext cx="50278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eof</a:t>
              </a:r>
            </a:p>
          </p:txBody>
        </p:sp>
        <p:sp>
          <p:nvSpPr>
            <p:cNvPr id="159818" name="TextBox 18"/>
            <p:cNvSpPr txBox="1">
              <a:spLocks noChangeArrowheads="1"/>
            </p:cNvSpPr>
            <p:nvPr/>
          </p:nvSpPr>
          <p:spPr bwMode="auto">
            <a:xfrm>
              <a:off x="6469737" y="2480697"/>
              <a:ext cx="552331"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ofw</a:t>
              </a:r>
            </a:p>
          </p:txBody>
        </p:sp>
        <p:sp>
          <p:nvSpPr>
            <p:cNvPr id="159819" name="TextBox 19"/>
            <p:cNvSpPr txBox="1">
              <a:spLocks noChangeArrowheads="1"/>
            </p:cNvSpPr>
            <p:nvPr/>
          </p:nvSpPr>
          <p:spPr bwMode="auto">
            <a:xfrm>
              <a:off x="7271106" y="2480697"/>
              <a:ext cx="475894"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fwi</a:t>
              </a:r>
            </a:p>
          </p:txBody>
        </p:sp>
        <p:sp>
          <p:nvSpPr>
            <p:cNvPr id="159820" name="TextBox 21"/>
            <p:cNvSpPr txBox="1">
              <a:spLocks noChangeArrowheads="1"/>
            </p:cNvSpPr>
            <p:nvPr/>
          </p:nvSpPr>
          <p:spPr bwMode="auto">
            <a:xfrm>
              <a:off x="2494030" y="2480697"/>
              <a:ext cx="55374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hea</a:t>
              </a:r>
            </a:p>
          </p:txBody>
        </p:sp>
        <p:sp>
          <p:nvSpPr>
            <p:cNvPr id="159821" name="TextBox 24"/>
            <p:cNvSpPr txBox="1">
              <a:spLocks noChangeArrowheads="1"/>
            </p:cNvSpPr>
            <p:nvPr/>
          </p:nvSpPr>
          <p:spPr bwMode="auto">
            <a:xfrm>
              <a:off x="3296815" y="2480697"/>
              <a:ext cx="55374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eag</a:t>
              </a:r>
            </a:p>
          </p:txBody>
        </p:sp>
        <p:sp>
          <p:nvSpPr>
            <p:cNvPr id="159822" name="TextBox 26"/>
            <p:cNvSpPr txBox="1">
              <a:spLocks noChangeArrowheads="1"/>
            </p:cNvSpPr>
            <p:nvPr/>
          </p:nvSpPr>
          <p:spPr bwMode="auto">
            <a:xfrm>
              <a:off x="1729503" y="2480697"/>
              <a:ext cx="50278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70C0"/>
                  </a:solidFill>
                </a:rPr>
                <a:t>the</a:t>
              </a:r>
            </a:p>
          </p:txBody>
        </p:sp>
        <p:cxnSp>
          <p:nvCxnSpPr>
            <p:cNvPr id="72" name="Straight Arrow Connector 71"/>
            <p:cNvCxnSpPr/>
            <p:nvPr/>
          </p:nvCxnSpPr>
          <p:spPr bwMode="auto">
            <a:xfrm flipV="1">
              <a:off x="2232680" y="2679164"/>
              <a:ext cx="261907" cy="3175"/>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74" name="Straight Arrow Connector 73"/>
            <p:cNvCxnSpPr/>
            <p:nvPr/>
          </p:nvCxnSpPr>
          <p:spPr bwMode="auto">
            <a:xfrm>
              <a:off x="3048558" y="2680752"/>
              <a:ext cx="247621"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a:off x="3850151" y="2680752"/>
              <a:ext cx="249207"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80" name="Straight Arrow Connector 79"/>
            <p:cNvCxnSpPr/>
            <p:nvPr/>
          </p:nvCxnSpPr>
          <p:spPr bwMode="auto">
            <a:xfrm>
              <a:off x="4653331" y="2680752"/>
              <a:ext cx="249207"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a:off x="5469209" y="2680752"/>
              <a:ext cx="249207"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a:off x="6220006" y="2679164"/>
              <a:ext cx="249208" cy="3175"/>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86" name="Straight Arrow Connector 85"/>
            <p:cNvCxnSpPr/>
            <p:nvPr/>
          </p:nvCxnSpPr>
          <p:spPr bwMode="auto">
            <a:xfrm>
              <a:off x="7021599" y="2680752"/>
              <a:ext cx="249207"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grpSp>
      <p:grpSp>
        <p:nvGrpSpPr>
          <p:cNvPr id="103" name="Group 102"/>
          <p:cNvGrpSpPr>
            <a:grpSpLocks/>
          </p:cNvGrpSpPr>
          <p:nvPr/>
        </p:nvGrpSpPr>
        <p:grpSpPr bwMode="auto">
          <a:xfrm>
            <a:off x="954088" y="2754313"/>
            <a:ext cx="6005512" cy="763587"/>
            <a:chOff x="954803" y="2754917"/>
            <a:chExt cx="6004797" cy="762960"/>
          </a:xfrm>
        </p:grpSpPr>
        <p:cxnSp>
          <p:nvCxnSpPr>
            <p:cNvPr id="88" name="Straight Arrow Connector 87"/>
            <p:cNvCxnSpPr>
              <a:stCxn id="159801" idx="3"/>
              <a:endCxn id="159802" idx="1"/>
            </p:cNvCxnSpPr>
            <p:nvPr/>
          </p:nvCxnSpPr>
          <p:spPr bwMode="auto">
            <a:xfrm>
              <a:off x="1457980" y="2954778"/>
              <a:ext cx="268256"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grpSp>
          <p:nvGrpSpPr>
            <p:cNvPr id="159800" name="Group 96"/>
            <p:cNvGrpSpPr>
              <a:grpSpLocks/>
            </p:cNvGrpSpPr>
            <p:nvPr/>
          </p:nvGrpSpPr>
          <p:grpSpPr bwMode="auto">
            <a:xfrm>
              <a:off x="954803" y="2754917"/>
              <a:ext cx="6004797" cy="762960"/>
              <a:chOff x="954803" y="2754917"/>
              <a:chExt cx="6004797" cy="762960"/>
            </a:xfrm>
          </p:grpSpPr>
          <p:sp>
            <p:nvSpPr>
              <p:cNvPr id="159801" name="TextBox 62"/>
              <p:cNvSpPr txBox="1">
                <a:spLocks noChangeArrowheads="1"/>
              </p:cNvSpPr>
              <p:nvPr/>
            </p:nvSpPr>
            <p:spPr bwMode="auto">
              <a:xfrm>
                <a:off x="954803" y="2754917"/>
                <a:ext cx="50278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sth</a:t>
                </a:r>
              </a:p>
            </p:txBody>
          </p:sp>
          <p:sp>
            <p:nvSpPr>
              <p:cNvPr id="159802" name="TextBox 63"/>
              <p:cNvSpPr txBox="1">
                <a:spLocks noChangeArrowheads="1"/>
              </p:cNvSpPr>
              <p:nvPr/>
            </p:nvSpPr>
            <p:spPr bwMode="auto">
              <a:xfrm>
                <a:off x="1726245" y="2754917"/>
                <a:ext cx="50278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the</a:t>
                </a:r>
              </a:p>
            </p:txBody>
          </p:sp>
          <p:sp>
            <p:nvSpPr>
              <p:cNvPr id="159803" name="TextBox 64"/>
              <p:cNvSpPr txBox="1">
                <a:spLocks noChangeArrowheads="1"/>
              </p:cNvSpPr>
              <p:nvPr/>
            </p:nvSpPr>
            <p:spPr bwMode="auto">
              <a:xfrm>
                <a:off x="2497687" y="3117767"/>
                <a:ext cx="56648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heb</a:t>
                </a:r>
              </a:p>
            </p:txBody>
          </p:sp>
          <p:sp>
            <p:nvSpPr>
              <p:cNvPr id="159804" name="TextBox 65"/>
              <p:cNvSpPr txBox="1">
                <a:spLocks noChangeArrowheads="1"/>
              </p:cNvSpPr>
              <p:nvPr/>
            </p:nvSpPr>
            <p:spPr bwMode="auto">
              <a:xfrm>
                <a:off x="3332826" y="3117767"/>
                <a:ext cx="55374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ebe</a:t>
                </a:r>
              </a:p>
            </p:txBody>
          </p:sp>
          <p:sp>
            <p:nvSpPr>
              <p:cNvPr id="159805" name="TextBox 66"/>
              <p:cNvSpPr txBox="1">
                <a:spLocks noChangeArrowheads="1"/>
              </p:cNvSpPr>
              <p:nvPr/>
            </p:nvSpPr>
            <p:spPr bwMode="auto">
              <a:xfrm>
                <a:off x="4155226" y="3117767"/>
                <a:ext cx="55374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bes</a:t>
                </a:r>
              </a:p>
            </p:txBody>
          </p:sp>
          <p:sp>
            <p:nvSpPr>
              <p:cNvPr id="159806" name="TextBox 67"/>
              <p:cNvSpPr txBox="1">
                <a:spLocks noChangeArrowheads="1"/>
              </p:cNvSpPr>
              <p:nvPr/>
            </p:nvSpPr>
            <p:spPr bwMode="auto">
              <a:xfrm>
                <a:off x="4977626" y="3117767"/>
                <a:ext cx="49004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est</a:t>
                </a:r>
              </a:p>
            </p:txBody>
          </p:sp>
          <p:sp>
            <p:nvSpPr>
              <p:cNvPr id="159807" name="TextBox 68"/>
              <p:cNvSpPr txBox="1">
                <a:spLocks noChangeArrowheads="1"/>
              </p:cNvSpPr>
              <p:nvPr/>
            </p:nvSpPr>
            <p:spPr bwMode="auto">
              <a:xfrm>
                <a:off x="5736328" y="3117767"/>
                <a:ext cx="50278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sto</a:t>
                </a:r>
              </a:p>
            </p:txBody>
          </p:sp>
          <p:sp>
            <p:nvSpPr>
              <p:cNvPr id="159808" name="TextBox 69"/>
              <p:cNvSpPr txBox="1">
                <a:spLocks noChangeArrowheads="1"/>
              </p:cNvSpPr>
              <p:nvPr/>
            </p:nvSpPr>
            <p:spPr bwMode="auto">
              <a:xfrm>
                <a:off x="6507770" y="3117767"/>
                <a:ext cx="45183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tof</a:t>
                </a:r>
              </a:p>
            </p:txBody>
          </p:sp>
          <p:cxnSp>
            <p:nvCxnSpPr>
              <p:cNvPr id="90" name="Straight Arrow Connector 89"/>
              <p:cNvCxnSpPr>
                <a:stCxn id="159802" idx="3"/>
                <a:endCxn id="159803" idx="1"/>
              </p:cNvCxnSpPr>
              <p:nvPr/>
            </p:nvCxnSpPr>
            <p:spPr bwMode="auto">
              <a:xfrm>
                <a:off x="2229413" y="2954778"/>
                <a:ext cx="268256" cy="363238"/>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92" name="Straight Arrow Connector 91"/>
              <p:cNvCxnSpPr>
                <a:stCxn id="159803" idx="3"/>
                <a:endCxn id="159804" idx="1"/>
              </p:cNvCxnSpPr>
              <p:nvPr/>
            </p:nvCxnSpPr>
            <p:spPr bwMode="auto">
              <a:xfrm>
                <a:off x="3064339" y="3318016"/>
                <a:ext cx="268256"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96" name="Straight Arrow Connector 95"/>
              <p:cNvCxnSpPr>
                <a:stCxn id="159804" idx="3"/>
                <a:endCxn id="159805" idx="1"/>
              </p:cNvCxnSpPr>
              <p:nvPr/>
            </p:nvCxnSpPr>
            <p:spPr bwMode="auto">
              <a:xfrm>
                <a:off x="3886566" y="3318016"/>
                <a:ext cx="268256"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98" name="Straight Arrow Connector 97"/>
              <p:cNvCxnSpPr>
                <a:stCxn id="159805" idx="3"/>
                <a:endCxn id="159806" idx="1"/>
              </p:cNvCxnSpPr>
              <p:nvPr/>
            </p:nvCxnSpPr>
            <p:spPr bwMode="auto">
              <a:xfrm>
                <a:off x="4708793" y="3318016"/>
                <a:ext cx="268256"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00" name="Straight Arrow Connector 99"/>
              <p:cNvCxnSpPr>
                <a:stCxn id="159806" idx="3"/>
                <a:endCxn id="159807" idx="1"/>
              </p:cNvCxnSpPr>
              <p:nvPr/>
            </p:nvCxnSpPr>
            <p:spPr bwMode="auto">
              <a:xfrm>
                <a:off x="5467528" y="3318016"/>
                <a:ext cx="268256"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02" name="Straight Arrow Connector 101"/>
              <p:cNvCxnSpPr>
                <a:stCxn id="159807" idx="3"/>
                <a:endCxn id="159808" idx="1"/>
              </p:cNvCxnSpPr>
              <p:nvPr/>
            </p:nvCxnSpPr>
            <p:spPr bwMode="auto">
              <a:xfrm>
                <a:off x="6238961" y="3318016"/>
                <a:ext cx="268256"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grpSp>
      </p:grpSp>
      <p:grpSp>
        <p:nvGrpSpPr>
          <p:cNvPr id="95" name="Group 94"/>
          <p:cNvGrpSpPr>
            <a:grpSpLocks/>
          </p:cNvGrpSpPr>
          <p:nvPr/>
        </p:nvGrpSpPr>
        <p:grpSpPr bwMode="auto">
          <a:xfrm>
            <a:off x="204788" y="2236788"/>
            <a:ext cx="6018212" cy="641350"/>
            <a:chOff x="205503" y="2237319"/>
            <a:chExt cx="6017497" cy="641418"/>
          </a:xfrm>
        </p:grpSpPr>
        <p:sp>
          <p:nvSpPr>
            <p:cNvPr id="159784" name="TextBox 53"/>
            <p:cNvSpPr txBox="1">
              <a:spLocks noChangeArrowheads="1"/>
            </p:cNvSpPr>
            <p:nvPr/>
          </p:nvSpPr>
          <p:spPr bwMode="auto">
            <a:xfrm>
              <a:off x="205503" y="2478627"/>
              <a:ext cx="49004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ast</a:t>
              </a:r>
            </a:p>
          </p:txBody>
        </p:sp>
        <p:sp>
          <p:nvSpPr>
            <p:cNvPr id="159785" name="TextBox 54"/>
            <p:cNvSpPr txBox="1">
              <a:spLocks noChangeArrowheads="1"/>
            </p:cNvSpPr>
            <p:nvPr/>
          </p:nvSpPr>
          <p:spPr bwMode="auto">
            <a:xfrm>
              <a:off x="949646" y="2478627"/>
              <a:ext cx="50278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sth</a:t>
              </a:r>
            </a:p>
          </p:txBody>
        </p:sp>
        <p:sp>
          <p:nvSpPr>
            <p:cNvPr id="159786" name="TextBox 55"/>
            <p:cNvSpPr txBox="1">
              <a:spLocks noChangeArrowheads="1"/>
            </p:cNvSpPr>
            <p:nvPr/>
          </p:nvSpPr>
          <p:spPr bwMode="auto">
            <a:xfrm>
              <a:off x="1706528" y="2237327"/>
              <a:ext cx="50278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the</a:t>
              </a:r>
            </a:p>
          </p:txBody>
        </p:sp>
        <p:sp>
          <p:nvSpPr>
            <p:cNvPr id="159787" name="TextBox 56"/>
            <p:cNvSpPr txBox="1">
              <a:spLocks noChangeArrowheads="1"/>
            </p:cNvSpPr>
            <p:nvPr/>
          </p:nvSpPr>
          <p:spPr bwMode="auto">
            <a:xfrm>
              <a:off x="2476110" y="2237319"/>
              <a:ext cx="55374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hea</a:t>
              </a:r>
            </a:p>
          </p:txBody>
        </p:sp>
        <p:sp>
          <p:nvSpPr>
            <p:cNvPr id="159788" name="TextBox 57"/>
            <p:cNvSpPr txBox="1">
              <a:spLocks noChangeArrowheads="1"/>
            </p:cNvSpPr>
            <p:nvPr/>
          </p:nvSpPr>
          <p:spPr bwMode="auto">
            <a:xfrm>
              <a:off x="3283951" y="2237319"/>
              <a:ext cx="55374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eag</a:t>
              </a:r>
            </a:p>
          </p:txBody>
        </p:sp>
        <p:sp>
          <p:nvSpPr>
            <p:cNvPr id="159789" name="TextBox 58"/>
            <p:cNvSpPr txBox="1">
              <a:spLocks noChangeArrowheads="1"/>
            </p:cNvSpPr>
            <p:nvPr/>
          </p:nvSpPr>
          <p:spPr bwMode="auto">
            <a:xfrm>
              <a:off x="4091791" y="2237319"/>
              <a:ext cx="55374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age</a:t>
              </a:r>
            </a:p>
          </p:txBody>
        </p:sp>
        <p:sp>
          <p:nvSpPr>
            <p:cNvPr id="159790" name="TextBox 59"/>
            <p:cNvSpPr txBox="1">
              <a:spLocks noChangeArrowheads="1"/>
            </p:cNvSpPr>
            <p:nvPr/>
          </p:nvSpPr>
          <p:spPr bwMode="auto">
            <a:xfrm>
              <a:off x="4899632" y="2237319"/>
              <a:ext cx="56648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geo</a:t>
              </a:r>
            </a:p>
          </p:txBody>
        </p:sp>
        <p:sp>
          <p:nvSpPr>
            <p:cNvPr id="159791" name="TextBox 60"/>
            <p:cNvSpPr txBox="1">
              <a:spLocks noChangeArrowheads="1"/>
            </p:cNvSpPr>
            <p:nvPr/>
          </p:nvSpPr>
          <p:spPr bwMode="auto">
            <a:xfrm>
              <a:off x="5720212" y="2237319"/>
              <a:ext cx="50278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00CC00"/>
                  </a:solidFill>
                </a:rPr>
                <a:t>eof</a:t>
              </a:r>
            </a:p>
          </p:txBody>
        </p:sp>
        <p:cxnSp>
          <p:nvCxnSpPr>
            <p:cNvPr id="104" name="Straight Arrow Connector 103"/>
            <p:cNvCxnSpPr>
              <a:stCxn id="159784" idx="3"/>
              <a:endCxn id="159785" idx="1"/>
            </p:cNvCxnSpPr>
            <p:nvPr/>
          </p:nvCxnSpPr>
          <p:spPr bwMode="auto">
            <a:xfrm>
              <a:off x="695982" y="2678691"/>
              <a:ext cx="253970"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06" name="Straight Arrow Connector 105"/>
            <p:cNvCxnSpPr>
              <a:stCxn id="159785" idx="3"/>
              <a:endCxn id="159786" idx="1"/>
            </p:cNvCxnSpPr>
            <p:nvPr/>
          </p:nvCxnSpPr>
          <p:spPr bwMode="auto">
            <a:xfrm flipV="1">
              <a:off x="1453130" y="2437365"/>
              <a:ext cx="253970" cy="241326"/>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08" name="Straight Arrow Connector 107"/>
            <p:cNvCxnSpPr>
              <a:stCxn id="159786" idx="3"/>
              <a:endCxn id="159787" idx="1"/>
            </p:cNvCxnSpPr>
            <p:nvPr/>
          </p:nvCxnSpPr>
          <p:spPr bwMode="auto">
            <a:xfrm flipV="1">
              <a:off x="2208690" y="2437365"/>
              <a:ext cx="266668"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10" name="Straight Arrow Connector 109"/>
            <p:cNvCxnSpPr>
              <a:stCxn id="159787" idx="3"/>
              <a:endCxn id="159788" idx="1"/>
            </p:cNvCxnSpPr>
            <p:nvPr/>
          </p:nvCxnSpPr>
          <p:spPr bwMode="auto">
            <a:xfrm>
              <a:off x="3029329" y="2437365"/>
              <a:ext cx="253970"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12" name="Straight Arrow Connector 111"/>
            <p:cNvCxnSpPr>
              <a:stCxn id="159788" idx="3"/>
              <a:endCxn id="159789" idx="1"/>
            </p:cNvCxnSpPr>
            <p:nvPr/>
          </p:nvCxnSpPr>
          <p:spPr bwMode="auto">
            <a:xfrm>
              <a:off x="3837271" y="2437365"/>
              <a:ext cx="253970"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14" name="Straight Arrow Connector 113"/>
            <p:cNvCxnSpPr>
              <a:stCxn id="159789" idx="3"/>
              <a:endCxn id="159790" idx="1"/>
            </p:cNvCxnSpPr>
            <p:nvPr/>
          </p:nvCxnSpPr>
          <p:spPr bwMode="auto">
            <a:xfrm>
              <a:off x="4645212" y="2437365"/>
              <a:ext cx="253970"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16" name="Straight Arrow Connector 115"/>
            <p:cNvCxnSpPr>
              <a:stCxn id="159790" idx="3"/>
              <a:endCxn id="159791" idx="1"/>
            </p:cNvCxnSpPr>
            <p:nvPr/>
          </p:nvCxnSpPr>
          <p:spPr bwMode="auto">
            <a:xfrm>
              <a:off x="5465853" y="2437365"/>
              <a:ext cx="253970"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grpSp>
      <p:grpSp>
        <p:nvGrpSpPr>
          <p:cNvPr id="99" name="Group 98"/>
          <p:cNvGrpSpPr>
            <a:grpSpLocks/>
          </p:cNvGrpSpPr>
          <p:nvPr/>
        </p:nvGrpSpPr>
        <p:grpSpPr bwMode="auto">
          <a:xfrm>
            <a:off x="187325" y="2711450"/>
            <a:ext cx="8485188" cy="3289300"/>
            <a:chOff x="186680" y="2711894"/>
            <a:chExt cx="8485368" cy="3288437"/>
          </a:xfrm>
        </p:grpSpPr>
        <p:sp>
          <p:nvSpPr>
            <p:cNvPr id="159753" name="TextBox 44"/>
            <p:cNvSpPr txBox="1">
              <a:spLocks noChangeArrowheads="1"/>
            </p:cNvSpPr>
            <p:nvPr/>
          </p:nvSpPr>
          <p:spPr bwMode="auto">
            <a:xfrm>
              <a:off x="3253503" y="3694062"/>
              <a:ext cx="56507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wor</a:t>
              </a:r>
            </a:p>
          </p:txBody>
        </p:sp>
        <p:sp>
          <p:nvSpPr>
            <p:cNvPr id="159754" name="TextBox 45"/>
            <p:cNvSpPr txBox="1">
              <a:spLocks noChangeArrowheads="1"/>
            </p:cNvSpPr>
            <p:nvPr/>
          </p:nvSpPr>
          <p:spPr bwMode="auto">
            <a:xfrm>
              <a:off x="4131310" y="3694062"/>
              <a:ext cx="51552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ors</a:t>
              </a:r>
            </a:p>
          </p:txBody>
        </p:sp>
        <p:sp>
          <p:nvSpPr>
            <p:cNvPr id="159755" name="TextBox 46"/>
            <p:cNvSpPr txBox="1">
              <a:spLocks noChangeArrowheads="1"/>
            </p:cNvSpPr>
            <p:nvPr/>
          </p:nvSpPr>
          <p:spPr bwMode="auto">
            <a:xfrm>
              <a:off x="4959574" y="3694062"/>
              <a:ext cx="45183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rst</a:t>
              </a:r>
            </a:p>
          </p:txBody>
        </p:sp>
        <p:sp>
          <p:nvSpPr>
            <p:cNvPr id="159756" name="TextBox 47"/>
            <p:cNvSpPr txBox="1">
              <a:spLocks noChangeArrowheads="1"/>
            </p:cNvSpPr>
            <p:nvPr/>
          </p:nvSpPr>
          <p:spPr bwMode="auto">
            <a:xfrm>
              <a:off x="5724140" y="3376562"/>
              <a:ext cx="502788"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sto</a:t>
              </a:r>
            </a:p>
          </p:txBody>
        </p:sp>
        <p:sp>
          <p:nvSpPr>
            <p:cNvPr id="159757" name="TextBox 48"/>
            <p:cNvSpPr txBox="1">
              <a:spLocks noChangeArrowheads="1"/>
            </p:cNvSpPr>
            <p:nvPr/>
          </p:nvSpPr>
          <p:spPr bwMode="auto">
            <a:xfrm>
              <a:off x="6539665" y="3376562"/>
              <a:ext cx="45183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tof</a:t>
              </a:r>
            </a:p>
          </p:txBody>
        </p:sp>
        <p:sp>
          <p:nvSpPr>
            <p:cNvPr id="159758" name="TextBox 49"/>
            <p:cNvSpPr txBox="1">
              <a:spLocks noChangeArrowheads="1"/>
            </p:cNvSpPr>
            <p:nvPr/>
          </p:nvSpPr>
          <p:spPr bwMode="auto">
            <a:xfrm>
              <a:off x="5678632" y="4075062"/>
              <a:ext cx="45183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oft</a:t>
              </a:r>
            </a:p>
          </p:txBody>
        </p:sp>
        <p:sp>
          <p:nvSpPr>
            <p:cNvPr id="159759" name="TextBox 50"/>
            <p:cNvSpPr txBox="1">
              <a:spLocks noChangeArrowheads="1"/>
            </p:cNvSpPr>
            <p:nvPr/>
          </p:nvSpPr>
          <p:spPr bwMode="auto">
            <a:xfrm>
              <a:off x="6443198" y="4075062"/>
              <a:ext cx="375392"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fti</a:t>
              </a:r>
            </a:p>
          </p:txBody>
        </p:sp>
        <p:sp>
          <p:nvSpPr>
            <p:cNvPr id="159760" name="TextBox 51"/>
            <p:cNvSpPr txBox="1">
              <a:spLocks noChangeArrowheads="1"/>
            </p:cNvSpPr>
            <p:nvPr/>
          </p:nvSpPr>
          <p:spPr bwMode="auto">
            <a:xfrm>
              <a:off x="7131327" y="4075062"/>
              <a:ext cx="501373"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800080"/>
                  </a:solidFill>
                </a:rPr>
                <a:t>tim</a:t>
              </a:r>
            </a:p>
          </p:txBody>
        </p:sp>
        <p:cxnSp>
          <p:nvCxnSpPr>
            <p:cNvPr id="118" name="Straight Arrow Connector 117"/>
            <p:cNvCxnSpPr>
              <a:stCxn id="159753" idx="3"/>
              <a:endCxn id="159754" idx="1"/>
            </p:cNvCxnSpPr>
            <p:nvPr/>
          </p:nvCxnSpPr>
          <p:spPr bwMode="auto">
            <a:xfrm>
              <a:off x="3818957" y="3894272"/>
              <a:ext cx="312745"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20" name="Straight Arrow Connector 119"/>
            <p:cNvCxnSpPr>
              <a:stCxn id="159754" idx="3"/>
              <a:endCxn id="159755" idx="1"/>
            </p:cNvCxnSpPr>
            <p:nvPr/>
          </p:nvCxnSpPr>
          <p:spPr bwMode="auto">
            <a:xfrm>
              <a:off x="4646063" y="3894272"/>
              <a:ext cx="312744"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22" name="Straight Arrow Connector 121"/>
            <p:cNvCxnSpPr>
              <a:stCxn id="159755" idx="3"/>
              <a:endCxn id="159756" idx="1"/>
            </p:cNvCxnSpPr>
            <p:nvPr/>
          </p:nvCxnSpPr>
          <p:spPr bwMode="auto">
            <a:xfrm flipV="1">
              <a:off x="5411254" y="3576855"/>
              <a:ext cx="312744" cy="317417"/>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24" name="Straight Arrow Connector 123"/>
            <p:cNvCxnSpPr>
              <a:stCxn id="159756" idx="3"/>
              <a:endCxn id="159757" idx="1"/>
            </p:cNvCxnSpPr>
            <p:nvPr/>
          </p:nvCxnSpPr>
          <p:spPr bwMode="auto">
            <a:xfrm>
              <a:off x="6227246" y="3576855"/>
              <a:ext cx="312744"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26" name="Straight Arrow Connector 125"/>
            <p:cNvCxnSpPr>
              <a:stCxn id="159757" idx="2"/>
            </p:cNvCxnSpPr>
            <p:nvPr/>
          </p:nvCxnSpPr>
          <p:spPr bwMode="auto">
            <a:xfrm flipH="1">
              <a:off x="6024042" y="3776828"/>
              <a:ext cx="741378" cy="287262"/>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28" name="Straight Arrow Connector 127"/>
            <p:cNvCxnSpPr>
              <a:stCxn id="159758" idx="3"/>
              <a:endCxn id="159759" idx="1"/>
            </p:cNvCxnSpPr>
            <p:nvPr/>
          </p:nvCxnSpPr>
          <p:spPr bwMode="auto">
            <a:xfrm>
              <a:off x="6130406" y="4275172"/>
              <a:ext cx="312745"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30" name="Straight Arrow Connector 129"/>
            <p:cNvCxnSpPr>
              <a:stCxn id="159759" idx="3"/>
              <a:endCxn id="159760" idx="1"/>
            </p:cNvCxnSpPr>
            <p:nvPr/>
          </p:nvCxnSpPr>
          <p:spPr bwMode="auto">
            <a:xfrm>
              <a:off x="6817809" y="4275172"/>
              <a:ext cx="312744"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sp>
          <p:nvSpPr>
            <p:cNvPr id="159768" name="TextBox 35"/>
            <p:cNvSpPr txBox="1">
              <a:spLocks noChangeArrowheads="1"/>
            </p:cNvSpPr>
            <p:nvPr/>
          </p:nvSpPr>
          <p:spPr bwMode="auto">
            <a:xfrm>
              <a:off x="7241303" y="4685821"/>
              <a:ext cx="552331"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ime</a:t>
              </a:r>
            </a:p>
          </p:txBody>
        </p:sp>
        <p:sp>
          <p:nvSpPr>
            <p:cNvPr id="159769" name="TextBox 36"/>
            <p:cNvSpPr txBox="1">
              <a:spLocks noChangeArrowheads="1"/>
            </p:cNvSpPr>
            <p:nvPr/>
          </p:nvSpPr>
          <p:spPr bwMode="auto">
            <a:xfrm>
              <a:off x="8056019" y="4685821"/>
              <a:ext cx="61602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mes</a:t>
              </a:r>
            </a:p>
          </p:txBody>
        </p:sp>
        <p:sp>
          <p:nvSpPr>
            <p:cNvPr id="159770" name="TextBox 37"/>
            <p:cNvSpPr txBox="1">
              <a:spLocks noChangeArrowheads="1"/>
            </p:cNvSpPr>
            <p:nvPr/>
          </p:nvSpPr>
          <p:spPr bwMode="auto">
            <a:xfrm>
              <a:off x="8136146" y="5309935"/>
              <a:ext cx="47730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esi</a:t>
              </a:r>
            </a:p>
          </p:txBody>
        </p:sp>
        <p:sp>
          <p:nvSpPr>
            <p:cNvPr id="159771" name="TextBox 38"/>
            <p:cNvSpPr txBox="1">
              <a:spLocks noChangeArrowheads="1"/>
            </p:cNvSpPr>
            <p:nvPr/>
          </p:nvSpPr>
          <p:spPr bwMode="auto">
            <a:xfrm>
              <a:off x="6161669" y="5600221"/>
              <a:ext cx="42635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sit</a:t>
              </a:r>
            </a:p>
          </p:txBody>
        </p:sp>
        <p:sp>
          <p:nvSpPr>
            <p:cNvPr id="159772" name="TextBox 39"/>
            <p:cNvSpPr txBox="1">
              <a:spLocks noChangeArrowheads="1"/>
            </p:cNvSpPr>
            <p:nvPr/>
          </p:nvSpPr>
          <p:spPr bwMode="auto">
            <a:xfrm>
              <a:off x="4644233" y="5600221"/>
              <a:ext cx="475894"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itw</a:t>
              </a:r>
            </a:p>
          </p:txBody>
        </p:sp>
        <p:sp>
          <p:nvSpPr>
            <p:cNvPr id="159773" name="TextBox 40"/>
            <p:cNvSpPr txBox="1">
              <a:spLocks noChangeArrowheads="1"/>
            </p:cNvSpPr>
            <p:nvPr/>
          </p:nvSpPr>
          <p:spPr bwMode="auto">
            <a:xfrm>
              <a:off x="3263426" y="5600221"/>
              <a:ext cx="539591"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twa</a:t>
              </a:r>
            </a:p>
          </p:txBody>
        </p:sp>
        <p:sp>
          <p:nvSpPr>
            <p:cNvPr id="159774" name="TextBox 41"/>
            <p:cNvSpPr txBox="1">
              <a:spLocks noChangeArrowheads="1"/>
            </p:cNvSpPr>
            <p:nvPr/>
          </p:nvSpPr>
          <p:spPr bwMode="auto">
            <a:xfrm>
              <a:off x="1322201" y="5179307"/>
              <a:ext cx="590550"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was</a:t>
              </a:r>
            </a:p>
          </p:txBody>
        </p:sp>
        <p:sp>
          <p:nvSpPr>
            <p:cNvPr id="159775" name="TextBox 42"/>
            <p:cNvSpPr txBox="1">
              <a:spLocks noChangeArrowheads="1"/>
            </p:cNvSpPr>
            <p:nvPr/>
          </p:nvSpPr>
          <p:spPr bwMode="auto">
            <a:xfrm>
              <a:off x="186680" y="2711894"/>
              <a:ext cx="49004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C000"/>
                  </a:solidFill>
                </a:rPr>
                <a:t>ast</a:t>
              </a:r>
            </a:p>
          </p:txBody>
        </p:sp>
        <p:cxnSp>
          <p:nvCxnSpPr>
            <p:cNvPr id="132" name="Straight Arrow Connector 131"/>
            <p:cNvCxnSpPr>
              <a:stCxn id="159768" idx="3"/>
              <a:endCxn id="159769" idx="1"/>
            </p:cNvCxnSpPr>
            <p:nvPr/>
          </p:nvCxnSpPr>
          <p:spPr bwMode="auto">
            <a:xfrm>
              <a:off x="7794141" y="4886198"/>
              <a:ext cx="261944"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34" name="Straight Arrow Connector 133"/>
            <p:cNvCxnSpPr>
              <a:stCxn id="159769" idx="2"/>
              <a:endCxn id="159770" idx="0"/>
            </p:cNvCxnSpPr>
            <p:nvPr/>
          </p:nvCxnSpPr>
          <p:spPr bwMode="auto">
            <a:xfrm>
              <a:off x="8364066" y="5086171"/>
              <a:ext cx="11112" cy="223779"/>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36" name="Straight Arrow Connector 135"/>
            <p:cNvCxnSpPr>
              <a:stCxn id="159770" idx="1"/>
              <a:endCxn id="159771" idx="3"/>
            </p:cNvCxnSpPr>
            <p:nvPr/>
          </p:nvCxnSpPr>
          <p:spPr bwMode="auto">
            <a:xfrm flipH="1">
              <a:off x="6587616" y="5509923"/>
              <a:ext cx="1547846" cy="290436"/>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flipH="1">
              <a:off x="5120735" y="5800358"/>
              <a:ext cx="1041422"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40" name="Straight Arrow Connector 139"/>
            <p:cNvCxnSpPr/>
            <p:nvPr/>
          </p:nvCxnSpPr>
          <p:spPr bwMode="auto">
            <a:xfrm flipH="1">
              <a:off x="3803082" y="5800358"/>
              <a:ext cx="841393"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42" name="Straight Arrow Connector 141"/>
            <p:cNvCxnSpPr>
              <a:stCxn id="159773" idx="1"/>
              <a:endCxn id="159774" idx="3"/>
            </p:cNvCxnSpPr>
            <p:nvPr/>
          </p:nvCxnSpPr>
          <p:spPr bwMode="auto">
            <a:xfrm flipH="1" flipV="1">
              <a:off x="1912330" y="5379782"/>
              <a:ext cx="1350991" cy="420577"/>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144" name="Straight Arrow Connector 143"/>
            <p:cNvCxnSpPr>
              <a:stCxn id="159774" idx="0"/>
              <a:endCxn id="159775" idx="2"/>
            </p:cNvCxnSpPr>
            <p:nvPr/>
          </p:nvCxnSpPr>
          <p:spPr bwMode="auto">
            <a:xfrm flipH="1" flipV="1">
              <a:off x="431160" y="3111839"/>
              <a:ext cx="1185888" cy="206797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cxnSp>
          <p:nvCxnSpPr>
            <p:cNvPr id="203" name="Straight Arrow Connector 202"/>
            <p:cNvCxnSpPr>
              <a:stCxn id="159760" idx="2"/>
              <a:endCxn id="159768" idx="0"/>
            </p:cNvCxnSpPr>
            <p:nvPr/>
          </p:nvCxnSpPr>
          <p:spPr bwMode="auto">
            <a:xfrm>
              <a:off x="7381383" y="4475144"/>
              <a:ext cx="136528" cy="211082"/>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chemeClr val="tx1"/>
              </a:solidFill>
              <a:prstDash val="solid"/>
              <a:round/>
              <a:headEnd type="none" w="med" len="med"/>
              <a:tailEnd type="arrow"/>
            </a:ln>
            <a:effectLst/>
          </p:spPr>
        </p:cxnSp>
      </p:grpSp>
    </p:spTree>
    <p:custDataLst>
      <p:tags r:id="rId1"/>
    </p:custDataLst>
  </p:cSld>
  <p:clrMapOvr>
    <a:masterClrMapping/>
  </p:clrMapOvr>
  <p:transition xmlns:p14="http://schemas.microsoft.com/office/powerpoint/2010/main" spd="slow" advTm="442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p:cNvSpPr>
          <p:nvPr>
            <p:ph type="title"/>
          </p:nvPr>
        </p:nvSpPr>
        <p:spPr/>
        <p:txBody>
          <a:bodyPr/>
          <a:lstStyle/>
          <a:p>
            <a:pPr eaLnBrk="1" hangingPunct="1">
              <a:defRPr/>
            </a:pPr>
            <a:r>
              <a:rPr lang="en-US" dirty="0" smtClean="0"/>
              <a:t>De </a:t>
            </a:r>
            <a:r>
              <a:rPr lang="en-US" dirty="0" err="1" smtClean="0"/>
              <a:t>Bruijn</a:t>
            </a:r>
            <a:r>
              <a:rPr lang="en-US" dirty="0" smtClean="0"/>
              <a:t> example</a:t>
            </a:r>
          </a:p>
        </p:txBody>
      </p:sp>
      <p:pic>
        <p:nvPicPr>
          <p:cNvPr id="161794" name="Picture 4"/>
          <p:cNvPicPr>
            <a:picLocks noChangeAspect="1" noChangeArrowheads="1"/>
          </p:cNvPicPr>
          <p:nvPr/>
        </p:nvPicPr>
        <p:blipFill>
          <a:blip r:embed="rId3"/>
          <a:srcRect/>
          <a:stretch>
            <a:fillRect/>
          </a:stretch>
        </p:blipFill>
        <p:spPr bwMode="auto">
          <a:xfrm>
            <a:off x="506413" y="1778000"/>
            <a:ext cx="8253412" cy="3052763"/>
          </a:xfrm>
          <a:prstGeom prst="rect">
            <a:avLst/>
          </a:prstGeom>
          <a:noFill/>
          <a:ln w="9525">
            <a:noFill/>
            <a:miter lim="800000"/>
            <a:headEnd/>
            <a:tailEnd/>
          </a:ln>
        </p:spPr>
      </p:pic>
      <p:sp>
        <p:nvSpPr>
          <p:cNvPr id="161795" name="TextBox 3"/>
          <p:cNvSpPr txBox="1">
            <a:spLocks noChangeArrowheads="1"/>
          </p:cNvSpPr>
          <p:nvPr/>
        </p:nvSpPr>
        <p:spPr bwMode="auto">
          <a:xfrm>
            <a:off x="152400" y="965200"/>
            <a:ext cx="6067425" cy="830263"/>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400"/>
              <a:t>Step 3: </a:t>
            </a:r>
          </a:p>
          <a:p>
            <a:pPr eaLnBrk="0" hangingPunct="0">
              <a:buClr>
                <a:srgbClr val="063DE8"/>
              </a:buClr>
              <a:buFont typeface="Wingdings" pitchFamily="2" charset="2"/>
              <a:buNone/>
            </a:pPr>
            <a:r>
              <a:rPr lang="en-US" sz="2400"/>
              <a:t>Simplify the graph as much as possible:</a:t>
            </a:r>
          </a:p>
        </p:txBody>
      </p:sp>
      <p:sp>
        <p:nvSpPr>
          <p:cNvPr id="161796" name="TextBox 5"/>
          <p:cNvSpPr txBox="1">
            <a:spLocks noChangeArrowheads="1"/>
          </p:cNvSpPr>
          <p:nvPr/>
        </p:nvSpPr>
        <p:spPr bwMode="auto">
          <a:xfrm>
            <a:off x="3217863" y="2374900"/>
            <a:ext cx="2824162" cy="45720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400">
                <a:solidFill>
                  <a:srgbClr val="0000FF"/>
                </a:solidFill>
              </a:rPr>
              <a:t>A De Bruijn Graph</a:t>
            </a:r>
          </a:p>
        </p:txBody>
      </p:sp>
      <p:sp>
        <p:nvSpPr>
          <p:cNvPr id="18" name="Rectangle 17"/>
          <p:cNvSpPr>
            <a:spLocks noChangeArrowheads="1"/>
          </p:cNvSpPr>
          <p:nvPr/>
        </p:nvSpPr>
        <p:spPr bwMode="auto">
          <a:xfrm>
            <a:off x="962025" y="3344863"/>
            <a:ext cx="1069975" cy="371475"/>
          </a:xfrm>
          <a:prstGeom prst="rect">
            <a:avLst/>
          </a:prstGeom>
          <a:solidFill>
            <a:srgbClr val="FFFF00">
              <a:alpha val="47842"/>
            </a:srgbClr>
          </a:solidFill>
          <a:ln w="31750">
            <a:solidFill>
              <a:schemeClr val="tx1"/>
            </a:solid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grpSp>
        <p:nvGrpSpPr>
          <p:cNvPr id="38" name="Group 37"/>
          <p:cNvGrpSpPr>
            <a:grpSpLocks/>
          </p:cNvGrpSpPr>
          <p:nvPr/>
        </p:nvGrpSpPr>
        <p:grpSpPr bwMode="auto">
          <a:xfrm>
            <a:off x="220663" y="5418138"/>
            <a:ext cx="8890000" cy="1219200"/>
            <a:chOff x="0" y="5486400"/>
            <a:chExt cx="8889999" cy="1219200"/>
          </a:xfrm>
        </p:grpSpPr>
        <p:sp>
          <p:nvSpPr>
            <p:cNvPr id="161799" name="Rectangle 6"/>
            <p:cNvSpPr>
              <a:spLocks noChangeArrowheads="1"/>
            </p:cNvSpPr>
            <p:nvPr/>
          </p:nvSpPr>
          <p:spPr bwMode="auto">
            <a:xfrm>
              <a:off x="150367" y="5927710"/>
              <a:ext cx="8739632" cy="720702"/>
            </a:xfrm>
            <a:prstGeom prst="rect">
              <a:avLst/>
            </a:prstGeom>
            <a:noFill/>
            <a:ln w="9525">
              <a:noFill/>
              <a:miter lim="800000"/>
              <a:headEnd/>
              <a:tailEnd/>
            </a:ln>
          </p:spPr>
          <p:txBody>
            <a:bodyPr lIns="91436" tIns="45716" rIns="91436" bIns="45716">
              <a:spAutoFit/>
            </a:bodyPr>
            <a:lstStyle/>
            <a:p>
              <a:pPr eaLnBrk="0" hangingPunct="0">
                <a:lnSpc>
                  <a:spcPct val="150000"/>
                </a:lnSpc>
                <a:buClr>
                  <a:srgbClr val="063DE8"/>
                </a:buClr>
                <a:buFont typeface="Wingdings" pitchFamily="2" charset="2"/>
                <a:buNone/>
              </a:pPr>
              <a:r>
                <a:rPr lang="en-US" sz="1400" dirty="0"/>
                <a:t>“It was the best of times, it was the worst of times, it was the age of wisdom, it was the age of foolishness, it was the epoch of belief, it was the epoch of incredulity,.... “</a:t>
              </a:r>
            </a:p>
          </p:txBody>
        </p:sp>
        <p:sp>
          <p:nvSpPr>
            <p:cNvPr id="161800" name="Rectangle 8"/>
            <p:cNvSpPr>
              <a:spLocks noChangeArrowheads="1"/>
            </p:cNvSpPr>
            <p:nvPr/>
          </p:nvSpPr>
          <p:spPr bwMode="auto">
            <a:xfrm>
              <a:off x="302382" y="6103264"/>
              <a:ext cx="866018" cy="195936"/>
            </a:xfrm>
            <a:prstGeom prst="rect">
              <a:avLst/>
            </a:prstGeom>
            <a:solidFill>
              <a:srgbClr val="FFFF00">
                <a:alpha val="47842"/>
              </a:srgbClr>
            </a:solidFill>
            <a:ln w="31750">
              <a:solidFill>
                <a:schemeClr val="tx1"/>
              </a:solid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61801" name="Rectangle 12"/>
            <p:cNvSpPr>
              <a:spLocks noChangeArrowheads="1"/>
            </p:cNvSpPr>
            <p:nvPr/>
          </p:nvSpPr>
          <p:spPr bwMode="auto">
            <a:xfrm>
              <a:off x="2351315" y="6103264"/>
              <a:ext cx="866018" cy="195936"/>
            </a:xfrm>
            <a:prstGeom prst="rect">
              <a:avLst/>
            </a:prstGeom>
            <a:solidFill>
              <a:srgbClr val="FFFF00">
                <a:alpha val="47842"/>
              </a:srgbClr>
            </a:solidFill>
            <a:ln w="31750">
              <a:solidFill>
                <a:schemeClr val="tx1"/>
              </a:solid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61802" name="Rectangle 13"/>
            <p:cNvSpPr>
              <a:spLocks noChangeArrowheads="1"/>
            </p:cNvSpPr>
            <p:nvPr/>
          </p:nvSpPr>
          <p:spPr bwMode="auto">
            <a:xfrm>
              <a:off x="4518781" y="6120197"/>
              <a:ext cx="866018" cy="195936"/>
            </a:xfrm>
            <a:prstGeom prst="rect">
              <a:avLst/>
            </a:prstGeom>
            <a:solidFill>
              <a:srgbClr val="FFFF00">
                <a:alpha val="47842"/>
              </a:srgbClr>
            </a:solidFill>
            <a:ln w="31750">
              <a:solidFill>
                <a:schemeClr val="tx1"/>
              </a:solid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61803" name="Rectangle 14"/>
            <p:cNvSpPr>
              <a:spLocks noChangeArrowheads="1"/>
            </p:cNvSpPr>
            <p:nvPr/>
          </p:nvSpPr>
          <p:spPr bwMode="auto">
            <a:xfrm>
              <a:off x="6703181" y="6103264"/>
              <a:ext cx="866018" cy="195936"/>
            </a:xfrm>
            <a:prstGeom prst="rect">
              <a:avLst/>
            </a:prstGeom>
            <a:solidFill>
              <a:srgbClr val="FFFF00">
                <a:alpha val="47842"/>
              </a:srgbClr>
            </a:solidFill>
            <a:ln w="31750">
              <a:solidFill>
                <a:schemeClr val="tx1"/>
              </a:solid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61804" name="Rectangle 15"/>
            <p:cNvSpPr>
              <a:spLocks noChangeArrowheads="1"/>
            </p:cNvSpPr>
            <p:nvPr/>
          </p:nvSpPr>
          <p:spPr bwMode="auto">
            <a:xfrm>
              <a:off x="1301447" y="6424998"/>
              <a:ext cx="866018" cy="195936"/>
            </a:xfrm>
            <a:prstGeom prst="rect">
              <a:avLst/>
            </a:prstGeom>
            <a:solidFill>
              <a:srgbClr val="FFFF00">
                <a:alpha val="47842"/>
              </a:srgbClr>
            </a:solidFill>
            <a:ln w="31750">
              <a:solidFill>
                <a:schemeClr val="tx1"/>
              </a:solid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61805" name="Rectangle 16"/>
            <p:cNvSpPr>
              <a:spLocks noChangeArrowheads="1"/>
            </p:cNvSpPr>
            <p:nvPr/>
          </p:nvSpPr>
          <p:spPr bwMode="auto">
            <a:xfrm>
              <a:off x="3519714" y="6424998"/>
              <a:ext cx="866018" cy="195936"/>
            </a:xfrm>
            <a:prstGeom prst="rect">
              <a:avLst/>
            </a:prstGeom>
            <a:solidFill>
              <a:srgbClr val="FFFF00">
                <a:alpha val="47842"/>
              </a:srgbClr>
            </a:solidFill>
            <a:ln w="31750">
              <a:solidFill>
                <a:schemeClr val="tx1"/>
              </a:solid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61806" name="TextBox 36"/>
            <p:cNvSpPr txBox="1">
              <a:spLocks noChangeArrowheads="1"/>
            </p:cNvSpPr>
            <p:nvPr/>
          </p:nvSpPr>
          <p:spPr bwMode="auto">
            <a:xfrm>
              <a:off x="118536" y="5571062"/>
              <a:ext cx="8771151" cy="461665"/>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400">
                  <a:solidFill>
                    <a:srgbClr val="FF0000"/>
                  </a:solidFill>
                </a:rPr>
                <a:t>De Bruijn assemblies ‘broken’ by repeats longer than kmer</a:t>
              </a:r>
            </a:p>
          </p:txBody>
        </p:sp>
        <p:sp>
          <p:nvSpPr>
            <p:cNvPr id="35" name="Rounded Rectangle 34"/>
            <p:cNvSpPr/>
            <p:nvPr/>
          </p:nvSpPr>
          <p:spPr>
            <a:xfrm>
              <a:off x="0" y="5486400"/>
              <a:ext cx="8856661" cy="1219200"/>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grpSp>
    </p:spTree>
  </p:cSld>
  <p:clrMapOvr>
    <a:masterClrMapping/>
  </p:clrMapOvr>
  <p:transition xmlns:p14="http://schemas.microsoft.com/office/powerpoint/2010/main" spd="slow" advTm="69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1"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7200" y="2057400"/>
            <a:ext cx="8253413" cy="3411538"/>
          </a:xfrm>
          <a:prstGeom prst="rect">
            <a:avLst/>
          </a:prstGeom>
          <a:noFill/>
          <a:ln w="9525">
            <a:noFill/>
            <a:miter lim="800000"/>
            <a:headEnd/>
            <a:tailEnd/>
          </a:ln>
        </p:spPr>
      </p:pic>
      <p:cxnSp>
        <p:nvCxnSpPr>
          <p:cNvPr id="14" name="Straight Connector 13"/>
          <p:cNvCxnSpPr/>
          <p:nvPr/>
        </p:nvCxnSpPr>
        <p:spPr bwMode="auto">
          <a:xfrm flipH="1">
            <a:off x="2489200" y="1435100"/>
            <a:ext cx="871538" cy="4064000"/>
          </a:xfrm>
          <a:prstGeom prst="line">
            <a:avLst/>
          </a:prstGeom>
          <a:gradFill rotWithShape="0">
            <a:gsLst>
              <a:gs pos="0">
                <a:srgbClr val="3333CC"/>
              </a:gs>
              <a:gs pos="50000">
                <a:schemeClr val="bg1"/>
              </a:gs>
              <a:gs pos="100000">
                <a:srgbClr val="3333CC"/>
              </a:gs>
            </a:gsLst>
            <a:lin ang="5400000" scaled="1"/>
          </a:gradFill>
          <a:ln w="38100" cap="flat" cmpd="sng" algn="ctr">
            <a:solidFill>
              <a:srgbClr val="FF0000"/>
            </a:solidFill>
            <a:prstDash val="solid"/>
            <a:round/>
            <a:headEnd type="none" w="med" len="med"/>
            <a:tailEnd type="none" w="med" len="med"/>
          </a:ln>
          <a:effectLst/>
        </p:spPr>
      </p:cxnSp>
      <p:sp>
        <p:nvSpPr>
          <p:cNvPr id="163843" name="TextBox 15"/>
          <p:cNvSpPr txBox="1">
            <a:spLocks noChangeArrowheads="1"/>
          </p:cNvSpPr>
          <p:nvPr/>
        </p:nvSpPr>
        <p:spPr bwMode="auto">
          <a:xfrm>
            <a:off x="3030538" y="5595938"/>
            <a:ext cx="2468562" cy="396875"/>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2000">
                <a:solidFill>
                  <a:srgbClr val="FF0000"/>
                </a:solidFill>
              </a:rPr>
              <a:t>No single solution!</a:t>
            </a:r>
          </a:p>
        </p:txBody>
      </p:sp>
      <p:cxnSp>
        <p:nvCxnSpPr>
          <p:cNvPr id="20" name="Straight Connector 19"/>
          <p:cNvCxnSpPr/>
          <p:nvPr/>
        </p:nvCxnSpPr>
        <p:spPr bwMode="auto">
          <a:xfrm flipH="1">
            <a:off x="4089400" y="1511300"/>
            <a:ext cx="869950" cy="4064000"/>
          </a:xfrm>
          <a:prstGeom prst="line">
            <a:avLst/>
          </a:prstGeom>
          <a:gradFill rotWithShape="0">
            <a:gsLst>
              <a:gs pos="0">
                <a:srgbClr val="3333CC"/>
              </a:gs>
              <a:gs pos="50000">
                <a:schemeClr val="bg1"/>
              </a:gs>
              <a:gs pos="100000">
                <a:srgbClr val="3333CC"/>
              </a:gs>
            </a:gsLst>
            <a:lin ang="5400000" scaled="1"/>
          </a:gradFill>
          <a:ln w="38100" cap="flat" cmpd="sng" algn="ctr">
            <a:solidFill>
              <a:srgbClr val="FF0000"/>
            </a:solidFill>
            <a:prstDash val="solid"/>
            <a:round/>
            <a:headEnd type="none" w="med" len="med"/>
            <a:tailEnd type="none" w="med" len="med"/>
          </a:ln>
          <a:effectLst/>
        </p:spPr>
      </p:cxnSp>
      <p:cxnSp>
        <p:nvCxnSpPr>
          <p:cNvPr id="21" name="Straight Connector 20"/>
          <p:cNvCxnSpPr/>
          <p:nvPr/>
        </p:nvCxnSpPr>
        <p:spPr bwMode="auto">
          <a:xfrm flipH="1">
            <a:off x="5384800" y="1511300"/>
            <a:ext cx="871538" cy="4064000"/>
          </a:xfrm>
          <a:prstGeom prst="line">
            <a:avLst/>
          </a:prstGeom>
          <a:gradFill rotWithShape="0">
            <a:gsLst>
              <a:gs pos="0">
                <a:srgbClr val="3333CC"/>
              </a:gs>
              <a:gs pos="50000">
                <a:schemeClr val="bg1"/>
              </a:gs>
              <a:gs pos="100000">
                <a:srgbClr val="3333CC"/>
              </a:gs>
            </a:gsLst>
            <a:lin ang="5400000" scaled="1"/>
          </a:gradFill>
          <a:ln w="38100" cap="flat" cmpd="sng" algn="ctr">
            <a:solidFill>
              <a:srgbClr val="FF0000"/>
            </a:solidFill>
            <a:prstDash val="solid"/>
            <a:round/>
            <a:headEnd type="none" w="med" len="med"/>
            <a:tailEnd type="none" w="med" len="med"/>
          </a:ln>
          <a:effectLst/>
        </p:spPr>
      </p:cxnSp>
      <p:cxnSp>
        <p:nvCxnSpPr>
          <p:cNvPr id="22" name="Straight Connector 21"/>
          <p:cNvCxnSpPr/>
          <p:nvPr/>
        </p:nvCxnSpPr>
        <p:spPr bwMode="auto">
          <a:xfrm flipH="1">
            <a:off x="6604000" y="1511300"/>
            <a:ext cx="871538" cy="4064000"/>
          </a:xfrm>
          <a:prstGeom prst="line">
            <a:avLst/>
          </a:prstGeom>
          <a:gradFill rotWithShape="0">
            <a:gsLst>
              <a:gs pos="0">
                <a:srgbClr val="3333CC"/>
              </a:gs>
              <a:gs pos="50000">
                <a:schemeClr val="bg1"/>
              </a:gs>
              <a:gs pos="100000">
                <a:srgbClr val="3333CC"/>
              </a:gs>
            </a:gsLst>
            <a:lin ang="5400000" scaled="1"/>
          </a:gradFill>
          <a:ln w="38100" cap="flat" cmpd="sng" algn="ctr">
            <a:solidFill>
              <a:srgbClr val="FF0000"/>
            </a:solidFill>
            <a:prstDash val="solid"/>
            <a:round/>
            <a:headEnd type="none" w="med" len="med"/>
            <a:tailEnd type="none" w="med" len="med"/>
          </a:ln>
          <a:effectLst/>
        </p:spPr>
      </p:cxnSp>
      <p:sp>
        <p:nvSpPr>
          <p:cNvPr id="163847" name="Rectangle 2"/>
          <p:cNvSpPr>
            <a:spLocks noGrp="1"/>
          </p:cNvSpPr>
          <p:nvPr>
            <p:ph type="title"/>
          </p:nvPr>
        </p:nvSpPr>
        <p:spPr>
          <a:noFill/>
        </p:spPr>
        <p:txBody>
          <a:bodyPr lIns="91436" tIns="45716" rIns="91436" bIns="45716" anchor="ctr"/>
          <a:lstStyle/>
          <a:p>
            <a:r>
              <a:rPr lang="en-US" sz="3200" dirty="0" smtClean="0">
                <a:effectLst/>
                <a:latin typeface="Arial" charset="0"/>
                <a:cs typeface="Arial" charset="0"/>
              </a:rPr>
              <a:t>Step 4: Convert graph to </a:t>
            </a:r>
            <a:r>
              <a:rPr lang="en-US" sz="3200" dirty="0" err="1" smtClean="0">
                <a:effectLst/>
                <a:latin typeface="Arial" charset="0"/>
                <a:cs typeface="Arial" charset="0"/>
              </a:rPr>
              <a:t>fasta</a:t>
            </a:r>
            <a:endParaRPr lang="en-US" sz="3200" dirty="0" smtClean="0">
              <a:effectLst/>
              <a:latin typeface="Arial" charset="0"/>
              <a:cs typeface="Arial" charset="0"/>
            </a:endParaRPr>
          </a:p>
        </p:txBody>
      </p:sp>
      <p:sp>
        <p:nvSpPr>
          <p:cNvPr id="2" name="Date Placeholder 1"/>
          <p:cNvSpPr>
            <a:spLocks noGrp="1"/>
          </p:cNvSpPr>
          <p:nvPr>
            <p:ph type="dt" sz="half" idx="10"/>
          </p:nvPr>
        </p:nvSpPr>
        <p:spPr/>
        <p:txBody>
          <a:bodyPr/>
          <a:lstStyle/>
          <a:p>
            <a:r>
              <a:rPr lang="en-US" smtClean="0"/>
              <a:t>2/1/14</a:t>
            </a:r>
            <a:endParaRPr lang="en-US"/>
          </a:p>
        </p:txBody>
      </p:sp>
      <p:sp>
        <p:nvSpPr>
          <p:cNvPr id="3" name="Slide Number Placeholder 2"/>
          <p:cNvSpPr>
            <a:spLocks noGrp="1"/>
          </p:cNvSpPr>
          <p:nvPr>
            <p:ph type="sldNum" sz="quarter" idx="12"/>
          </p:nvPr>
        </p:nvSpPr>
        <p:spPr/>
        <p:txBody>
          <a:bodyPr/>
          <a:lstStyle/>
          <a:p>
            <a:fld id="{9C43AF12-AB54-6E4F-AAFD-2361B13778E0}" type="slidenum">
              <a:rPr lang="en-US" smtClean="0"/>
              <a:pPr/>
              <a:t>17</a:t>
            </a:fld>
            <a:endParaRPr lang="en-US"/>
          </a:p>
        </p:txBody>
      </p:sp>
      <p:sp>
        <p:nvSpPr>
          <p:cNvPr id="163848" name="TextBox 14"/>
          <p:cNvSpPr txBox="1">
            <a:spLocks noChangeArrowheads="1"/>
          </p:cNvSpPr>
          <p:nvPr/>
        </p:nvSpPr>
        <p:spPr bwMode="auto">
          <a:xfrm>
            <a:off x="1076325" y="6172200"/>
            <a:ext cx="6718300" cy="517525"/>
          </a:xfrm>
          <a:prstGeom prst="rect">
            <a:avLst/>
          </a:prstGeom>
          <a:solidFill>
            <a:srgbClr val="CCFFCC"/>
          </a:solid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i="1"/>
              <a:t>Break graph to produce final assembly</a:t>
            </a:r>
          </a:p>
        </p:txBody>
      </p:sp>
      <p:sp>
        <p:nvSpPr>
          <p:cNvPr id="4" name="Rectangle 3"/>
          <p:cNvSpPr/>
          <p:nvPr/>
        </p:nvSpPr>
        <p:spPr>
          <a:xfrm>
            <a:off x="182885" y="992743"/>
            <a:ext cx="3507729" cy="369332"/>
          </a:xfrm>
          <a:prstGeom prst="rect">
            <a:avLst/>
          </a:prstGeom>
        </p:spPr>
        <p:txBody>
          <a:bodyPr wrap="none">
            <a:spAutoFit/>
          </a:bodyPr>
          <a:lstStyle/>
          <a:p>
            <a:r>
              <a:rPr lang="en-US" dirty="0">
                <a:cs typeface="Arial" charset="0"/>
              </a:rPr>
              <a:t>Drawback of De </a:t>
            </a:r>
            <a:r>
              <a:rPr lang="en-US" dirty="0" err="1">
                <a:cs typeface="Arial" charset="0"/>
              </a:rPr>
              <a:t>Bruijn</a:t>
            </a:r>
            <a:r>
              <a:rPr lang="en-US" dirty="0">
                <a:cs typeface="Arial" charset="0"/>
              </a:rPr>
              <a:t> approach</a:t>
            </a:r>
            <a:endParaRPr lang="en-US" dirty="0"/>
          </a:p>
        </p:txBody>
      </p:sp>
    </p:spTree>
    <p:extLst>
      <p:ext uri="{BB962C8B-B14F-4D97-AF65-F5344CB8AC3E}">
        <p14:creationId xmlns:p14="http://schemas.microsoft.com/office/powerpoint/2010/main" val="4078126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p:cNvSpPr>
          <p:nvPr>
            <p:ph type="title"/>
          </p:nvPr>
        </p:nvSpPr>
        <p:spPr>
          <a:xfrm>
            <a:off x="1524000" y="-152400"/>
            <a:ext cx="7061200" cy="838200"/>
          </a:xfrm>
        </p:spPr>
        <p:txBody>
          <a:bodyPr/>
          <a:lstStyle/>
          <a:p>
            <a:pPr eaLnBrk="1" hangingPunct="1">
              <a:defRPr/>
            </a:pPr>
            <a:r>
              <a:rPr lang="en-US" sz="2800" dirty="0" err="1" smtClean="0"/>
              <a:t>Kmer</a:t>
            </a:r>
            <a:r>
              <a:rPr lang="en-US" sz="2800" dirty="0" smtClean="0"/>
              <a:t> size is an important parameter in De </a:t>
            </a:r>
            <a:r>
              <a:rPr lang="en-US" sz="2800" dirty="0" err="1" smtClean="0"/>
              <a:t>Bruijn</a:t>
            </a:r>
            <a:r>
              <a:rPr lang="en-US" sz="2800" dirty="0" smtClean="0"/>
              <a:t> assembly</a:t>
            </a:r>
          </a:p>
        </p:txBody>
      </p:sp>
      <p:sp>
        <p:nvSpPr>
          <p:cNvPr id="165890" name="TextBox 3"/>
          <p:cNvSpPr txBox="1">
            <a:spLocks noChangeArrowheads="1"/>
          </p:cNvSpPr>
          <p:nvPr/>
        </p:nvSpPr>
        <p:spPr bwMode="auto">
          <a:xfrm>
            <a:off x="217488" y="1219200"/>
            <a:ext cx="3152775" cy="40005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The final assembly (</a:t>
            </a:r>
            <a:r>
              <a:rPr lang="en-US" sz="2000">
                <a:solidFill>
                  <a:srgbClr val="00CC00"/>
                </a:solidFill>
              </a:rPr>
              <a:t>k=3</a:t>
            </a:r>
            <a:r>
              <a:rPr lang="en-US" sz="2000"/>
              <a:t>)</a:t>
            </a:r>
          </a:p>
        </p:txBody>
      </p:sp>
      <p:sp>
        <p:nvSpPr>
          <p:cNvPr id="165891" name="Rectangle 4"/>
          <p:cNvSpPr>
            <a:spLocks noChangeArrowheads="1"/>
          </p:cNvSpPr>
          <p:nvPr/>
        </p:nvSpPr>
        <p:spPr bwMode="auto">
          <a:xfrm>
            <a:off x="1651000" y="1785938"/>
            <a:ext cx="550863" cy="338137"/>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wor</a:t>
            </a:r>
          </a:p>
        </p:txBody>
      </p:sp>
      <p:sp>
        <p:nvSpPr>
          <p:cNvPr id="165892" name="Rectangle 4"/>
          <p:cNvSpPr>
            <a:spLocks noChangeArrowheads="1"/>
          </p:cNvSpPr>
          <p:nvPr/>
        </p:nvSpPr>
        <p:spPr bwMode="auto">
          <a:xfrm>
            <a:off x="2459038" y="1806575"/>
            <a:ext cx="720725" cy="339725"/>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times</a:t>
            </a:r>
          </a:p>
        </p:txBody>
      </p:sp>
      <p:sp>
        <p:nvSpPr>
          <p:cNvPr id="10" name="Rectangle 4"/>
          <p:cNvSpPr>
            <a:spLocks noChangeArrowheads="1"/>
          </p:cNvSpPr>
          <p:nvPr/>
        </p:nvSpPr>
        <p:spPr bwMode="auto">
          <a:xfrm>
            <a:off x="3273425" y="1763713"/>
            <a:ext cx="1008063" cy="338137"/>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itwasthe</a:t>
            </a:r>
          </a:p>
        </p:txBody>
      </p:sp>
      <p:sp>
        <p:nvSpPr>
          <p:cNvPr id="165894" name="Rectangle 4"/>
          <p:cNvSpPr>
            <a:spLocks noChangeArrowheads="1"/>
          </p:cNvSpPr>
          <p:nvPr/>
        </p:nvSpPr>
        <p:spPr bwMode="auto">
          <a:xfrm>
            <a:off x="4494213" y="1749425"/>
            <a:ext cx="1323975" cy="338138"/>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foolishness</a:t>
            </a:r>
          </a:p>
        </p:txBody>
      </p:sp>
      <p:sp>
        <p:nvSpPr>
          <p:cNvPr id="165895" name="Rectangle 4"/>
          <p:cNvSpPr>
            <a:spLocks noChangeArrowheads="1"/>
          </p:cNvSpPr>
          <p:nvPr/>
        </p:nvSpPr>
        <p:spPr bwMode="auto">
          <a:xfrm>
            <a:off x="1525588" y="2184400"/>
            <a:ext cx="1223962" cy="338138"/>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incredulity</a:t>
            </a:r>
          </a:p>
        </p:txBody>
      </p:sp>
      <p:sp>
        <p:nvSpPr>
          <p:cNvPr id="165896" name="Rectangle 4"/>
          <p:cNvSpPr>
            <a:spLocks noChangeArrowheads="1"/>
          </p:cNvSpPr>
          <p:nvPr/>
        </p:nvSpPr>
        <p:spPr bwMode="auto">
          <a:xfrm>
            <a:off x="2957513" y="2184400"/>
            <a:ext cx="536575" cy="338138"/>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age</a:t>
            </a:r>
          </a:p>
        </p:txBody>
      </p:sp>
      <p:sp>
        <p:nvSpPr>
          <p:cNvPr id="165897" name="Rectangle 4"/>
          <p:cNvSpPr>
            <a:spLocks noChangeArrowheads="1"/>
          </p:cNvSpPr>
          <p:nvPr/>
        </p:nvSpPr>
        <p:spPr bwMode="auto">
          <a:xfrm>
            <a:off x="3862388" y="2184400"/>
            <a:ext cx="787400" cy="338138"/>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epoch</a:t>
            </a:r>
          </a:p>
        </p:txBody>
      </p:sp>
      <p:sp>
        <p:nvSpPr>
          <p:cNvPr id="165898" name="Rectangle 4"/>
          <p:cNvSpPr>
            <a:spLocks noChangeArrowheads="1"/>
          </p:cNvSpPr>
          <p:nvPr/>
        </p:nvSpPr>
        <p:spPr bwMode="auto">
          <a:xfrm>
            <a:off x="4900613" y="2184400"/>
            <a:ext cx="423862" cy="338138"/>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be</a:t>
            </a:r>
          </a:p>
        </p:txBody>
      </p:sp>
      <p:sp>
        <p:nvSpPr>
          <p:cNvPr id="165899" name="Rectangle 4"/>
          <p:cNvSpPr>
            <a:spLocks noChangeArrowheads="1"/>
          </p:cNvSpPr>
          <p:nvPr/>
        </p:nvSpPr>
        <p:spPr bwMode="auto">
          <a:xfrm>
            <a:off x="5945188" y="1763713"/>
            <a:ext cx="366712" cy="338137"/>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st</a:t>
            </a:r>
          </a:p>
        </p:txBody>
      </p:sp>
      <p:sp>
        <p:nvSpPr>
          <p:cNvPr id="165900" name="Rectangle 4"/>
          <p:cNvSpPr>
            <a:spLocks noChangeArrowheads="1"/>
          </p:cNvSpPr>
          <p:nvPr/>
        </p:nvSpPr>
        <p:spPr bwMode="auto">
          <a:xfrm>
            <a:off x="6451600" y="1792288"/>
            <a:ext cx="949325" cy="338137"/>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wisdom</a:t>
            </a:r>
          </a:p>
        </p:txBody>
      </p:sp>
      <p:sp>
        <p:nvSpPr>
          <p:cNvPr id="165901" name="Rectangle 4"/>
          <p:cNvSpPr>
            <a:spLocks noChangeArrowheads="1"/>
          </p:cNvSpPr>
          <p:nvPr/>
        </p:nvSpPr>
        <p:spPr bwMode="auto">
          <a:xfrm>
            <a:off x="5605463" y="2212975"/>
            <a:ext cx="379412" cy="339725"/>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of</a:t>
            </a:r>
          </a:p>
        </p:txBody>
      </p:sp>
      <p:sp>
        <p:nvSpPr>
          <p:cNvPr id="165902" name="Rectangle 4"/>
          <p:cNvSpPr>
            <a:spLocks noChangeArrowheads="1"/>
          </p:cNvSpPr>
          <p:nvPr/>
        </p:nvSpPr>
        <p:spPr bwMode="auto">
          <a:xfrm>
            <a:off x="6305550" y="2243138"/>
            <a:ext cx="720725" cy="338137"/>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belief</a:t>
            </a:r>
          </a:p>
        </p:txBody>
      </p:sp>
      <p:grpSp>
        <p:nvGrpSpPr>
          <p:cNvPr id="2" name="Group 1"/>
          <p:cNvGrpSpPr>
            <a:grpSpLocks/>
          </p:cNvGrpSpPr>
          <p:nvPr/>
        </p:nvGrpSpPr>
        <p:grpSpPr bwMode="auto">
          <a:xfrm>
            <a:off x="246063" y="2641600"/>
            <a:ext cx="8624886" cy="1325563"/>
            <a:chOff x="246742" y="2641601"/>
            <a:chExt cx="8623787" cy="1325515"/>
          </a:xfrm>
        </p:grpSpPr>
        <p:grpSp>
          <p:nvGrpSpPr>
            <p:cNvPr id="165926" name="Group 20"/>
            <p:cNvGrpSpPr>
              <a:grpSpLocks/>
            </p:cNvGrpSpPr>
            <p:nvPr/>
          </p:nvGrpSpPr>
          <p:grpSpPr bwMode="auto">
            <a:xfrm>
              <a:off x="246742" y="2641601"/>
              <a:ext cx="8623787" cy="1325515"/>
              <a:chOff x="246742" y="2685143"/>
              <a:chExt cx="8623787" cy="1325515"/>
            </a:xfrm>
          </p:grpSpPr>
          <p:sp>
            <p:nvSpPr>
              <p:cNvPr id="165928" name="TextBox 4"/>
              <p:cNvSpPr txBox="1">
                <a:spLocks noChangeArrowheads="1"/>
              </p:cNvSpPr>
              <p:nvPr/>
            </p:nvSpPr>
            <p:spPr bwMode="auto">
              <a:xfrm>
                <a:off x="246742" y="3251195"/>
                <a:ext cx="3342284" cy="400096"/>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dirty="0"/>
                  <a:t>A </a:t>
                </a:r>
                <a:r>
                  <a:rPr lang="en-US" sz="2000" dirty="0" smtClean="0"/>
                  <a:t>perfect assembly </a:t>
                </a:r>
                <a:r>
                  <a:rPr lang="en-US" sz="2000" dirty="0"/>
                  <a:t>(</a:t>
                </a:r>
                <a:r>
                  <a:rPr lang="en-US" sz="2000" dirty="0">
                    <a:solidFill>
                      <a:srgbClr val="00CC00"/>
                    </a:solidFill>
                  </a:rPr>
                  <a:t>k=20</a:t>
                </a:r>
                <a:r>
                  <a:rPr lang="en-US" sz="2000" dirty="0"/>
                  <a:t>)</a:t>
                </a:r>
              </a:p>
            </p:txBody>
          </p:sp>
          <p:sp>
            <p:nvSpPr>
              <p:cNvPr id="165929" name="Rectangle 4"/>
              <p:cNvSpPr>
                <a:spLocks noChangeArrowheads="1"/>
              </p:cNvSpPr>
              <p:nvPr/>
            </p:nvSpPr>
            <p:spPr bwMode="auto">
              <a:xfrm>
                <a:off x="353462" y="3672112"/>
                <a:ext cx="8517067" cy="338546"/>
              </a:xfrm>
              <a:prstGeom prst="rect">
                <a:avLst/>
              </a:prstGeom>
              <a:noFill/>
              <a:ln w="9525">
                <a:noFill/>
                <a:miter lim="800000"/>
                <a:headEnd/>
                <a:tailEnd/>
              </a:ln>
            </p:spPr>
            <p:txBody>
              <a:bodyPr wrap="none" lIns="91436" tIns="45716" rIns="91436" bIns="45716">
                <a:spAutoFit/>
              </a:bodyPr>
              <a:lstStyle/>
              <a:p>
                <a:pPr algn="ctr" eaLnBrk="0" hangingPunct="0">
                  <a:spcBef>
                    <a:spcPct val="50000"/>
                  </a:spcBef>
                  <a:buClr>
                    <a:srgbClr val="063DE8"/>
                  </a:buClr>
                  <a:buFont typeface="Wingdings" pitchFamily="2" charset="2"/>
                  <a:buNone/>
                </a:pPr>
                <a:r>
                  <a:rPr lang="en-US" sz="1600"/>
                  <a:t>itwasthebestoftimesitwastheworstoftimesitwastheageofwisdomitwastheageoffoolis…</a:t>
                </a:r>
              </a:p>
            </p:txBody>
          </p:sp>
          <p:sp>
            <p:nvSpPr>
              <p:cNvPr id="165930" name="Down Arrow 19"/>
              <p:cNvSpPr>
                <a:spLocks noChangeArrowheads="1"/>
              </p:cNvSpPr>
              <p:nvPr/>
            </p:nvSpPr>
            <p:spPr bwMode="auto">
              <a:xfrm>
                <a:off x="3701143" y="2685143"/>
                <a:ext cx="682171" cy="624114"/>
              </a:xfrm>
              <a:prstGeom prst="downArrow">
                <a:avLst>
                  <a:gd name="adj1" fmla="val 50000"/>
                  <a:gd name="adj2" fmla="val 50000"/>
                </a:avLst>
              </a:prstGeom>
              <a:solidFill>
                <a:schemeClr val="tx1"/>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grpSp>
        <p:sp>
          <p:nvSpPr>
            <p:cNvPr id="165927" name="TextBox 21"/>
            <p:cNvSpPr txBox="1">
              <a:spLocks noChangeArrowheads="1"/>
            </p:cNvSpPr>
            <p:nvPr/>
          </p:nvSpPr>
          <p:spPr bwMode="auto">
            <a:xfrm>
              <a:off x="4626108" y="2743199"/>
              <a:ext cx="3850243" cy="400096"/>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Assemble with a </a:t>
              </a:r>
              <a:r>
                <a:rPr lang="en-US" sz="2000" dirty="0"/>
                <a:t>longer </a:t>
              </a:r>
              <a:r>
                <a:rPr lang="en-US" sz="2000" dirty="0" smtClean="0"/>
                <a:t>kmer:</a:t>
              </a:r>
              <a:endParaRPr lang="en-US" sz="2000" dirty="0"/>
            </a:p>
          </p:txBody>
        </p:sp>
      </p:grpSp>
      <p:grpSp>
        <p:nvGrpSpPr>
          <p:cNvPr id="3" name="Group 2"/>
          <p:cNvGrpSpPr>
            <a:grpSpLocks/>
          </p:cNvGrpSpPr>
          <p:nvPr/>
        </p:nvGrpSpPr>
        <p:grpSpPr bwMode="auto">
          <a:xfrm>
            <a:off x="231775" y="3968750"/>
            <a:ext cx="8462963" cy="2635250"/>
            <a:chOff x="232228" y="3968236"/>
            <a:chExt cx="8461830" cy="2635764"/>
          </a:xfrm>
        </p:grpSpPr>
        <p:sp>
          <p:nvSpPr>
            <p:cNvPr id="165905" name="TextBox 71"/>
            <p:cNvSpPr txBox="1">
              <a:spLocks noChangeArrowheads="1"/>
            </p:cNvSpPr>
            <p:nvPr/>
          </p:nvSpPr>
          <p:spPr bwMode="auto">
            <a:xfrm>
              <a:off x="232228" y="3968236"/>
              <a:ext cx="6221926" cy="461665"/>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400">
                  <a:solidFill>
                    <a:srgbClr val="0000FF"/>
                  </a:solidFill>
                </a:rPr>
                <a:t>Why not always use longest ‘k’ possible?</a:t>
              </a:r>
            </a:p>
          </p:txBody>
        </p:sp>
        <p:grpSp>
          <p:nvGrpSpPr>
            <p:cNvPr id="165906" name="Group 77"/>
            <p:cNvGrpSpPr>
              <a:grpSpLocks/>
            </p:cNvGrpSpPr>
            <p:nvPr/>
          </p:nvGrpSpPr>
          <p:grpSpPr bwMode="auto">
            <a:xfrm>
              <a:off x="333375" y="4484914"/>
              <a:ext cx="8360683" cy="2119086"/>
              <a:chOff x="333375" y="4484914"/>
              <a:chExt cx="8360683" cy="2119086"/>
            </a:xfrm>
          </p:grpSpPr>
          <p:grpSp>
            <p:nvGrpSpPr>
              <p:cNvPr id="165907" name="Group 74"/>
              <p:cNvGrpSpPr>
                <a:grpSpLocks/>
              </p:cNvGrpSpPr>
              <p:nvPr/>
            </p:nvGrpSpPr>
            <p:grpSpPr bwMode="auto">
              <a:xfrm>
                <a:off x="333375" y="4484914"/>
                <a:ext cx="8360682" cy="2119086"/>
                <a:chOff x="333375" y="4484914"/>
                <a:chExt cx="8360682" cy="2119086"/>
              </a:xfrm>
            </p:grpSpPr>
            <p:sp>
              <p:nvSpPr>
                <p:cNvPr id="165910" name="TextBox 6"/>
                <p:cNvSpPr txBox="1">
                  <a:spLocks noChangeArrowheads="1"/>
                </p:cNvSpPr>
                <p:nvPr/>
              </p:nvSpPr>
              <p:spPr bwMode="auto">
                <a:xfrm>
                  <a:off x="391882" y="4563322"/>
                  <a:ext cx="2536272"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Sequencing errors:</a:t>
                  </a:r>
                </a:p>
              </p:txBody>
            </p:sp>
            <p:sp>
              <p:nvSpPr>
                <p:cNvPr id="165911" name="TextBox 56"/>
                <p:cNvSpPr txBox="1">
                  <a:spLocks noChangeArrowheads="1"/>
                </p:cNvSpPr>
                <p:nvPr/>
              </p:nvSpPr>
              <p:spPr bwMode="auto">
                <a:xfrm>
                  <a:off x="566281" y="5431100"/>
                  <a:ext cx="148149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sthebe</a:t>
                  </a:r>
                  <a:r>
                    <a:rPr lang="en-US" sz="2000">
                      <a:solidFill>
                        <a:srgbClr val="FF0000"/>
                      </a:solidFill>
                    </a:rPr>
                    <a:t>n</a:t>
                  </a:r>
                  <a:r>
                    <a:rPr lang="en-US" sz="2000"/>
                    <a:t>tof</a:t>
                  </a:r>
                </a:p>
              </p:txBody>
            </p:sp>
            <p:sp>
              <p:nvSpPr>
                <p:cNvPr id="165912" name="TextBox 57"/>
                <p:cNvSpPr txBox="1">
                  <a:spLocks noChangeArrowheads="1"/>
                </p:cNvSpPr>
                <p:nvPr/>
              </p:nvSpPr>
              <p:spPr bwMode="auto">
                <a:xfrm>
                  <a:off x="3532317" y="4836016"/>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sth</a:t>
                  </a:r>
                </a:p>
              </p:txBody>
            </p:sp>
            <p:sp>
              <p:nvSpPr>
                <p:cNvPr id="165913" name="TextBox 58"/>
                <p:cNvSpPr txBox="1">
                  <a:spLocks noChangeArrowheads="1"/>
                </p:cNvSpPr>
                <p:nvPr/>
              </p:nvSpPr>
              <p:spPr bwMode="auto">
                <a:xfrm>
                  <a:off x="4178326" y="4764578"/>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the</a:t>
                  </a:r>
                </a:p>
              </p:txBody>
            </p:sp>
            <p:sp>
              <p:nvSpPr>
                <p:cNvPr id="165914" name="TextBox 59"/>
                <p:cNvSpPr txBox="1">
                  <a:spLocks noChangeArrowheads="1"/>
                </p:cNvSpPr>
                <p:nvPr/>
              </p:nvSpPr>
              <p:spPr bwMode="auto">
                <a:xfrm>
                  <a:off x="4067078" y="5055998"/>
                  <a:ext cx="641522"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heb</a:t>
                  </a:r>
                </a:p>
              </p:txBody>
            </p:sp>
            <p:sp>
              <p:nvSpPr>
                <p:cNvPr id="165915" name="TextBox 60"/>
                <p:cNvSpPr txBox="1">
                  <a:spLocks noChangeArrowheads="1"/>
                </p:cNvSpPr>
                <p:nvPr/>
              </p:nvSpPr>
              <p:spPr bwMode="auto">
                <a:xfrm>
                  <a:off x="4803069" y="4853933"/>
                  <a:ext cx="627095"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ebe</a:t>
                  </a:r>
                </a:p>
              </p:txBody>
            </p:sp>
            <p:sp>
              <p:nvSpPr>
                <p:cNvPr id="165916" name="TextBox 61"/>
                <p:cNvSpPr txBox="1">
                  <a:spLocks noChangeArrowheads="1"/>
                </p:cNvSpPr>
                <p:nvPr/>
              </p:nvSpPr>
              <p:spPr bwMode="auto">
                <a:xfrm>
                  <a:off x="5112107" y="5116323"/>
                  <a:ext cx="641522"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be</a:t>
                  </a:r>
                  <a:r>
                    <a:rPr lang="en-US" sz="2000">
                      <a:solidFill>
                        <a:srgbClr val="FF0000"/>
                      </a:solidFill>
                    </a:rPr>
                    <a:t>n</a:t>
                  </a:r>
                </a:p>
              </p:txBody>
            </p:sp>
            <p:sp>
              <p:nvSpPr>
                <p:cNvPr id="165917" name="TextBox 62"/>
                <p:cNvSpPr txBox="1">
                  <a:spLocks noChangeArrowheads="1"/>
                </p:cNvSpPr>
                <p:nvPr/>
              </p:nvSpPr>
              <p:spPr bwMode="auto">
                <a:xfrm>
                  <a:off x="5506260" y="4812658"/>
                  <a:ext cx="569387"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e</a:t>
                  </a:r>
                  <a:r>
                    <a:rPr lang="en-US" sz="2000">
                      <a:solidFill>
                        <a:srgbClr val="FF0000"/>
                      </a:solidFill>
                    </a:rPr>
                    <a:t>n</a:t>
                  </a:r>
                  <a:r>
                    <a:rPr lang="en-US" sz="2000"/>
                    <a:t>t</a:t>
                  </a:r>
                </a:p>
              </p:txBody>
            </p:sp>
            <p:sp>
              <p:nvSpPr>
                <p:cNvPr id="165918" name="TextBox 63"/>
                <p:cNvSpPr txBox="1">
                  <a:spLocks noChangeArrowheads="1"/>
                </p:cNvSpPr>
                <p:nvPr/>
              </p:nvSpPr>
              <p:spPr bwMode="auto">
                <a:xfrm>
                  <a:off x="5798030" y="5111335"/>
                  <a:ext cx="583814"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solidFill>
                        <a:srgbClr val="FF0000"/>
                      </a:solidFill>
                    </a:rPr>
                    <a:t>n</a:t>
                  </a:r>
                  <a:r>
                    <a:rPr lang="en-US" sz="2000"/>
                    <a:t>to</a:t>
                  </a:r>
                </a:p>
              </p:txBody>
            </p:sp>
            <p:sp>
              <p:nvSpPr>
                <p:cNvPr id="165919" name="TextBox 64"/>
                <p:cNvSpPr txBox="1">
                  <a:spLocks noChangeArrowheads="1"/>
                </p:cNvSpPr>
                <p:nvPr/>
              </p:nvSpPr>
              <p:spPr bwMode="auto">
                <a:xfrm>
                  <a:off x="6197452" y="4872981"/>
                  <a:ext cx="511679"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tof</a:t>
                  </a:r>
                </a:p>
              </p:txBody>
            </p:sp>
            <p:sp>
              <p:nvSpPr>
                <p:cNvPr id="165920" name="TextBox 65"/>
                <p:cNvSpPr txBox="1">
                  <a:spLocks noChangeArrowheads="1"/>
                </p:cNvSpPr>
                <p:nvPr/>
              </p:nvSpPr>
              <p:spPr bwMode="auto">
                <a:xfrm>
                  <a:off x="4383538" y="6069728"/>
                  <a:ext cx="1481496" cy="400110"/>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2000"/>
                    <a:t>sthebe</a:t>
                  </a:r>
                  <a:r>
                    <a:rPr lang="en-US" sz="2000">
                      <a:solidFill>
                        <a:srgbClr val="FF0000"/>
                      </a:solidFill>
                    </a:rPr>
                    <a:t>n</a:t>
                  </a:r>
                  <a:r>
                    <a:rPr lang="en-US" sz="2000"/>
                    <a:t>tof</a:t>
                  </a:r>
                </a:p>
              </p:txBody>
            </p:sp>
            <p:cxnSp>
              <p:nvCxnSpPr>
                <p:cNvPr id="68" name="Straight Arrow Connector 67"/>
                <p:cNvCxnSpPr/>
                <p:nvPr/>
              </p:nvCxnSpPr>
              <p:spPr bwMode="auto">
                <a:xfrm flipV="1">
                  <a:off x="2221099" y="5195614"/>
                  <a:ext cx="1204751" cy="406479"/>
                </a:xfrm>
                <a:prstGeom prst="straightConnector1">
                  <a:avLst/>
                </a:prstGeom>
                <a:gradFill rotWithShape="0">
                  <a:gsLst>
                    <a:gs pos="0">
                      <a:srgbClr val="3333CC"/>
                    </a:gs>
                    <a:gs pos="50000">
                      <a:schemeClr val="bg1"/>
                    </a:gs>
                    <a:gs pos="100000">
                      <a:srgbClr val="3333CC"/>
                    </a:gs>
                  </a:gsLst>
                  <a:lin ang="5400000" scaled="1"/>
                </a:gradFill>
                <a:ln w="25400"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2229035" y="5667192"/>
                  <a:ext cx="1203164" cy="406479"/>
                </a:xfrm>
                <a:prstGeom prst="straightConnector1">
                  <a:avLst/>
                </a:prstGeom>
                <a:gradFill rotWithShape="0">
                  <a:gsLst>
                    <a:gs pos="0">
                      <a:srgbClr val="3333CC"/>
                    </a:gs>
                    <a:gs pos="50000">
                      <a:schemeClr val="bg1"/>
                    </a:gs>
                    <a:gs pos="100000">
                      <a:srgbClr val="3333CC"/>
                    </a:gs>
                  </a:gsLst>
                  <a:lin ang="5400000" scaled="1"/>
                </a:gradFill>
                <a:ln w="25400" cap="flat" cmpd="sng" algn="ctr">
                  <a:solidFill>
                    <a:schemeClr val="tx1"/>
                  </a:solidFill>
                  <a:prstDash val="solid"/>
                  <a:round/>
                  <a:headEnd type="none" w="med" len="med"/>
                  <a:tailEnd type="arrow"/>
                </a:ln>
                <a:effectLst/>
              </p:spPr>
            </p:cxnSp>
            <p:sp>
              <p:nvSpPr>
                <p:cNvPr id="165923" name="Rectangle 69"/>
                <p:cNvSpPr>
                  <a:spLocks noChangeArrowheads="1"/>
                </p:cNvSpPr>
                <p:nvPr/>
              </p:nvSpPr>
              <p:spPr bwMode="auto">
                <a:xfrm>
                  <a:off x="2419141" y="5025672"/>
                  <a:ext cx="619080" cy="427746"/>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2000">
                      <a:solidFill>
                        <a:srgbClr val="00CC00"/>
                      </a:solidFill>
                    </a:rPr>
                    <a:t>k=3</a:t>
                  </a:r>
                  <a:endParaRPr lang="en-US"/>
                </a:p>
              </p:txBody>
            </p:sp>
            <p:sp>
              <p:nvSpPr>
                <p:cNvPr id="165924" name="Rectangle 70"/>
                <p:cNvSpPr>
                  <a:spLocks noChangeArrowheads="1"/>
                </p:cNvSpPr>
                <p:nvPr/>
              </p:nvSpPr>
              <p:spPr bwMode="auto">
                <a:xfrm>
                  <a:off x="2333293" y="5809443"/>
                  <a:ext cx="761748" cy="427746"/>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2000">
                      <a:solidFill>
                        <a:srgbClr val="00CC00"/>
                      </a:solidFill>
                    </a:rPr>
                    <a:t>k=10</a:t>
                  </a:r>
                  <a:endParaRPr lang="en-US"/>
                </a:p>
              </p:txBody>
            </p:sp>
            <p:sp>
              <p:nvSpPr>
                <p:cNvPr id="165925" name="Rectangle 72"/>
                <p:cNvSpPr>
                  <a:spLocks noChangeArrowheads="1"/>
                </p:cNvSpPr>
                <p:nvPr/>
              </p:nvSpPr>
              <p:spPr bwMode="auto">
                <a:xfrm>
                  <a:off x="333375" y="4484914"/>
                  <a:ext cx="8360682" cy="2119086"/>
                </a:xfrm>
                <a:prstGeom prst="rect">
                  <a:avLst/>
                </a:prstGeom>
                <a:noFill/>
                <a:ln w="38100">
                  <a:solidFill>
                    <a:srgbClr val="FF0000"/>
                  </a:solid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grpSp>
          <p:sp>
            <p:nvSpPr>
              <p:cNvPr id="165908" name="TextBox 75"/>
              <p:cNvSpPr txBox="1">
                <a:spLocks noChangeArrowheads="1"/>
              </p:cNvSpPr>
              <p:nvPr/>
            </p:nvSpPr>
            <p:spPr bwMode="auto">
              <a:xfrm>
                <a:off x="6196965" y="6081489"/>
                <a:ext cx="2363147" cy="40011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100% wrong kmer</a:t>
                </a:r>
              </a:p>
            </p:txBody>
          </p:sp>
          <p:sp>
            <p:nvSpPr>
              <p:cNvPr id="165909" name="TextBox 76"/>
              <p:cNvSpPr txBox="1">
                <a:spLocks noChangeArrowheads="1"/>
              </p:cNvSpPr>
              <p:nvPr/>
            </p:nvSpPr>
            <p:spPr bwMode="auto">
              <a:xfrm>
                <a:off x="6437340" y="4615541"/>
                <a:ext cx="2256718" cy="1015663"/>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t>Mostly unaffected kmers</a:t>
                </a:r>
              </a:p>
            </p:txBody>
          </p:sp>
        </p:grpSp>
      </p:grpSp>
    </p:spTree>
    <p:custDataLst>
      <p:tags r:id="rId1"/>
    </p:custDataLst>
  </p:cSld>
  <p:clrMapOvr>
    <a:masterClrMapping/>
  </p:clrMapOvr>
  <p:transition xmlns:p14="http://schemas.microsoft.com/office/powerpoint/2010/main" spd="slow" advTm="3455"/>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0"/>
                                        </p:tgtEl>
                                        <p:attrNameLst>
                                          <p:attrName>fillcolor</p:attrName>
                                        </p:attrNameLst>
                                      </p:cBhvr>
                                      <p:to>
                                        <a:srgbClr val="FFFF00"/>
                                      </p:to>
                                    </p:animClr>
                                    <p:set>
                                      <p:cBhvr>
                                        <p:cTn id="7" dur="500" fill="hold"/>
                                        <p:tgtEl>
                                          <p:spTgt spid="10"/>
                                        </p:tgtEl>
                                        <p:attrNameLst>
                                          <p:attrName>fill.type</p:attrName>
                                        </p:attrNameLst>
                                      </p:cBhvr>
                                      <p:to>
                                        <p:strVal val="solid"/>
                                      </p:to>
                                    </p:set>
                                    <p:set>
                                      <p:cBhvr>
                                        <p:cTn id="8" dur="500" fill="hold"/>
                                        <p:tgtEl>
                                          <p:spTgt spid="1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p:cNvSpPr>
          <p:nvPr/>
        </p:nvSpPr>
        <p:spPr bwMode="auto">
          <a:xfrm>
            <a:off x="454025" y="-211138"/>
            <a:ext cx="8229600" cy="1143001"/>
          </a:xfrm>
          <a:prstGeom prst="rect">
            <a:avLst/>
          </a:prstGeom>
          <a:noFill/>
          <a:ln w="9525">
            <a:noFill/>
            <a:miter lim="800000"/>
            <a:headEnd/>
            <a:tailEnd/>
          </a:ln>
        </p:spPr>
        <p:txBody>
          <a:bodyPr lIns="91436" tIns="45716" rIns="91436" bIns="45716" anchor="ctr"/>
          <a:lstStyle/>
          <a:p>
            <a:pPr algn="ctr">
              <a:defRPr/>
            </a:pPr>
            <a:r>
              <a:rPr lang="en-US" sz="4400" kern="0" dirty="0">
                <a:solidFill>
                  <a:srgbClr val="FFFFFF"/>
                </a:solidFill>
                <a:effectLst>
                  <a:outerShdw blurRad="38100" dist="38100" dir="2700000" algn="tl">
                    <a:srgbClr val="C0C0C0"/>
                  </a:outerShdw>
                </a:effectLst>
                <a:latin typeface="Arial" pitchFamily="34" charset="0"/>
                <a:ea typeface="+mj-ea"/>
                <a:cs typeface="Arial" pitchFamily="34" charset="0"/>
              </a:rPr>
              <a:t>Contents</a:t>
            </a:r>
          </a:p>
        </p:txBody>
      </p:sp>
      <p:sp>
        <p:nvSpPr>
          <p:cNvPr id="172034" name="Rectangle 3"/>
          <p:cNvSpPr>
            <a:spLocks/>
          </p:cNvSpPr>
          <p:nvPr/>
        </p:nvSpPr>
        <p:spPr bwMode="auto">
          <a:xfrm>
            <a:off x="0" y="1506538"/>
            <a:ext cx="9142413" cy="4525962"/>
          </a:xfrm>
          <a:prstGeom prst="rect">
            <a:avLst/>
          </a:prstGeom>
          <a:noFill/>
          <a:ln w="9525">
            <a:noFill/>
            <a:miter lim="800000"/>
            <a:headEnd/>
            <a:tailEnd/>
          </a:ln>
        </p:spPr>
        <p:txBody>
          <a:bodyPr/>
          <a:lstStyle/>
          <a:p>
            <a:pPr marL="609600" indent="-609600">
              <a:spcBef>
                <a:spcPct val="20000"/>
              </a:spcBef>
              <a:buFont typeface="Calibri" pitchFamily="34" charset="0"/>
              <a:buAutoNum type="arabicPeriod"/>
            </a:pPr>
            <a:r>
              <a:rPr lang="en-US" sz="3200" dirty="0" smtClean="0">
                <a:solidFill>
                  <a:schemeClr val="bg2"/>
                </a:solidFill>
                <a:cs typeface="Arial" charset="0"/>
              </a:rPr>
              <a:t>Terminology introduction</a:t>
            </a:r>
            <a:endParaRPr lang="en-US" sz="3200" dirty="0">
              <a:solidFill>
                <a:schemeClr val="bg2"/>
              </a:solidFill>
              <a:cs typeface="Arial" charset="0"/>
            </a:endParaRPr>
          </a:p>
          <a:p>
            <a:pPr marL="609600" indent="-609600">
              <a:spcBef>
                <a:spcPct val="20000"/>
              </a:spcBef>
              <a:buFont typeface="Calibri" pitchFamily="34" charset="0"/>
              <a:buAutoNum type="arabicPeriod"/>
            </a:pPr>
            <a:r>
              <a:rPr lang="en-US" sz="3200" dirty="0">
                <a:solidFill>
                  <a:schemeClr val="bg2"/>
                </a:solidFill>
                <a:cs typeface="Arial" charset="0"/>
              </a:rPr>
              <a:t>Introduction to short-read genome sequencing and assembly</a:t>
            </a:r>
          </a:p>
          <a:p>
            <a:pPr marL="609600" indent="-609600">
              <a:spcBef>
                <a:spcPct val="20000"/>
              </a:spcBef>
              <a:buFont typeface="Calibri" pitchFamily="34" charset="0"/>
              <a:buAutoNum type="arabicPeriod"/>
            </a:pPr>
            <a:r>
              <a:rPr lang="en-US" sz="3200" dirty="0" smtClean="0">
                <a:solidFill>
                  <a:srgbClr val="003567"/>
                </a:solidFill>
                <a:cs typeface="Arial" charset="0"/>
              </a:rPr>
              <a:t>Short read genome assembly in practice</a:t>
            </a:r>
            <a:endParaRPr lang="en-US" sz="3200" dirty="0">
              <a:solidFill>
                <a:srgbClr val="003567"/>
              </a:solidFill>
              <a:cs typeface="Arial" charset="0"/>
            </a:endParaRPr>
          </a:p>
          <a:p>
            <a:pPr marL="609600" indent="-609600">
              <a:spcBef>
                <a:spcPct val="20000"/>
              </a:spcBef>
              <a:buFont typeface="Calibri" pitchFamily="34" charset="0"/>
              <a:buAutoNum type="arabicPeriod"/>
            </a:pPr>
            <a:r>
              <a:rPr lang="en-US" sz="3200" dirty="0">
                <a:solidFill>
                  <a:schemeClr val="bg2"/>
                </a:solidFill>
                <a:cs typeface="Arial" charset="0"/>
              </a:rPr>
              <a:t>Improving genome assembly using </a:t>
            </a:r>
            <a:r>
              <a:rPr lang="en-US" sz="3200" dirty="0" smtClean="0">
                <a:solidFill>
                  <a:schemeClr val="bg2"/>
                </a:solidFill>
                <a:cs typeface="Arial" charset="0"/>
              </a:rPr>
              <a:t>long-read (3</a:t>
            </a:r>
            <a:r>
              <a:rPr lang="en-US" sz="3200" baseline="30000" dirty="0" smtClean="0">
                <a:solidFill>
                  <a:schemeClr val="bg2"/>
                </a:solidFill>
                <a:cs typeface="Arial" charset="0"/>
              </a:rPr>
              <a:t>rd</a:t>
            </a:r>
            <a:r>
              <a:rPr lang="en-US" sz="3200" dirty="0" smtClean="0">
                <a:solidFill>
                  <a:schemeClr val="bg2"/>
                </a:solidFill>
                <a:cs typeface="Arial" charset="0"/>
              </a:rPr>
              <a:t> generation) sequencing</a:t>
            </a:r>
          </a:p>
          <a:p>
            <a:pPr marL="609600" indent="-609600">
              <a:spcBef>
                <a:spcPct val="20000"/>
              </a:spcBef>
              <a:buFont typeface="Calibri" pitchFamily="34" charset="0"/>
              <a:buAutoNum type="arabicPeriod"/>
            </a:pPr>
            <a:r>
              <a:rPr lang="en-US" sz="3200" dirty="0" smtClean="0">
                <a:solidFill>
                  <a:schemeClr val="bg2"/>
                </a:solidFill>
                <a:cs typeface="Arial" charset="0"/>
              </a:rPr>
              <a:t>DIY assembly</a:t>
            </a:r>
            <a:endParaRPr lang="en-US" sz="3200" dirty="0">
              <a:solidFill>
                <a:schemeClr val="bg2"/>
              </a:solidFill>
              <a:cs typeface="Arial" charset="0"/>
            </a:endParaRPr>
          </a:p>
        </p:txBody>
      </p:sp>
    </p:spTree>
  </p:cSld>
  <p:clrMapOvr>
    <a:masterClrMapping/>
  </p:clrMapOvr>
  <p:transition xmlns:p14="http://schemas.microsoft.com/office/powerpoint/2010/main" spd="slow" advTm="34"/>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3"/>
          <p:cNvSpPr>
            <a:spLocks noGrp="1"/>
          </p:cNvSpPr>
          <p:nvPr>
            <p:ph idx="1"/>
          </p:nvPr>
        </p:nvSpPr>
        <p:spPr>
          <a:xfrm>
            <a:off x="0" y="1506538"/>
            <a:ext cx="9142413" cy="4525962"/>
          </a:xfrm>
        </p:spPr>
        <p:txBody>
          <a:bodyPr/>
          <a:lstStyle/>
          <a:p>
            <a:pPr marL="609600" indent="-609600" eaLnBrk="1" hangingPunct="1">
              <a:buFont typeface="Calibri" pitchFamily="34" charset="0"/>
              <a:buAutoNum type="arabicPeriod"/>
            </a:pPr>
            <a:r>
              <a:rPr lang="en-US" dirty="0" smtClean="0">
                <a:latin typeface="Arial" charset="0"/>
                <a:cs typeface="Arial" charset="0"/>
              </a:rPr>
              <a:t>Terminology introduction</a:t>
            </a:r>
          </a:p>
          <a:p>
            <a:pPr marL="609600" indent="-609600" eaLnBrk="1" hangingPunct="1">
              <a:buFont typeface="Calibri" pitchFamily="34" charset="0"/>
              <a:buAutoNum type="arabicPeriod"/>
            </a:pPr>
            <a:r>
              <a:rPr lang="en-US" dirty="0" smtClean="0">
                <a:latin typeface="Arial" charset="0"/>
                <a:cs typeface="Arial" charset="0"/>
              </a:rPr>
              <a:t>Introduction to short-read genome sequencing and assembly</a:t>
            </a:r>
          </a:p>
          <a:p>
            <a:pPr marL="609600" indent="-609600" eaLnBrk="1" hangingPunct="1">
              <a:buFont typeface="Calibri" pitchFamily="34" charset="0"/>
              <a:buAutoNum type="arabicPeriod"/>
            </a:pPr>
            <a:r>
              <a:rPr lang="en-US" dirty="0" smtClean="0">
                <a:latin typeface="Arial" charset="0"/>
                <a:cs typeface="Arial" charset="0"/>
              </a:rPr>
              <a:t>Short read genome assembly in practice</a:t>
            </a:r>
          </a:p>
          <a:p>
            <a:pPr marL="609600" indent="-609600" eaLnBrk="1" hangingPunct="1">
              <a:buFont typeface="Calibri" pitchFamily="34" charset="0"/>
              <a:buAutoNum type="arabicPeriod"/>
            </a:pPr>
            <a:r>
              <a:rPr lang="en-US" dirty="0" smtClean="0">
                <a:latin typeface="Arial" charset="0"/>
                <a:cs typeface="Arial" charset="0"/>
              </a:rPr>
              <a:t>Improving genome assembly using long-read (3</a:t>
            </a:r>
            <a:r>
              <a:rPr lang="en-US" baseline="30000" dirty="0" smtClean="0">
                <a:latin typeface="Arial" charset="0"/>
                <a:cs typeface="Arial" charset="0"/>
              </a:rPr>
              <a:t>rd</a:t>
            </a:r>
            <a:r>
              <a:rPr lang="en-US" dirty="0" smtClean="0">
                <a:latin typeface="Arial" charset="0"/>
                <a:cs typeface="Arial" charset="0"/>
              </a:rPr>
              <a:t> generation) sequencing</a:t>
            </a:r>
          </a:p>
          <a:p>
            <a:pPr marL="609600" indent="-609600" eaLnBrk="1" hangingPunct="1">
              <a:buFont typeface="Calibri" pitchFamily="34" charset="0"/>
              <a:buAutoNum type="arabicPeriod"/>
            </a:pPr>
            <a:r>
              <a:rPr lang="en-US" dirty="0" smtClean="0">
                <a:latin typeface="Arial" charset="0"/>
                <a:cs typeface="Arial" charset="0"/>
              </a:rPr>
              <a:t>DIY assembly</a:t>
            </a:r>
          </a:p>
        </p:txBody>
      </p:sp>
      <p:sp>
        <p:nvSpPr>
          <p:cNvPr id="5" name="Rectangle 2"/>
          <p:cNvSpPr txBox="1">
            <a:spLocks/>
          </p:cNvSpPr>
          <p:nvPr/>
        </p:nvSpPr>
        <p:spPr bwMode="auto">
          <a:xfrm>
            <a:off x="454025" y="-211138"/>
            <a:ext cx="8229600" cy="1143001"/>
          </a:xfrm>
          <a:prstGeom prst="rect">
            <a:avLst/>
          </a:prstGeom>
          <a:noFill/>
          <a:ln w="9525">
            <a:noFill/>
            <a:miter lim="800000"/>
            <a:headEnd/>
            <a:tailEnd/>
          </a:ln>
        </p:spPr>
        <p:txBody>
          <a:bodyPr lIns="91436" tIns="45716" rIns="91436" bIns="45716" anchor="ctr"/>
          <a:lstStyle/>
          <a:p>
            <a:pPr algn="ctr">
              <a:defRPr/>
            </a:pPr>
            <a:r>
              <a:rPr lang="en-US" sz="4400" kern="0" dirty="0">
                <a:solidFill>
                  <a:srgbClr val="FFFFFF"/>
                </a:solidFill>
                <a:effectLst>
                  <a:outerShdw blurRad="38100" dist="38100" dir="2700000" algn="tl">
                    <a:srgbClr val="C0C0C0"/>
                  </a:outerShdw>
                </a:effectLst>
                <a:latin typeface="Arial" pitchFamily="34" charset="0"/>
                <a:ea typeface="+mj-ea"/>
                <a:cs typeface="Arial" pitchFamily="34" charset="0"/>
              </a:rPr>
              <a:t>Contents</a:t>
            </a:r>
          </a:p>
        </p:txBody>
      </p:sp>
    </p:spTree>
  </p:cSld>
  <p:clrMapOvr>
    <a:masterClrMapping/>
  </p:clrMapOvr>
  <p:transition xmlns:p14="http://schemas.microsoft.com/office/powerpoint/2010/main" spd="slow" advTm="34"/>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a:grpSpLocks/>
          </p:cNvGrpSpPr>
          <p:nvPr/>
        </p:nvGrpSpPr>
        <p:grpSpPr bwMode="auto">
          <a:xfrm>
            <a:off x="101410" y="3487399"/>
            <a:ext cx="7288213" cy="2382838"/>
            <a:chOff x="120325" y="3406263"/>
            <a:chExt cx="7288429" cy="2383329"/>
          </a:xfrm>
        </p:grpSpPr>
        <p:sp>
          <p:nvSpPr>
            <p:cNvPr id="174209" name="TextBox 2"/>
            <p:cNvSpPr txBox="1">
              <a:spLocks noChangeArrowheads="1"/>
            </p:cNvSpPr>
            <p:nvPr/>
          </p:nvSpPr>
          <p:spPr bwMode="auto">
            <a:xfrm>
              <a:off x="921197" y="5374094"/>
              <a:ext cx="2987792" cy="415498"/>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1800">
                  <a:solidFill>
                    <a:srgbClr val="3366FF"/>
                  </a:solidFill>
                  <a:cs typeface="Arial" charset="0"/>
                </a:rPr>
                <a:t>Biased coverage (-&gt;gaps)</a:t>
              </a:r>
            </a:p>
          </p:txBody>
        </p:sp>
        <p:sp>
          <p:nvSpPr>
            <p:cNvPr id="174210" name="TextBox 141"/>
            <p:cNvSpPr txBox="1">
              <a:spLocks noChangeArrowheads="1"/>
            </p:cNvSpPr>
            <p:nvPr/>
          </p:nvSpPr>
          <p:spPr bwMode="auto">
            <a:xfrm>
              <a:off x="120325" y="3406263"/>
              <a:ext cx="2313454" cy="369332"/>
            </a:xfrm>
            <a:prstGeom prst="rect">
              <a:avLst/>
            </a:prstGeom>
            <a:noFill/>
            <a:ln w="9525">
              <a:noFill/>
              <a:miter lim="800000"/>
              <a:headEnd/>
              <a:tailEnd/>
            </a:ln>
          </p:spPr>
          <p:txBody>
            <a:bodyPr wrap="none">
              <a:spAutoFit/>
            </a:bodyPr>
            <a:lstStyle/>
            <a:p>
              <a:pPr eaLnBrk="0" hangingPunct="0">
                <a:buClr>
                  <a:srgbClr val="063DE8"/>
                </a:buClr>
                <a:buFont typeface="Wingdings" pitchFamily="2" charset="2"/>
                <a:buNone/>
              </a:pPr>
              <a:r>
                <a:rPr lang="en-US" sz="1800" u="sng">
                  <a:cs typeface="Arial" charset="0"/>
                </a:rPr>
                <a:t>Assembly in reality</a:t>
              </a:r>
            </a:p>
          </p:txBody>
        </p:sp>
        <p:grpSp>
          <p:nvGrpSpPr>
            <p:cNvPr id="730" name="Group 729"/>
            <p:cNvGrpSpPr/>
            <p:nvPr/>
          </p:nvGrpSpPr>
          <p:grpSpPr>
            <a:xfrm>
              <a:off x="357145" y="5398000"/>
              <a:ext cx="601663" cy="54940"/>
              <a:chOff x="548481" y="4688284"/>
              <a:chExt cx="601663" cy="165497"/>
            </a:xfrm>
            <a:solidFill>
              <a:srgbClr val="0070C0"/>
            </a:solidFill>
          </p:grpSpPr>
          <p:sp>
            <p:nvSpPr>
              <p:cNvPr id="763" name="Rectangle 76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64" name="Rectangle 76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65" name="Freeform 76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31" name="Group 730"/>
            <p:cNvGrpSpPr/>
            <p:nvPr/>
          </p:nvGrpSpPr>
          <p:grpSpPr>
            <a:xfrm>
              <a:off x="1061995" y="5398000"/>
              <a:ext cx="601663" cy="54940"/>
              <a:chOff x="548481" y="4688284"/>
              <a:chExt cx="601663" cy="165497"/>
            </a:xfrm>
            <a:solidFill>
              <a:srgbClr val="0070C0"/>
            </a:solidFill>
          </p:grpSpPr>
          <p:sp>
            <p:nvSpPr>
              <p:cNvPr id="760" name="Rectangle 75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61" name="Rectangle 76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62" name="Freeform 76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32" name="Group 731"/>
            <p:cNvGrpSpPr/>
            <p:nvPr/>
          </p:nvGrpSpPr>
          <p:grpSpPr>
            <a:xfrm>
              <a:off x="1729924" y="5398000"/>
              <a:ext cx="601663" cy="54940"/>
              <a:chOff x="548481" y="4688284"/>
              <a:chExt cx="601663" cy="165497"/>
            </a:xfrm>
            <a:solidFill>
              <a:srgbClr val="0070C0"/>
            </a:solidFill>
          </p:grpSpPr>
          <p:sp>
            <p:nvSpPr>
              <p:cNvPr id="757" name="Rectangle 75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58" name="Rectangle 75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759" name="Freeform 75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33" name="Group 732"/>
            <p:cNvGrpSpPr/>
            <p:nvPr/>
          </p:nvGrpSpPr>
          <p:grpSpPr>
            <a:xfrm>
              <a:off x="2390827" y="5398000"/>
              <a:ext cx="601663" cy="54940"/>
              <a:chOff x="548481" y="4688284"/>
              <a:chExt cx="601663" cy="165497"/>
            </a:xfrm>
            <a:solidFill>
              <a:srgbClr val="0070C0"/>
            </a:solidFill>
          </p:grpSpPr>
          <p:sp>
            <p:nvSpPr>
              <p:cNvPr id="754" name="Rectangle 75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55" name="Rectangle 75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56" name="Freeform 75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34" name="Group 733"/>
            <p:cNvGrpSpPr/>
            <p:nvPr/>
          </p:nvGrpSpPr>
          <p:grpSpPr>
            <a:xfrm>
              <a:off x="3066937" y="5398000"/>
              <a:ext cx="601663" cy="54940"/>
              <a:chOff x="548481" y="4688284"/>
              <a:chExt cx="601663" cy="165497"/>
            </a:xfrm>
            <a:solidFill>
              <a:srgbClr val="0070C0"/>
            </a:solidFill>
          </p:grpSpPr>
          <p:sp>
            <p:nvSpPr>
              <p:cNvPr id="751" name="Rectangle 75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52" name="Rectangle 75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53" name="Freeform 75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35" name="Group 734"/>
            <p:cNvGrpSpPr/>
            <p:nvPr/>
          </p:nvGrpSpPr>
          <p:grpSpPr>
            <a:xfrm>
              <a:off x="5181817" y="5412178"/>
              <a:ext cx="601663" cy="54940"/>
              <a:chOff x="548481" y="4688284"/>
              <a:chExt cx="601663" cy="165497"/>
            </a:xfrm>
            <a:solidFill>
              <a:srgbClr val="0070C0"/>
            </a:solidFill>
          </p:grpSpPr>
          <p:sp>
            <p:nvSpPr>
              <p:cNvPr id="748" name="Rectangle 74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49" name="Rectangle 74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50" name="Freeform 74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36" name="Group 735"/>
            <p:cNvGrpSpPr/>
            <p:nvPr/>
          </p:nvGrpSpPr>
          <p:grpSpPr>
            <a:xfrm>
              <a:off x="5924767" y="5412178"/>
              <a:ext cx="601663" cy="54940"/>
              <a:chOff x="548481" y="4688284"/>
              <a:chExt cx="601663" cy="165497"/>
            </a:xfrm>
            <a:solidFill>
              <a:srgbClr val="0070C0"/>
            </a:solidFill>
          </p:grpSpPr>
          <p:sp>
            <p:nvSpPr>
              <p:cNvPr id="745" name="Rectangle 74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46" name="Rectangle 74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47" name="Freeform 74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37" name="Group 736"/>
            <p:cNvGrpSpPr/>
            <p:nvPr/>
          </p:nvGrpSpPr>
          <p:grpSpPr>
            <a:xfrm>
              <a:off x="6572467" y="5412178"/>
              <a:ext cx="601663" cy="54940"/>
              <a:chOff x="548481" y="4688284"/>
              <a:chExt cx="601663" cy="165497"/>
            </a:xfrm>
            <a:solidFill>
              <a:srgbClr val="0070C0"/>
            </a:solidFill>
          </p:grpSpPr>
          <p:sp>
            <p:nvSpPr>
              <p:cNvPr id="742" name="Rectangle 74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43" name="Rectangle 74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44" name="Freeform 74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38" name="Group 737"/>
            <p:cNvGrpSpPr/>
            <p:nvPr/>
          </p:nvGrpSpPr>
          <p:grpSpPr>
            <a:xfrm>
              <a:off x="3735359" y="5398001"/>
              <a:ext cx="601663" cy="54940"/>
              <a:chOff x="548481" y="4688284"/>
              <a:chExt cx="601663" cy="165497"/>
            </a:xfrm>
            <a:solidFill>
              <a:srgbClr val="0070C0"/>
            </a:solidFill>
          </p:grpSpPr>
          <p:sp>
            <p:nvSpPr>
              <p:cNvPr id="739" name="Rectangle 73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40" name="Rectangle 73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41" name="Freeform 74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94" name="Group 693"/>
            <p:cNvGrpSpPr/>
            <p:nvPr/>
          </p:nvGrpSpPr>
          <p:grpSpPr>
            <a:xfrm>
              <a:off x="450724" y="5318405"/>
              <a:ext cx="601663" cy="54940"/>
              <a:chOff x="548481" y="4688284"/>
              <a:chExt cx="601663" cy="165497"/>
            </a:xfrm>
            <a:solidFill>
              <a:srgbClr val="0070C0"/>
            </a:solidFill>
          </p:grpSpPr>
          <p:sp>
            <p:nvSpPr>
              <p:cNvPr id="727" name="Rectangle 72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28" name="Rectangle 72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29" name="Freeform 72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95" name="Group 694"/>
            <p:cNvGrpSpPr/>
            <p:nvPr/>
          </p:nvGrpSpPr>
          <p:grpSpPr>
            <a:xfrm>
              <a:off x="1155574" y="5318405"/>
              <a:ext cx="601663" cy="54940"/>
              <a:chOff x="548481" y="4688284"/>
              <a:chExt cx="601663" cy="165497"/>
            </a:xfrm>
            <a:solidFill>
              <a:srgbClr val="0070C0"/>
            </a:solidFill>
          </p:grpSpPr>
          <p:sp>
            <p:nvSpPr>
              <p:cNvPr id="724" name="Rectangle 72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25" name="Rectangle 72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26" name="Freeform 72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97" name="Group 696"/>
            <p:cNvGrpSpPr/>
            <p:nvPr/>
          </p:nvGrpSpPr>
          <p:grpSpPr>
            <a:xfrm>
              <a:off x="2484406" y="5318405"/>
              <a:ext cx="601663" cy="54940"/>
              <a:chOff x="548481" y="4688284"/>
              <a:chExt cx="601663" cy="165497"/>
            </a:xfrm>
            <a:solidFill>
              <a:srgbClr val="0070C0"/>
            </a:solidFill>
          </p:grpSpPr>
          <p:sp>
            <p:nvSpPr>
              <p:cNvPr id="718" name="Rectangle 71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19" name="Rectangle 71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20" name="Freeform 71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98" name="Group 697"/>
            <p:cNvGrpSpPr/>
            <p:nvPr/>
          </p:nvGrpSpPr>
          <p:grpSpPr>
            <a:xfrm>
              <a:off x="3160516" y="5318405"/>
              <a:ext cx="601663" cy="54940"/>
              <a:chOff x="548481" y="4688284"/>
              <a:chExt cx="601663" cy="165497"/>
            </a:xfrm>
            <a:solidFill>
              <a:srgbClr val="0070C0"/>
            </a:solidFill>
          </p:grpSpPr>
          <p:sp>
            <p:nvSpPr>
              <p:cNvPr id="715" name="Rectangle 71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16" name="Rectangle 71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17" name="Freeform 71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99" name="Group 698"/>
            <p:cNvGrpSpPr/>
            <p:nvPr/>
          </p:nvGrpSpPr>
          <p:grpSpPr>
            <a:xfrm>
              <a:off x="5275396" y="5332583"/>
              <a:ext cx="601663" cy="54940"/>
              <a:chOff x="548481" y="4688284"/>
              <a:chExt cx="601663" cy="165497"/>
            </a:xfrm>
            <a:solidFill>
              <a:srgbClr val="0070C0"/>
            </a:solidFill>
          </p:grpSpPr>
          <p:sp>
            <p:nvSpPr>
              <p:cNvPr id="712" name="Rectangle 71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13" name="Rectangle 71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14" name="Freeform 71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00" name="Group 699"/>
            <p:cNvGrpSpPr/>
            <p:nvPr/>
          </p:nvGrpSpPr>
          <p:grpSpPr>
            <a:xfrm>
              <a:off x="6018346" y="5332583"/>
              <a:ext cx="601663" cy="54940"/>
              <a:chOff x="548481" y="4688284"/>
              <a:chExt cx="601663" cy="165497"/>
            </a:xfrm>
            <a:solidFill>
              <a:srgbClr val="0070C0"/>
            </a:solidFill>
          </p:grpSpPr>
          <p:sp>
            <p:nvSpPr>
              <p:cNvPr id="709" name="Rectangle 70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10" name="Rectangle 70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11" name="Freeform 71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01" name="Group 700"/>
            <p:cNvGrpSpPr/>
            <p:nvPr/>
          </p:nvGrpSpPr>
          <p:grpSpPr>
            <a:xfrm>
              <a:off x="6666046" y="5332583"/>
              <a:ext cx="601663" cy="54940"/>
              <a:chOff x="548481" y="4688284"/>
              <a:chExt cx="601663" cy="165497"/>
            </a:xfrm>
            <a:solidFill>
              <a:srgbClr val="0070C0"/>
            </a:solidFill>
          </p:grpSpPr>
          <p:sp>
            <p:nvSpPr>
              <p:cNvPr id="706" name="Rectangle 70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07" name="Rectangle 70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08" name="Freeform 70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702" name="Group 701"/>
            <p:cNvGrpSpPr/>
            <p:nvPr/>
          </p:nvGrpSpPr>
          <p:grpSpPr>
            <a:xfrm>
              <a:off x="3828938" y="5318406"/>
              <a:ext cx="601663" cy="54940"/>
              <a:chOff x="548481" y="4688284"/>
              <a:chExt cx="601663" cy="165497"/>
            </a:xfrm>
            <a:solidFill>
              <a:srgbClr val="0070C0"/>
            </a:solidFill>
          </p:grpSpPr>
          <p:sp>
            <p:nvSpPr>
              <p:cNvPr id="703" name="Rectangle 70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04" name="Rectangle 70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705" name="Freeform 70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58" name="Group 657"/>
            <p:cNvGrpSpPr/>
            <p:nvPr/>
          </p:nvGrpSpPr>
          <p:grpSpPr>
            <a:xfrm>
              <a:off x="557671" y="5238810"/>
              <a:ext cx="601663" cy="54940"/>
              <a:chOff x="548481" y="4688284"/>
              <a:chExt cx="601663" cy="165497"/>
            </a:xfrm>
            <a:solidFill>
              <a:srgbClr val="0070C0"/>
            </a:solidFill>
          </p:grpSpPr>
          <p:sp>
            <p:nvSpPr>
              <p:cNvPr id="691" name="Rectangle 69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92" name="Rectangle 69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93" name="Freeform 69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59" name="Group 658"/>
            <p:cNvGrpSpPr/>
            <p:nvPr/>
          </p:nvGrpSpPr>
          <p:grpSpPr>
            <a:xfrm>
              <a:off x="1262521" y="5238810"/>
              <a:ext cx="601663" cy="54940"/>
              <a:chOff x="548481" y="4688284"/>
              <a:chExt cx="601663" cy="165497"/>
            </a:xfrm>
            <a:solidFill>
              <a:srgbClr val="0070C0"/>
            </a:solidFill>
          </p:grpSpPr>
          <p:sp>
            <p:nvSpPr>
              <p:cNvPr id="688" name="Rectangle 68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89" name="Rectangle 68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90" name="Freeform 68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62" name="Group 661"/>
            <p:cNvGrpSpPr/>
            <p:nvPr/>
          </p:nvGrpSpPr>
          <p:grpSpPr>
            <a:xfrm>
              <a:off x="3267463" y="5238810"/>
              <a:ext cx="601663" cy="54940"/>
              <a:chOff x="548481" y="4688284"/>
              <a:chExt cx="601663" cy="165497"/>
            </a:xfrm>
            <a:solidFill>
              <a:srgbClr val="0070C0"/>
            </a:solidFill>
          </p:grpSpPr>
          <p:sp>
            <p:nvSpPr>
              <p:cNvPr id="679" name="Rectangle 67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80" name="Rectangle 67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81" name="Freeform 68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63" name="Group 662"/>
            <p:cNvGrpSpPr/>
            <p:nvPr/>
          </p:nvGrpSpPr>
          <p:grpSpPr>
            <a:xfrm>
              <a:off x="5382343" y="5252988"/>
              <a:ext cx="601663" cy="54940"/>
              <a:chOff x="548481" y="4688284"/>
              <a:chExt cx="601663" cy="165497"/>
            </a:xfrm>
            <a:solidFill>
              <a:srgbClr val="0070C0"/>
            </a:solidFill>
          </p:grpSpPr>
          <p:sp>
            <p:nvSpPr>
              <p:cNvPr id="676" name="Rectangle 67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77" name="Rectangle 67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78" name="Freeform 67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64" name="Group 663"/>
            <p:cNvGrpSpPr/>
            <p:nvPr/>
          </p:nvGrpSpPr>
          <p:grpSpPr>
            <a:xfrm>
              <a:off x="6700143" y="4958883"/>
              <a:ext cx="601663" cy="54940"/>
              <a:chOff x="548481" y="4688284"/>
              <a:chExt cx="601663" cy="165497"/>
            </a:xfrm>
            <a:solidFill>
              <a:srgbClr val="0070C0"/>
            </a:solidFill>
          </p:grpSpPr>
          <p:sp>
            <p:nvSpPr>
              <p:cNvPr id="673" name="Rectangle 67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74" name="Rectangle 67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75" name="Freeform 67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65" name="Group 664"/>
            <p:cNvGrpSpPr/>
            <p:nvPr/>
          </p:nvGrpSpPr>
          <p:grpSpPr>
            <a:xfrm>
              <a:off x="6772993" y="5252988"/>
              <a:ext cx="601663" cy="54940"/>
              <a:chOff x="548481" y="4688284"/>
              <a:chExt cx="601663" cy="165497"/>
            </a:xfrm>
            <a:solidFill>
              <a:srgbClr val="0070C0"/>
            </a:solidFill>
          </p:grpSpPr>
          <p:sp>
            <p:nvSpPr>
              <p:cNvPr id="670" name="Rectangle 66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71" name="Rectangle 67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72" name="Freeform 67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66" name="Group 665"/>
            <p:cNvGrpSpPr/>
            <p:nvPr/>
          </p:nvGrpSpPr>
          <p:grpSpPr>
            <a:xfrm>
              <a:off x="3935885" y="5238811"/>
              <a:ext cx="601663" cy="54940"/>
              <a:chOff x="548481" y="4688284"/>
              <a:chExt cx="601663" cy="165497"/>
            </a:xfrm>
            <a:solidFill>
              <a:srgbClr val="0070C0"/>
            </a:solidFill>
          </p:grpSpPr>
          <p:sp>
            <p:nvSpPr>
              <p:cNvPr id="667" name="Rectangle 66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68" name="Rectangle 66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69" name="Freeform 66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22" name="Group 621"/>
            <p:cNvGrpSpPr/>
            <p:nvPr/>
          </p:nvGrpSpPr>
          <p:grpSpPr>
            <a:xfrm>
              <a:off x="664618" y="5169163"/>
              <a:ext cx="601663" cy="54940"/>
              <a:chOff x="548481" y="4688284"/>
              <a:chExt cx="601663" cy="165497"/>
            </a:xfrm>
            <a:solidFill>
              <a:srgbClr val="0070C0"/>
            </a:solidFill>
          </p:grpSpPr>
          <p:sp>
            <p:nvSpPr>
              <p:cNvPr id="655" name="Rectangle 65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56" name="Rectangle 65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57" name="Freeform 65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25" name="Group 624"/>
            <p:cNvGrpSpPr/>
            <p:nvPr/>
          </p:nvGrpSpPr>
          <p:grpSpPr>
            <a:xfrm>
              <a:off x="2671563" y="5222637"/>
              <a:ext cx="601663" cy="54940"/>
              <a:chOff x="548481" y="4688284"/>
              <a:chExt cx="601663" cy="165497"/>
            </a:xfrm>
            <a:solidFill>
              <a:srgbClr val="0070C0"/>
            </a:solidFill>
          </p:grpSpPr>
          <p:sp>
            <p:nvSpPr>
              <p:cNvPr id="646" name="Rectangle 64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47" name="Rectangle 64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48" name="Freeform 64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26" name="Group 625"/>
            <p:cNvGrpSpPr/>
            <p:nvPr/>
          </p:nvGrpSpPr>
          <p:grpSpPr>
            <a:xfrm>
              <a:off x="4256726" y="4941899"/>
              <a:ext cx="601663" cy="54940"/>
              <a:chOff x="548481" y="4688284"/>
              <a:chExt cx="601663" cy="165497"/>
            </a:xfrm>
            <a:solidFill>
              <a:srgbClr val="0070C0"/>
            </a:solidFill>
          </p:grpSpPr>
          <p:sp>
            <p:nvSpPr>
              <p:cNvPr id="643" name="Rectangle 64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44" name="Rectangle 64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45" name="Freeform 64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27" name="Group 626"/>
            <p:cNvGrpSpPr/>
            <p:nvPr/>
          </p:nvGrpSpPr>
          <p:grpSpPr>
            <a:xfrm>
              <a:off x="5489290" y="5183341"/>
              <a:ext cx="601663" cy="54940"/>
              <a:chOff x="548481" y="4688284"/>
              <a:chExt cx="601663" cy="165497"/>
            </a:xfrm>
            <a:solidFill>
              <a:srgbClr val="0070C0"/>
            </a:solidFill>
          </p:grpSpPr>
          <p:sp>
            <p:nvSpPr>
              <p:cNvPr id="640" name="Rectangle 63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41" name="Rectangle 64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42" name="Freeform 64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29" name="Group 628"/>
            <p:cNvGrpSpPr/>
            <p:nvPr/>
          </p:nvGrpSpPr>
          <p:grpSpPr>
            <a:xfrm>
              <a:off x="6639316" y="5183341"/>
              <a:ext cx="601663" cy="54940"/>
              <a:chOff x="548481" y="4688284"/>
              <a:chExt cx="601663" cy="165497"/>
            </a:xfrm>
            <a:solidFill>
              <a:srgbClr val="0070C0"/>
            </a:solidFill>
          </p:grpSpPr>
          <p:sp>
            <p:nvSpPr>
              <p:cNvPr id="634" name="Rectangle 63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35" name="Rectangle 63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36" name="Freeform 63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630" name="Group 629"/>
            <p:cNvGrpSpPr/>
            <p:nvPr/>
          </p:nvGrpSpPr>
          <p:grpSpPr>
            <a:xfrm>
              <a:off x="4042832" y="5169164"/>
              <a:ext cx="601663" cy="54940"/>
              <a:chOff x="548481" y="4688284"/>
              <a:chExt cx="601663" cy="165497"/>
            </a:xfrm>
            <a:solidFill>
              <a:srgbClr val="0070C0"/>
            </a:solidFill>
          </p:grpSpPr>
          <p:sp>
            <p:nvSpPr>
              <p:cNvPr id="631" name="Rectangle 63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32" name="Rectangle 63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33" name="Freeform 63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86" name="Group 585"/>
            <p:cNvGrpSpPr/>
            <p:nvPr/>
          </p:nvGrpSpPr>
          <p:grpSpPr>
            <a:xfrm>
              <a:off x="931987" y="5086149"/>
              <a:ext cx="601663" cy="54940"/>
              <a:chOff x="548481" y="4688284"/>
              <a:chExt cx="601663" cy="165497"/>
            </a:xfrm>
            <a:solidFill>
              <a:srgbClr val="0070C0"/>
            </a:solidFill>
          </p:grpSpPr>
          <p:sp>
            <p:nvSpPr>
              <p:cNvPr id="619" name="Rectangle 61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20" name="Rectangle 61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21" name="Freeform 62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89" name="Group 588"/>
            <p:cNvGrpSpPr/>
            <p:nvPr/>
          </p:nvGrpSpPr>
          <p:grpSpPr>
            <a:xfrm>
              <a:off x="2778511" y="5126253"/>
              <a:ext cx="601663" cy="54940"/>
              <a:chOff x="548481" y="4688284"/>
              <a:chExt cx="601663" cy="165497"/>
            </a:xfrm>
            <a:solidFill>
              <a:srgbClr val="0070C0"/>
            </a:solidFill>
          </p:grpSpPr>
          <p:sp>
            <p:nvSpPr>
              <p:cNvPr id="610" name="Rectangle 60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11" name="Rectangle 61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12" name="Freeform 61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91" name="Group 590"/>
            <p:cNvGrpSpPr/>
            <p:nvPr/>
          </p:nvGrpSpPr>
          <p:grpSpPr>
            <a:xfrm>
              <a:off x="5449185" y="5073589"/>
              <a:ext cx="601663" cy="54940"/>
              <a:chOff x="548481" y="4688284"/>
              <a:chExt cx="601663" cy="165497"/>
            </a:xfrm>
            <a:solidFill>
              <a:srgbClr val="0070C0"/>
            </a:solidFill>
          </p:grpSpPr>
          <p:sp>
            <p:nvSpPr>
              <p:cNvPr id="604" name="Rectangle 60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05" name="Rectangle 60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06" name="Freeform 60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93" name="Group 592"/>
            <p:cNvGrpSpPr/>
            <p:nvPr/>
          </p:nvGrpSpPr>
          <p:grpSpPr>
            <a:xfrm>
              <a:off x="6719527" y="5113695"/>
              <a:ext cx="601663" cy="54940"/>
              <a:chOff x="548481" y="4688284"/>
              <a:chExt cx="601663" cy="165497"/>
            </a:xfrm>
            <a:solidFill>
              <a:srgbClr val="0070C0"/>
            </a:solidFill>
          </p:grpSpPr>
          <p:sp>
            <p:nvSpPr>
              <p:cNvPr id="598" name="Rectangle 59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99" name="Rectangle 59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600" name="Freeform 59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94" name="Group 593"/>
            <p:cNvGrpSpPr/>
            <p:nvPr/>
          </p:nvGrpSpPr>
          <p:grpSpPr>
            <a:xfrm>
              <a:off x="4123043" y="5099518"/>
              <a:ext cx="601663" cy="54940"/>
              <a:chOff x="548481" y="4688284"/>
              <a:chExt cx="601663" cy="165497"/>
            </a:xfrm>
            <a:solidFill>
              <a:srgbClr val="0070C0"/>
            </a:solidFill>
          </p:grpSpPr>
          <p:sp>
            <p:nvSpPr>
              <p:cNvPr id="595" name="Rectangle 59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96" name="Rectangle 59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97" name="Freeform 59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50" name="Group 549"/>
            <p:cNvGrpSpPr/>
            <p:nvPr/>
          </p:nvGrpSpPr>
          <p:grpSpPr>
            <a:xfrm>
              <a:off x="1319672" y="5163555"/>
              <a:ext cx="601663" cy="54940"/>
              <a:chOff x="548481" y="4688284"/>
              <a:chExt cx="601663" cy="165497"/>
            </a:xfrm>
            <a:solidFill>
              <a:srgbClr val="0070C0"/>
            </a:solidFill>
          </p:grpSpPr>
          <p:sp>
            <p:nvSpPr>
              <p:cNvPr id="583" name="Rectangle 58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84" name="Rectangle 58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85" name="Freeform 58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53" name="Group 552"/>
            <p:cNvGrpSpPr/>
            <p:nvPr/>
          </p:nvGrpSpPr>
          <p:grpSpPr>
            <a:xfrm>
              <a:off x="2858722" y="5029871"/>
              <a:ext cx="601663" cy="54940"/>
              <a:chOff x="548481" y="4688284"/>
              <a:chExt cx="601663" cy="165497"/>
            </a:xfrm>
            <a:solidFill>
              <a:srgbClr val="0070C0"/>
            </a:solidFill>
          </p:grpSpPr>
          <p:sp>
            <p:nvSpPr>
              <p:cNvPr id="574" name="Rectangle 57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75" name="Rectangle 57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76" name="Freeform 57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55" name="Group 554"/>
            <p:cNvGrpSpPr/>
            <p:nvPr/>
          </p:nvGrpSpPr>
          <p:grpSpPr>
            <a:xfrm>
              <a:off x="6050765" y="5231207"/>
              <a:ext cx="601663" cy="54940"/>
              <a:chOff x="548481" y="4688284"/>
              <a:chExt cx="601663" cy="165497"/>
            </a:xfrm>
            <a:solidFill>
              <a:srgbClr val="0070C0"/>
            </a:solidFill>
          </p:grpSpPr>
          <p:sp>
            <p:nvSpPr>
              <p:cNvPr id="568" name="Rectangle 56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69" name="Rectangle 56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70" name="Freeform 56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57" name="Group 556"/>
            <p:cNvGrpSpPr/>
            <p:nvPr/>
          </p:nvGrpSpPr>
          <p:grpSpPr>
            <a:xfrm>
              <a:off x="6799738" y="5044049"/>
              <a:ext cx="601663" cy="54940"/>
              <a:chOff x="548481" y="4688284"/>
              <a:chExt cx="601663" cy="165497"/>
            </a:xfrm>
            <a:solidFill>
              <a:srgbClr val="0070C0"/>
            </a:solidFill>
          </p:grpSpPr>
          <p:sp>
            <p:nvSpPr>
              <p:cNvPr id="562" name="Rectangle 56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63" name="Rectangle 56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64" name="Freeform 56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558" name="Group 557"/>
            <p:cNvGrpSpPr/>
            <p:nvPr/>
          </p:nvGrpSpPr>
          <p:grpSpPr>
            <a:xfrm>
              <a:off x="4203254" y="5029872"/>
              <a:ext cx="601663" cy="54940"/>
              <a:chOff x="548481" y="4688284"/>
              <a:chExt cx="601663" cy="165497"/>
            </a:xfrm>
            <a:solidFill>
              <a:srgbClr val="0070C0"/>
            </a:solidFill>
          </p:grpSpPr>
          <p:sp>
            <p:nvSpPr>
              <p:cNvPr id="559" name="Rectangle 55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60" name="Rectangle 55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61" name="Freeform 56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800" name="Group 799"/>
            <p:cNvGrpSpPr/>
            <p:nvPr/>
          </p:nvGrpSpPr>
          <p:grpSpPr>
            <a:xfrm>
              <a:off x="905250" y="4979202"/>
              <a:ext cx="601663" cy="54940"/>
              <a:chOff x="548481" y="4688284"/>
              <a:chExt cx="601663" cy="165497"/>
            </a:xfrm>
            <a:solidFill>
              <a:srgbClr val="0070C0"/>
            </a:solidFill>
          </p:grpSpPr>
          <p:sp>
            <p:nvSpPr>
              <p:cNvPr id="801" name="Rectangle 80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02" name="Rectangle 80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03" name="Freeform 80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804" name="Group 803"/>
            <p:cNvGrpSpPr/>
            <p:nvPr/>
          </p:nvGrpSpPr>
          <p:grpSpPr>
            <a:xfrm>
              <a:off x="6807091" y="4878673"/>
              <a:ext cx="601663" cy="54940"/>
              <a:chOff x="548481" y="4688284"/>
              <a:chExt cx="601663" cy="165497"/>
            </a:xfrm>
            <a:solidFill>
              <a:srgbClr val="0070C0"/>
            </a:solidFill>
          </p:grpSpPr>
          <p:sp>
            <p:nvSpPr>
              <p:cNvPr id="805" name="Rectangle 80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06" name="Rectangle 80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07" name="Freeform 80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808" name="Group 807"/>
            <p:cNvGrpSpPr/>
            <p:nvPr/>
          </p:nvGrpSpPr>
          <p:grpSpPr>
            <a:xfrm>
              <a:off x="5716554" y="5006747"/>
              <a:ext cx="601663" cy="54940"/>
              <a:chOff x="548481" y="4688284"/>
              <a:chExt cx="601663" cy="165497"/>
            </a:xfrm>
            <a:solidFill>
              <a:srgbClr val="0070C0"/>
            </a:solidFill>
          </p:grpSpPr>
          <p:sp>
            <p:nvSpPr>
              <p:cNvPr id="809" name="Rectangle 80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10" name="Rectangle 80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11" name="Freeform 81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812" name="Group 811"/>
            <p:cNvGrpSpPr/>
            <p:nvPr/>
          </p:nvGrpSpPr>
          <p:grpSpPr>
            <a:xfrm>
              <a:off x="4149778" y="4848320"/>
              <a:ext cx="601663" cy="54940"/>
              <a:chOff x="548481" y="4688284"/>
              <a:chExt cx="601663" cy="165497"/>
            </a:xfrm>
            <a:solidFill>
              <a:srgbClr val="0070C0"/>
            </a:solidFill>
          </p:grpSpPr>
          <p:sp>
            <p:nvSpPr>
              <p:cNvPr id="813" name="Rectangle 81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14" name="Rectangle 81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15" name="Freeform 81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816" name="Group 815"/>
            <p:cNvGrpSpPr/>
            <p:nvPr/>
          </p:nvGrpSpPr>
          <p:grpSpPr>
            <a:xfrm>
              <a:off x="2765143" y="4936292"/>
              <a:ext cx="601663" cy="54940"/>
              <a:chOff x="548481" y="4688284"/>
              <a:chExt cx="601663" cy="165497"/>
            </a:xfrm>
            <a:solidFill>
              <a:srgbClr val="0070C0"/>
            </a:solidFill>
          </p:grpSpPr>
          <p:sp>
            <p:nvSpPr>
              <p:cNvPr id="817" name="Rectangle 81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18" name="Rectangle 81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19" name="Freeform 81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820" name="Group 819"/>
            <p:cNvGrpSpPr/>
            <p:nvPr/>
          </p:nvGrpSpPr>
          <p:grpSpPr>
            <a:xfrm>
              <a:off x="2551248" y="4856081"/>
              <a:ext cx="601663" cy="54940"/>
              <a:chOff x="548481" y="4688284"/>
              <a:chExt cx="601663" cy="165497"/>
            </a:xfrm>
            <a:solidFill>
              <a:srgbClr val="0070C0"/>
            </a:solidFill>
          </p:grpSpPr>
          <p:sp>
            <p:nvSpPr>
              <p:cNvPr id="821" name="Rectangle 82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22" name="Rectangle 82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23" name="Freeform 82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74261" name="Group 892"/>
            <p:cNvGrpSpPr>
              <a:grpSpLocks/>
            </p:cNvGrpSpPr>
            <p:nvPr/>
          </p:nvGrpSpPr>
          <p:grpSpPr bwMode="auto">
            <a:xfrm>
              <a:off x="3525614" y="4808314"/>
              <a:ext cx="2592464" cy="31756"/>
              <a:chOff x="588739" y="1846377"/>
              <a:chExt cx="2592464" cy="31756"/>
            </a:xfrm>
          </p:grpSpPr>
          <p:sp>
            <p:nvSpPr>
              <p:cNvPr id="894" name="Rectangle 893"/>
              <p:cNvSpPr/>
              <p:nvPr/>
            </p:nvSpPr>
            <p:spPr bwMode="auto">
              <a:xfrm flipV="1">
                <a:off x="588739" y="1846377"/>
                <a:ext cx="225432" cy="31756"/>
              </a:xfrm>
              <a:prstGeom prst="rect">
                <a:avLst/>
              </a:prstGeom>
              <a:solidFill>
                <a:schemeClr val="tx1">
                  <a:lumMod val="50000"/>
                  <a:lumOff val="50000"/>
                </a:schemeClr>
              </a:solidFill>
              <a:ln w="25400" cap="flat" cmpd="sng" algn="ctr">
                <a:solidFill>
                  <a:schemeClr val="tx1">
                    <a:lumMod val="50000"/>
                    <a:lumOff val="50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895" name="Rectangle 894"/>
              <p:cNvSpPr/>
              <p:nvPr/>
            </p:nvSpPr>
            <p:spPr bwMode="auto">
              <a:xfrm flipV="1">
                <a:off x="2955771" y="1846377"/>
                <a:ext cx="225432" cy="31756"/>
              </a:xfrm>
              <a:prstGeom prst="rect">
                <a:avLst/>
              </a:prstGeom>
              <a:solidFill>
                <a:schemeClr val="tx1">
                  <a:lumMod val="50000"/>
                  <a:lumOff val="50000"/>
                </a:schemeClr>
              </a:solidFill>
              <a:ln w="25400" cap="flat" cmpd="sng" algn="ctr">
                <a:solidFill>
                  <a:schemeClr val="tx1">
                    <a:lumMod val="50000"/>
                    <a:lumOff val="50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sp>
        <p:nvSpPr>
          <p:cNvPr id="5" name="Rectangle 2"/>
          <p:cNvSpPr>
            <a:spLocks noGrp="1"/>
          </p:cNvSpPr>
          <p:nvPr>
            <p:ph type="title"/>
          </p:nvPr>
        </p:nvSpPr>
        <p:spPr>
          <a:xfrm>
            <a:off x="1760538" y="31750"/>
            <a:ext cx="5953125" cy="790575"/>
          </a:xfrm>
        </p:spPr>
        <p:txBody>
          <a:bodyPr>
            <a:normAutofit/>
          </a:bodyPr>
          <a:lstStyle/>
          <a:p>
            <a:pPr eaLnBrk="1" hangingPunct="1">
              <a:defRPr/>
            </a:pPr>
            <a:r>
              <a:rPr lang="en-US" sz="3200" dirty="0" smtClean="0"/>
              <a:t>Real life assembly is messy!</a:t>
            </a:r>
          </a:p>
        </p:txBody>
      </p:sp>
      <p:sp>
        <p:nvSpPr>
          <p:cNvPr id="174083" name="TextBox 140"/>
          <p:cNvSpPr txBox="1">
            <a:spLocks noChangeArrowheads="1"/>
          </p:cNvSpPr>
          <p:nvPr/>
        </p:nvSpPr>
        <p:spPr bwMode="auto">
          <a:xfrm>
            <a:off x="173038" y="933450"/>
            <a:ext cx="5341937" cy="722313"/>
          </a:xfrm>
          <a:prstGeom prst="rect">
            <a:avLst/>
          </a:prstGeom>
          <a:noFill/>
          <a:ln w="9525">
            <a:noFill/>
            <a:miter lim="800000"/>
            <a:headEnd/>
            <a:tailEnd/>
          </a:ln>
        </p:spPr>
        <p:txBody>
          <a:bodyPr wrap="none">
            <a:spAutoFit/>
          </a:bodyPr>
          <a:lstStyle/>
          <a:p>
            <a:pPr eaLnBrk="0" hangingPunct="0">
              <a:spcBef>
                <a:spcPts val="600"/>
              </a:spcBef>
              <a:buClr>
                <a:srgbClr val="063DE8"/>
              </a:buClr>
              <a:buFont typeface="Wingdings" pitchFamily="2" charset="2"/>
              <a:buNone/>
            </a:pPr>
            <a:r>
              <a:rPr lang="en-US" sz="1800" u="sng">
                <a:solidFill>
                  <a:srgbClr val="000000"/>
                </a:solidFill>
                <a:cs typeface="Arial" charset="0"/>
              </a:rPr>
              <a:t>Assembly in theory</a:t>
            </a:r>
          </a:p>
          <a:p>
            <a:pPr eaLnBrk="0" hangingPunct="0">
              <a:spcBef>
                <a:spcPts val="600"/>
              </a:spcBef>
              <a:buClr>
                <a:srgbClr val="063DE8"/>
              </a:buClr>
              <a:buFont typeface="Wingdings" pitchFamily="2" charset="2"/>
              <a:buNone/>
            </a:pPr>
            <a:r>
              <a:rPr lang="en-US" sz="1800">
                <a:solidFill>
                  <a:srgbClr val="000000"/>
                </a:solidFill>
                <a:cs typeface="Arial" charset="0"/>
              </a:rPr>
              <a:t>Uniform coverage, no errors, no contamination</a:t>
            </a:r>
          </a:p>
        </p:txBody>
      </p:sp>
      <p:grpSp>
        <p:nvGrpSpPr>
          <p:cNvPr id="174084" name="Group 319"/>
          <p:cNvGrpSpPr>
            <a:grpSpLocks/>
          </p:cNvGrpSpPr>
          <p:nvPr/>
        </p:nvGrpSpPr>
        <p:grpSpPr bwMode="auto">
          <a:xfrm>
            <a:off x="504825" y="2163763"/>
            <a:ext cx="7564438" cy="309562"/>
            <a:chOff x="504198" y="2032156"/>
            <a:chExt cx="7565608" cy="587500"/>
          </a:xfrm>
        </p:grpSpPr>
        <p:grpSp>
          <p:nvGrpSpPr>
            <p:cNvPr id="174149" name="Group 314"/>
            <p:cNvGrpSpPr>
              <a:grpSpLocks/>
            </p:cNvGrpSpPr>
            <p:nvPr/>
          </p:nvGrpSpPr>
          <p:grpSpPr bwMode="auto">
            <a:xfrm>
              <a:off x="504198" y="2526787"/>
              <a:ext cx="7097713" cy="92869"/>
              <a:chOff x="504198" y="2526787"/>
              <a:chExt cx="7097713" cy="92869"/>
            </a:xfrm>
          </p:grpSpPr>
          <p:grpSp>
            <p:nvGrpSpPr>
              <p:cNvPr id="9" name="Group 8"/>
              <p:cNvGrpSpPr/>
              <p:nvPr/>
            </p:nvGrpSpPr>
            <p:grpSpPr>
              <a:xfrm>
                <a:off x="504198" y="2526787"/>
                <a:ext cx="601663" cy="73819"/>
                <a:chOff x="548481" y="4688284"/>
                <a:chExt cx="601663" cy="165497"/>
              </a:xfrm>
              <a:solidFill>
                <a:srgbClr val="0070C0"/>
              </a:solidFill>
            </p:grpSpPr>
            <p:sp>
              <p:nvSpPr>
                <p:cNvPr id="10" name="Rectangle 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11" name="Rectangle 1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12" name="Freeform 1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3" name="Group 12"/>
              <p:cNvGrpSpPr/>
              <p:nvPr/>
            </p:nvGrpSpPr>
            <p:grpSpPr>
              <a:xfrm>
                <a:off x="1209048" y="2526787"/>
                <a:ext cx="601663" cy="73819"/>
                <a:chOff x="548481" y="4688284"/>
                <a:chExt cx="601663" cy="165497"/>
              </a:xfrm>
              <a:solidFill>
                <a:srgbClr val="0070C0"/>
              </a:solidFill>
            </p:grpSpPr>
            <p:sp>
              <p:nvSpPr>
                <p:cNvPr id="14" name="Rectangle 1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15" name="Rectangle 1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16" name="Freeform 1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7" name="Group 16"/>
              <p:cNvGrpSpPr/>
              <p:nvPr/>
            </p:nvGrpSpPr>
            <p:grpSpPr>
              <a:xfrm>
                <a:off x="1876977" y="2526787"/>
                <a:ext cx="601663" cy="73819"/>
                <a:chOff x="548481" y="4688284"/>
                <a:chExt cx="601663" cy="165497"/>
              </a:xfrm>
              <a:solidFill>
                <a:srgbClr val="0070C0"/>
              </a:solidFill>
            </p:grpSpPr>
            <p:sp>
              <p:nvSpPr>
                <p:cNvPr id="18" name="Rectangle 1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19" name="Rectangle 1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20" name="Freeform 1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25" name="Group 24"/>
              <p:cNvGrpSpPr/>
              <p:nvPr/>
            </p:nvGrpSpPr>
            <p:grpSpPr>
              <a:xfrm>
                <a:off x="2537880" y="2526787"/>
                <a:ext cx="601663" cy="73819"/>
                <a:chOff x="548481" y="4688284"/>
                <a:chExt cx="601663" cy="165497"/>
              </a:xfrm>
              <a:solidFill>
                <a:srgbClr val="0070C0"/>
              </a:solidFill>
            </p:grpSpPr>
            <p:sp>
              <p:nvSpPr>
                <p:cNvPr id="26" name="Rectangle 2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27" name="Rectangle 2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28" name="Freeform 2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29" name="Group 28"/>
              <p:cNvGrpSpPr/>
              <p:nvPr/>
            </p:nvGrpSpPr>
            <p:grpSpPr>
              <a:xfrm>
                <a:off x="3213990" y="2526787"/>
                <a:ext cx="601663" cy="73819"/>
                <a:chOff x="548481" y="4688284"/>
                <a:chExt cx="601663" cy="165497"/>
              </a:xfrm>
              <a:solidFill>
                <a:srgbClr val="0070C0"/>
              </a:solidFill>
            </p:grpSpPr>
            <p:sp>
              <p:nvSpPr>
                <p:cNvPr id="30" name="Rectangle 2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1" name="Rectangle 3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2" name="Freeform 3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7" name="Group 36"/>
              <p:cNvGrpSpPr/>
              <p:nvPr/>
            </p:nvGrpSpPr>
            <p:grpSpPr>
              <a:xfrm>
                <a:off x="5609598" y="2545837"/>
                <a:ext cx="601663" cy="73819"/>
                <a:chOff x="548481" y="4688284"/>
                <a:chExt cx="601663" cy="165497"/>
              </a:xfrm>
              <a:solidFill>
                <a:srgbClr val="0070C0"/>
              </a:solidFill>
            </p:grpSpPr>
            <p:sp>
              <p:nvSpPr>
                <p:cNvPr id="38" name="Rectangle 3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 name="Rectangle 3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0" name="Freeform 3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1" name="Group 40"/>
              <p:cNvGrpSpPr/>
              <p:nvPr/>
            </p:nvGrpSpPr>
            <p:grpSpPr>
              <a:xfrm>
                <a:off x="6352548" y="2545837"/>
                <a:ext cx="601663" cy="73819"/>
                <a:chOff x="548481" y="4688284"/>
                <a:chExt cx="601663" cy="165497"/>
              </a:xfrm>
              <a:solidFill>
                <a:srgbClr val="0070C0"/>
              </a:solidFill>
            </p:grpSpPr>
            <p:sp>
              <p:nvSpPr>
                <p:cNvPr id="42" name="Rectangle 4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3" name="Rectangle 4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4" name="Freeform 4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9" name="Group 48"/>
              <p:cNvGrpSpPr/>
              <p:nvPr/>
            </p:nvGrpSpPr>
            <p:grpSpPr>
              <a:xfrm>
                <a:off x="7000248" y="2545837"/>
                <a:ext cx="601663" cy="73819"/>
                <a:chOff x="548481" y="4688284"/>
                <a:chExt cx="601663" cy="165497"/>
              </a:xfrm>
              <a:solidFill>
                <a:srgbClr val="0070C0"/>
              </a:solidFill>
            </p:grpSpPr>
            <p:sp>
              <p:nvSpPr>
                <p:cNvPr id="50" name="Rectangle 4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1" name="Rectangle 5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2" name="Freeform 5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16" name="Group 315"/>
              <p:cNvGrpSpPr/>
              <p:nvPr/>
            </p:nvGrpSpPr>
            <p:grpSpPr>
              <a:xfrm>
                <a:off x="3882412" y="2526788"/>
                <a:ext cx="601663" cy="73819"/>
                <a:chOff x="548481" y="4688284"/>
                <a:chExt cx="601663" cy="165497"/>
              </a:xfrm>
              <a:solidFill>
                <a:srgbClr val="0070C0"/>
              </a:solidFill>
            </p:grpSpPr>
            <p:sp>
              <p:nvSpPr>
                <p:cNvPr id="317" name="Rectangle 31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18" name="Rectangle 31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19" name="Freeform 31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grpSp>
          <p:nvGrpSpPr>
            <p:cNvPr id="174150" name="Group 320"/>
            <p:cNvGrpSpPr>
              <a:grpSpLocks/>
            </p:cNvGrpSpPr>
            <p:nvPr/>
          </p:nvGrpSpPr>
          <p:grpSpPr bwMode="auto">
            <a:xfrm>
              <a:off x="597777" y="2419840"/>
              <a:ext cx="7097713" cy="92869"/>
              <a:chOff x="504198" y="2526787"/>
              <a:chExt cx="7097713" cy="92869"/>
            </a:xfrm>
          </p:grpSpPr>
          <p:grpSp>
            <p:nvGrpSpPr>
              <p:cNvPr id="322" name="Group 321"/>
              <p:cNvGrpSpPr/>
              <p:nvPr/>
            </p:nvGrpSpPr>
            <p:grpSpPr>
              <a:xfrm>
                <a:off x="504198" y="2526787"/>
                <a:ext cx="601663" cy="73819"/>
                <a:chOff x="548481" y="4688284"/>
                <a:chExt cx="601663" cy="165497"/>
              </a:xfrm>
              <a:solidFill>
                <a:srgbClr val="0070C0"/>
              </a:solidFill>
            </p:grpSpPr>
            <p:sp>
              <p:nvSpPr>
                <p:cNvPr id="355" name="Rectangle 35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6" name="Rectangle 35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7" name="Freeform 35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3" name="Group 322"/>
              <p:cNvGrpSpPr/>
              <p:nvPr/>
            </p:nvGrpSpPr>
            <p:grpSpPr>
              <a:xfrm>
                <a:off x="1209048" y="2526787"/>
                <a:ext cx="601663" cy="73819"/>
                <a:chOff x="548481" y="4688284"/>
                <a:chExt cx="601663" cy="165497"/>
              </a:xfrm>
              <a:solidFill>
                <a:srgbClr val="0070C0"/>
              </a:solidFill>
            </p:grpSpPr>
            <p:sp>
              <p:nvSpPr>
                <p:cNvPr id="352" name="Rectangle 35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3" name="Rectangle 35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4" name="Freeform 35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4" name="Group 323"/>
              <p:cNvGrpSpPr/>
              <p:nvPr/>
            </p:nvGrpSpPr>
            <p:grpSpPr>
              <a:xfrm>
                <a:off x="1876977" y="2526787"/>
                <a:ext cx="601663" cy="73819"/>
                <a:chOff x="548481" y="4688284"/>
                <a:chExt cx="601663" cy="165497"/>
              </a:xfrm>
              <a:solidFill>
                <a:srgbClr val="0070C0"/>
              </a:solidFill>
            </p:grpSpPr>
            <p:sp>
              <p:nvSpPr>
                <p:cNvPr id="349" name="Rectangle 34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0" name="Rectangle 34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51" name="Freeform 35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5" name="Group 324"/>
              <p:cNvGrpSpPr/>
              <p:nvPr/>
            </p:nvGrpSpPr>
            <p:grpSpPr>
              <a:xfrm>
                <a:off x="2537880" y="2526787"/>
                <a:ext cx="601663" cy="73819"/>
                <a:chOff x="548481" y="4688284"/>
                <a:chExt cx="601663" cy="165497"/>
              </a:xfrm>
              <a:solidFill>
                <a:srgbClr val="0070C0"/>
              </a:solidFill>
            </p:grpSpPr>
            <p:sp>
              <p:nvSpPr>
                <p:cNvPr id="346" name="Rectangle 34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7" name="Rectangle 34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8" name="Freeform 34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6" name="Group 325"/>
              <p:cNvGrpSpPr/>
              <p:nvPr/>
            </p:nvGrpSpPr>
            <p:grpSpPr>
              <a:xfrm>
                <a:off x="3213990" y="2526787"/>
                <a:ext cx="601663" cy="73819"/>
                <a:chOff x="548481" y="4688284"/>
                <a:chExt cx="601663" cy="165497"/>
              </a:xfrm>
              <a:solidFill>
                <a:srgbClr val="0070C0"/>
              </a:solidFill>
            </p:grpSpPr>
            <p:sp>
              <p:nvSpPr>
                <p:cNvPr id="343" name="Rectangle 34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4" name="Rectangle 34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5" name="Freeform 34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7" name="Group 326"/>
              <p:cNvGrpSpPr/>
              <p:nvPr/>
            </p:nvGrpSpPr>
            <p:grpSpPr>
              <a:xfrm>
                <a:off x="5609598" y="2545837"/>
                <a:ext cx="601663" cy="73819"/>
                <a:chOff x="548481" y="4688284"/>
                <a:chExt cx="601663" cy="165497"/>
              </a:xfrm>
              <a:solidFill>
                <a:srgbClr val="0070C0"/>
              </a:solidFill>
            </p:grpSpPr>
            <p:sp>
              <p:nvSpPr>
                <p:cNvPr id="340" name="Rectangle 33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1" name="Rectangle 34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2" name="Freeform 34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8" name="Group 327"/>
              <p:cNvGrpSpPr/>
              <p:nvPr/>
            </p:nvGrpSpPr>
            <p:grpSpPr>
              <a:xfrm>
                <a:off x="6352548" y="2545837"/>
                <a:ext cx="601663" cy="73819"/>
                <a:chOff x="548481" y="4688284"/>
                <a:chExt cx="601663" cy="165497"/>
              </a:xfrm>
              <a:solidFill>
                <a:srgbClr val="0070C0"/>
              </a:solidFill>
            </p:grpSpPr>
            <p:sp>
              <p:nvSpPr>
                <p:cNvPr id="337" name="Rectangle 33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38" name="Rectangle 33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39" name="Freeform 33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9" name="Group 328"/>
              <p:cNvGrpSpPr/>
              <p:nvPr/>
            </p:nvGrpSpPr>
            <p:grpSpPr>
              <a:xfrm>
                <a:off x="7000248" y="2545837"/>
                <a:ext cx="601663" cy="73819"/>
                <a:chOff x="548481" y="4688284"/>
                <a:chExt cx="601663" cy="165497"/>
              </a:xfrm>
              <a:solidFill>
                <a:srgbClr val="0070C0"/>
              </a:solidFill>
            </p:grpSpPr>
            <p:sp>
              <p:nvSpPr>
                <p:cNvPr id="334" name="Rectangle 33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35" name="Rectangle 33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36" name="Freeform 33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0" name="Group 329"/>
              <p:cNvGrpSpPr/>
              <p:nvPr/>
            </p:nvGrpSpPr>
            <p:grpSpPr>
              <a:xfrm>
                <a:off x="3882412" y="2526788"/>
                <a:ext cx="601663" cy="73819"/>
                <a:chOff x="548481" y="4688284"/>
                <a:chExt cx="601663" cy="165497"/>
              </a:xfrm>
              <a:solidFill>
                <a:srgbClr val="0070C0"/>
              </a:solidFill>
            </p:grpSpPr>
            <p:sp>
              <p:nvSpPr>
                <p:cNvPr id="331" name="Rectangle 33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32" name="Rectangle 33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33" name="Freeform 33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grpSp>
          <p:nvGrpSpPr>
            <p:cNvPr id="174151" name="Group 357"/>
            <p:cNvGrpSpPr>
              <a:grpSpLocks/>
            </p:cNvGrpSpPr>
            <p:nvPr/>
          </p:nvGrpSpPr>
          <p:grpSpPr bwMode="auto">
            <a:xfrm>
              <a:off x="704724" y="2312893"/>
              <a:ext cx="7097713" cy="92869"/>
              <a:chOff x="504198" y="2526787"/>
              <a:chExt cx="7097713" cy="92869"/>
            </a:xfrm>
          </p:grpSpPr>
          <p:grpSp>
            <p:nvGrpSpPr>
              <p:cNvPr id="359" name="Group 358"/>
              <p:cNvGrpSpPr/>
              <p:nvPr/>
            </p:nvGrpSpPr>
            <p:grpSpPr>
              <a:xfrm>
                <a:off x="504198" y="2526787"/>
                <a:ext cx="601663" cy="73819"/>
                <a:chOff x="548481" y="4688284"/>
                <a:chExt cx="601663" cy="165497"/>
              </a:xfrm>
              <a:solidFill>
                <a:srgbClr val="0070C0"/>
              </a:solidFill>
            </p:grpSpPr>
            <p:sp>
              <p:nvSpPr>
                <p:cNvPr id="392" name="Rectangle 39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3" name="Rectangle 39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4" name="Freeform 39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60" name="Group 359"/>
              <p:cNvGrpSpPr/>
              <p:nvPr/>
            </p:nvGrpSpPr>
            <p:grpSpPr>
              <a:xfrm>
                <a:off x="1209048" y="2526787"/>
                <a:ext cx="601663" cy="73819"/>
                <a:chOff x="548481" y="4688284"/>
                <a:chExt cx="601663" cy="165497"/>
              </a:xfrm>
              <a:solidFill>
                <a:srgbClr val="0070C0"/>
              </a:solidFill>
            </p:grpSpPr>
            <p:sp>
              <p:nvSpPr>
                <p:cNvPr id="389" name="Rectangle 38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0" name="Rectangle 38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1" name="Freeform 39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61" name="Group 360"/>
              <p:cNvGrpSpPr/>
              <p:nvPr/>
            </p:nvGrpSpPr>
            <p:grpSpPr>
              <a:xfrm>
                <a:off x="1876977" y="2526787"/>
                <a:ext cx="601663" cy="73819"/>
                <a:chOff x="548481" y="4688284"/>
                <a:chExt cx="601663" cy="165497"/>
              </a:xfrm>
              <a:solidFill>
                <a:srgbClr val="0070C0"/>
              </a:solidFill>
            </p:grpSpPr>
            <p:sp>
              <p:nvSpPr>
                <p:cNvPr id="386" name="Rectangle 38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7" name="Rectangle 38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88" name="Freeform 38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62" name="Group 361"/>
              <p:cNvGrpSpPr/>
              <p:nvPr/>
            </p:nvGrpSpPr>
            <p:grpSpPr>
              <a:xfrm>
                <a:off x="2537880" y="2526787"/>
                <a:ext cx="601663" cy="73819"/>
                <a:chOff x="548481" y="4688284"/>
                <a:chExt cx="601663" cy="165497"/>
              </a:xfrm>
              <a:solidFill>
                <a:srgbClr val="0070C0"/>
              </a:solidFill>
            </p:grpSpPr>
            <p:sp>
              <p:nvSpPr>
                <p:cNvPr id="383" name="Rectangle 38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4" name="Rectangle 38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5" name="Freeform 38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63" name="Group 362"/>
              <p:cNvGrpSpPr/>
              <p:nvPr/>
            </p:nvGrpSpPr>
            <p:grpSpPr>
              <a:xfrm>
                <a:off x="3213990" y="2526787"/>
                <a:ext cx="601663" cy="73819"/>
                <a:chOff x="548481" y="4688284"/>
                <a:chExt cx="601663" cy="165497"/>
              </a:xfrm>
              <a:solidFill>
                <a:srgbClr val="0070C0"/>
              </a:solidFill>
            </p:grpSpPr>
            <p:sp>
              <p:nvSpPr>
                <p:cNvPr id="380" name="Rectangle 37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1" name="Rectangle 38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2" name="Freeform 38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64" name="Group 363"/>
              <p:cNvGrpSpPr/>
              <p:nvPr/>
            </p:nvGrpSpPr>
            <p:grpSpPr>
              <a:xfrm>
                <a:off x="5609598" y="2545837"/>
                <a:ext cx="601663" cy="73819"/>
                <a:chOff x="548481" y="4688284"/>
                <a:chExt cx="601663" cy="165497"/>
              </a:xfrm>
              <a:solidFill>
                <a:srgbClr val="0070C0"/>
              </a:solidFill>
            </p:grpSpPr>
            <p:sp>
              <p:nvSpPr>
                <p:cNvPr id="377" name="Rectangle 37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8" name="Rectangle 37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9" name="Freeform 37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65" name="Group 364"/>
              <p:cNvGrpSpPr/>
              <p:nvPr/>
            </p:nvGrpSpPr>
            <p:grpSpPr>
              <a:xfrm>
                <a:off x="6352548" y="2545837"/>
                <a:ext cx="601663" cy="73819"/>
                <a:chOff x="548481" y="4688284"/>
                <a:chExt cx="601663" cy="165497"/>
              </a:xfrm>
              <a:solidFill>
                <a:srgbClr val="0070C0"/>
              </a:solidFill>
            </p:grpSpPr>
            <p:sp>
              <p:nvSpPr>
                <p:cNvPr id="374" name="Rectangle 37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5" name="Rectangle 37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6" name="Freeform 37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66" name="Group 365"/>
              <p:cNvGrpSpPr/>
              <p:nvPr/>
            </p:nvGrpSpPr>
            <p:grpSpPr>
              <a:xfrm>
                <a:off x="7000248" y="2545837"/>
                <a:ext cx="601663" cy="73819"/>
                <a:chOff x="548481" y="4688284"/>
                <a:chExt cx="601663" cy="165497"/>
              </a:xfrm>
              <a:solidFill>
                <a:srgbClr val="0070C0"/>
              </a:solidFill>
            </p:grpSpPr>
            <p:sp>
              <p:nvSpPr>
                <p:cNvPr id="371" name="Rectangle 37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2" name="Rectangle 37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3" name="Freeform 37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67" name="Group 366"/>
              <p:cNvGrpSpPr/>
              <p:nvPr/>
            </p:nvGrpSpPr>
            <p:grpSpPr>
              <a:xfrm>
                <a:off x="3882412" y="2526788"/>
                <a:ext cx="601663" cy="73819"/>
                <a:chOff x="548481" y="4688284"/>
                <a:chExt cx="601663" cy="165497"/>
              </a:xfrm>
              <a:solidFill>
                <a:srgbClr val="0070C0"/>
              </a:solidFill>
            </p:grpSpPr>
            <p:sp>
              <p:nvSpPr>
                <p:cNvPr id="368" name="Rectangle 36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9" name="Rectangle 36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0" name="Freeform 36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grpSp>
          <p:nvGrpSpPr>
            <p:cNvPr id="174152" name="Group 394"/>
            <p:cNvGrpSpPr>
              <a:grpSpLocks/>
            </p:cNvGrpSpPr>
            <p:nvPr/>
          </p:nvGrpSpPr>
          <p:grpSpPr bwMode="auto">
            <a:xfrm>
              <a:off x="811671" y="2219314"/>
              <a:ext cx="7097713" cy="92869"/>
              <a:chOff x="504198" y="2526787"/>
              <a:chExt cx="7097713" cy="92869"/>
            </a:xfrm>
          </p:grpSpPr>
          <p:grpSp>
            <p:nvGrpSpPr>
              <p:cNvPr id="396" name="Group 395"/>
              <p:cNvGrpSpPr/>
              <p:nvPr/>
            </p:nvGrpSpPr>
            <p:grpSpPr>
              <a:xfrm>
                <a:off x="504198" y="2526787"/>
                <a:ext cx="601663" cy="73819"/>
                <a:chOff x="548481" y="4688284"/>
                <a:chExt cx="601663" cy="165497"/>
              </a:xfrm>
              <a:solidFill>
                <a:srgbClr val="0070C0"/>
              </a:solidFill>
            </p:grpSpPr>
            <p:sp>
              <p:nvSpPr>
                <p:cNvPr id="429" name="Rectangle 42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30" name="Rectangle 42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31" name="Freeform 43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97" name="Group 396"/>
              <p:cNvGrpSpPr/>
              <p:nvPr/>
            </p:nvGrpSpPr>
            <p:grpSpPr>
              <a:xfrm>
                <a:off x="1209048" y="2526787"/>
                <a:ext cx="601663" cy="73819"/>
                <a:chOff x="548481" y="4688284"/>
                <a:chExt cx="601663" cy="165497"/>
              </a:xfrm>
              <a:solidFill>
                <a:srgbClr val="0070C0"/>
              </a:solidFill>
            </p:grpSpPr>
            <p:sp>
              <p:nvSpPr>
                <p:cNvPr id="426" name="Rectangle 42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27" name="Rectangle 42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28" name="Freeform 42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98" name="Group 397"/>
              <p:cNvGrpSpPr/>
              <p:nvPr/>
            </p:nvGrpSpPr>
            <p:grpSpPr>
              <a:xfrm>
                <a:off x="1876977" y="2526787"/>
                <a:ext cx="601663" cy="73819"/>
                <a:chOff x="548481" y="4688284"/>
                <a:chExt cx="601663" cy="165497"/>
              </a:xfrm>
              <a:solidFill>
                <a:srgbClr val="0070C0"/>
              </a:solidFill>
            </p:grpSpPr>
            <p:sp>
              <p:nvSpPr>
                <p:cNvPr id="423" name="Rectangle 42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24" name="Rectangle 42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425" name="Freeform 42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99" name="Group 398"/>
              <p:cNvGrpSpPr/>
              <p:nvPr/>
            </p:nvGrpSpPr>
            <p:grpSpPr>
              <a:xfrm>
                <a:off x="2537880" y="2526787"/>
                <a:ext cx="601663" cy="73819"/>
                <a:chOff x="548481" y="4688284"/>
                <a:chExt cx="601663" cy="165497"/>
              </a:xfrm>
              <a:solidFill>
                <a:srgbClr val="0070C0"/>
              </a:solidFill>
            </p:grpSpPr>
            <p:sp>
              <p:nvSpPr>
                <p:cNvPr id="420" name="Rectangle 41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21" name="Rectangle 42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22" name="Freeform 42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00" name="Group 399"/>
              <p:cNvGrpSpPr/>
              <p:nvPr/>
            </p:nvGrpSpPr>
            <p:grpSpPr>
              <a:xfrm>
                <a:off x="3213990" y="2526787"/>
                <a:ext cx="601663" cy="73819"/>
                <a:chOff x="548481" y="4688284"/>
                <a:chExt cx="601663" cy="165497"/>
              </a:xfrm>
              <a:solidFill>
                <a:srgbClr val="0070C0"/>
              </a:solidFill>
            </p:grpSpPr>
            <p:sp>
              <p:nvSpPr>
                <p:cNvPr id="417" name="Rectangle 41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18" name="Rectangle 41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19" name="Freeform 41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01" name="Group 400"/>
              <p:cNvGrpSpPr/>
              <p:nvPr/>
            </p:nvGrpSpPr>
            <p:grpSpPr>
              <a:xfrm>
                <a:off x="5609598" y="2545837"/>
                <a:ext cx="601663" cy="73819"/>
                <a:chOff x="548481" y="4688284"/>
                <a:chExt cx="601663" cy="165497"/>
              </a:xfrm>
              <a:solidFill>
                <a:srgbClr val="0070C0"/>
              </a:solidFill>
            </p:grpSpPr>
            <p:sp>
              <p:nvSpPr>
                <p:cNvPr id="414" name="Rectangle 41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15" name="Rectangle 41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16" name="Freeform 41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02" name="Group 401"/>
              <p:cNvGrpSpPr/>
              <p:nvPr/>
            </p:nvGrpSpPr>
            <p:grpSpPr>
              <a:xfrm>
                <a:off x="6352548" y="2545837"/>
                <a:ext cx="601663" cy="73819"/>
                <a:chOff x="548481" y="4688284"/>
                <a:chExt cx="601663" cy="165497"/>
              </a:xfrm>
              <a:solidFill>
                <a:srgbClr val="0070C0"/>
              </a:solidFill>
            </p:grpSpPr>
            <p:sp>
              <p:nvSpPr>
                <p:cNvPr id="411" name="Rectangle 41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12" name="Rectangle 41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13" name="Freeform 41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03" name="Group 402"/>
              <p:cNvGrpSpPr/>
              <p:nvPr/>
            </p:nvGrpSpPr>
            <p:grpSpPr>
              <a:xfrm>
                <a:off x="7000248" y="2545837"/>
                <a:ext cx="601663" cy="73819"/>
                <a:chOff x="548481" y="4688284"/>
                <a:chExt cx="601663" cy="165497"/>
              </a:xfrm>
              <a:solidFill>
                <a:srgbClr val="0070C0"/>
              </a:solidFill>
            </p:grpSpPr>
            <p:sp>
              <p:nvSpPr>
                <p:cNvPr id="408" name="Rectangle 40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09" name="Rectangle 40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10" name="Freeform 40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04" name="Group 403"/>
              <p:cNvGrpSpPr/>
              <p:nvPr/>
            </p:nvGrpSpPr>
            <p:grpSpPr>
              <a:xfrm>
                <a:off x="3882412" y="2526788"/>
                <a:ext cx="601663" cy="73819"/>
                <a:chOff x="548481" y="4688284"/>
                <a:chExt cx="601663" cy="165497"/>
              </a:xfrm>
              <a:solidFill>
                <a:srgbClr val="0070C0"/>
              </a:solidFill>
            </p:grpSpPr>
            <p:sp>
              <p:nvSpPr>
                <p:cNvPr id="405" name="Rectangle 40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06" name="Rectangle 40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07" name="Freeform 40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grpSp>
          <p:nvGrpSpPr>
            <p:cNvPr id="174153" name="Group 431"/>
            <p:cNvGrpSpPr>
              <a:grpSpLocks/>
            </p:cNvGrpSpPr>
            <p:nvPr/>
          </p:nvGrpSpPr>
          <p:grpSpPr bwMode="auto">
            <a:xfrm>
              <a:off x="891882" y="2125735"/>
              <a:ext cx="7097713" cy="92869"/>
              <a:chOff x="504198" y="2526787"/>
              <a:chExt cx="7097713" cy="92869"/>
            </a:xfrm>
          </p:grpSpPr>
          <p:grpSp>
            <p:nvGrpSpPr>
              <p:cNvPr id="433" name="Group 432"/>
              <p:cNvGrpSpPr/>
              <p:nvPr/>
            </p:nvGrpSpPr>
            <p:grpSpPr>
              <a:xfrm>
                <a:off x="504198" y="2526787"/>
                <a:ext cx="601663" cy="73819"/>
                <a:chOff x="548481" y="4688284"/>
                <a:chExt cx="601663" cy="165497"/>
              </a:xfrm>
              <a:solidFill>
                <a:srgbClr val="0070C0"/>
              </a:solidFill>
            </p:grpSpPr>
            <p:sp>
              <p:nvSpPr>
                <p:cNvPr id="466" name="Rectangle 46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67" name="Rectangle 46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68" name="Freeform 46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34" name="Group 433"/>
              <p:cNvGrpSpPr/>
              <p:nvPr/>
            </p:nvGrpSpPr>
            <p:grpSpPr>
              <a:xfrm>
                <a:off x="1209048" y="2526787"/>
                <a:ext cx="601663" cy="73819"/>
                <a:chOff x="548481" y="4688284"/>
                <a:chExt cx="601663" cy="165497"/>
              </a:xfrm>
              <a:solidFill>
                <a:srgbClr val="0070C0"/>
              </a:solidFill>
            </p:grpSpPr>
            <p:sp>
              <p:nvSpPr>
                <p:cNvPr id="463" name="Rectangle 46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64" name="Rectangle 46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65" name="Freeform 46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35" name="Group 434"/>
              <p:cNvGrpSpPr/>
              <p:nvPr/>
            </p:nvGrpSpPr>
            <p:grpSpPr>
              <a:xfrm>
                <a:off x="1876977" y="2526787"/>
                <a:ext cx="601663" cy="73819"/>
                <a:chOff x="548481" y="4688284"/>
                <a:chExt cx="601663" cy="165497"/>
              </a:xfrm>
              <a:solidFill>
                <a:srgbClr val="0070C0"/>
              </a:solidFill>
            </p:grpSpPr>
            <p:sp>
              <p:nvSpPr>
                <p:cNvPr id="460" name="Rectangle 45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61" name="Rectangle 46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462" name="Freeform 46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36" name="Group 435"/>
              <p:cNvGrpSpPr/>
              <p:nvPr/>
            </p:nvGrpSpPr>
            <p:grpSpPr>
              <a:xfrm>
                <a:off x="2537880" y="2526787"/>
                <a:ext cx="601663" cy="73819"/>
                <a:chOff x="548481" y="4688284"/>
                <a:chExt cx="601663" cy="165497"/>
              </a:xfrm>
              <a:solidFill>
                <a:srgbClr val="0070C0"/>
              </a:solidFill>
            </p:grpSpPr>
            <p:sp>
              <p:nvSpPr>
                <p:cNvPr id="457" name="Rectangle 45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58" name="Rectangle 45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59" name="Freeform 45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37" name="Group 436"/>
              <p:cNvGrpSpPr/>
              <p:nvPr/>
            </p:nvGrpSpPr>
            <p:grpSpPr>
              <a:xfrm>
                <a:off x="3213990" y="2526787"/>
                <a:ext cx="601663" cy="73819"/>
                <a:chOff x="548481" y="4688284"/>
                <a:chExt cx="601663" cy="165497"/>
              </a:xfrm>
              <a:solidFill>
                <a:srgbClr val="0070C0"/>
              </a:solidFill>
            </p:grpSpPr>
            <p:sp>
              <p:nvSpPr>
                <p:cNvPr id="454" name="Rectangle 45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55" name="Rectangle 45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56" name="Freeform 45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38" name="Group 437"/>
              <p:cNvGrpSpPr/>
              <p:nvPr/>
            </p:nvGrpSpPr>
            <p:grpSpPr>
              <a:xfrm>
                <a:off x="5609598" y="2545837"/>
                <a:ext cx="601663" cy="73819"/>
                <a:chOff x="548481" y="4688284"/>
                <a:chExt cx="601663" cy="165497"/>
              </a:xfrm>
              <a:solidFill>
                <a:srgbClr val="0070C0"/>
              </a:solidFill>
            </p:grpSpPr>
            <p:sp>
              <p:nvSpPr>
                <p:cNvPr id="451" name="Rectangle 45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52" name="Rectangle 45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53" name="Freeform 45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39" name="Group 438"/>
              <p:cNvGrpSpPr/>
              <p:nvPr/>
            </p:nvGrpSpPr>
            <p:grpSpPr>
              <a:xfrm>
                <a:off x="6352548" y="2545837"/>
                <a:ext cx="601663" cy="73819"/>
                <a:chOff x="548481" y="4688284"/>
                <a:chExt cx="601663" cy="165497"/>
              </a:xfrm>
              <a:solidFill>
                <a:srgbClr val="0070C0"/>
              </a:solidFill>
            </p:grpSpPr>
            <p:sp>
              <p:nvSpPr>
                <p:cNvPr id="448" name="Rectangle 44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49" name="Rectangle 44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50" name="Freeform 44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40" name="Group 439"/>
              <p:cNvGrpSpPr/>
              <p:nvPr/>
            </p:nvGrpSpPr>
            <p:grpSpPr>
              <a:xfrm>
                <a:off x="7000248" y="2545837"/>
                <a:ext cx="601663" cy="73819"/>
                <a:chOff x="548481" y="4688284"/>
                <a:chExt cx="601663" cy="165497"/>
              </a:xfrm>
              <a:solidFill>
                <a:srgbClr val="0070C0"/>
              </a:solidFill>
            </p:grpSpPr>
            <p:sp>
              <p:nvSpPr>
                <p:cNvPr id="445" name="Rectangle 44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46" name="Rectangle 44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47" name="Freeform 44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41" name="Group 440"/>
              <p:cNvGrpSpPr/>
              <p:nvPr/>
            </p:nvGrpSpPr>
            <p:grpSpPr>
              <a:xfrm>
                <a:off x="3882412" y="2526788"/>
                <a:ext cx="601663" cy="73819"/>
                <a:chOff x="548481" y="4688284"/>
                <a:chExt cx="601663" cy="165497"/>
              </a:xfrm>
              <a:solidFill>
                <a:srgbClr val="0070C0"/>
              </a:solidFill>
            </p:grpSpPr>
            <p:sp>
              <p:nvSpPr>
                <p:cNvPr id="442" name="Rectangle 44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43" name="Rectangle 44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44" name="Freeform 44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grpSp>
          <p:nvGrpSpPr>
            <p:cNvPr id="174154" name="Group 468"/>
            <p:cNvGrpSpPr>
              <a:grpSpLocks/>
            </p:cNvGrpSpPr>
            <p:nvPr/>
          </p:nvGrpSpPr>
          <p:grpSpPr bwMode="auto">
            <a:xfrm>
              <a:off x="972093" y="2032156"/>
              <a:ext cx="7097713" cy="92869"/>
              <a:chOff x="504198" y="2526787"/>
              <a:chExt cx="7097713" cy="92869"/>
            </a:xfrm>
          </p:grpSpPr>
          <p:grpSp>
            <p:nvGrpSpPr>
              <p:cNvPr id="470" name="Group 469"/>
              <p:cNvGrpSpPr/>
              <p:nvPr/>
            </p:nvGrpSpPr>
            <p:grpSpPr>
              <a:xfrm>
                <a:off x="504198" y="2526787"/>
                <a:ext cx="601663" cy="73819"/>
                <a:chOff x="548481" y="4688284"/>
                <a:chExt cx="601663" cy="165497"/>
              </a:xfrm>
              <a:solidFill>
                <a:srgbClr val="0070C0"/>
              </a:solidFill>
            </p:grpSpPr>
            <p:sp>
              <p:nvSpPr>
                <p:cNvPr id="503" name="Rectangle 50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04" name="Rectangle 50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05" name="Freeform 50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71" name="Group 470"/>
              <p:cNvGrpSpPr/>
              <p:nvPr/>
            </p:nvGrpSpPr>
            <p:grpSpPr>
              <a:xfrm>
                <a:off x="1209048" y="2526787"/>
                <a:ext cx="601663" cy="73819"/>
                <a:chOff x="548481" y="4688284"/>
                <a:chExt cx="601663" cy="165497"/>
              </a:xfrm>
              <a:solidFill>
                <a:srgbClr val="0070C0"/>
              </a:solidFill>
            </p:grpSpPr>
            <p:sp>
              <p:nvSpPr>
                <p:cNvPr id="500" name="Rectangle 49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01" name="Rectangle 50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502" name="Freeform 50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72" name="Group 471"/>
              <p:cNvGrpSpPr/>
              <p:nvPr/>
            </p:nvGrpSpPr>
            <p:grpSpPr>
              <a:xfrm>
                <a:off x="1876977" y="2526787"/>
                <a:ext cx="601663" cy="73819"/>
                <a:chOff x="548481" y="4688284"/>
                <a:chExt cx="601663" cy="165497"/>
              </a:xfrm>
              <a:solidFill>
                <a:srgbClr val="0070C0"/>
              </a:solidFill>
            </p:grpSpPr>
            <p:sp>
              <p:nvSpPr>
                <p:cNvPr id="497" name="Rectangle 49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98" name="Rectangle 49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499" name="Freeform 49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73" name="Group 472"/>
              <p:cNvGrpSpPr/>
              <p:nvPr/>
            </p:nvGrpSpPr>
            <p:grpSpPr>
              <a:xfrm>
                <a:off x="2537880" y="2526787"/>
                <a:ext cx="601663" cy="73819"/>
                <a:chOff x="548481" y="4688284"/>
                <a:chExt cx="601663" cy="165497"/>
              </a:xfrm>
              <a:solidFill>
                <a:srgbClr val="0070C0"/>
              </a:solidFill>
            </p:grpSpPr>
            <p:sp>
              <p:nvSpPr>
                <p:cNvPr id="494" name="Rectangle 49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95" name="Rectangle 49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96" name="Freeform 49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74" name="Group 473"/>
              <p:cNvGrpSpPr/>
              <p:nvPr/>
            </p:nvGrpSpPr>
            <p:grpSpPr>
              <a:xfrm>
                <a:off x="3213990" y="2526787"/>
                <a:ext cx="601663" cy="73819"/>
                <a:chOff x="548481" y="4688284"/>
                <a:chExt cx="601663" cy="165497"/>
              </a:xfrm>
              <a:solidFill>
                <a:srgbClr val="0070C0"/>
              </a:solidFill>
            </p:grpSpPr>
            <p:sp>
              <p:nvSpPr>
                <p:cNvPr id="491" name="Rectangle 49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92" name="Rectangle 49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93" name="Freeform 49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75" name="Group 474"/>
              <p:cNvGrpSpPr/>
              <p:nvPr/>
            </p:nvGrpSpPr>
            <p:grpSpPr>
              <a:xfrm>
                <a:off x="5609598" y="2545837"/>
                <a:ext cx="601663" cy="73819"/>
                <a:chOff x="548481" y="4688284"/>
                <a:chExt cx="601663" cy="165497"/>
              </a:xfrm>
              <a:solidFill>
                <a:srgbClr val="0070C0"/>
              </a:solidFill>
            </p:grpSpPr>
            <p:sp>
              <p:nvSpPr>
                <p:cNvPr id="488" name="Rectangle 48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89" name="Rectangle 48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90" name="Freeform 48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76" name="Group 475"/>
              <p:cNvGrpSpPr/>
              <p:nvPr/>
            </p:nvGrpSpPr>
            <p:grpSpPr>
              <a:xfrm>
                <a:off x="6352548" y="2545837"/>
                <a:ext cx="601663" cy="73819"/>
                <a:chOff x="548481" y="4688284"/>
                <a:chExt cx="601663" cy="165497"/>
              </a:xfrm>
              <a:solidFill>
                <a:srgbClr val="0070C0"/>
              </a:solidFill>
            </p:grpSpPr>
            <p:sp>
              <p:nvSpPr>
                <p:cNvPr id="485" name="Rectangle 48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86" name="Rectangle 48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87" name="Freeform 48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77" name="Group 476"/>
              <p:cNvGrpSpPr/>
              <p:nvPr/>
            </p:nvGrpSpPr>
            <p:grpSpPr>
              <a:xfrm>
                <a:off x="7000248" y="2545837"/>
                <a:ext cx="601663" cy="73819"/>
                <a:chOff x="548481" y="4688284"/>
                <a:chExt cx="601663" cy="165497"/>
              </a:xfrm>
              <a:solidFill>
                <a:srgbClr val="0070C0"/>
              </a:solidFill>
            </p:grpSpPr>
            <p:sp>
              <p:nvSpPr>
                <p:cNvPr id="482" name="Rectangle 48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83" name="Rectangle 48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84" name="Freeform 48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78" name="Group 477"/>
              <p:cNvGrpSpPr/>
              <p:nvPr/>
            </p:nvGrpSpPr>
            <p:grpSpPr>
              <a:xfrm>
                <a:off x="3882412" y="2526788"/>
                <a:ext cx="601663" cy="73819"/>
                <a:chOff x="548481" y="4688284"/>
                <a:chExt cx="601663" cy="165497"/>
              </a:xfrm>
              <a:solidFill>
                <a:srgbClr val="0070C0"/>
              </a:solidFill>
            </p:grpSpPr>
            <p:sp>
              <p:nvSpPr>
                <p:cNvPr id="479" name="Rectangle 47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80" name="Rectangle 47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81" name="Freeform 48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grpSp>
      <p:grpSp>
        <p:nvGrpSpPr>
          <p:cNvPr id="174106" name="Group 505"/>
          <p:cNvGrpSpPr>
            <a:grpSpLocks/>
          </p:cNvGrpSpPr>
          <p:nvPr/>
        </p:nvGrpSpPr>
        <p:grpSpPr bwMode="auto">
          <a:xfrm>
            <a:off x="492125" y="2928938"/>
            <a:ext cx="7143750" cy="106362"/>
            <a:chOff x="491498" y="2849133"/>
            <a:chExt cx="7144544" cy="105287"/>
          </a:xfrm>
        </p:grpSpPr>
        <p:sp>
          <p:nvSpPr>
            <p:cNvPr id="827" name="Rectangle 826"/>
            <p:cNvSpPr/>
            <p:nvPr/>
          </p:nvSpPr>
          <p:spPr bwMode="auto">
            <a:xfrm>
              <a:off x="4868722" y="2849133"/>
              <a:ext cx="906563" cy="102144"/>
            </a:xfrm>
            <a:prstGeom prst="rect">
              <a:avLst/>
            </a:prstGeom>
            <a:solidFill>
              <a:schemeClr val="tx1">
                <a:lumMod val="50000"/>
                <a:lumOff val="50000"/>
              </a:schemeClr>
            </a:solid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174144" name="Rectangle 823"/>
            <p:cNvSpPr>
              <a:spLocks noChangeArrowheads="1"/>
            </p:cNvSpPr>
            <p:nvPr/>
          </p:nvSpPr>
          <p:spPr bwMode="auto">
            <a:xfrm>
              <a:off x="5604042" y="2849134"/>
              <a:ext cx="203200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4145" name="Rectangle 824"/>
            <p:cNvSpPr>
              <a:spLocks noChangeArrowheads="1"/>
            </p:cNvSpPr>
            <p:nvPr/>
          </p:nvSpPr>
          <p:spPr bwMode="auto">
            <a:xfrm>
              <a:off x="491498" y="2849133"/>
              <a:ext cx="4521660" cy="105287"/>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sp>
        <p:nvSpPr>
          <p:cNvPr id="27652" name="Down Arrow 27651"/>
          <p:cNvSpPr/>
          <p:nvPr/>
        </p:nvSpPr>
        <p:spPr>
          <a:xfrm>
            <a:off x="3743325" y="2566988"/>
            <a:ext cx="1282700" cy="266700"/>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grpSp>
        <p:nvGrpSpPr>
          <p:cNvPr id="21" name="Group 20"/>
          <p:cNvGrpSpPr>
            <a:grpSpLocks/>
          </p:cNvGrpSpPr>
          <p:nvPr/>
        </p:nvGrpSpPr>
        <p:grpSpPr bwMode="auto">
          <a:xfrm>
            <a:off x="6811773" y="3836649"/>
            <a:ext cx="2460625" cy="1646238"/>
            <a:chOff x="6831262" y="3756510"/>
            <a:chExt cx="2459789" cy="1644997"/>
          </a:xfrm>
        </p:grpSpPr>
        <p:sp>
          <p:nvSpPr>
            <p:cNvPr id="174138" name="TextBox 138"/>
            <p:cNvSpPr txBox="1">
              <a:spLocks noChangeArrowheads="1"/>
            </p:cNvSpPr>
            <p:nvPr/>
          </p:nvSpPr>
          <p:spPr bwMode="auto">
            <a:xfrm>
              <a:off x="6831262" y="3756510"/>
              <a:ext cx="2459789" cy="923330"/>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1800" dirty="0">
                  <a:solidFill>
                    <a:srgbClr val="996633"/>
                  </a:solidFill>
                  <a:cs typeface="Arial" charset="0"/>
                </a:rPr>
                <a:t>Contaminant reads</a:t>
              </a:r>
            </a:p>
            <a:p>
              <a:pPr algn="ctr" eaLnBrk="0" hangingPunct="0">
                <a:buClr>
                  <a:srgbClr val="063DE8"/>
                </a:buClr>
                <a:buFont typeface="Wingdings" pitchFamily="2" charset="2"/>
                <a:buNone/>
              </a:pPr>
              <a:r>
                <a:rPr lang="en-US" sz="1800" dirty="0">
                  <a:solidFill>
                    <a:srgbClr val="996633"/>
                  </a:solidFill>
                  <a:cs typeface="Arial" charset="0"/>
                </a:rPr>
                <a:t>(-&gt; incorrect + inflated assembly)</a:t>
              </a:r>
            </a:p>
          </p:txBody>
        </p:sp>
        <p:grpSp>
          <p:nvGrpSpPr>
            <p:cNvPr id="854" name="Group 853"/>
            <p:cNvGrpSpPr/>
            <p:nvPr/>
          </p:nvGrpSpPr>
          <p:grpSpPr>
            <a:xfrm>
              <a:off x="7996873" y="5052462"/>
              <a:ext cx="601663" cy="54940"/>
              <a:chOff x="548481" y="4688284"/>
              <a:chExt cx="601663" cy="165497"/>
            </a:xfrm>
            <a:solidFill>
              <a:srgbClr val="0070C0"/>
            </a:solidFill>
          </p:grpSpPr>
          <p:sp>
            <p:nvSpPr>
              <p:cNvPr id="855" name="Rectangle 854"/>
              <p:cNvSpPr/>
              <p:nvPr/>
            </p:nvSpPr>
            <p:spPr bwMode="auto">
              <a:xfrm>
                <a:off x="548481" y="4749800"/>
                <a:ext cx="225425" cy="101600"/>
              </a:xfrm>
              <a:prstGeom prst="rect">
                <a:avLst/>
              </a:prstGeom>
              <a:solidFill>
                <a:schemeClr val="bg2">
                  <a:lumMod val="25000"/>
                </a:schemeClr>
              </a:solidFill>
              <a:ln w="25400" cap="flat" cmpd="sng" algn="ctr">
                <a:solidFill>
                  <a:srgbClr val="996633"/>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56" name="Rectangle 855"/>
              <p:cNvSpPr/>
              <p:nvPr/>
            </p:nvSpPr>
            <p:spPr bwMode="auto">
              <a:xfrm>
                <a:off x="924719" y="4752181"/>
                <a:ext cx="225425" cy="101600"/>
              </a:xfrm>
              <a:prstGeom prst="rect">
                <a:avLst/>
              </a:prstGeom>
              <a:solidFill>
                <a:schemeClr val="bg2">
                  <a:lumMod val="25000"/>
                </a:schemeClr>
              </a:solidFill>
              <a:ln w="25400" cap="flat" cmpd="sng" algn="ctr">
                <a:solidFill>
                  <a:srgbClr val="996633"/>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57" name="Freeform 85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996633"/>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858" name="Group 857"/>
            <p:cNvGrpSpPr/>
            <p:nvPr/>
          </p:nvGrpSpPr>
          <p:grpSpPr>
            <a:xfrm>
              <a:off x="7943400" y="5146041"/>
              <a:ext cx="601663" cy="54940"/>
              <a:chOff x="548481" y="4688284"/>
              <a:chExt cx="601663" cy="165497"/>
            </a:xfrm>
            <a:solidFill>
              <a:srgbClr val="0070C0"/>
            </a:solidFill>
          </p:grpSpPr>
          <p:sp>
            <p:nvSpPr>
              <p:cNvPr id="859" name="Rectangle 858"/>
              <p:cNvSpPr/>
              <p:nvPr/>
            </p:nvSpPr>
            <p:spPr bwMode="auto">
              <a:xfrm>
                <a:off x="548481" y="4749800"/>
                <a:ext cx="225425" cy="101600"/>
              </a:xfrm>
              <a:prstGeom prst="rect">
                <a:avLst/>
              </a:prstGeom>
              <a:solidFill>
                <a:schemeClr val="bg2">
                  <a:lumMod val="25000"/>
                </a:schemeClr>
              </a:solidFill>
              <a:ln w="25400" cap="flat" cmpd="sng" algn="ctr">
                <a:solidFill>
                  <a:srgbClr val="996633"/>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60" name="Rectangle 859"/>
              <p:cNvSpPr/>
              <p:nvPr/>
            </p:nvSpPr>
            <p:spPr bwMode="auto">
              <a:xfrm>
                <a:off x="924719" y="4752181"/>
                <a:ext cx="225425" cy="101600"/>
              </a:xfrm>
              <a:prstGeom prst="rect">
                <a:avLst/>
              </a:prstGeom>
              <a:solidFill>
                <a:schemeClr val="bg2">
                  <a:lumMod val="25000"/>
                </a:schemeClr>
              </a:solidFill>
              <a:ln w="25400" cap="flat" cmpd="sng" algn="ctr">
                <a:solidFill>
                  <a:srgbClr val="996633"/>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61" name="Freeform 86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996633"/>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862" name="Group 861"/>
            <p:cNvGrpSpPr/>
            <p:nvPr/>
          </p:nvGrpSpPr>
          <p:grpSpPr>
            <a:xfrm>
              <a:off x="7916663" y="5239620"/>
              <a:ext cx="601663" cy="54940"/>
              <a:chOff x="548481" y="4688284"/>
              <a:chExt cx="601663" cy="165497"/>
            </a:xfrm>
            <a:solidFill>
              <a:srgbClr val="0070C0"/>
            </a:solidFill>
          </p:grpSpPr>
          <p:sp>
            <p:nvSpPr>
              <p:cNvPr id="863" name="Rectangle 862"/>
              <p:cNvSpPr/>
              <p:nvPr/>
            </p:nvSpPr>
            <p:spPr bwMode="auto">
              <a:xfrm>
                <a:off x="548481" y="4749800"/>
                <a:ext cx="225425" cy="101600"/>
              </a:xfrm>
              <a:prstGeom prst="rect">
                <a:avLst/>
              </a:prstGeom>
              <a:solidFill>
                <a:schemeClr val="bg2">
                  <a:lumMod val="25000"/>
                </a:schemeClr>
              </a:solidFill>
              <a:ln w="25400" cap="flat" cmpd="sng" algn="ctr">
                <a:solidFill>
                  <a:srgbClr val="996633"/>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64" name="Rectangle 863"/>
              <p:cNvSpPr/>
              <p:nvPr/>
            </p:nvSpPr>
            <p:spPr bwMode="auto">
              <a:xfrm>
                <a:off x="924719" y="4752181"/>
                <a:ext cx="225425" cy="101600"/>
              </a:xfrm>
              <a:prstGeom prst="rect">
                <a:avLst/>
              </a:prstGeom>
              <a:solidFill>
                <a:schemeClr val="bg2">
                  <a:lumMod val="25000"/>
                </a:schemeClr>
              </a:solidFill>
              <a:ln w="25400" cap="flat" cmpd="sng" algn="ctr">
                <a:solidFill>
                  <a:srgbClr val="996633"/>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65" name="Freeform 86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996633"/>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866" name="Group 865"/>
            <p:cNvGrpSpPr/>
            <p:nvPr/>
          </p:nvGrpSpPr>
          <p:grpSpPr>
            <a:xfrm>
              <a:off x="7876558" y="5346567"/>
              <a:ext cx="601663" cy="54940"/>
              <a:chOff x="548481" y="4688284"/>
              <a:chExt cx="601663" cy="165497"/>
            </a:xfrm>
            <a:solidFill>
              <a:srgbClr val="0070C0"/>
            </a:solidFill>
          </p:grpSpPr>
          <p:sp>
            <p:nvSpPr>
              <p:cNvPr id="867" name="Rectangle 866"/>
              <p:cNvSpPr/>
              <p:nvPr/>
            </p:nvSpPr>
            <p:spPr bwMode="auto">
              <a:xfrm>
                <a:off x="548481" y="4749800"/>
                <a:ext cx="225425" cy="101600"/>
              </a:xfrm>
              <a:prstGeom prst="rect">
                <a:avLst/>
              </a:prstGeom>
              <a:solidFill>
                <a:schemeClr val="bg2">
                  <a:lumMod val="25000"/>
                </a:schemeClr>
              </a:solidFill>
              <a:ln w="25400" cap="flat" cmpd="sng" algn="ctr">
                <a:solidFill>
                  <a:srgbClr val="996633"/>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68" name="Rectangle 867"/>
              <p:cNvSpPr/>
              <p:nvPr/>
            </p:nvSpPr>
            <p:spPr bwMode="auto">
              <a:xfrm>
                <a:off x="924719" y="4752181"/>
                <a:ext cx="225425" cy="101600"/>
              </a:xfrm>
              <a:prstGeom prst="rect">
                <a:avLst/>
              </a:prstGeom>
              <a:solidFill>
                <a:schemeClr val="bg2">
                  <a:lumMod val="25000"/>
                </a:schemeClr>
              </a:solidFill>
              <a:ln w="25400" cap="flat" cmpd="sng" algn="ctr">
                <a:solidFill>
                  <a:srgbClr val="996633"/>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869" name="Freeform 86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996633"/>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grpSp>
        <p:nvGrpSpPr>
          <p:cNvPr id="35" name="Group 34"/>
          <p:cNvGrpSpPr>
            <a:grpSpLocks/>
          </p:cNvGrpSpPr>
          <p:nvPr/>
        </p:nvGrpSpPr>
        <p:grpSpPr bwMode="auto">
          <a:xfrm>
            <a:off x="1077723" y="3850937"/>
            <a:ext cx="6010275" cy="552450"/>
            <a:chOff x="1097146" y="3769880"/>
            <a:chExt cx="6009858" cy="552479"/>
          </a:xfrm>
        </p:grpSpPr>
        <p:grpSp>
          <p:nvGrpSpPr>
            <p:cNvPr id="174133" name="Group 3"/>
            <p:cNvGrpSpPr>
              <a:grpSpLocks/>
            </p:cNvGrpSpPr>
            <p:nvPr/>
          </p:nvGrpSpPr>
          <p:grpSpPr bwMode="auto">
            <a:xfrm>
              <a:off x="1320106" y="3769880"/>
              <a:ext cx="5551262" cy="521379"/>
              <a:chOff x="1320106" y="3769880"/>
              <a:chExt cx="5551262" cy="521379"/>
            </a:xfrm>
          </p:grpSpPr>
          <p:sp>
            <p:nvSpPr>
              <p:cNvPr id="140" name="TextBox 139"/>
              <p:cNvSpPr txBox="1"/>
              <p:nvPr/>
            </p:nvSpPr>
            <p:spPr>
              <a:xfrm>
                <a:off x="1809884" y="3769880"/>
                <a:ext cx="3295421" cy="414358"/>
              </a:xfrm>
              <a:prstGeom prst="rect">
                <a:avLst/>
              </a:prstGeom>
              <a:noFill/>
            </p:spPr>
            <p:txBody>
              <a:bodyPr wrap="none">
                <a:spAutoFit/>
              </a:bodyPr>
              <a:lstStyle/>
              <a:p>
                <a:pPr algn="ctr" eaLnBrk="0" hangingPunct="0">
                  <a:lnSpc>
                    <a:spcPct val="120000"/>
                  </a:lnSpc>
                  <a:spcBef>
                    <a:spcPct val="50000"/>
                  </a:spcBef>
                  <a:buClr>
                    <a:srgbClr val="063DE8"/>
                  </a:buClr>
                  <a:buFont typeface="Wingdings" pitchFamily="2" charset="2"/>
                  <a:buNone/>
                  <a:defRPr/>
                </a:pPr>
                <a:r>
                  <a:rPr lang="en-US" sz="1800" dirty="0">
                    <a:solidFill>
                      <a:schemeClr val="accent6">
                        <a:lumMod val="75000"/>
                      </a:schemeClr>
                    </a:solidFill>
                    <a:latin typeface="Arial" pitchFamily="34" charset="0"/>
                    <a:cs typeface="Arial" pitchFamily="34" charset="0"/>
                  </a:rPr>
                  <a:t>Chimeric reads (-&gt;</a:t>
                </a:r>
                <a:r>
                  <a:rPr lang="en-US" sz="1800" dirty="0" err="1">
                    <a:solidFill>
                      <a:schemeClr val="accent6">
                        <a:lumMod val="75000"/>
                      </a:schemeClr>
                    </a:solidFill>
                    <a:latin typeface="Arial" pitchFamily="34" charset="0"/>
                    <a:cs typeface="Arial" pitchFamily="34" charset="0"/>
                  </a:rPr>
                  <a:t>mis</a:t>
                </a:r>
                <a:r>
                  <a:rPr lang="en-US" sz="1800" dirty="0">
                    <a:solidFill>
                      <a:schemeClr val="accent6">
                        <a:lumMod val="75000"/>
                      </a:schemeClr>
                    </a:solidFill>
                    <a:latin typeface="Arial" pitchFamily="34" charset="0"/>
                    <a:cs typeface="Arial" pitchFamily="34" charset="0"/>
                  </a:rPr>
                  <a:t>-joins)</a:t>
                </a:r>
              </a:p>
            </p:txBody>
          </p:sp>
          <p:sp>
            <p:nvSpPr>
              <p:cNvPr id="777" name="Freeform 776"/>
              <p:cNvSpPr/>
              <p:nvPr/>
            </p:nvSpPr>
            <p:spPr bwMode="auto">
              <a:xfrm>
                <a:off x="1319381" y="4162012"/>
                <a:ext cx="5552690" cy="128595"/>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chemeClr val="accent6">
                    <a:lumMod val="7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FF6600"/>
                  </a:solidFill>
                </a:endParaRPr>
              </a:p>
            </p:txBody>
          </p:sp>
        </p:grpSp>
        <p:sp>
          <p:nvSpPr>
            <p:cNvPr id="775" name="Rectangle 774"/>
            <p:cNvSpPr/>
            <p:nvPr/>
          </p:nvSpPr>
          <p:spPr bwMode="auto">
            <a:xfrm flipV="1">
              <a:off x="1097146" y="4276319"/>
              <a:ext cx="225409" cy="46040"/>
            </a:xfrm>
            <a:prstGeom prst="rect">
              <a:avLst/>
            </a:prstGeom>
            <a:solidFill>
              <a:schemeClr val="accent6"/>
            </a:solidFill>
            <a:ln w="25400" cap="flat" cmpd="sng" algn="ctr">
              <a:solidFill>
                <a:schemeClr val="accent6">
                  <a:lumMod val="7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FF6600"/>
                </a:solidFill>
              </a:endParaRPr>
            </a:p>
          </p:txBody>
        </p:sp>
        <p:sp>
          <p:nvSpPr>
            <p:cNvPr id="776" name="Rectangle 775"/>
            <p:cNvSpPr/>
            <p:nvPr/>
          </p:nvSpPr>
          <p:spPr bwMode="auto">
            <a:xfrm flipV="1">
              <a:off x="6881595" y="4263618"/>
              <a:ext cx="225409" cy="46040"/>
            </a:xfrm>
            <a:prstGeom prst="rect">
              <a:avLst/>
            </a:prstGeom>
            <a:solidFill>
              <a:schemeClr val="accent6"/>
            </a:solidFill>
            <a:ln w="25400" cap="flat" cmpd="sng" algn="ctr">
              <a:solidFill>
                <a:schemeClr val="accent6">
                  <a:lumMod val="7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FF6600"/>
                </a:solidFill>
              </a:endParaRPr>
            </a:p>
          </p:txBody>
        </p:sp>
      </p:grpSp>
      <p:grpSp>
        <p:nvGrpSpPr>
          <p:cNvPr id="24" name="Group 23"/>
          <p:cNvGrpSpPr>
            <a:grpSpLocks/>
          </p:cNvGrpSpPr>
          <p:nvPr/>
        </p:nvGrpSpPr>
        <p:grpSpPr bwMode="auto">
          <a:xfrm>
            <a:off x="744348" y="4184014"/>
            <a:ext cx="6180137" cy="1553215"/>
            <a:chOff x="764168" y="4183775"/>
            <a:chExt cx="6179782" cy="1553646"/>
          </a:xfrm>
        </p:grpSpPr>
        <p:sp>
          <p:nvSpPr>
            <p:cNvPr id="174119" name="TextBox 137"/>
            <p:cNvSpPr txBox="1">
              <a:spLocks noChangeArrowheads="1"/>
            </p:cNvSpPr>
            <p:nvPr/>
          </p:nvSpPr>
          <p:spPr bwMode="auto">
            <a:xfrm>
              <a:off x="3636230" y="4183775"/>
              <a:ext cx="2987567" cy="646331"/>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dirty="0">
                  <a:solidFill>
                    <a:srgbClr val="FF0000"/>
                  </a:solidFill>
                  <a:cs typeface="Arial" charset="0"/>
                </a:rPr>
                <a:t>Sequencing errors </a:t>
              </a:r>
            </a:p>
            <a:p>
              <a:pPr algn="ctr" eaLnBrk="0" hangingPunct="0">
                <a:buClr>
                  <a:srgbClr val="063DE8"/>
                </a:buClr>
                <a:buFont typeface="Wingdings" pitchFamily="2" charset="2"/>
                <a:buNone/>
              </a:pPr>
              <a:r>
                <a:rPr lang="en-US" sz="1800" dirty="0">
                  <a:solidFill>
                    <a:srgbClr val="FF0000"/>
                  </a:solidFill>
                  <a:cs typeface="Arial" charset="0"/>
                </a:rPr>
                <a:t>(-&gt; fragmented assembly) </a:t>
              </a:r>
            </a:p>
          </p:txBody>
        </p:sp>
        <p:grpSp>
          <p:nvGrpSpPr>
            <p:cNvPr id="174120" name="Group 7"/>
            <p:cNvGrpSpPr>
              <a:grpSpLocks/>
            </p:cNvGrpSpPr>
            <p:nvPr/>
          </p:nvGrpSpPr>
          <p:grpSpPr bwMode="auto">
            <a:xfrm>
              <a:off x="764168" y="4654769"/>
              <a:ext cx="6179782" cy="1082652"/>
              <a:chOff x="764168" y="4654769"/>
              <a:chExt cx="6179782" cy="1082652"/>
            </a:xfrm>
          </p:grpSpPr>
          <p:sp>
            <p:nvSpPr>
              <p:cNvPr id="174121" name="TextBox 873"/>
              <p:cNvSpPr txBox="1">
                <a:spLocks noChangeArrowheads="1"/>
              </p:cNvSpPr>
              <p:nvPr/>
            </p:nvSpPr>
            <p:spPr bwMode="auto">
              <a:xfrm>
                <a:off x="5389650" y="4882033"/>
                <a:ext cx="324403" cy="59503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dirty="0">
                    <a:solidFill>
                      <a:srgbClr val="FF0000"/>
                    </a:solidFill>
                    <a:cs typeface="Arial" charset="0"/>
                  </a:rPr>
                  <a:t>*</a:t>
                </a:r>
              </a:p>
            </p:txBody>
          </p:sp>
          <p:grpSp>
            <p:nvGrpSpPr>
              <p:cNvPr id="174122" name="Group 6"/>
              <p:cNvGrpSpPr>
                <a:grpSpLocks/>
              </p:cNvGrpSpPr>
              <p:nvPr/>
            </p:nvGrpSpPr>
            <p:grpSpPr bwMode="auto">
              <a:xfrm>
                <a:off x="764168" y="4654769"/>
                <a:ext cx="6179782" cy="1082652"/>
                <a:chOff x="764168" y="4654769"/>
                <a:chExt cx="6179782" cy="1082652"/>
              </a:xfrm>
            </p:grpSpPr>
            <p:sp>
              <p:nvSpPr>
                <p:cNvPr id="174123" name="TextBox 870"/>
                <p:cNvSpPr txBox="1">
                  <a:spLocks noChangeArrowheads="1"/>
                </p:cNvSpPr>
                <p:nvPr/>
              </p:nvSpPr>
              <p:spPr bwMode="auto">
                <a:xfrm>
                  <a:off x="1740062" y="5142386"/>
                  <a:ext cx="324403" cy="59503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a:solidFill>
                        <a:srgbClr val="FF0000"/>
                      </a:solidFill>
                      <a:cs typeface="Arial" charset="0"/>
                    </a:rPr>
                    <a:t>*</a:t>
                  </a:r>
                </a:p>
              </p:txBody>
            </p:sp>
            <p:grpSp>
              <p:nvGrpSpPr>
                <p:cNvPr id="174124" name="Group 5"/>
                <p:cNvGrpSpPr>
                  <a:grpSpLocks/>
                </p:cNvGrpSpPr>
                <p:nvPr/>
              </p:nvGrpSpPr>
              <p:grpSpPr bwMode="auto">
                <a:xfrm>
                  <a:off x="764168" y="4654769"/>
                  <a:ext cx="6179782" cy="1082652"/>
                  <a:chOff x="764168" y="4654769"/>
                  <a:chExt cx="6179782" cy="1082652"/>
                </a:xfrm>
              </p:grpSpPr>
              <p:sp>
                <p:nvSpPr>
                  <p:cNvPr id="174125" name="TextBox 27652"/>
                  <p:cNvSpPr txBox="1">
                    <a:spLocks noChangeArrowheads="1"/>
                  </p:cNvSpPr>
                  <p:nvPr/>
                </p:nvSpPr>
                <p:spPr bwMode="auto">
                  <a:xfrm>
                    <a:off x="3919115" y="5049025"/>
                    <a:ext cx="324403" cy="59503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dirty="0">
                        <a:solidFill>
                          <a:srgbClr val="FF0000"/>
                        </a:solidFill>
                        <a:cs typeface="Arial" charset="0"/>
                      </a:rPr>
                      <a:t>*</a:t>
                    </a:r>
                  </a:p>
                </p:txBody>
              </p:sp>
              <p:sp>
                <p:nvSpPr>
                  <p:cNvPr id="174126" name="TextBox 871"/>
                  <p:cNvSpPr txBox="1">
                    <a:spLocks noChangeArrowheads="1"/>
                  </p:cNvSpPr>
                  <p:nvPr/>
                </p:nvSpPr>
                <p:spPr bwMode="auto">
                  <a:xfrm>
                    <a:off x="1552905" y="5062176"/>
                    <a:ext cx="324403" cy="59503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a:solidFill>
                          <a:srgbClr val="FF0000"/>
                        </a:solidFill>
                        <a:cs typeface="Arial" charset="0"/>
                      </a:rPr>
                      <a:t>*</a:t>
                    </a:r>
                  </a:p>
                </p:txBody>
              </p:sp>
              <p:sp>
                <p:nvSpPr>
                  <p:cNvPr id="174127" name="TextBox 872"/>
                  <p:cNvSpPr txBox="1">
                    <a:spLocks noChangeArrowheads="1"/>
                  </p:cNvSpPr>
                  <p:nvPr/>
                </p:nvSpPr>
                <p:spPr bwMode="auto">
                  <a:xfrm>
                    <a:off x="764168" y="5142386"/>
                    <a:ext cx="324403" cy="59503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a:solidFill>
                          <a:srgbClr val="FF0000"/>
                        </a:solidFill>
                        <a:cs typeface="Arial" charset="0"/>
                      </a:rPr>
                      <a:t>*</a:t>
                    </a:r>
                  </a:p>
                </p:txBody>
              </p:sp>
              <p:sp>
                <p:nvSpPr>
                  <p:cNvPr id="174128" name="TextBox 901"/>
                  <p:cNvSpPr txBox="1">
                    <a:spLocks noChangeArrowheads="1"/>
                  </p:cNvSpPr>
                  <p:nvPr/>
                </p:nvSpPr>
                <p:spPr bwMode="auto">
                  <a:xfrm>
                    <a:off x="4507327" y="4654769"/>
                    <a:ext cx="324403" cy="59503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dirty="0">
                        <a:solidFill>
                          <a:srgbClr val="FF0000"/>
                        </a:solidFill>
                        <a:cs typeface="Arial" charset="0"/>
                      </a:rPr>
                      <a:t>*</a:t>
                    </a:r>
                  </a:p>
                </p:txBody>
              </p:sp>
              <p:sp>
                <p:nvSpPr>
                  <p:cNvPr id="174129" name="TextBox 902"/>
                  <p:cNvSpPr txBox="1">
                    <a:spLocks noChangeArrowheads="1"/>
                  </p:cNvSpPr>
                  <p:nvPr/>
                </p:nvSpPr>
                <p:spPr bwMode="auto">
                  <a:xfrm>
                    <a:off x="6619547" y="5075546"/>
                    <a:ext cx="324403" cy="59503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a:solidFill>
                          <a:srgbClr val="FF0000"/>
                        </a:solidFill>
                        <a:cs typeface="Arial" charset="0"/>
                      </a:rPr>
                      <a:t>*</a:t>
                    </a:r>
                  </a:p>
                </p:txBody>
              </p:sp>
              <p:cxnSp>
                <p:nvCxnSpPr>
                  <p:cNvPr id="27657" name="Straight Arrow Connector 27656"/>
                  <p:cNvCxnSpPr/>
                  <p:nvPr/>
                </p:nvCxnSpPr>
                <p:spPr>
                  <a:xfrm>
                    <a:off x="5480359" y="4692555"/>
                    <a:ext cx="93658" cy="3604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10" name="Straight Arrow Connector 909"/>
                  <p:cNvCxnSpPr/>
                  <p:nvPr/>
                </p:nvCxnSpPr>
                <p:spPr>
                  <a:xfrm>
                    <a:off x="5708946" y="4692555"/>
                    <a:ext cx="1001655" cy="58753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12" name="Straight Arrow Connector 911"/>
                  <p:cNvCxnSpPr/>
                  <p:nvPr/>
                </p:nvCxnSpPr>
                <p:spPr>
                  <a:xfrm flipH="1">
                    <a:off x="1778522" y="4692555"/>
                    <a:ext cx="2779553" cy="6018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grpSp>
      </p:grpSp>
      <p:grpSp>
        <p:nvGrpSpPr>
          <p:cNvPr id="34" name="Group 33"/>
          <p:cNvGrpSpPr>
            <a:grpSpLocks/>
          </p:cNvGrpSpPr>
          <p:nvPr/>
        </p:nvGrpSpPr>
        <p:grpSpPr bwMode="auto">
          <a:xfrm>
            <a:off x="325248" y="5801974"/>
            <a:ext cx="8501062" cy="917575"/>
            <a:chOff x="344445" y="5721684"/>
            <a:chExt cx="8501043" cy="917840"/>
          </a:xfrm>
        </p:grpSpPr>
        <p:sp>
          <p:nvSpPr>
            <p:cNvPr id="174112" name="Rectangle 540"/>
            <p:cNvSpPr>
              <a:spLocks noChangeArrowheads="1"/>
            </p:cNvSpPr>
            <p:nvPr/>
          </p:nvSpPr>
          <p:spPr bwMode="auto">
            <a:xfrm>
              <a:off x="5176261" y="6017451"/>
              <a:ext cx="203200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4113" name="Rectangle 541"/>
            <p:cNvSpPr>
              <a:spLocks noChangeArrowheads="1"/>
            </p:cNvSpPr>
            <p:nvPr/>
          </p:nvSpPr>
          <p:spPr bwMode="auto">
            <a:xfrm>
              <a:off x="344445" y="6017450"/>
              <a:ext cx="1593770" cy="105287"/>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4114" name="Rectangle 827"/>
            <p:cNvSpPr>
              <a:spLocks noChangeArrowheads="1"/>
            </p:cNvSpPr>
            <p:nvPr/>
          </p:nvSpPr>
          <p:spPr bwMode="auto">
            <a:xfrm>
              <a:off x="2512646" y="6019302"/>
              <a:ext cx="2307183" cy="105287"/>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4115" name="TextBox 903"/>
            <p:cNvSpPr txBox="1">
              <a:spLocks noChangeArrowheads="1"/>
            </p:cNvSpPr>
            <p:nvPr/>
          </p:nvSpPr>
          <p:spPr bwMode="auto">
            <a:xfrm>
              <a:off x="1499430" y="5782301"/>
              <a:ext cx="324403" cy="59503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a:solidFill>
                    <a:srgbClr val="FF0000"/>
                  </a:solidFill>
                  <a:cs typeface="Arial" charset="0"/>
                </a:rPr>
                <a:t>*</a:t>
              </a:r>
            </a:p>
          </p:txBody>
        </p:sp>
        <p:sp>
          <p:nvSpPr>
            <p:cNvPr id="174116" name="Rectangle 904"/>
            <p:cNvSpPr>
              <a:spLocks noChangeArrowheads="1"/>
            </p:cNvSpPr>
            <p:nvPr/>
          </p:nvSpPr>
          <p:spPr bwMode="auto">
            <a:xfrm>
              <a:off x="7841102" y="6016832"/>
              <a:ext cx="824317" cy="101600"/>
            </a:xfrm>
            <a:prstGeom prst="rect">
              <a:avLst/>
            </a:prstGeom>
            <a:solidFill>
              <a:srgbClr val="996633"/>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906" name="Down Arrow 905"/>
            <p:cNvSpPr/>
            <p:nvPr/>
          </p:nvSpPr>
          <p:spPr>
            <a:xfrm>
              <a:off x="3743274" y="5721684"/>
              <a:ext cx="1282697" cy="266777"/>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74118" name="TextBox 514"/>
            <p:cNvSpPr txBox="1">
              <a:spLocks noChangeArrowheads="1"/>
            </p:cNvSpPr>
            <p:nvPr/>
          </p:nvSpPr>
          <p:spPr bwMode="auto">
            <a:xfrm>
              <a:off x="4919263" y="6270192"/>
              <a:ext cx="3926225" cy="369332"/>
            </a:xfrm>
            <a:prstGeom prst="rect">
              <a:avLst/>
            </a:prstGeom>
            <a:noFill/>
            <a:ln w="9525">
              <a:noFill/>
              <a:miter lim="800000"/>
              <a:headEnd/>
              <a:tailEnd/>
            </a:ln>
          </p:spPr>
          <p:txBody>
            <a:bodyPr wrap="none">
              <a:spAutoFit/>
            </a:bodyPr>
            <a:lstStyle/>
            <a:p>
              <a:pPr eaLnBrk="0" hangingPunct="0">
                <a:spcBef>
                  <a:spcPts val="600"/>
                </a:spcBef>
                <a:buClr>
                  <a:srgbClr val="063DE8"/>
                </a:buClr>
                <a:buFont typeface="Wingdings" pitchFamily="2" charset="2"/>
                <a:buNone/>
              </a:pPr>
              <a:r>
                <a:rPr lang="en-US" sz="1800" dirty="0" smtClean="0">
                  <a:solidFill>
                    <a:srgbClr val="000000"/>
                  </a:solidFill>
                  <a:cs typeface="Arial" charset="0"/>
                </a:rPr>
                <a:t>Worse-than-predicted </a:t>
              </a:r>
              <a:r>
                <a:rPr lang="en-US" sz="1800" dirty="0">
                  <a:solidFill>
                    <a:srgbClr val="000000"/>
                  </a:solidFill>
                  <a:cs typeface="Arial" charset="0"/>
                </a:rPr>
                <a:t>assemblies!</a:t>
              </a:r>
            </a:p>
          </p:txBody>
        </p:sp>
      </p:grpSp>
    </p:spTree>
  </p:cSld>
  <p:clrMapOvr>
    <a:masterClrMapping/>
  </p:clrMapOvr>
  <p:transition xmlns:p14="http://schemas.microsoft.com/office/powerpoint/2010/main" spd="slow" advTm="622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p:cNvSpPr>
          <p:nvPr>
            <p:ph type="title" idx="4294967295"/>
          </p:nvPr>
        </p:nvSpPr>
        <p:spPr/>
        <p:txBody>
          <a:bodyPr/>
          <a:lstStyle/>
          <a:p>
            <a:pPr>
              <a:defRPr/>
            </a:pPr>
            <a:r>
              <a:rPr lang="en-US" smtClean="0">
                <a:effectLst>
                  <a:outerShdw blurRad="38100" dist="38100" dir="2700000" algn="tl">
                    <a:srgbClr val="C0C0C0"/>
                  </a:outerShdw>
                </a:effectLst>
                <a:latin typeface="Arial" charset="0"/>
                <a:cs typeface="Arial" charset="0"/>
              </a:rPr>
              <a:t>Real life assembly is messy!</a:t>
            </a:r>
          </a:p>
        </p:txBody>
      </p:sp>
      <p:pic>
        <p:nvPicPr>
          <p:cNvPr id="2" name="Picture 1"/>
          <p:cNvPicPr>
            <a:picLocks noChangeAspect="1"/>
          </p:cNvPicPr>
          <p:nvPr/>
        </p:nvPicPr>
        <p:blipFill rotWithShape="1">
          <a:blip r:embed="rId3"/>
          <a:srcRect l="3346" t="12215" r="51722" b="13269"/>
          <a:stretch/>
        </p:blipFill>
        <p:spPr>
          <a:xfrm>
            <a:off x="745831" y="1955109"/>
            <a:ext cx="3789635" cy="2821808"/>
          </a:xfrm>
          <a:prstGeom prst="rect">
            <a:avLst/>
          </a:prstGeom>
        </p:spPr>
      </p:pic>
      <p:pic>
        <p:nvPicPr>
          <p:cNvPr id="14" name="Picture 13"/>
          <p:cNvPicPr>
            <a:picLocks noChangeAspect="1"/>
          </p:cNvPicPr>
          <p:nvPr/>
        </p:nvPicPr>
        <p:blipFill rotWithShape="1">
          <a:blip r:embed="rId3"/>
          <a:srcRect l="55433" t="13588" r="3642" b="14327"/>
          <a:stretch/>
        </p:blipFill>
        <p:spPr>
          <a:xfrm>
            <a:off x="5281302" y="2015577"/>
            <a:ext cx="3567900" cy="2821807"/>
          </a:xfrm>
          <a:prstGeom prst="rect">
            <a:avLst/>
          </a:prstGeom>
        </p:spPr>
      </p:pic>
      <p:sp>
        <p:nvSpPr>
          <p:cNvPr id="3" name="TextBox 2"/>
          <p:cNvSpPr txBox="1"/>
          <p:nvPr/>
        </p:nvSpPr>
        <p:spPr>
          <a:xfrm>
            <a:off x="6208553" y="4837385"/>
            <a:ext cx="1519166" cy="461665"/>
          </a:xfrm>
          <a:prstGeom prst="rect">
            <a:avLst/>
          </a:prstGeom>
          <a:noFill/>
        </p:spPr>
        <p:txBody>
          <a:bodyPr wrap="none" rtlCol="0">
            <a:spAutoFit/>
          </a:bodyPr>
          <a:lstStyle/>
          <a:p>
            <a:r>
              <a:rPr lang="en-US" sz="2400" b="0" dirty="0" smtClean="0">
                <a:solidFill>
                  <a:srgbClr val="003567"/>
                </a:solidFill>
                <a:latin typeface="Arial" pitchFamily="34" charset="0"/>
                <a:cs typeface="Arial" pitchFamily="34" charset="0"/>
              </a:rPr>
              <a:t>Coverage</a:t>
            </a:r>
          </a:p>
        </p:txBody>
      </p:sp>
      <p:sp>
        <p:nvSpPr>
          <p:cNvPr id="4" name="TextBox 3"/>
          <p:cNvSpPr txBox="1"/>
          <p:nvPr/>
        </p:nvSpPr>
        <p:spPr>
          <a:xfrm>
            <a:off x="826467" y="4837384"/>
            <a:ext cx="3520615" cy="461665"/>
          </a:xfrm>
          <a:prstGeom prst="rect">
            <a:avLst/>
          </a:prstGeom>
          <a:noFill/>
        </p:spPr>
        <p:txBody>
          <a:bodyPr wrap="none" rtlCol="0">
            <a:spAutoFit/>
          </a:bodyPr>
          <a:lstStyle/>
          <a:p>
            <a:r>
              <a:rPr lang="en-US" sz="2400" b="0" dirty="0" smtClean="0">
                <a:solidFill>
                  <a:srgbClr val="003567"/>
                </a:solidFill>
                <a:latin typeface="Arial" pitchFamily="34" charset="0"/>
                <a:cs typeface="Arial" pitchFamily="34" charset="0"/>
              </a:rPr>
              <a:t>Reference Start Position</a:t>
            </a:r>
          </a:p>
        </p:txBody>
      </p:sp>
      <p:sp>
        <p:nvSpPr>
          <p:cNvPr id="5" name="TextBox 4"/>
          <p:cNvSpPr txBox="1"/>
          <p:nvPr/>
        </p:nvSpPr>
        <p:spPr>
          <a:xfrm rot="16200000">
            <a:off x="-332259" y="3255699"/>
            <a:ext cx="1519166" cy="461665"/>
          </a:xfrm>
          <a:prstGeom prst="rect">
            <a:avLst/>
          </a:prstGeom>
          <a:noFill/>
        </p:spPr>
        <p:txBody>
          <a:bodyPr wrap="none" rtlCol="0">
            <a:spAutoFit/>
          </a:bodyPr>
          <a:lstStyle/>
          <a:p>
            <a:r>
              <a:rPr lang="en-US" sz="2400" b="0" dirty="0" smtClean="0">
                <a:solidFill>
                  <a:srgbClr val="003567"/>
                </a:solidFill>
                <a:latin typeface="Arial" pitchFamily="34" charset="0"/>
                <a:cs typeface="Arial" pitchFamily="34" charset="0"/>
              </a:rPr>
              <a:t>Coverage</a:t>
            </a:r>
          </a:p>
        </p:txBody>
      </p:sp>
      <p:sp>
        <p:nvSpPr>
          <p:cNvPr id="6" name="TextBox 5"/>
          <p:cNvSpPr txBox="1"/>
          <p:nvPr/>
        </p:nvSpPr>
        <p:spPr>
          <a:xfrm rot="16200000">
            <a:off x="3626204" y="3215391"/>
            <a:ext cx="2819402" cy="461665"/>
          </a:xfrm>
          <a:prstGeom prst="rect">
            <a:avLst/>
          </a:prstGeom>
          <a:noFill/>
        </p:spPr>
        <p:txBody>
          <a:bodyPr wrap="none" rtlCol="0">
            <a:spAutoFit/>
          </a:bodyPr>
          <a:lstStyle/>
          <a:p>
            <a:r>
              <a:rPr lang="en-US" sz="2400" b="0" dirty="0" smtClean="0">
                <a:solidFill>
                  <a:srgbClr val="003567"/>
                </a:solidFill>
                <a:latin typeface="Arial" pitchFamily="34" charset="0"/>
                <a:cs typeface="Arial" pitchFamily="34" charset="0"/>
              </a:rPr>
              <a:t>Reference Regions</a:t>
            </a:r>
          </a:p>
        </p:txBody>
      </p:sp>
      <p:sp>
        <p:nvSpPr>
          <p:cNvPr id="7" name="TextBox 6"/>
          <p:cNvSpPr txBox="1"/>
          <p:nvPr/>
        </p:nvSpPr>
        <p:spPr>
          <a:xfrm>
            <a:off x="5321618" y="1592305"/>
            <a:ext cx="3376871" cy="523220"/>
          </a:xfrm>
          <a:prstGeom prst="rect">
            <a:avLst/>
          </a:prstGeom>
          <a:noFill/>
        </p:spPr>
        <p:txBody>
          <a:bodyPr wrap="none" rtlCol="0">
            <a:spAutoFit/>
          </a:bodyPr>
          <a:lstStyle/>
          <a:p>
            <a:r>
              <a:rPr lang="en-US" b="1" dirty="0" smtClean="0">
                <a:solidFill>
                  <a:srgbClr val="003567"/>
                </a:solidFill>
                <a:latin typeface="Arial" pitchFamily="34" charset="0"/>
                <a:cs typeface="Arial" pitchFamily="34" charset="0"/>
              </a:rPr>
              <a:t>Depth of Coverage</a:t>
            </a:r>
          </a:p>
        </p:txBody>
      </p:sp>
      <p:sp>
        <p:nvSpPr>
          <p:cNvPr id="8" name="TextBox 7"/>
          <p:cNvSpPr txBox="1"/>
          <p:nvPr/>
        </p:nvSpPr>
        <p:spPr>
          <a:xfrm>
            <a:off x="987724" y="1209347"/>
            <a:ext cx="3125099" cy="954107"/>
          </a:xfrm>
          <a:prstGeom prst="rect">
            <a:avLst/>
          </a:prstGeom>
          <a:noFill/>
        </p:spPr>
        <p:txBody>
          <a:bodyPr wrap="none" rtlCol="0">
            <a:spAutoFit/>
          </a:bodyPr>
          <a:lstStyle/>
          <a:p>
            <a:pPr algn="ctr"/>
            <a:r>
              <a:rPr lang="en-US" b="1" dirty="0" smtClean="0">
                <a:solidFill>
                  <a:srgbClr val="003567"/>
                </a:solidFill>
                <a:latin typeface="Arial" pitchFamily="34" charset="0"/>
                <a:cs typeface="Arial" pitchFamily="34" charset="0"/>
              </a:rPr>
              <a:t>Coverage Across </a:t>
            </a:r>
          </a:p>
          <a:p>
            <a:pPr algn="ctr"/>
            <a:r>
              <a:rPr lang="en-US" b="1" dirty="0" smtClean="0">
                <a:solidFill>
                  <a:srgbClr val="003567"/>
                </a:solidFill>
                <a:latin typeface="Arial" pitchFamily="34" charset="0"/>
                <a:cs typeface="Arial" pitchFamily="34" charset="0"/>
              </a:rPr>
              <a:t>References</a:t>
            </a:r>
          </a:p>
        </p:txBody>
      </p:sp>
    </p:spTree>
    <p:extLst>
      <p:ext uri="{BB962C8B-B14F-4D97-AF65-F5344CB8AC3E}">
        <p14:creationId xmlns:p14="http://schemas.microsoft.com/office/powerpoint/2010/main" val="8941076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p:cNvSpPr>
          <p:nvPr>
            <p:ph type="title"/>
          </p:nvPr>
        </p:nvSpPr>
        <p:spPr>
          <a:xfrm>
            <a:off x="2268538" y="-134938"/>
            <a:ext cx="5133975" cy="1143001"/>
          </a:xfrm>
        </p:spPr>
        <p:txBody>
          <a:bodyPr>
            <a:normAutofit/>
          </a:bodyPr>
          <a:lstStyle/>
          <a:p>
            <a:pPr eaLnBrk="1" hangingPunct="1">
              <a:defRPr/>
            </a:pPr>
            <a:r>
              <a:rPr lang="en-US" sz="2800" dirty="0" smtClean="0"/>
              <a:t>Genome properties can also make assembly difficult</a:t>
            </a:r>
          </a:p>
        </p:txBody>
      </p:sp>
      <p:pic>
        <p:nvPicPr>
          <p:cNvPr id="177154" name="Picture 6"/>
          <p:cNvPicPr>
            <a:picLocks noChangeAspect="1" noChangeArrowheads="1"/>
          </p:cNvPicPr>
          <p:nvPr/>
        </p:nvPicPr>
        <p:blipFill>
          <a:blip r:embed="rId4"/>
          <a:srcRect l="18526"/>
          <a:stretch>
            <a:fillRect/>
          </a:stretch>
        </p:blipFill>
        <p:spPr bwMode="auto">
          <a:xfrm>
            <a:off x="3389313" y="2401888"/>
            <a:ext cx="2366962" cy="1571625"/>
          </a:xfrm>
          <a:prstGeom prst="rect">
            <a:avLst/>
          </a:prstGeom>
          <a:noFill/>
          <a:ln w="9525">
            <a:noFill/>
            <a:miter lim="800000"/>
            <a:headEnd/>
            <a:tailEnd/>
          </a:ln>
        </p:spPr>
      </p:pic>
      <p:sp>
        <p:nvSpPr>
          <p:cNvPr id="177155" name="TextBox 7"/>
          <p:cNvSpPr txBox="1">
            <a:spLocks noChangeArrowheads="1"/>
          </p:cNvSpPr>
          <p:nvPr/>
        </p:nvSpPr>
        <p:spPr bwMode="auto">
          <a:xfrm>
            <a:off x="-204788" y="4219575"/>
            <a:ext cx="4854576" cy="2862263"/>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a:t>Biased sequence composition</a:t>
            </a: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r>
              <a:rPr lang="en-US" sz="2000" dirty="0">
                <a:solidFill>
                  <a:srgbClr val="FF0000"/>
                </a:solidFill>
              </a:rPr>
              <a:t>RESULT: </a:t>
            </a:r>
          </a:p>
          <a:p>
            <a:pPr algn="ctr" eaLnBrk="0" hangingPunct="0">
              <a:buClr>
                <a:srgbClr val="063DE8"/>
              </a:buClr>
              <a:buFont typeface="Wingdings" pitchFamily="2" charset="2"/>
              <a:buNone/>
            </a:pPr>
            <a:r>
              <a:rPr lang="en-US" sz="2000" dirty="0">
                <a:solidFill>
                  <a:srgbClr val="FF0000"/>
                </a:solidFill>
              </a:rPr>
              <a:t>incomplete / fragmented assembly</a:t>
            </a:r>
          </a:p>
          <a:p>
            <a:pPr algn="ctr" eaLnBrk="0" hangingPunct="0">
              <a:buClr>
                <a:srgbClr val="063DE8"/>
              </a:buClr>
              <a:buFont typeface="Wingdings" pitchFamily="2" charset="2"/>
              <a:buNone/>
            </a:pPr>
            <a:endParaRPr lang="en-US" sz="2000" dirty="0">
              <a:solidFill>
                <a:srgbClr val="FF0000"/>
              </a:solidFill>
            </a:endParaRPr>
          </a:p>
        </p:txBody>
      </p:sp>
      <p:grpSp>
        <p:nvGrpSpPr>
          <p:cNvPr id="177156" name="Group 1"/>
          <p:cNvGrpSpPr>
            <a:grpSpLocks/>
          </p:cNvGrpSpPr>
          <p:nvPr/>
        </p:nvGrpSpPr>
        <p:grpSpPr bwMode="auto">
          <a:xfrm flipH="1">
            <a:off x="785813" y="4635500"/>
            <a:ext cx="1862137" cy="1371600"/>
            <a:chOff x="3715657" y="4551445"/>
            <a:chExt cx="1861469" cy="1371600"/>
          </a:xfrm>
        </p:grpSpPr>
        <p:sp>
          <p:nvSpPr>
            <p:cNvPr id="11" name="Donut 10"/>
            <p:cNvSpPr/>
            <p:nvPr/>
          </p:nvSpPr>
          <p:spPr>
            <a:xfrm>
              <a:off x="4206018" y="4551445"/>
              <a:ext cx="1371108" cy="1371600"/>
            </a:xfrm>
            <a:prstGeom prst="donut">
              <a:avLst>
                <a:gd name="adj" fmla="val 9967"/>
              </a:avLst>
            </a:prstGeom>
            <a:solidFill>
              <a:srgbClr val="00C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177219" name="Isosceles Triangle 18"/>
            <p:cNvSpPr>
              <a:spLocks noChangeArrowheads="1"/>
            </p:cNvSpPr>
            <p:nvPr/>
          </p:nvSpPr>
          <p:spPr bwMode="auto">
            <a:xfrm>
              <a:off x="3738282" y="5021235"/>
              <a:ext cx="578224" cy="403411"/>
            </a:xfrm>
            <a:prstGeom prst="triangle">
              <a:avLst>
                <a:gd name="adj" fmla="val 50000"/>
              </a:avLst>
            </a:prstGeom>
            <a:no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cxnSp>
          <p:nvCxnSpPr>
            <p:cNvPr id="21" name="Straight Connector 20"/>
            <p:cNvCxnSpPr/>
            <p:nvPr/>
          </p:nvCxnSpPr>
          <p:spPr bwMode="auto">
            <a:xfrm flipH="1" flipV="1">
              <a:off x="3715657" y="4940383"/>
              <a:ext cx="476079" cy="284162"/>
            </a:xfrm>
            <a:prstGeom prst="line">
              <a:avLst/>
            </a:prstGeom>
            <a:gradFill rotWithShape="0">
              <a:gsLst>
                <a:gs pos="0">
                  <a:srgbClr val="3333CC"/>
                </a:gs>
                <a:gs pos="50000">
                  <a:schemeClr val="bg1"/>
                </a:gs>
                <a:gs pos="100000">
                  <a:srgbClr val="3333CC"/>
                </a:gs>
              </a:gsLst>
              <a:lin ang="5400000" scaled="1"/>
            </a:gradFill>
            <a:ln w="254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3729939" y="5281695"/>
              <a:ext cx="480840" cy="296863"/>
            </a:xfrm>
            <a:prstGeom prst="line">
              <a:avLst/>
            </a:prstGeom>
            <a:gradFill rotWithShape="0">
              <a:gsLst>
                <a:gs pos="0">
                  <a:srgbClr val="3333CC"/>
                </a:gs>
                <a:gs pos="50000">
                  <a:schemeClr val="bg1"/>
                </a:gs>
                <a:gs pos="100000">
                  <a:srgbClr val="3333CC"/>
                </a:gs>
              </a:gsLst>
              <a:lin ang="5400000" scaled="1"/>
            </a:gradFill>
            <a:ln w="25400" cap="flat" cmpd="sng" algn="ctr">
              <a:solidFill>
                <a:schemeClr val="tx1"/>
              </a:solidFill>
              <a:prstDash val="solid"/>
              <a:round/>
              <a:headEnd type="none" w="med" len="med"/>
              <a:tailEnd type="none" w="med" len="med"/>
            </a:ln>
            <a:effectLst/>
          </p:spPr>
        </p:cxnSp>
        <p:grpSp>
          <p:nvGrpSpPr>
            <p:cNvPr id="177222" name="Group 25"/>
            <p:cNvGrpSpPr>
              <a:grpSpLocks/>
            </p:cNvGrpSpPr>
            <p:nvPr/>
          </p:nvGrpSpPr>
          <p:grpSpPr bwMode="auto">
            <a:xfrm>
              <a:off x="4155134" y="5222940"/>
              <a:ext cx="188259" cy="71718"/>
              <a:chOff x="2447365" y="5284694"/>
              <a:chExt cx="188259" cy="71718"/>
            </a:xfrm>
          </p:grpSpPr>
          <p:cxnSp>
            <p:nvCxnSpPr>
              <p:cNvPr id="24" name="Straight Connector 23"/>
              <p:cNvCxnSpPr/>
              <p:nvPr/>
            </p:nvCxnSpPr>
            <p:spPr bwMode="auto">
              <a:xfrm>
                <a:off x="2447468" y="5284712"/>
                <a:ext cx="188845" cy="0"/>
              </a:xfrm>
              <a:prstGeom prst="line">
                <a:avLst/>
              </a:prstGeom>
              <a:gradFill rotWithShape="0">
                <a:gsLst>
                  <a:gs pos="0">
                    <a:srgbClr val="3333CC"/>
                  </a:gs>
                  <a:gs pos="50000">
                    <a:schemeClr val="bg1"/>
                  </a:gs>
                  <a:gs pos="100000">
                    <a:srgbClr val="3333CC"/>
                  </a:gs>
                </a:gsLst>
                <a:lin ang="5400000" scaled="1"/>
              </a:grad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2447468" y="5356149"/>
                <a:ext cx="188845" cy="0"/>
              </a:xfrm>
              <a:prstGeom prst="line">
                <a:avLst/>
              </a:prstGeom>
              <a:gradFill rotWithShape="0">
                <a:gsLst>
                  <a:gs pos="0">
                    <a:srgbClr val="3333CC"/>
                  </a:gs>
                  <a:gs pos="50000">
                    <a:schemeClr val="bg1"/>
                  </a:gs>
                  <a:gs pos="100000">
                    <a:srgbClr val="3333CC"/>
                  </a:gs>
                </a:gsLst>
                <a:lin ang="5400000" scaled="1"/>
              </a:gradFill>
              <a:ln w="25400" cap="flat" cmpd="sng" algn="ctr">
                <a:solidFill>
                  <a:schemeClr val="tx1"/>
                </a:solidFill>
                <a:prstDash val="solid"/>
                <a:round/>
                <a:headEnd type="none" w="med" len="med"/>
                <a:tailEnd type="none" w="med" len="med"/>
              </a:ln>
              <a:effectLst/>
            </p:spPr>
          </p:cxnSp>
        </p:grpSp>
      </p:grpSp>
      <p:sp>
        <p:nvSpPr>
          <p:cNvPr id="177157" name="TextBox 26"/>
          <p:cNvSpPr txBox="1">
            <a:spLocks noChangeArrowheads="1"/>
          </p:cNvSpPr>
          <p:nvPr/>
        </p:nvSpPr>
        <p:spPr bwMode="auto">
          <a:xfrm>
            <a:off x="2540000" y="4964113"/>
            <a:ext cx="1879600" cy="707886"/>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1000" dirty="0" smtClean="0">
                <a:solidFill>
                  <a:srgbClr val="00CC00"/>
                </a:solidFill>
              </a:rPr>
              <a:t>A</a:t>
            </a:r>
            <a:r>
              <a:rPr lang="en-US" sz="1000" dirty="0" smtClean="0">
                <a:solidFill>
                  <a:srgbClr val="0070C0"/>
                </a:solidFill>
              </a:rPr>
              <a:t>C</a:t>
            </a:r>
            <a:r>
              <a:rPr lang="en-US" sz="1000" dirty="0" smtClean="0">
                <a:solidFill>
                  <a:srgbClr val="FF0000"/>
                </a:solidFill>
              </a:rPr>
              <a:t>T</a:t>
            </a:r>
            <a:r>
              <a:rPr lang="en-US" sz="1000" dirty="0" smtClean="0"/>
              <a:t>G</a:t>
            </a:r>
            <a:r>
              <a:rPr lang="en-US" sz="1000" dirty="0" smtClean="0">
                <a:solidFill>
                  <a:srgbClr val="FF0000"/>
                </a:solidFill>
              </a:rPr>
              <a:t>T</a:t>
            </a:r>
            <a:r>
              <a:rPr lang="en-US" sz="1000" dirty="0" smtClean="0">
                <a:solidFill>
                  <a:srgbClr val="0070C0"/>
                </a:solidFill>
              </a:rPr>
              <a:t>C</a:t>
            </a:r>
            <a:r>
              <a:rPr lang="en-US" sz="1000" dirty="0" smtClean="0">
                <a:solidFill>
                  <a:srgbClr val="FF0000"/>
                </a:solidFill>
              </a:rPr>
              <a:t>T</a:t>
            </a:r>
            <a:r>
              <a:rPr lang="en-US" sz="1000" dirty="0" smtClean="0">
                <a:solidFill>
                  <a:srgbClr val="00CC00"/>
                </a:solidFill>
              </a:rPr>
              <a:t>A</a:t>
            </a:r>
            <a:r>
              <a:rPr lang="en-US" sz="1000" dirty="0" smtClean="0"/>
              <a:t>G</a:t>
            </a:r>
            <a:r>
              <a:rPr lang="en-US" sz="1000" dirty="0" smtClean="0">
                <a:solidFill>
                  <a:srgbClr val="FF0000"/>
                </a:solidFill>
              </a:rPr>
              <a:t>T</a:t>
            </a:r>
            <a:r>
              <a:rPr lang="en-US" sz="1000" dirty="0" smtClean="0">
                <a:solidFill>
                  <a:srgbClr val="0070C0"/>
                </a:solidFill>
              </a:rPr>
              <a:t>C</a:t>
            </a:r>
            <a:r>
              <a:rPr lang="en-US" sz="1000" dirty="0" smtClean="0">
                <a:solidFill>
                  <a:srgbClr val="00CC00"/>
                </a:solidFill>
              </a:rPr>
              <a:t>A</a:t>
            </a:r>
            <a:r>
              <a:rPr lang="en-US" sz="1000" dirty="0" smtClean="0"/>
              <a:t>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a:t>
            </a:r>
            <a:r>
              <a:rPr lang="en-US" sz="1000" u="sng" dirty="0" smtClean="0">
                <a:solidFill>
                  <a:srgbClr val="0070C0"/>
                </a:solidFill>
              </a:rPr>
              <a:t>CCC</a:t>
            </a:r>
            <a:r>
              <a:rPr lang="en-US" sz="1000" u="sng" dirty="0" smtClean="0"/>
              <a:t>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GGG</a:t>
            </a:r>
            <a:r>
              <a:rPr lang="en-US" sz="1000" u="sng" dirty="0" smtClean="0">
                <a:solidFill>
                  <a:srgbClr val="0070C0"/>
                </a:solidFill>
              </a:rPr>
              <a:t>C</a:t>
            </a:r>
            <a:r>
              <a:rPr lang="en-US" sz="1000" u="sng" dirty="0" smtClean="0"/>
              <a:t>GG</a:t>
            </a:r>
            <a:r>
              <a:rPr lang="en-US" sz="1000" u="sng" dirty="0" smtClean="0">
                <a:solidFill>
                  <a:srgbClr val="0070C0"/>
                </a:solidFill>
              </a:rPr>
              <a:t>C</a:t>
            </a:r>
            <a:r>
              <a:rPr lang="en-US" sz="1000" u="sng" dirty="0" smtClean="0"/>
              <a:t>GG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u="sng" dirty="0" smtClean="0"/>
              <a:t>GGG</a:t>
            </a:r>
            <a:r>
              <a:rPr lang="en-US" sz="1000" u="sng" dirty="0" smtClean="0">
                <a:solidFill>
                  <a:srgbClr val="0070C0"/>
                </a:solidFill>
              </a:rPr>
              <a:t>C</a:t>
            </a:r>
            <a:r>
              <a:rPr lang="en-US" sz="1000" u="sng" dirty="0" smtClean="0"/>
              <a:t>GGG</a:t>
            </a:r>
            <a:r>
              <a:rPr lang="en-US" sz="1000" u="sng" dirty="0" smtClean="0">
                <a:solidFill>
                  <a:srgbClr val="0070C0"/>
                </a:solidFill>
              </a:rPr>
              <a:t>C</a:t>
            </a:r>
            <a:r>
              <a:rPr lang="en-US" sz="1000" u="sng" dirty="0" smtClean="0"/>
              <a:t>G</a:t>
            </a:r>
            <a:r>
              <a:rPr lang="en-US" sz="1000" u="sng" dirty="0" smtClean="0">
                <a:solidFill>
                  <a:srgbClr val="0070C0"/>
                </a:solidFill>
              </a:rPr>
              <a:t>C</a:t>
            </a:r>
            <a:r>
              <a:rPr lang="en-US" sz="1000" dirty="0" smtClean="0">
                <a:solidFill>
                  <a:srgbClr val="00CC00"/>
                </a:solidFill>
              </a:rPr>
              <a:t>A</a:t>
            </a:r>
            <a:r>
              <a:rPr lang="en-US" sz="1000" dirty="0" smtClean="0">
                <a:solidFill>
                  <a:srgbClr val="FF0000"/>
                </a:solidFill>
              </a:rPr>
              <a:t>T</a:t>
            </a:r>
            <a:r>
              <a:rPr lang="en-US" sz="1000" dirty="0" smtClean="0"/>
              <a:t>G</a:t>
            </a:r>
            <a:r>
              <a:rPr lang="en-US" sz="1000" dirty="0" smtClean="0">
                <a:solidFill>
                  <a:srgbClr val="FF0000"/>
                </a:solidFill>
              </a:rPr>
              <a:t>T</a:t>
            </a:r>
            <a:r>
              <a:rPr lang="en-US" sz="1000" dirty="0" smtClean="0">
                <a:solidFill>
                  <a:srgbClr val="00CC00"/>
                </a:solidFill>
              </a:rPr>
              <a:t>A</a:t>
            </a:r>
            <a:r>
              <a:rPr lang="en-US" sz="1000" dirty="0" smtClean="0"/>
              <a:t>G</a:t>
            </a:r>
            <a:r>
              <a:rPr lang="en-US" sz="1000" dirty="0" smtClean="0">
                <a:solidFill>
                  <a:srgbClr val="FF0000"/>
                </a:solidFill>
              </a:rPr>
              <a:t>T</a:t>
            </a:r>
            <a:r>
              <a:rPr lang="en-US" sz="1000" dirty="0" smtClean="0"/>
              <a:t>G</a:t>
            </a:r>
            <a:r>
              <a:rPr lang="en-US" sz="1000" dirty="0" smtClean="0">
                <a:solidFill>
                  <a:srgbClr val="00CC00"/>
                </a:solidFill>
              </a:rPr>
              <a:t>A</a:t>
            </a:r>
            <a:r>
              <a:rPr lang="en-US" sz="1000" dirty="0" smtClean="0">
                <a:solidFill>
                  <a:srgbClr val="FF0000"/>
                </a:solidFill>
              </a:rPr>
              <a:t>T</a:t>
            </a:r>
            <a:endParaRPr lang="en-US" sz="1000" dirty="0">
              <a:solidFill>
                <a:srgbClr val="00CC00"/>
              </a:solidFill>
            </a:endParaRPr>
          </a:p>
        </p:txBody>
      </p:sp>
      <p:grpSp>
        <p:nvGrpSpPr>
          <p:cNvPr id="177158" name="Group 36"/>
          <p:cNvGrpSpPr>
            <a:grpSpLocks/>
          </p:cNvGrpSpPr>
          <p:nvPr/>
        </p:nvGrpSpPr>
        <p:grpSpPr bwMode="auto">
          <a:xfrm>
            <a:off x="0" y="866775"/>
            <a:ext cx="2989263" cy="2862322"/>
            <a:chOff x="0" y="1103085"/>
            <a:chExt cx="2989944" cy="2862381"/>
          </a:xfrm>
        </p:grpSpPr>
        <p:sp>
          <p:nvSpPr>
            <p:cNvPr id="177206" name="TextBox 5"/>
            <p:cNvSpPr txBox="1">
              <a:spLocks noChangeArrowheads="1"/>
            </p:cNvSpPr>
            <p:nvPr/>
          </p:nvSpPr>
          <p:spPr bwMode="auto">
            <a:xfrm>
              <a:off x="0" y="1103085"/>
              <a:ext cx="2989944" cy="2862381"/>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a:t>High repeat content</a:t>
              </a: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r>
                <a:rPr lang="en-US" sz="2000" dirty="0">
                  <a:solidFill>
                    <a:srgbClr val="FF0000"/>
                  </a:solidFill>
                </a:rPr>
                <a:t>RESULT: </a:t>
              </a:r>
              <a:r>
                <a:rPr lang="en-US" sz="2000" dirty="0" smtClean="0">
                  <a:solidFill>
                    <a:srgbClr val="FF0000"/>
                  </a:solidFill>
                </a:rPr>
                <a:t>Misassemblies </a:t>
              </a:r>
              <a:r>
                <a:rPr lang="en-US" sz="2000" dirty="0">
                  <a:solidFill>
                    <a:srgbClr val="FF0000"/>
                  </a:solidFill>
                </a:rPr>
                <a:t>/ collapsed </a:t>
              </a:r>
              <a:r>
                <a:rPr lang="en-US" sz="2000" dirty="0" smtClean="0">
                  <a:solidFill>
                    <a:srgbClr val="FF0000"/>
                  </a:solidFill>
                </a:rPr>
                <a:t>repeats</a:t>
              </a:r>
              <a:endParaRPr lang="en-US" sz="2000" dirty="0">
                <a:solidFill>
                  <a:srgbClr val="FF0000"/>
                </a:solidFill>
              </a:endParaRPr>
            </a:p>
          </p:txBody>
        </p:sp>
        <p:sp>
          <p:nvSpPr>
            <p:cNvPr id="9" name="Donut 8"/>
            <p:cNvSpPr/>
            <p:nvPr/>
          </p:nvSpPr>
          <p:spPr>
            <a:xfrm>
              <a:off x="787579" y="1512668"/>
              <a:ext cx="1371912" cy="1371628"/>
            </a:xfrm>
            <a:prstGeom prst="donut">
              <a:avLst>
                <a:gd name="adj" fmla="val 9967"/>
              </a:avLst>
            </a:prstGeom>
            <a:solidFill>
              <a:srgbClr val="00C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12" name="Block Arc 11"/>
            <p:cNvSpPr/>
            <p:nvPr/>
          </p:nvSpPr>
          <p:spPr>
            <a:xfrm flipV="1">
              <a:off x="797107" y="1526957"/>
              <a:ext cx="1349682" cy="1379565"/>
            </a:xfrm>
            <a:prstGeom prst="blockArc">
              <a:avLst>
                <a:gd name="adj1" fmla="val 11354770"/>
                <a:gd name="adj2" fmla="val 12217285"/>
                <a:gd name="adj3" fmla="val 8567"/>
              </a:avLst>
            </a:prstGeom>
            <a:solidFill>
              <a:schemeClr val="tx1"/>
            </a:solidFill>
            <a:ln>
              <a:solidFill>
                <a:schemeClr val="tx1"/>
              </a:solidFill>
            </a:ln>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3" name="Block Arc 12"/>
            <p:cNvSpPr/>
            <p:nvPr/>
          </p:nvSpPr>
          <p:spPr>
            <a:xfrm flipV="1">
              <a:off x="784404" y="1526957"/>
              <a:ext cx="1349682" cy="1379565"/>
            </a:xfrm>
            <a:prstGeom prst="blockArc">
              <a:avLst>
                <a:gd name="adj1" fmla="val 5968573"/>
                <a:gd name="adj2" fmla="val 6776332"/>
                <a:gd name="adj3" fmla="val 7552"/>
              </a:avLst>
            </a:prstGeom>
            <a:solidFill>
              <a:schemeClr val="tx1"/>
            </a:solidFill>
            <a:ln>
              <a:solidFill>
                <a:schemeClr val="tx1"/>
              </a:solidFill>
            </a:ln>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4" name="Block Arc 13"/>
            <p:cNvSpPr/>
            <p:nvPr/>
          </p:nvSpPr>
          <p:spPr>
            <a:xfrm flipV="1">
              <a:off x="784404" y="1526957"/>
              <a:ext cx="1349682" cy="1379565"/>
            </a:xfrm>
            <a:prstGeom prst="blockArc">
              <a:avLst>
                <a:gd name="adj1" fmla="val 379406"/>
                <a:gd name="adj2" fmla="val 1215570"/>
                <a:gd name="adj3" fmla="val 7025"/>
              </a:avLst>
            </a:prstGeom>
            <a:solidFill>
              <a:schemeClr val="tx1"/>
            </a:solidFill>
            <a:ln>
              <a:solidFill>
                <a:schemeClr val="tx1"/>
              </a:solidFill>
            </a:ln>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5" name="Block Arc 14"/>
            <p:cNvSpPr/>
            <p:nvPr/>
          </p:nvSpPr>
          <p:spPr>
            <a:xfrm flipV="1">
              <a:off x="784404" y="1496793"/>
              <a:ext cx="1349682" cy="1377978"/>
            </a:xfrm>
            <a:prstGeom prst="blockArc">
              <a:avLst>
                <a:gd name="adj1" fmla="val 14976110"/>
                <a:gd name="adj2" fmla="val 15664685"/>
                <a:gd name="adj3" fmla="val 8479"/>
              </a:avLst>
            </a:prstGeom>
            <a:solidFill>
              <a:schemeClr val="tx1"/>
            </a:solidFill>
            <a:ln>
              <a:solidFill>
                <a:schemeClr val="tx1"/>
              </a:solidFill>
            </a:ln>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6" name="Block Arc 15"/>
            <p:cNvSpPr/>
            <p:nvPr/>
          </p:nvSpPr>
          <p:spPr>
            <a:xfrm flipV="1">
              <a:off x="801871" y="1501556"/>
              <a:ext cx="1349682" cy="1377978"/>
            </a:xfrm>
            <a:prstGeom prst="blockArc">
              <a:avLst>
                <a:gd name="adj1" fmla="val 18769144"/>
                <a:gd name="adj2" fmla="val 19603429"/>
                <a:gd name="adj3" fmla="val 8899"/>
              </a:avLst>
            </a:prstGeom>
            <a:solidFill>
              <a:schemeClr val="tx1"/>
            </a:solidFill>
            <a:ln>
              <a:solidFill>
                <a:schemeClr val="tx1"/>
              </a:solidFill>
            </a:ln>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77213" name="TextBox 27"/>
            <p:cNvSpPr txBox="1">
              <a:spLocks noChangeArrowheads="1"/>
            </p:cNvSpPr>
            <p:nvPr/>
          </p:nvSpPr>
          <p:spPr bwMode="auto">
            <a:xfrm>
              <a:off x="1783950" y="1896035"/>
              <a:ext cx="274435" cy="369332"/>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t>r</a:t>
              </a:r>
            </a:p>
          </p:txBody>
        </p:sp>
        <p:sp>
          <p:nvSpPr>
            <p:cNvPr id="177214" name="TextBox 28"/>
            <p:cNvSpPr txBox="1">
              <a:spLocks noChangeArrowheads="1"/>
            </p:cNvSpPr>
            <p:nvPr/>
          </p:nvSpPr>
          <p:spPr bwMode="auto">
            <a:xfrm>
              <a:off x="1703267" y="2312894"/>
              <a:ext cx="274435" cy="369332"/>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t>r</a:t>
              </a:r>
            </a:p>
          </p:txBody>
        </p:sp>
        <p:sp>
          <p:nvSpPr>
            <p:cNvPr id="177215" name="TextBox 29"/>
            <p:cNvSpPr txBox="1">
              <a:spLocks noChangeArrowheads="1"/>
            </p:cNvSpPr>
            <p:nvPr/>
          </p:nvSpPr>
          <p:spPr bwMode="auto">
            <a:xfrm>
              <a:off x="1205725" y="2433918"/>
              <a:ext cx="274435" cy="369332"/>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t>r</a:t>
              </a:r>
            </a:p>
          </p:txBody>
        </p:sp>
        <p:sp>
          <p:nvSpPr>
            <p:cNvPr id="177216" name="TextBox 30"/>
            <p:cNvSpPr txBox="1">
              <a:spLocks noChangeArrowheads="1"/>
            </p:cNvSpPr>
            <p:nvPr/>
          </p:nvSpPr>
          <p:spPr bwMode="auto">
            <a:xfrm>
              <a:off x="869547" y="2124635"/>
              <a:ext cx="274435" cy="369332"/>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t>r</a:t>
              </a:r>
            </a:p>
          </p:txBody>
        </p:sp>
        <p:sp>
          <p:nvSpPr>
            <p:cNvPr id="177217" name="TextBox 31"/>
            <p:cNvSpPr txBox="1">
              <a:spLocks noChangeArrowheads="1"/>
            </p:cNvSpPr>
            <p:nvPr/>
          </p:nvSpPr>
          <p:spPr bwMode="auto">
            <a:xfrm>
              <a:off x="1178830" y="1559857"/>
              <a:ext cx="274435" cy="369332"/>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t>r</a:t>
              </a:r>
            </a:p>
          </p:txBody>
        </p:sp>
      </p:grpSp>
      <p:grpSp>
        <p:nvGrpSpPr>
          <p:cNvPr id="177159" name="Group 37"/>
          <p:cNvGrpSpPr>
            <a:grpSpLocks/>
          </p:cNvGrpSpPr>
          <p:nvPr/>
        </p:nvGrpSpPr>
        <p:grpSpPr bwMode="auto">
          <a:xfrm>
            <a:off x="6486525" y="844550"/>
            <a:ext cx="2535238" cy="3477875"/>
            <a:chOff x="6486226" y="1132114"/>
            <a:chExt cx="2535244" cy="3477723"/>
          </a:xfrm>
        </p:grpSpPr>
        <p:sp>
          <p:nvSpPr>
            <p:cNvPr id="177200" name="TextBox 6"/>
            <p:cNvSpPr txBox="1">
              <a:spLocks noChangeArrowheads="1"/>
            </p:cNvSpPr>
            <p:nvPr/>
          </p:nvSpPr>
          <p:spPr bwMode="auto">
            <a:xfrm>
              <a:off x="6486226" y="1132114"/>
              <a:ext cx="2483602" cy="3477723"/>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a:t>Polyploidy</a:t>
              </a: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endParaRPr lang="en-US" sz="2000" dirty="0">
                <a:solidFill>
                  <a:srgbClr val="CC0066"/>
                </a:solidFill>
              </a:endParaRPr>
            </a:p>
            <a:p>
              <a:pPr algn="ctr" eaLnBrk="0" hangingPunct="0">
                <a:buClr>
                  <a:srgbClr val="063DE8"/>
                </a:buClr>
                <a:buFont typeface="Wingdings" pitchFamily="2" charset="2"/>
                <a:buNone/>
              </a:pPr>
              <a:r>
                <a:rPr lang="en-US" sz="2000" dirty="0">
                  <a:solidFill>
                    <a:srgbClr val="FF0000"/>
                  </a:solidFill>
                </a:rPr>
                <a:t>RESULT: </a:t>
              </a:r>
            </a:p>
            <a:p>
              <a:pPr algn="ctr" eaLnBrk="0" hangingPunct="0">
                <a:buClr>
                  <a:srgbClr val="063DE8"/>
                </a:buClr>
                <a:buFont typeface="Wingdings" pitchFamily="2" charset="2"/>
                <a:buNone/>
              </a:pPr>
              <a:r>
                <a:rPr lang="en-US" sz="2000" dirty="0" smtClean="0">
                  <a:solidFill>
                    <a:srgbClr val="FF0000"/>
                  </a:solidFill>
                </a:rPr>
                <a:t>Large or fragmented </a:t>
              </a:r>
              <a:r>
                <a:rPr lang="en-US" sz="2000" dirty="0">
                  <a:solidFill>
                    <a:srgbClr val="FF0000"/>
                  </a:solidFill>
                </a:rPr>
                <a:t>assembly</a:t>
              </a:r>
            </a:p>
            <a:p>
              <a:pPr algn="ctr" eaLnBrk="0" hangingPunct="0">
                <a:buClr>
                  <a:srgbClr val="063DE8"/>
                </a:buClr>
                <a:buFont typeface="Wingdings" pitchFamily="2" charset="2"/>
                <a:buNone/>
              </a:pPr>
              <a:endParaRPr lang="en-US" sz="2000" dirty="0"/>
            </a:p>
          </p:txBody>
        </p:sp>
        <p:sp>
          <p:nvSpPr>
            <p:cNvPr id="10" name="Donut 9"/>
            <p:cNvSpPr/>
            <p:nvPr/>
          </p:nvSpPr>
          <p:spPr>
            <a:xfrm>
              <a:off x="6702127" y="1541671"/>
              <a:ext cx="1371603" cy="1371540"/>
            </a:xfrm>
            <a:prstGeom prst="donut">
              <a:avLst>
                <a:gd name="adj" fmla="val 9967"/>
              </a:avLst>
            </a:prstGeom>
            <a:solidFill>
              <a:srgbClr val="00C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17" name="Block Arc 16"/>
            <p:cNvSpPr/>
            <p:nvPr/>
          </p:nvSpPr>
          <p:spPr>
            <a:xfrm flipV="1">
              <a:off x="6691014" y="1546434"/>
              <a:ext cx="1350965" cy="1346141"/>
            </a:xfrm>
            <a:prstGeom prst="blockArc">
              <a:avLst>
                <a:gd name="adj1" fmla="val 18769144"/>
                <a:gd name="adj2" fmla="val 3838795"/>
                <a:gd name="adj3" fmla="val 7937"/>
              </a:avLst>
            </a:prstGeom>
            <a:solidFill>
              <a:schemeClr val="tx1"/>
            </a:solidFill>
            <a:ln>
              <a:solidFill>
                <a:schemeClr val="tx1"/>
              </a:solidFill>
            </a:ln>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8" name="Block Arc 17"/>
            <p:cNvSpPr/>
            <p:nvPr/>
          </p:nvSpPr>
          <p:spPr>
            <a:xfrm flipV="1">
              <a:off x="7364116" y="1559133"/>
              <a:ext cx="1349378" cy="1347728"/>
            </a:xfrm>
            <a:prstGeom prst="blockArc">
              <a:avLst>
                <a:gd name="adj1" fmla="val 18769144"/>
                <a:gd name="adj2" fmla="val 3838795"/>
                <a:gd name="adj3" fmla="val 7937"/>
              </a:avLst>
            </a:prstGeom>
            <a:solidFill>
              <a:schemeClr val="tx1">
                <a:lumMod val="65000"/>
                <a:lumOff val="35000"/>
              </a:schemeClr>
            </a:solidFill>
            <a:ln>
              <a:solidFill>
                <a:schemeClr val="tx1"/>
              </a:solidFill>
            </a:ln>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77204" name="TextBox 32"/>
            <p:cNvSpPr txBox="1">
              <a:spLocks noChangeArrowheads="1"/>
            </p:cNvSpPr>
            <p:nvPr/>
          </p:nvSpPr>
          <p:spPr bwMode="auto">
            <a:xfrm>
              <a:off x="7990703" y="1976717"/>
              <a:ext cx="312907" cy="369332"/>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t>a</a:t>
              </a:r>
            </a:p>
          </p:txBody>
        </p:sp>
        <p:sp>
          <p:nvSpPr>
            <p:cNvPr id="34" name="TextBox 33"/>
            <p:cNvSpPr txBox="1"/>
            <p:nvPr/>
          </p:nvSpPr>
          <p:spPr>
            <a:xfrm>
              <a:off x="8645231" y="1976627"/>
              <a:ext cx="376239" cy="369872"/>
            </a:xfrm>
            <a:prstGeom prst="rect">
              <a:avLst/>
            </a:prstGeom>
            <a:noFill/>
          </p:spPr>
          <p:txBody>
            <a:bodyPr wrap="none">
              <a:spAutoFit/>
            </a:bodyPr>
            <a:lstStyle/>
            <a:p>
              <a:pPr algn="ctr" eaLnBrk="0" hangingPunct="0">
                <a:spcBef>
                  <a:spcPts val="0"/>
                </a:spcBef>
                <a:buClr>
                  <a:srgbClr val="063DE8"/>
                </a:buClr>
                <a:buFont typeface="Wingdings" pitchFamily="2" charset="2"/>
                <a:buNone/>
                <a:defRPr/>
              </a:pPr>
              <a:r>
                <a:rPr lang="en-US" sz="1800" dirty="0">
                  <a:solidFill>
                    <a:schemeClr val="bg1">
                      <a:lumMod val="50000"/>
                    </a:schemeClr>
                  </a:solidFill>
                </a:rPr>
                <a:t>a’</a:t>
              </a:r>
            </a:p>
          </p:txBody>
        </p:sp>
      </p:grpSp>
      <p:sp>
        <p:nvSpPr>
          <p:cNvPr id="177160" name="Rectangle 3"/>
          <p:cNvSpPr>
            <a:spLocks noChangeArrowheads="1"/>
          </p:cNvSpPr>
          <p:nvPr/>
        </p:nvSpPr>
        <p:spPr bwMode="auto">
          <a:xfrm>
            <a:off x="4656138" y="4205288"/>
            <a:ext cx="4572000" cy="400050"/>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solidFill>
                  <a:srgbClr val="000000"/>
                </a:solidFill>
              </a:rPr>
              <a:t>Biased sequence abundance</a:t>
            </a:r>
          </a:p>
        </p:txBody>
      </p:sp>
      <p:grpSp>
        <p:nvGrpSpPr>
          <p:cNvPr id="177161" name="Group 39"/>
          <p:cNvGrpSpPr>
            <a:grpSpLocks/>
          </p:cNvGrpSpPr>
          <p:nvPr/>
        </p:nvGrpSpPr>
        <p:grpSpPr bwMode="auto">
          <a:xfrm>
            <a:off x="5905500" y="4676775"/>
            <a:ext cx="2047875" cy="1298575"/>
            <a:chOff x="1389718" y="1098070"/>
            <a:chExt cx="5862296" cy="3718156"/>
          </a:xfrm>
        </p:grpSpPr>
        <p:sp>
          <p:nvSpPr>
            <p:cNvPr id="41" name="Donut 40"/>
            <p:cNvSpPr/>
            <p:nvPr/>
          </p:nvSpPr>
          <p:spPr>
            <a:xfrm>
              <a:off x="3898235" y="1957156"/>
              <a:ext cx="636218" cy="613631"/>
            </a:xfrm>
            <a:prstGeom prst="donut">
              <a:avLst>
                <a:gd name="adj" fmla="val 9967"/>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42" name="Donut 41"/>
            <p:cNvSpPr/>
            <p:nvPr/>
          </p:nvSpPr>
          <p:spPr>
            <a:xfrm>
              <a:off x="2057749" y="1825338"/>
              <a:ext cx="636218" cy="609087"/>
            </a:xfrm>
            <a:prstGeom prst="donut">
              <a:avLst>
                <a:gd name="adj" fmla="val 9967"/>
              </a:avLst>
            </a:prstGeom>
            <a:solidFill>
              <a:srgbClr val="336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43" name="Donut 42"/>
            <p:cNvSpPr/>
            <p:nvPr/>
          </p:nvSpPr>
          <p:spPr>
            <a:xfrm>
              <a:off x="3402895" y="2988966"/>
              <a:ext cx="518063"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44" name="Donut 43"/>
            <p:cNvSpPr/>
            <p:nvPr/>
          </p:nvSpPr>
          <p:spPr>
            <a:xfrm>
              <a:off x="4098190" y="3152601"/>
              <a:ext cx="636218" cy="613634"/>
            </a:xfrm>
            <a:prstGeom prst="donut">
              <a:avLst>
                <a:gd name="adj" fmla="val 9967"/>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45" name="Donut 44"/>
            <p:cNvSpPr/>
            <p:nvPr/>
          </p:nvSpPr>
          <p:spPr>
            <a:xfrm>
              <a:off x="4993441" y="1470795"/>
              <a:ext cx="854350" cy="822723"/>
            </a:xfrm>
            <a:prstGeom prst="donut">
              <a:avLst>
                <a:gd name="adj" fmla="val 9967"/>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46" name="Donut 45"/>
            <p:cNvSpPr/>
            <p:nvPr/>
          </p:nvSpPr>
          <p:spPr>
            <a:xfrm>
              <a:off x="1607850" y="2320790"/>
              <a:ext cx="636218" cy="613631"/>
            </a:xfrm>
            <a:prstGeom prst="donut">
              <a:avLst>
                <a:gd name="adj" fmla="val 9967"/>
              </a:avLst>
            </a:prstGeom>
            <a:solidFill>
              <a:srgbClr val="336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47" name="Donut 46"/>
            <p:cNvSpPr/>
            <p:nvPr/>
          </p:nvSpPr>
          <p:spPr>
            <a:xfrm>
              <a:off x="2244068" y="2434424"/>
              <a:ext cx="636218" cy="609087"/>
            </a:xfrm>
            <a:prstGeom prst="donut">
              <a:avLst>
                <a:gd name="adj" fmla="val 9967"/>
              </a:avLst>
            </a:prstGeom>
            <a:solidFill>
              <a:srgbClr val="00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48" name="Donut 47"/>
            <p:cNvSpPr/>
            <p:nvPr/>
          </p:nvSpPr>
          <p:spPr>
            <a:xfrm>
              <a:off x="2207713" y="3498053"/>
              <a:ext cx="636218" cy="609087"/>
            </a:xfrm>
            <a:prstGeom prst="donut">
              <a:avLst>
                <a:gd name="adj" fmla="val 9967"/>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49" name="Donut 48"/>
            <p:cNvSpPr/>
            <p:nvPr/>
          </p:nvSpPr>
          <p:spPr>
            <a:xfrm>
              <a:off x="1885061" y="3011695"/>
              <a:ext cx="513518" cy="495450"/>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50" name="Donut 49"/>
            <p:cNvSpPr/>
            <p:nvPr/>
          </p:nvSpPr>
          <p:spPr>
            <a:xfrm>
              <a:off x="3843702" y="2620788"/>
              <a:ext cx="636218" cy="613631"/>
            </a:xfrm>
            <a:prstGeom prst="donut">
              <a:avLst>
                <a:gd name="adj" fmla="val 9967"/>
              </a:avLst>
            </a:prstGeom>
            <a:solidFill>
              <a:srgbClr val="9966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51" name="Donut 50"/>
            <p:cNvSpPr/>
            <p:nvPr/>
          </p:nvSpPr>
          <p:spPr>
            <a:xfrm>
              <a:off x="3302918" y="1979882"/>
              <a:ext cx="513518"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eaLnBrk="0" hangingPunct="0">
                <a:lnSpc>
                  <a:spcPct val="120000"/>
                </a:lnSpc>
                <a:spcBef>
                  <a:spcPct val="50000"/>
                </a:spcBef>
                <a:buClr>
                  <a:srgbClr val="063DE8"/>
                </a:buClr>
                <a:buFont typeface="Wingdings" pitchFamily="2" charset="2"/>
                <a:buChar char="Ø"/>
                <a:defRPr/>
              </a:pPr>
              <a:endParaRPr lang="en-US" dirty="0">
                <a:solidFill>
                  <a:schemeClr val="tx1"/>
                </a:solidFill>
                <a:latin typeface="Arial" pitchFamily="34" charset="0"/>
                <a:cs typeface="Arial" pitchFamily="34" charset="0"/>
              </a:endParaRPr>
            </a:p>
          </p:txBody>
        </p:sp>
        <p:sp>
          <p:nvSpPr>
            <p:cNvPr id="52" name="Donut 51"/>
            <p:cNvSpPr/>
            <p:nvPr/>
          </p:nvSpPr>
          <p:spPr>
            <a:xfrm>
              <a:off x="3461971" y="3461690"/>
              <a:ext cx="518063" cy="499997"/>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eaLnBrk="0" hangingPunct="0">
                <a:lnSpc>
                  <a:spcPct val="120000"/>
                </a:lnSpc>
                <a:spcBef>
                  <a:spcPct val="50000"/>
                </a:spcBef>
                <a:buClr>
                  <a:srgbClr val="063DE8"/>
                </a:buClr>
                <a:buFont typeface="Wingdings" pitchFamily="2" charset="2"/>
                <a:buChar char="Ø"/>
                <a:defRPr/>
              </a:pPr>
              <a:endParaRPr lang="en-US" dirty="0">
                <a:solidFill>
                  <a:schemeClr val="tx1"/>
                </a:solidFill>
                <a:latin typeface="Arial" pitchFamily="34" charset="0"/>
                <a:cs typeface="Arial" pitchFamily="34" charset="0"/>
              </a:endParaRPr>
            </a:p>
          </p:txBody>
        </p:sp>
        <p:sp>
          <p:nvSpPr>
            <p:cNvPr id="53" name="Donut 52"/>
            <p:cNvSpPr/>
            <p:nvPr/>
          </p:nvSpPr>
          <p:spPr>
            <a:xfrm>
              <a:off x="3152951" y="2534424"/>
              <a:ext cx="513520"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54" name="Donut 53"/>
            <p:cNvSpPr/>
            <p:nvPr/>
          </p:nvSpPr>
          <p:spPr>
            <a:xfrm>
              <a:off x="2712144" y="2025336"/>
              <a:ext cx="518063"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55" name="Donut 54"/>
            <p:cNvSpPr/>
            <p:nvPr/>
          </p:nvSpPr>
          <p:spPr>
            <a:xfrm>
              <a:off x="2830299" y="1534431"/>
              <a:ext cx="513518"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56" name="Donut 55"/>
            <p:cNvSpPr/>
            <p:nvPr/>
          </p:nvSpPr>
          <p:spPr>
            <a:xfrm>
              <a:off x="3416527" y="1548068"/>
              <a:ext cx="513520" cy="495450"/>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57" name="Donut 56"/>
            <p:cNvSpPr/>
            <p:nvPr/>
          </p:nvSpPr>
          <p:spPr>
            <a:xfrm>
              <a:off x="1389718" y="1611704"/>
              <a:ext cx="636218" cy="613631"/>
            </a:xfrm>
            <a:prstGeom prst="donut">
              <a:avLst>
                <a:gd name="adj" fmla="val 9967"/>
              </a:avLst>
            </a:prstGeom>
            <a:solidFill>
              <a:srgbClr val="00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58" name="Donut 57"/>
            <p:cNvSpPr/>
            <p:nvPr/>
          </p:nvSpPr>
          <p:spPr>
            <a:xfrm>
              <a:off x="2725776" y="2988966"/>
              <a:ext cx="513520"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59" name="Donut 58"/>
            <p:cNvSpPr/>
            <p:nvPr/>
          </p:nvSpPr>
          <p:spPr>
            <a:xfrm>
              <a:off x="5257017" y="3634416"/>
              <a:ext cx="513518"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60" name="Donut 59"/>
            <p:cNvSpPr/>
            <p:nvPr/>
          </p:nvSpPr>
          <p:spPr>
            <a:xfrm>
              <a:off x="6738496" y="2734422"/>
              <a:ext cx="513518"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61" name="Donut 60"/>
            <p:cNvSpPr/>
            <p:nvPr/>
          </p:nvSpPr>
          <p:spPr>
            <a:xfrm>
              <a:off x="6552174" y="1716248"/>
              <a:ext cx="513520"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dirty="0">
                <a:solidFill>
                  <a:schemeClr val="tx1"/>
                </a:solidFill>
                <a:latin typeface="Arial" pitchFamily="34" charset="0"/>
                <a:cs typeface="Arial" pitchFamily="34" charset="0"/>
              </a:endParaRPr>
            </a:p>
          </p:txBody>
        </p:sp>
        <p:sp>
          <p:nvSpPr>
            <p:cNvPr id="62" name="Donut 61"/>
            <p:cNvSpPr/>
            <p:nvPr/>
          </p:nvSpPr>
          <p:spPr>
            <a:xfrm>
              <a:off x="6365854" y="3443508"/>
              <a:ext cx="513518"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dirty="0">
                <a:solidFill>
                  <a:schemeClr val="tx1"/>
                </a:solidFill>
                <a:latin typeface="Arial" pitchFamily="34" charset="0"/>
                <a:cs typeface="Arial" pitchFamily="34" charset="0"/>
              </a:endParaRPr>
            </a:p>
          </p:txBody>
        </p:sp>
        <p:sp>
          <p:nvSpPr>
            <p:cNvPr id="63" name="Donut 62"/>
            <p:cNvSpPr/>
            <p:nvPr/>
          </p:nvSpPr>
          <p:spPr>
            <a:xfrm>
              <a:off x="4170900" y="1325341"/>
              <a:ext cx="518063" cy="495453"/>
            </a:xfrm>
            <a:prstGeom prst="donut">
              <a:avLst>
                <a:gd name="adj" fmla="val 9967"/>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eaLnBrk="0" hangingPunct="0">
                <a:lnSpc>
                  <a:spcPct val="120000"/>
                </a:lnSpc>
                <a:spcBef>
                  <a:spcPct val="50000"/>
                </a:spcBef>
                <a:buClr>
                  <a:srgbClr val="063DE8"/>
                </a:buClr>
                <a:buFont typeface="Wingdings" pitchFamily="2" charset="2"/>
                <a:buChar char="Ø"/>
                <a:defRPr/>
              </a:pPr>
              <a:endParaRPr lang="en-US" dirty="0">
                <a:solidFill>
                  <a:schemeClr val="tx1"/>
                </a:solidFill>
                <a:latin typeface="Arial" pitchFamily="34" charset="0"/>
                <a:cs typeface="Arial" pitchFamily="34" charset="0"/>
              </a:endParaRPr>
            </a:p>
          </p:txBody>
        </p:sp>
        <p:sp>
          <p:nvSpPr>
            <p:cNvPr id="64" name="Donut 63"/>
            <p:cNvSpPr/>
            <p:nvPr/>
          </p:nvSpPr>
          <p:spPr>
            <a:xfrm>
              <a:off x="4439022" y="3770779"/>
              <a:ext cx="636218" cy="613634"/>
            </a:xfrm>
            <a:prstGeom prst="donut">
              <a:avLst>
                <a:gd name="adj" fmla="val 9967"/>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65" name="Donut 64"/>
            <p:cNvSpPr/>
            <p:nvPr/>
          </p:nvSpPr>
          <p:spPr>
            <a:xfrm>
              <a:off x="5852334" y="2438971"/>
              <a:ext cx="636218" cy="609087"/>
            </a:xfrm>
            <a:prstGeom prst="donut">
              <a:avLst>
                <a:gd name="adj" fmla="val 9967"/>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66" name="Donut 65"/>
            <p:cNvSpPr/>
            <p:nvPr/>
          </p:nvSpPr>
          <p:spPr>
            <a:xfrm>
              <a:off x="4629888" y="2298062"/>
              <a:ext cx="1117926" cy="1113630"/>
            </a:xfrm>
            <a:prstGeom prst="donut">
              <a:avLst>
                <a:gd name="adj" fmla="val 9967"/>
              </a:avLst>
            </a:prstGeom>
            <a:solidFill>
              <a:srgbClr val="E8E57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67" name="Donut 66"/>
            <p:cNvSpPr/>
            <p:nvPr/>
          </p:nvSpPr>
          <p:spPr>
            <a:xfrm>
              <a:off x="5856880" y="1793521"/>
              <a:ext cx="636218" cy="613631"/>
            </a:xfrm>
            <a:prstGeom prst="donut">
              <a:avLst>
                <a:gd name="adj" fmla="val 9967"/>
              </a:avLst>
            </a:prstGeom>
            <a:solidFill>
              <a:srgbClr val="336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68" name="Donut 67"/>
            <p:cNvSpPr/>
            <p:nvPr/>
          </p:nvSpPr>
          <p:spPr>
            <a:xfrm>
              <a:off x="5656926" y="3079874"/>
              <a:ext cx="636218" cy="613634"/>
            </a:xfrm>
            <a:prstGeom prst="donut">
              <a:avLst>
                <a:gd name="adj" fmla="val 9967"/>
              </a:avLst>
            </a:prstGeom>
            <a:solidFill>
              <a:srgbClr val="336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69" name="Donut 68"/>
            <p:cNvSpPr/>
            <p:nvPr/>
          </p:nvSpPr>
          <p:spPr>
            <a:xfrm>
              <a:off x="2066837" y="1170797"/>
              <a:ext cx="636218" cy="613634"/>
            </a:xfrm>
            <a:prstGeom prst="donut">
              <a:avLst>
                <a:gd name="adj" fmla="val 9967"/>
              </a:avLst>
            </a:prstGeom>
            <a:solidFill>
              <a:srgbClr val="00C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70" name="Donut 69"/>
            <p:cNvSpPr/>
            <p:nvPr/>
          </p:nvSpPr>
          <p:spPr>
            <a:xfrm>
              <a:off x="2907553" y="3784416"/>
              <a:ext cx="636218" cy="609087"/>
            </a:xfrm>
            <a:prstGeom prst="donut">
              <a:avLst>
                <a:gd name="adj" fmla="val 9967"/>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71" name="Donut 70"/>
            <p:cNvSpPr/>
            <p:nvPr/>
          </p:nvSpPr>
          <p:spPr>
            <a:xfrm>
              <a:off x="3693738" y="3970777"/>
              <a:ext cx="636218" cy="613634"/>
            </a:xfrm>
            <a:prstGeom prst="donut">
              <a:avLst>
                <a:gd name="adj" fmla="val 9967"/>
              </a:avLst>
            </a:prstGeom>
            <a:solidFill>
              <a:srgbClr val="336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72" name="Donut 71"/>
            <p:cNvSpPr/>
            <p:nvPr/>
          </p:nvSpPr>
          <p:spPr>
            <a:xfrm>
              <a:off x="5752357" y="1098070"/>
              <a:ext cx="636218" cy="613634"/>
            </a:xfrm>
            <a:prstGeom prst="donut">
              <a:avLst>
                <a:gd name="adj" fmla="val 9967"/>
              </a:avLst>
            </a:prstGeom>
            <a:solidFill>
              <a:srgbClr val="336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73" name="Donut 72"/>
            <p:cNvSpPr/>
            <p:nvPr/>
          </p:nvSpPr>
          <p:spPr>
            <a:xfrm>
              <a:off x="5016162" y="4202595"/>
              <a:ext cx="636218" cy="613631"/>
            </a:xfrm>
            <a:prstGeom prst="donut">
              <a:avLst>
                <a:gd name="adj" fmla="val 9967"/>
              </a:avLst>
            </a:prstGeom>
            <a:solidFill>
              <a:srgbClr val="336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74" name="Donut 73"/>
            <p:cNvSpPr/>
            <p:nvPr/>
          </p:nvSpPr>
          <p:spPr>
            <a:xfrm>
              <a:off x="5770535" y="3802598"/>
              <a:ext cx="368099" cy="349996"/>
            </a:xfrm>
            <a:prstGeom prst="donut">
              <a:avLst>
                <a:gd name="adj" fmla="val 9967"/>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75" name="Donut 74"/>
            <p:cNvSpPr/>
            <p:nvPr/>
          </p:nvSpPr>
          <p:spPr>
            <a:xfrm>
              <a:off x="2494012" y="4161685"/>
              <a:ext cx="363553" cy="354543"/>
            </a:xfrm>
            <a:prstGeom prst="donut">
              <a:avLst>
                <a:gd name="adj" fmla="val 9967"/>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dirty="0">
                <a:solidFill>
                  <a:schemeClr val="tx1"/>
                </a:solidFill>
                <a:latin typeface="Arial" pitchFamily="34" charset="0"/>
                <a:cs typeface="Arial" pitchFamily="34" charset="0"/>
              </a:endParaRPr>
            </a:p>
          </p:txBody>
        </p:sp>
        <p:sp>
          <p:nvSpPr>
            <p:cNvPr id="76" name="Donut 75"/>
            <p:cNvSpPr/>
            <p:nvPr/>
          </p:nvSpPr>
          <p:spPr>
            <a:xfrm>
              <a:off x="1721462" y="3525326"/>
              <a:ext cx="368096" cy="354543"/>
            </a:xfrm>
            <a:prstGeom prst="donut">
              <a:avLst>
                <a:gd name="adj" fmla="val 9967"/>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sp>
          <p:nvSpPr>
            <p:cNvPr id="77" name="Donut 76"/>
            <p:cNvSpPr/>
            <p:nvPr/>
          </p:nvSpPr>
          <p:spPr>
            <a:xfrm>
              <a:off x="6238611" y="4002597"/>
              <a:ext cx="363553" cy="354543"/>
            </a:xfrm>
            <a:prstGeom prst="donut">
              <a:avLst>
                <a:gd name="adj" fmla="val 9967"/>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schemeClr val="tx1"/>
                </a:solidFill>
                <a:latin typeface="Arial" pitchFamily="34" charset="0"/>
                <a:cs typeface="Arial" pitchFamily="34" charset="0"/>
              </a:endParaRPr>
            </a:p>
          </p:txBody>
        </p:sp>
      </p:grpSp>
      <p:sp>
        <p:nvSpPr>
          <p:cNvPr id="177162" name="Rectangle 4"/>
          <p:cNvSpPr>
            <a:spLocks noChangeArrowheads="1"/>
          </p:cNvSpPr>
          <p:nvPr/>
        </p:nvSpPr>
        <p:spPr bwMode="auto">
          <a:xfrm>
            <a:off x="4673600" y="6029325"/>
            <a:ext cx="4572000" cy="1014413"/>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a:solidFill>
                  <a:srgbClr val="FF0000"/>
                </a:solidFill>
              </a:rPr>
              <a:t>RESULT: </a:t>
            </a:r>
          </a:p>
          <a:p>
            <a:pPr algn="ctr" eaLnBrk="0" hangingPunct="0">
              <a:buClr>
                <a:srgbClr val="063DE8"/>
              </a:buClr>
              <a:buFont typeface="Wingdings" pitchFamily="2" charset="2"/>
              <a:buNone/>
            </a:pPr>
            <a:r>
              <a:rPr lang="en-US" sz="2000" dirty="0">
                <a:solidFill>
                  <a:srgbClr val="FF0000"/>
                </a:solidFill>
              </a:rPr>
              <a:t>i</a:t>
            </a:r>
            <a:r>
              <a:rPr lang="en-US" sz="2000" dirty="0" smtClean="0">
                <a:solidFill>
                  <a:srgbClr val="FF0000"/>
                </a:solidFill>
              </a:rPr>
              <a:t>ncomplete </a:t>
            </a:r>
            <a:r>
              <a:rPr lang="en-US" sz="2000" dirty="0">
                <a:solidFill>
                  <a:srgbClr val="FF0000"/>
                </a:solidFill>
              </a:rPr>
              <a:t>/ fragmented assembly</a:t>
            </a:r>
          </a:p>
          <a:p>
            <a:pPr algn="ctr" eaLnBrk="0" hangingPunct="0">
              <a:buClr>
                <a:srgbClr val="063DE8"/>
              </a:buClr>
              <a:buFont typeface="Wingdings" pitchFamily="2" charset="2"/>
              <a:buNone/>
            </a:pPr>
            <a:endParaRPr lang="en-US" sz="2000" dirty="0">
              <a:solidFill>
                <a:srgbClr val="000000"/>
              </a:solidFill>
            </a:endParaRPr>
          </a:p>
        </p:txBody>
      </p:sp>
    </p:spTree>
    <p:custDataLst>
      <p:tags r:id="rId1"/>
    </p:custDataLst>
  </p:cSld>
  <p:clrMapOvr>
    <a:masterClrMapping/>
  </p:clrMapOvr>
  <p:transition xmlns:p14="http://schemas.microsoft.com/office/powerpoint/2010/main" spd="slow" advTm="3601"/>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5182" name="Object 30"/>
          <p:cNvGraphicFramePr>
            <a:graphicFrameLocks noChangeAspect="1"/>
          </p:cNvGraphicFramePr>
          <p:nvPr>
            <p:extLst>
              <p:ext uri="{D42A27DB-BD31-4B8C-83A1-F6EECF244321}">
                <p14:modId xmlns:p14="http://schemas.microsoft.com/office/powerpoint/2010/main" val="1129467617"/>
              </p:ext>
            </p:extLst>
          </p:nvPr>
        </p:nvGraphicFramePr>
        <p:xfrm>
          <a:off x="1524634" y="1252280"/>
          <a:ext cx="7208837" cy="4520177"/>
        </p:xfrm>
        <a:graphic>
          <a:graphicData uri="http://schemas.openxmlformats.org/presentationml/2006/ole">
            <mc:AlternateContent xmlns:mc="http://schemas.openxmlformats.org/markup-compatibility/2006">
              <mc:Choice xmlns:v="urn:schemas-microsoft-com:vml" Requires="v">
                <p:oleObj spid="_x0000_s440371" name="Chart" r:id="rId4" imgW="6238806" imgH="3209986" progId="Excel.Chart.8">
                  <p:embed/>
                </p:oleObj>
              </mc:Choice>
              <mc:Fallback>
                <p:oleObj name="Chart" r:id="rId4" imgW="6238806" imgH="3209986"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634" y="1252280"/>
                        <a:ext cx="7208837" cy="4520177"/>
                      </a:xfrm>
                      <a:prstGeom prst="rect">
                        <a:avLst/>
                      </a:prstGeom>
                      <a:noFill/>
                      <a:ln>
                        <a:noFill/>
                      </a:ln>
                      <a:effectLst/>
                      <a:extLst/>
                    </p:spPr>
                  </p:pic>
                </p:oleObj>
              </mc:Fallback>
            </mc:AlternateContent>
          </a:graphicData>
        </a:graphic>
      </p:graphicFrame>
      <p:sp>
        <p:nvSpPr>
          <p:cNvPr id="305183" name="Rectangle 41"/>
          <p:cNvSpPr>
            <a:spLocks noChangeArrowheads="1"/>
          </p:cNvSpPr>
          <p:nvPr/>
        </p:nvSpPr>
        <p:spPr bwMode="auto">
          <a:xfrm>
            <a:off x="5786567" y="2222500"/>
            <a:ext cx="228600" cy="190500"/>
          </a:xfrm>
          <a:prstGeom prst="rect">
            <a:avLst/>
          </a:prstGeom>
          <a:solidFill>
            <a:schemeClr val="tx1"/>
          </a:solidFill>
          <a:ln w="38100"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305184" name="TextBox 42"/>
          <p:cNvSpPr txBox="1">
            <a:spLocks noChangeArrowheads="1"/>
          </p:cNvSpPr>
          <p:nvPr/>
        </p:nvSpPr>
        <p:spPr bwMode="auto">
          <a:xfrm>
            <a:off x="5941060" y="1349375"/>
            <a:ext cx="2351087" cy="396875"/>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endParaRPr lang="en-US" sz="2000"/>
          </a:p>
        </p:txBody>
      </p:sp>
      <p:grpSp>
        <p:nvGrpSpPr>
          <p:cNvPr id="305185" name="Group 268"/>
          <p:cNvGrpSpPr>
            <a:grpSpLocks/>
          </p:cNvGrpSpPr>
          <p:nvPr/>
        </p:nvGrpSpPr>
        <p:grpSpPr bwMode="auto">
          <a:xfrm>
            <a:off x="430213" y="2436813"/>
            <a:ext cx="841375" cy="368300"/>
            <a:chOff x="2286001" y="4648200"/>
            <a:chExt cx="1577298" cy="388894"/>
          </a:xfrm>
        </p:grpSpPr>
        <p:pic>
          <p:nvPicPr>
            <p:cNvPr id="305194" name="Picture 3"/>
            <p:cNvPicPr>
              <a:picLocks noChangeAspect="1" noChangeArrowheads="1"/>
            </p:cNvPicPr>
            <p:nvPr/>
          </p:nvPicPr>
          <p:blipFill>
            <a:blip r:embed="rId6"/>
            <a:srcRect/>
            <a:stretch>
              <a:fillRect/>
            </a:stretch>
          </p:blipFill>
          <p:spPr bwMode="auto">
            <a:xfrm>
              <a:off x="2286001" y="4800601"/>
              <a:ext cx="365497" cy="74477"/>
            </a:xfrm>
            <a:prstGeom prst="rect">
              <a:avLst/>
            </a:prstGeom>
            <a:noFill/>
            <a:ln w="9525">
              <a:noFill/>
              <a:miter lim="800000"/>
              <a:headEnd/>
              <a:tailEnd/>
            </a:ln>
          </p:spPr>
        </p:pic>
        <p:pic>
          <p:nvPicPr>
            <p:cNvPr id="305195" name="Picture 3"/>
            <p:cNvPicPr>
              <a:picLocks noChangeAspect="1" noChangeArrowheads="1"/>
            </p:cNvPicPr>
            <p:nvPr/>
          </p:nvPicPr>
          <p:blipFill>
            <a:blip r:embed="rId6"/>
            <a:srcRect/>
            <a:stretch>
              <a:fillRect/>
            </a:stretch>
          </p:blipFill>
          <p:spPr bwMode="auto">
            <a:xfrm>
              <a:off x="2438400" y="4953000"/>
              <a:ext cx="365497" cy="74477"/>
            </a:xfrm>
            <a:prstGeom prst="rect">
              <a:avLst/>
            </a:prstGeom>
            <a:noFill/>
            <a:ln w="9525">
              <a:noFill/>
              <a:miter lim="800000"/>
              <a:headEnd/>
              <a:tailEnd/>
            </a:ln>
          </p:spPr>
        </p:pic>
        <p:pic>
          <p:nvPicPr>
            <p:cNvPr id="305196" name="Picture 3"/>
            <p:cNvPicPr>
              <a:picLocks noChangeAspect="1" noChangeArrowheads="1"/>
            </p:cNvPicPr>
            <p:nvPr/>
          </p:nvPicPr>
          <p:blipFill>
            <a:blip r:embed="rId6"/>
            <a:srcRect/>
            <a:stretch>
              <a:fillRect/>
            </a:stretch>
          </p:blipFill>
          <p:spPr bwMode="auto">
            <a:xfrm>
              <a:off x="2667000" y="4876800"/>
              <a:ext cx="365497" cy="74477"/>
            </a:xfrm>
            <a:prstGeom prst="rect">
              <a:avLst/>
            </a:prstGeom>
            <a:noFill/>
            <a:ln w="9525">
              <a:noFill/>
              <a:miter lim="800000"/>
              <a:headEnd/>
              <a:tailEnd/>
            </a:ln>
          </p:spPr>
        </p:pic>
        <p:pic>
          <p:nvPicPr>
            <p:cNvPr id="305197" name="Picture 3"/>
            <p:cNvPicPr>
              <a:picLocks noChangeAspect="1" noChangeArrowheads="1"/>
            </p:cNvPicPr>
            <p:nvPr/>
          </p:nvPicPr>
          <p:blipFill>
            <a:blip r:embed="rId6"/>
            <a:srcRect/>
            <a:stretch>
              <a:fillRect/>
            </a:stretch>
          </p:blipFill>
          <p:spPr bwMode="auto">
            <a:xfrm>
              <a:off x="2438400" y="4648200"/>
              <a:ext cx="365497" cy="74477"/>
            </a:xfrm>
            <a:prstGeom prst="rect">
              <a:avLst/>
            </a:prstGeom>
            <a:noFill/>
            <a:ln w="9525">
              <a:noFill/>
              <a:miter lim="800000"/>
              <a:headEnd/>
              <a:tailEnd/>
            </a:ln>
          </p:spPr>
        </p:pic>
        <p:pic>
          <p:nvPicPr>
            <p:cNvPr id="305198" name="Picture 3"/>
            <p:cNvPicPr>
              <a:picLocks noChangeAspect="1" noChangeArrowheads="1"/>
            </p:cNvPicPr>
            <p:nvPr/>
          </p:nvPicPr>
          <p:blipFill>
            <a:blip r:embed="rId6"/>
            <a:srcRect/>
            <a:stretch>
              <a:fillRect/>
            </a:stretch>
          </p:blipFill>
          <p:spPr bwMode="auto">
            <a:xfrm>
              <a:off x="2713608" y="4758431"/>
              <a:ext cx="365497" cy="74477"/>
            </a:xfrm>
            <a:prstGeom prst="rect">
              <a:avLst/>
            </a:prstGeom>
            <a:noFill/>
            <a:ln w="9525">
              <a:noFill/>
              <a:miter lim="800000"/>
              <a:headEnd/>
              <a:tailEnd/>
            </a:ln>
          </p:spPr>
        </p:pic>
        <p:pic>
          <p:nvPicPr>
            <p:cNvPr id="305199" name="Picture 3"/>
            <p:cNvPicPr>
              <a:picLocks noChangeAspect="1" noChangeArrowheads="1"/>
            </p:cNvPicPr>
            <p:nvPr/>
          </p:nvPicPr>
          <p:blipFill>
            <a:blip r:embed="rId6"/>
            <a:srcRect/>
            <a:stretch>
              <a:fillRect/>
            </a:stretch>
          </p:blipFill>
          <p:spPr bwMode="auto">
            <a:xfrm>
              <a:off x="2864528" y="4962617"/>
              <a:ext cx="365497" cy="74477"/>
            </a:xfrm>
            <a:prstGeom prst="rect">
              <a:avLst/>
            </a:prstGeom>
            <a:noFill/>
            <a:ln w="9525">
              <a:noFill/>
              <a:miter lim="800000"/>
              <a:headEnd/>
              <a:tailEnd/>
            </a:ln>
          </p:spPr>
        </p:pic>
        <p:pic>
          <p:nvPicPr>
            <p:cNvPr id="305200" name="Picture 3"/>
            <p:cNvPicPr>
              <a:picLocks noChangeAspect="1" noChangeArrowheads="1"/>
            </p:cNvPicPr>
            <p:nvPr/>
          </p:nvPicPr>
          <p:blipFill>
            <a:blip r:embed="rId6"/>
            <a:srcRect/>
            <a:stretch>
              <a:fillRect/>
            </a:stretch>
          </p:blipFill>
          <p:spPr bwMode="auto">
            <a:xfrm>
              <a:off x="2868967" y="4661516"/>
              <a:ext cx="365497" cy="74477"/>
            </a:xfrm>
            <a:prstGeom prst="rect">
              <a:avLst/>
            </a:prstGeom>
            <a:noFill/>
            <a:ln w="9525">
              <a:noFill/>
              <a:miter lim="800000"/>
              <a:headEnd/>
              <a:tailEnd/>
            </a:ln>
          </p:spPr>
        </p:pic>
        <p:pic>
          <p:nvPicPr>
            <p:cNvPr id="305201" name="Picture 3"/>
            <p:cNvPicPr>
              <a:picLocks noChangeAspect="1" noChangeArrowheads="1"/>
            </p:cNvPicPr>
            <p:nvPr/>
          </p:nvPicPr>
          <p:blipFill>
            <a:blip r:embed="rId6"/>
            <a:srcRect/>
            <a:stretch>
              <a:fillRect/>
            </a:stretch>
          </p:blipFill>
          <p:spPr bwMode="auto">
            <a:xfrm>
              <a:off x="3077592" y="4842768"/>
              <a:ext cx="365497" cy="74477"/>
            </a:xfrm>
            <a:prstGeom prst="rect">
              <a:avLst/>
            </a:prstGeom>
            <a:noFill/>
            <a:ln w="9525">
              <a:noFill/>
              <a:miter lim="800000"/>
              <a:headEnd/>
              <a:tailEnd/>
            </a:ln>
          </p:spPr>
        </p:pic>
        <p:pic>
          <p:nvPicPr>
            <p:cNvPr id="305202" name="Picture 3"/>
            <p:cNvPicPr>
              <a:picLocks noChangeAspect="1" noChangeArrowheads="1"/>
            </p:cNvPicPr>
            <p:nvPr/>
          </p:nvPicPr>
          <p:blipFill>
            <a:blip r:embed="rId6"/>
            <a:srcRect/>
            <a:stretch>
              <a:fillRect/>
            </a:stretch>
          </p:blipFill>
          <p:spPr bwMode="auto">
            <a:xfrm>
              <a:off x="3279559" y="4724399"/>
              <a:ext cx="365497" cy="74477"/>
            </a:xfrm>
            <a:prstGeom prst="rect">
              <a:avLst/>
            </a:prstGeom>
            <a:noFill/>
            <a:ln w="9525">
              <a:noFill/>
              <a:miter lim="800000"/>
              <a:headEnd/>
              <a:tailEnd/>
            </a:ln>
          </p:spPr>
        </p:pic>
        <p:pic>
          <p:nvPicPr>
            <p:cNvPr id="305203" name="Picture 3"/>
            <p:cNvPicPr>
              <a:picLocks noChangeAspect="1" noChangeArrowheads="1"/>
            </p:cNvPicPr>
            <p:nvPr/>
          </p:nvPicPr>
          <p:blipFill>
            <a:blip r:embed="rId6"/>
            <a:srcRect/>
            <a:stretch>
              <a:fillRect/>
            </a:stretch>
          </p:blipFill>
          <p:spPr bwMode="auto">
            <a:xfrm>
              <a:off x="3311371" y="4962616"/>
              <a:ext cx="365497" cy="74477"/>
            </a:xfrm>
            <a:prstGeom prst="rect">
              <a:avLst/>
            </a:prstGeom>
            <a:noFill/>
            <a:ln w="9525">
              <a:noFill/>
              <a:miter lim="800000"/>
              <a:headEnd/>
              <a:tailEnd/>
            </a:ln>
          </p:spPr>
        </p:pic>
        <p:pic>
          <p:nvPicPr>
            <p:cNvPr id="305204" name="Picture 3"/>
            <p:cNvPicPr>
              <a:picLocks noChangeAspect="1" noChangeArrowheads="1"/>
            </p:cNvPicPr>
            <p:nvPr/>
          </p:nvPicPr>
          <p:blipFill>
            <a:blip r:embed="rId6"/>
            <a:srcRect/>
            <a:stretch>
              <a:fillRect/>
            </a:stretch>
          </p:blipFill>
          <p:spPr bwMode="auto">
            <a:xfrm>
              <a:off x="3497802" y="4842767"/>
              <a:ext cx="365497" cy="74477"/>
            </a:xfrm>
            <a:prstGeom prst="rect">
              <a:avLst/>
            </a:prstGeom>
            <a:noFill/>
            <a:ln w="9525">
              <a:noFill/>
              <a:miter lim="800000"/>
              <a:headEnd/>
              <a:tailEnd/>
            </a:ln>
          </p:spPr>
        </p:pic>
        <p:pic>
          <p:nvPicPr>
            <p:cNvPr id="305205" name="Picture 3"/>
            <p:cNvPicPr>
              <a:picLocks noChangeAspect="1" noChangeArrowheads="1"/>
            </p:cNvPicPr>
            <p:nvPr/>
          </p:nvPicPr>
          <p:blipFill>
            <a:blip r:embed="rId6"/>
            <a:srcRect/>
            <a:stretch>
              <a:fillRect/>
            </a:stretch>
          </p:blipFill>
          <p:spPr bwMode="auto">
            <a:xfrm>
              <a:off x="3434179" y="4653377"/>
              <a:ext cx="365497" cy="74477"/>
            </a:xfrm>
            <a:prstGeom prst="rect">
              <a:avLst/>
            </a:prstGeom>
            <a:noFill/>
            <a:ln w="9525">
              <a:noFill/>
              <a:miter lim="800000"/>
              <a:headEnd/>
              <a:tailEnd/>
            </a:ln>
          </p:spPr>
        </p:pic>
      </p:grpSp>
      <p:sp>
        <p:nvSpPr>
          <p:cNvPr id="305186" name="TextBox 70"/>
          <p:cNvSpPr txBox="1">
            <a:spLocks noChangeArrowheads="1"/>
          </p:cNvSpPr>
          <p:nvPr/>
        </p:nvSpPr>
        <p:spPr bwMode="auto">
          <a:xfrm>
            <a:off x="-214313" y="2894013"/>
            <a:ext cx="2130426" cy="708025"/>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solidFill>
                  <a:srgbClr val="0000FF"/>
                </a:solidFill>
              </a:rPr>
              <a:t>Short</a:t>
            </a:r>
            <a:r>
              <a:rPr lang="en-US" sz="2000"/>
              <a:t> insert library only</a:t>
            </a:r>
          </a:p>
        </p:txBody>
      </p:sp>
      <p:sp>
        <p:nvSpPr>
          <p:cNvPr id="305187" name="TextBox 74"/>
          <p:cNvSpPr txBox="1">
            <a:spLocks noChangeArrowheads="1"/>
          </p:cNvSpPr>
          <p:nvPr/>
        </p:nvSpPr>
        <p:spPr bwMode="auto">
          <a:xfrm>
            <a:off x="6007229" y="2109788"/>
            <a:ext cx="2311400" cy="701675"/>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a:t>Assemblies from simulated data</a:t>
            </a:r>
          </a:p>
        </p:txBody>
      </p:sp>
      <p:sp>
        <p:nvSpPr>
          <p:cNvPr id="76" name="Rectangle 2"/>
          <p:cNvSpPr>
            <a:spLocks noGrp="1"/>
          </p:cNvSpPr>
          <p:nvPr>
            <p:ph type="title" idx="4294967295"/>
          </p:nvPr>
        </p:nvSpPr>
        <p:spPr>
          <a:xfrm>
            <a:off x="868363" y="9525"/>
            <a:ext cx="8274050" cy="728663"/>
          </a:xfrm>
        </p:spPr>
        <p:txBody>
          <a:bodyPr/>
          <a:lstStyle/>
          <a:p>
            <a:pPr eaLnBrk="1" hangingPunct="1">
              <a:defRPr/>
            </a:pPr>
            <a:r>
              <a:rPr lang="en-US" sz="2800" smtClean="0">
                <a:effectLst>
                  <a:outerShdw blurRad="38100" dist="38100" dir="2700000" algn="tl">
                    <a:srgbClr val="C0C0C0"/>
                  </a:outerShdw>
                </a:effectLst>
                <a:latin typeface="Arial" charset="0"/>
                <a:cs typeface="Arial" charset="0"/>
              </a:rPr>
              <a:t>How fragmented are short read assemblies?</a:t>
            </a:r>
          </a:p>
        </p:txBody>
      </p:sp>
      <p:sp>
        <p:nvSpPr>
          <p:cNvPr id="305189" name="TextBox 33"/>
          <p:cNvSpPr txBox="1">
            <a:spLocks noChangeArrowheads="1"/>
          </p:cNvSpPr>
          <p:nvPr/>
        </p:nvSpPr>
        <p:spPr bwMode="auto">
          <a:xfrm>
            <a:off x="436563" y="5824538"/>
            <a:ext cx="8351837" cy="830262"/>
          </a:xfrm>
          <a:prstGeom prst="rect">
            <a:avLst/>
          </a:prstGeom>
          <a:solidFill>
            <a:srgbClr val="FFFF00"/>
          </a:solidFill>
          <a:ln w="9525">
            <a:solidFill>
              <a:schemeClr val="tx1"/>
            </a:solidFill>
            <a:miter lim="800000"/>
            <a:headEnd/>
            <a:tailEnd/>
          </a:ln>
        </p:spPr>
        <p:txBody>
          <a:bodyPr>
            <a:spAutoFit/>
          </a:bodyPr>
          <a:lstStyle/>
          <a:p>
            <a:pPr eaLnBrk="0" hangingPunct="0">
              <a:buClr>
                <a:srgbClr val="063DE8"/>
              </a:buClr>
              <a:buFont typeface="Wingdings" pitchFamily="2" charset="2"/>
              <a:buNone/>
            </a:pPr>
            <a:r>
              <a:rPr lang="en-US" sz="2400" dirty="0">
                <a:cs typeface="Arial" charset="0"/>
              </a:rPr>
              <a:t>Assemblies using only </a:t>
            </a:r>
            <a:r>
              <a:rPr lang="en-US" sz="2400" dirty="0">
                <a:solidFill>
                  <a:srgbClr val="0000FF"/>
                </a:solidFill>
                <a:cs typeface="Arial" charset="0"/>
              </a:rPr>
              <a:t>short</a:t>
            </a:r>
            <a:r>
              <a:rPr lang="en-US" sz="2400" dirty="0">
                <a:cs typeface="Arial" charset="0"/>
              </a:rPr>
              <a:t> insert </a:t>
            </a:r>
            <a:r>
              <a:rPr lang="en-US" sz="2400" dirty="0" smtClean="0">
                <a:cs typeface="Arial" charset="0"/>
              </a:rPr>
              <a:t>libraries </a:t>
            </a:r>
            <a:r>
              <a:rPr lang="en-US" sz="2400" dirty="0">
                <a:cs typeface="Arial" charset="0"/>
              </a:rPr>
              <a:t>are acceptable (&lt;100 scaffolds</a:t>
            </a:r>
            <a:r>
              <a:rPr lang="en-US" sz="2400" dirty="0" smtClean="0">
                <a:cs typeface="Arial" charset="0"/>
              </a:rPr>
              <a:t>) but not ideal</a:t>
            </a:r>
            <a:endParaRPr lang="en-US" sz="2400" dirty="0">
              <a:cs typeface="Arial" charset="0"/>
            </a:endParaRPr>
          </a:p>
        </p:txBody>
      </p:sp>
      <p:grpSp>
        <p:nvGrpSpPr>
          <p:cNvPr id="305190" name="Group 8"/>
          <p:cNvGrpSpPr>
            <a:grpSpLocks/>
          </p:cNvGrpSpPr>
          <p:nvPr/>
        </p:nvGrpSpPr>
        <p:grpSpPr bwMode="auto">
          <a:xfrm>
            <a:off x="2841589" y="858070"/>
            <a:ext cx="4038285" cy="3067202"/>
            <a:chOff x="2374837" y="650504"/>
            <a:chExt cx="4849239" cy="4344829"/>
          </a:xfrm>
        </p:grpSpPr>
        <p:cxnSp>
          <p:nvCxnSpPr>
            <p:cNvPr id="5" name="Straight Connector 4"/>
            <p:cNvCxnSpPr>
              <a:cxnSpLocks noChangeShapeType="1"/>
            </p:cNvCxnSpPr>
            <p:nvPr/>
          </p:nvCxnSpPr>
          <p:spPr bwMode="auto">
            <a:xfrm>
              <a:off x="3268116" y="1169201"/>
              <a:ext cx="0" cy="3826132"/>
            </a:xfrm>
            <a:prstGeom prst="line">
              <a:avLst/>
            </a:prstGeom>
            <a:noFill/>
            <a:ln w="19050" algn="ctr">
              <a:solidFill>
                <a:srgbClr val="FF0000"/>
              </a:solidFill>
              <a:prstDash val="sysDash"/>
              <a:round/>
              <a:headEnd/>
              <a:tailEnd/>
            </a:ln>
            <a:effectLst>
              <a:outerShdw dist="20000" dir="5400000" rotWithShape="0">
                <a:srgbClr val="000000">
                  <a:alpha val="37999"/>
                </a:srgbClr>
              </a:outerShdw>
            </a:effectLst>
          </p:spPr>
        </p:cxnSp>
        <p:sp>
          <p:nvSpPr>
            <p:cNvPr id="305193" name="TextBox 6"/>
            <p:cNvSpPr txBox="1">
              <a:spLocks noChangeArrowheads="1"/>
            </p:cNvSpPr>
            <p:nvPr/>
          </p:nvSpPr>
          <p:spPr bwMode="auto">
            <a:xfrm>
              <a:off x="2374837" y="650504"/>
              <a:ext cx="4849239" cy="472316"/>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1600" dirty="0">
                  <a:solidFill>
                    <a:srgbClr val="FF0000"/>
                  </a:solidFill>
                  <a:cs typeface="Arial" charset="0"/>
                </a:rPr>
                <a:t>Goal: genome in 1 </a:t>
              </a:r>
              <a:r>
                <a:rPr lang="en-US" sz="1600" dirty="0" smtClean="0">
                  <a:solidFill>
                    <a:srgbClr val="FF0000"/>
                  </a:solidFill>
                  <a:cs typeface="Arial" charset="0"/>
                </a:rPr>
                <a:t>scaffold </a:t>
              </a:r>
              <a:r>
                <a:rPr lang="en-US" sz="1600" dirty="0" smtClean="0">
                  <a:solidFill>
                    <a:srgbClr val="FF0000"/>
                  </a:solidFill>
                </a:rPr>
                <a:t>per replicon</a:t>
              </a:r>
              <a:endParaRPr lang="en-US" sz="1600" dirty="0">
                <a:solidFill>
                  <a:srgbClr val="FF0000"/>
                </a:solidFill>
              </a:endParaRPr>
            </a:p>
          </p:txBody>
        </p:sp>
      </p:grpSp>
      <p:sp>
        <p:nvSpPr>
          <p:cNvPr id="305191" name="Text Box 27"/>
          <p:cNvSpPr txBox="1">
            <a:spLocks noChangeArrowheads="1"/>
          </p:cNvSpPr>
          <p:nvPr/>
        </p:nvSpPr>
        <p:spPr bwMode="auto">
          <a:xfrm>
            <a:off x="2055207" y="2537702"/>
            <a:ext cx="2476500" cy="274638"/>
          </a:xfrm>
          <a:prstGeom prst="rect">
            <a:avLst/>
          </a:prstGeom>
          <a:noFill/>
          <a:ln w="9525">
            <a:noFill/>
            <a:miter lim="800000"/>
            <a:headEnd/>
            <a:tailEnd/>
          </a:ln>
        </p:spPr>
        <p:txBody>
          <a:bodyPr>
            <a:spAutoFit/>
          </a:bodyPr>
          <a:lstStyle/>
          <a:p>
            <a:pPr>
              <a:spcBef>
                <a:spcPct val="50000"/>
              </a:spcBef>
            </a:pPr>
            <a:r>
              <a:rPr lang="en-US" sz="1200" dirty="0"/>
              <a:t>(7 replicons)</a:t>
            </a:r>
          </a:p>
        </p:txBody>
      </p:sp>
    </p:spTree>
    <p:extLst>
      <p:ext uri="{BB962C8B-B14F-4D97-AF65-F5344CB8AC3E}">
        <p14:creationId xmlns:p14="http://schemas.microsoft.com/office/powerpoint/2010/main" val="1110509054"/>
      </p:ext>
    </p:extLst>
  </p:cSld>
  <p:clrMapOvr>
    <a:masterClrMapping/>
  </p:clrMapOvr>
  <p:transition xmlns:p14="http://schemas.microsoft.com/office/powerpoint/2010/main" spd="slow" advTm="953"/>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7" name="Rectangle 41"/>
          <p:cNvSpPr>
            <a:spLocks noChangeArrowheads="1"/>
          </p:cNvSpPr>
          <p:nvPr/>
        </p:nvSpPr>
        <p:spPr bwMode="auto">
          <a:xfrm>
            <a:off x="6129338" y="2222500"/>
            <a:ext cx="228600" cy="190500"/>
          </a:xfrm>
          <a:prstGeom prst="rect">
            <a:avLst/>
          </a:prstGeom>
          <a:solidFill>
            <a:schemeClr val="tx1"/>
          </a:solidFill>
          <a:ln w="38100"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444418" name="TextBox 42"/>
          <p:cNvSpPr txBox="1">
            <a:spLocks noChangeArrowheads="1"/>
          </p:cNvSpPr>
          <p:nvPr/>
        </p:nvSpPr>
        <p:spPr bwMode="auto">
          <a:xfrm>
            <a:off x="6351588" y="1349375"/>
            <a:ext cx="2351087" cy="708025"/>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a:t>Assemblies from real data</a:t>
            </a:r>
          </a:p>
        </p:txBody>
      </p:sp>
      <p:graphicFrame>
        <p:nvGraphicFramePr>
          <p:cNvPr id="46" name="Chart 45"/>
          <p:cNvGraphicFramePr/>
          <p:nvPr/>
        </p:nvGraphicFramePr>
        <p:xfrm>
          <a:off x="1376948" y="1003935"/>
          <a:ext cx="5521159" cy="4494965"/>
        </p:xfrm>
        <a:graphic>
          <a:graphicData uri="http://schemas.openxmlformats.org/drawingml/2006/chart">
            <c:chart xmlns:c="http://schemas.openxmlformats.org/drawingml/2006/chart" xmlns:r="http://schemas.openxmlformats.org/officeDocument/2006/relationships" r:id="rId3"/>
          </a:graphicData>
        </a:graphic>
      </p:graphicFrame>
      <p:sp>
        <p:nvSpPr>
          <p:cNvPr id="444420" name="Rectangle 47"/>
          <p:cNvSpPr>
            <a:spLocks noChangeArrowheads="1"/>
          </p:cNvSpPr>
          <p:nvPr/>
        </p:nvSpPr>
        <p:spPr bwMode="auto">
          <a:xfrm>
            <a:off x="6129338" y="1465263"/>
            <a:ext cx="228600" cy="190500"/>
          </a:xfrm>
          <a:prstGeom prst="rect">
            <a:avLst/>
          </a:prstGeom>
          <a:solidFill>
            <a:srgbClr val="00B050"/>
          </a:solidFill>
          <a:ln w="38100"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nvGrpSpPr>
          <p:cNvPr id="444421" name="Group 268"/>
          <p:cNvGrpSpPr>
            <a:grpSpLocks/>
          </p:cNvGrpSpPr>
          <p:nvPr/>
        </p:nvGrpSpPr>
        <p:grpSpPr bwMode="auto">
          <a:xfrm>
            <a:off x="430213" y="2436813"/>
            <a:ext cx="841375" cy="368300"/>
            <a:chOff x="2286001" y="4648200"/>
            <a:chExt cx="1577298" cy="388894"/>
          </a:xfrm>
        </p:grpSpPr>
        <p:pic>
          <p:nvPicPr>
            <p:cNvPr id="444431" name="Picture 3"/>
            <p:cNvPicPr>
              <a:picLocks noChangeAspect="1" noChangeArrowheads="1"/>
            </p:cNvPicPr>
            <p:nvPr/>
          </p:nvPicPr>
          <p:blipFill>
            <a:blip r:embed="rId4"/>
            <a:srcRect/>
            <a:stretch>
              <a:fillRect/>
            </a:stretch>
          </p:blipFill>
          <p:spPr bwMode="auto">
            <a:xfrm>
              <a:off x="2286001" y="4800601"/>
              <a:ext cx="365497" cy="74477"/>
            </a:xfrm>
            <a:prstGeom prst="rect">
              <a:avLst/>
            </a:prstGeom>
            <a:noFill/>
            <a:ln w="9525">
              <a:noFill/>
              <a:miter lim="800000"/>
              <a:headEnd/>
              <a:tailEnd/>
            </a:ln>
          </p:spPr>
        </p:pic>
        <p:pic>
          <p:nvPicPr>
            <p:cNvPr id="444432" name="Picture 3"/>
            <p:cNvPicPr>
              <a:picLocks noChangeAspect="1" noChangeArrowheads="1"/>
            </p:cNvPicPr>
            <p:nvPr/>
          </p:nvPicPr>
          <p:blipFill>
            <a:blip r:embed="rId4"/>
            <a:srcRect/>
            <a:stretch>
              <a:fillRect/>
            </a:stretch>
          </p:blipFill>
          <p:spPr bwMode="auto">
            <a:xfrm>
              <a:off x="2438400" y="4953000"/>
              <a:ext cx="365497" cy="74477"/>
            </a:xfrm>
            <a:prstGeom prst="rect">
              <a:avLst/>
            </a:prstGeom>
            <a:noFill/>
            <a:ln w="9525">
              <a:noFill/>
              <a:miter lim="800000"/>
              <a:headEnd/>
              <a:tailEnd/>
            </a:ln>
          </p:spPr>
        </p:pic>
        <p:pic>
          <p:nvPicPr>
            <p:cNvPr id="444433" name="Picture 3"/>
            <p:cNvPicPr>
              <a:picLocks noChangeAspect="1" noChangeArrowheads="1"/>
            </p:cNvPicPr>
            <p:nvPr/>
          </p:nvPicPr>
          <p:blipFill>
            <a:blip r:embed="rId4"/>
            <a:srcRect/>
            <a:stretch>
              <a:fillRect/>
            </a:stretch>
          </p:blipFill>
          <p:spPr bwMode="auto">
            <a:xfrm>
              <a:off x="2667000" y="4876800"/>
              <a:ext cx="365497" cy="74477"/>
            </a:xfrm>
            <a:prstGeom prst="rect">
              <a:avLst/>
            </a:prstGeom>
            <a:noFill/>
            <a:ln w="9525">
              <a:noFill/>
              <a:miter lim="800000"/>
              <a:headEnd/>
              <a:tailEnd/>
            </a:ln>
          </p:spPr>
        </p:pic>
        <p:pic>
          <p:nvPicPr>
            <p:cNvPr id="444434" name="Picture 3"/>
            <p:cNvPicPr>
              <a:picLocks noChangeAspect="1" noChangeArrowheads="1"/>
            </p:cNvPicPr>
            <p:nvPr/>
          </p:nvPicPr>
          <p:blipFill>
            <a:blip r:embed="rId4"/>
            <a:srcRect/>
            <a:stretch>
              <a:fillRect/>
            </a:stretch>
          </p:blipFill>
          <p:spPr bwMode="auto">
            <a:xfrm>
              <a:off x="2438400" y="4648200"/>
              <a:ext cx="365497" cy="74477"/>
            </a:xfrm>
            <a:prstGeom prst="rect">
              <a:avLst/>
            </a:prstGeom>
            <a:noFill/>
            <a:ln w="9525">
              <a:noFill/>
              <a:miter lim="800000"/>
              <a:headEnd/>
              <a:tailEnd/>
            </a:ln>
          </p:spPr>
        </p:pic>
        <p:pic>
          <p:nvPicPr>
            <p:cNvPr id="444435" name="Picture 3"/>
            <p:cNvPicPr>
              <a:picLocks noChangeAspect="1" noChangeArrowheads="1"/>
            </p:cNvPicPr>
            <p:nvPr/>
          </p:nvPicPr>
          <p:blipFill>
            <a:blip r:embed="rId4"/>
            <a:srcRect/>
            <a:stretch>
              <a:fillRect/>
            </a:stretch>
          </p:blipFill>
          <p:spPr bwMode="auto">
            <a:xfrm>
              <a:off x="2713608" y="4758431"/>
              <a:ext cx="365497" cy="74477"/>
            </a:xfrm>
            <a:prstGeom prst="rect">
              <a:avLst/>
            </a:prstGeom>
            <a:noFill/>
            <a:ln w="9525">
              <a:noFill/>
              <a:miter lim="800000"/>
              <a:headEnd/>
              <a:tailEnd/>
            </a:ln>
          </p:spPr>
        </p:pic>
        <p:pic>
          <p:nvPicPr>
            <p:cNvPr id="444436" name="Picture 3"/>
            <p:cNvPicPr>
              <a:picLocks noChangeAspect="1" noChangeArrowheads="1"/>
            </p:cNvPicPr>
            <p:nvPr/>
          </p:nvPicPr>
          <p:blipFill>
            <a:blip r:embed="rId4"/>
            <a:srcRect/>
            <a:stretch>
              <a:fillRect/>
            </a:stretch>
          </p:blipFill>
          <p:spPr bwMode="auto">
            <a:xfrm>
              <a:off x="2864528" y="4962617"/>
              <a:ext cx="365497" cy="74477"/>
            </a:xfrm>
            <a:prstGeom prst="rect">
              <a:avLst/>
            </a:prstGeom>
            <a:noFill/>
            <a:ln w="9525">
              <a:noFill/>
              <a:miter lim="800000"/>
              <a:headEnd/>
              <a:tailEnd/>
            </a:ln>
          </p:spPr>
        </p:pic>
        <p:pic>
          <p:nvPicPr>
            <p:cNvPr id="444437" name="Picture 3"/>
            <p:cNvPicPr>
              <a:picLocks noChangeAspect="1" noChangeArrowheads="1"/>
            </p:cNvPicPr>
            <p:nvPr/>
          </p:nvPicPr>
          <p:blipFill>
            <a:blip r:embed="rId4"/>
            <a:srcRect/>
            <a:stretch>
              <a:fillRect/>
            </a:stretch>
          </p:blipFill>
          <p:spPr bwMode="auto">
            <a:xfrm>
              <a:off x="2868967" y="4661516"/>
              <a:ext cx="365497" cy="74477"/>
            </a:xfrm>
            <a:prstGeom prst="rect">
              <a:avLst/>
            </a:prstGeom>
            <a:noFill/>
            <a:ln w="9525">
              <a:noFill/>
              <a:miter lim="800000"/>
              <a:headEnd/>
              <a:tailEnd/>
            </a:ln>
          </p:spPr>
        </p:pic>
        <p:pic>
          <p:nvPicPr>
            <p:cNvPr id="444438" name="Picture 3"/>
            <p:cNvPicPr>
              <a:picLocks noChangeAspect="1" noChangeArrowheads="1"/>
            </p:cNvPicPr>
            <p:nvPr/>
          </p:nvPicPr>
          <p:blipFill>
            <a:blip r:embed="rId4"/>
            <a:srcRect/>
            <a:stretch>
              <a:fillRect/>
            </a:stretch>
          </p:blipFill>
          <p:spPr bwMode="auto">
            <a:xfrm>
              <a:off x="3077592" y="4842768"/>
              <a:ext cx="365497" cy="74477"/>
            </a:xfrm>
            <a:prstGeom prst="rect">
              <a:avLst/>
            </a:prstGeom>
            <a:noFill/>
            <a:ln w="9525">
              <a:noFill/>
              <a:miter lim="800000"/>
              <a:headEnd/>
              <a:tailEnd/>
            </a:ln>
          </p:spPr>
        </p:pic>
        <p:pic>
          <p:nvPicPr>
            <p:cNvPr id="444439" name="Picture 3"/>
            <p:cNvPicPr>
              <a:picLocks noChangeAspect="1" noChangeArrowheads="1"/>
            </p:cNvPicPr>
            <p:nvPr/>
          </p:nvPicPr>
          <p:blipFill>
            <a:blip r:embed="rId4"/>
            <a:srcRect/>
            <a:stretch>
              <a:fillRect/>
            </a:stretch>
          </p:blipFill>
          <p:spPr bwMode="auto">
            <a:xfrm>
              <a:off x="3279559" y="4724399"/>
              <a:ext cx="365497" cy="74477"/>
            </a:xfrm>
            <a:prstGeom prst="rect">
              <a:avLst/>
            </a:prstGeom>
            <a:noFill/>
            <a:ln w="9525">
              <a:noFill/>
              <a:miter lim="800000"/>
              <a:headEnd/>
              <a:tailEnd/>
            </a:ln>
          </p:spPr>
        </p:pic>
        <p:pic>
          <p:nvPicPr>
            <p:cNvPr id="444440" name="Picture 3"/>
            <p:cNvPicPr>
              <a:picLocks noChangeAspect="1" noChangeArrowheads="1"/>
            </p:cNvPicPr>
            <p:nvPr/>
          </p:nvPicPr>
          <p:blipFill>
            <a:blip r:embed="rId4"/>
            <a:srcRect/>
            <a:stretch>
              <a:fillRect/>
            </a:stretch>
          </p:blipFill>
          <p:spPr bwMode="auto">
            <a:xfrm>
              <a:off x="3311371" y="4962616"/>
              <a:ext cx="365497" cy="74477"/>
            </a:xfrm>
            <a:prstGeom prst="rect">
              <a:avLst/>
            </a:prstGeom>
            <a:noFill/>
            <a:ln w="9525">
              <a:noFill/>
              <a:miter lim="800000"/>
              <a:headEnd/>
              <a:tailEnd/>
            </a:ln>
          </p:spPr>
        </p:pic>
        <p:pic>
          <p:nvPicPr>
            <p:cNvPr id="444441" name="Picture 3"/>
            <p:cNvPicPr>
              <a:picLocks noChangeAspect="1" noChangeArrowheads="1"/>
            </p:cNvPicPr>
            <p:nvPr/>
          </p:nvPicPr>
          <p:blipFill>
            <a:blip r:embed="rId4"/>
            <a:srcRect/>
            <a:stretch>
              <a:fillRect/>
            </a:stretch>
          </p:blipFill>
          <p:spPr bwMode="auto">
            <a:xfrm>
              <a:off x="3497802" y="4842767"/>
              <a:ext cx="365497" cy="74477"/>
            </a:xfrm>
            <a:prstGeom prst="rect">
              <a:avLst/>
            </a:prstGeom>
            <a:noFill/>
            <a:ln w="9525">
              <a:noFill/>
              <a:miter lim="800000"/>
              <a:headEnd/>
              <a:tailEnd/>
            </a:ln>
          </p:spPr>
        </p:pic>
        <p:pic>
          <p:nvPicPr>
            <p:cNvPr id="444442" name="Picture 3"/>
            <p:cNvPicPr>
              <a:picLocks noChangeAspect="1" noChangeArrowheads="1"/>
            </p:cNvPicPr>
            <p:nvPr/>
          </p:nvPicPr>
          <p:blipFill>
            <a:blip r:embed="rId4"/>
            <a:srcRect/>
            <a:stretch>
              <a:fillRect/>
            </a:stretch>
          </p:blipFill>
          <p:spPr bwMode="auto">
            <a:xfrm>
              <a:off x="3434179" y="4653377"/>
              <a:ext cx="365497" cy="74477"/>
            </a:xfrm>
            <a:prstGeom prst="rect">
              <a:avLst/>
            </a:prstGeom>
            <a:noFill/>
            <a:ln w="9525">
              <a:noFill/>
              <a:miter lim="800000"/>
              <a:headEnd/>
              <a:tailEnd/>
            </a:ln>
          </p:spPr>
        </p:pic>
      </p:grpSp>
      <p:sp>
        <p:nvSpPr>
          <p:cNvPr id="444422" name="TextBox 70"/>
          <p:cNvSpPr txBox="1">
            <a:spLocks noChangeArrowheads="1"/>
          </p:cNvSpPr>
          <p:nvPr/>
        </p:nvSpPr>
        <p:spPr bwMode="auto">
          <a:xfrm>
            <a:off x="-214313" y="2894013"/>
            <a:ext cx="2130426" cy="708025"/>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solidFill>
                  <a:srgbClr val="0000FF"/>
                </a:solidFill>
              </a:rPr>
              <a:t>Short</a:t>
            </a:r>
            <a:r>
              <a:rPr lang="en-US" sz="2000"/>
              <a:t> insert library only</a:t>
            </a:r>
          </a:p>
        </p:txBody>
      </p:sp>
      <p:sp>
        <p:nvSpPr>
          <p:cNvPr id="444423" name="TextBox 74"/>
          <p:cNvSpPr txBox="1">
            <a:spLocks noChangeArrowheads="1"/>
          </p:cNvSpPr>
          <p:nvPr/>
        </p:nvSpPr>
        <p:spPr bwMode="auto">
          <a:xfrm>
            <a:off x="6350000" y="2109788"/>
            <a:ext cx="2311400" cy="708025"/>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a:t>Assemblies from simulated data</a:t>
            </a:r>
          </a:p>
        </p:txBody>
      </p:sp>
      <p:sp>
        <p:nvSpPr>
          <p:cNvPr id="76" name="Rectangle 2"/>
          <p:cNvSpPr>
            <a:spLocks noGrp="1"/>
          </p:cNvSpPr>
          <p:nvPr>
            <p:ph type="title"/>
          </p:nvPr>
        </p:nvSpPr>
        <p:spPr>
          <a:xfrm>
            <a:off x="868363" y="9525"/>
            <a:ext cx="8274050" cy="728663"/>
          </a:xfrm>
        </p:spPr>
        <p:txBody>
          <a:bodyPr/>
          <a:lstStyle/>
          <a:p>
            <a:pPr eaLnBrk="1" hangingPunct="1">
              <a:defRPr/>
            </a:pPr>
            <a:r>
              <a:rPr lang="en-US" sz="2800" dirty="0" smtClean="0"/>
              <a:t>How good are short read assemblies?</a:t>
            </a:r>
          </a:p>
        </p:txBody>
      </p:sp>
      <p:sp>
        <p:nvSpPr>
          <p:cNvPr id="444425" name="TextBox 49"/>
          <p:cNvSpPr txBox="1">
            <a:spLocks noChangeArrowheads="1"/>
          </p:cNvSpPr>
          <p:nvPr/>
        </p:nvSpPr>
        <p:spPr bwMode="auto">
          <a:xfrm>
            <a:off x="3557588" y="5403850"/>
            <a:ext cx="2657475" cy="400050"/>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a:t>Number of scaffolds</a:t>
            </a:r>
          </a:p>
        </p:txBody>
      </p:sp>
      <p:sp>
        <p:nvSpPr>
          <p:cNvPr id="444426" name="TextBox 33"/>
          <p:cNvSpPr txBox="1">
            <a:spLocks noChangeArrowheads="1"/>
          </p:cNvSpPr>
          <p:nvPr/>
        </p:nvSpPr>
        <p:spPr bwMode="auto">
          <a:xfrm>
            <a:off x="436563" y="5824538"/>
            <a:ext cx="8351837" cy="830262"/>
          </a:xfrm>
          <a:prstGeom prst="rect">
            <a:avLst/>
          </a:prstGeom>
          <a:solidFill>
            <a:srgbClr val="FFFF00"/>
          </a:solidFill>
          <a:ln w="9525">
            <a:solidFill>
              <a:schemeClr val="tx1"/>
            </a:solidFill>
            <a:miter lim="800000"/>
            <a:headEnd/>
            <a:tailEnd/>
          </a:ln>
        </p:spPr>
        <p:txBody>
          <a:bodyPr>
            <a:spAutoFit/>
          </a:bodyPr>
          <a:lstStyle/>
          <a:p>
            <a:pPr eaLnBrk="0" hangingPunct="0">
              <a:buClr>
                <a:srgbClr val="063DE8"/>
              </a:buClr>
              <a:buFont typeface="Wingdings" pitchFamily="2" charset="2"/>
              <a:buNone/>
            </a:pPr>
            <a:r>
              <a:rPr lang="en-US" sz="2400">
                <a:cs typeface="Arial" charset="0"/>
              </a:rPr>
              <a:t>Assemblies using only </a:t>
            </a:r>
            <a:r>
              <a:rPr lang="en-US" sz="2400">
                <a:solidFill>
                  <a:srgbClr val="0000FF"/>
                </a:solidFill>
                <a:cs typeface="Arial" charset="0"/>
              </a:rPr>
              <a:t>short</a:t>
            </a:r>
            <a:r>
              <a:rPr lang="en-US" sz="2400">
                <a:cs typeface="Arial" charset="0"/>
              </a:rPr>
              <a:t> insert sequencing libraries are acceptable (&lt;100 scaffolds)</a:t>
            </a:r>
          </a:p>
        </p:txBody>
      </p:sp>
      <p:grpSp>
        <p:nvGrpSpPr>
          <p:cNvPr id="444427" name="Group 8"/>
          <p:cNvGrpSpPr>
            <a:grpSpLocks/>
          </p:cNvGrpSpPr>
          <p:nvPr/>
        </p:nvGrpSpPr>
        <p:grpSpPr bwMode="auto">
          <a:xfrm>
            <a:off x="2533809" y="795338"/>
            <a:ext cx="4038285" cy="4200525"/>
            <a:chOff x="2534325" y="795872"/>
            <a:chExt cx="4037275" cy="4199461"/>
          </a:xfrm>
        </p:grpSpPr>
        <p:cxnSp>
          <p:nvCxnSpPr>
            <p:cNvPr id="5" name="Straight Connector 4"/>
            <p:cNvCxnSpPr>
              <a:cxnSpLocks noChangeShapeType="1"/>
            </p:cNvCxnSpPr>
            <p:nvPr/>
          </p:nvCxnSpPr>
          <p:spPr bwMode="auto">
            <a:xfrm>
              <a:off x="3267406" y="1168840"/>
              <a:ext cx="0" cy="3826493"/>
            </a:xfrm>
            <a:prstGeom prst="line">
              <a:avLst/>
            </a:prstGeom>
            <a:noFill/>
            <a:ln w="19050" algn="ctr">
              <a:solidFill>
                <a:srgbClr val="FF0000"/>
              </a:solidFill>
              <a:prstDash val="sysDash"/>
              <a:round/>
              <a:headEnd/>
              <a:tailEnd/>
            </a:ln>
            <a:effectLst>
              <a:outerShdw dist="20000" dir="5400000" rotWithShape="0">
                <a:srgbClr val="000000">
                  <a:alpha val="37999"/>
                </a:srgbClr>
              </a:outerShdw>
            </a:effectLst>
          </p:spPr>
        </p:cxnSp>
        <p:sp>
          <p:nvSpPr>
            <p:cNvPr id="444430" name="TextBox 6"/>
            <p:cNvSpPr txBox="1">
              <a:spLocks noChangeArrowheads="1"/>
            </p:cNvSpPr>
            <p:nvPr/>
          </p:nvSpPr>
          <p:spPr bwMode="auto">
            <a:xfrm>
              <a:off x="2534325" y="795872"/>
              <a:ext cx="4037275" cy="37949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1600" dirty="0">
                  <a:solidFill>
                    <a:srgbClr val="FF0000"/>
                  </a:solidFill>
                  <a:cs typeface="Arial" charset="0"/>
                </a:rPr>
                <a:t>Goal: genome in 1 </a:t>
              </a:r>
              <a:r>
                <a:rPr lang="en-US" sz="1600" dirty="0" smtClean="0">
                  <a:solidFill>
                    <a:srgbClr val="FF0000"/>
                  </a:solidFill>
                  <a:cs typeface="Arial" charset="0"/>
                </a:rPr>
                <a:t>scaffold </a:t>
              </a:r>
              <a:r>
                <a:rPr lang="en-US" sz="1600" dirty="0" smtClean="0">
                  <a:solidFill>
                    <a:srgbClr val="FF0000"/>
                  </a:solidFill>
                </a:rPr>
                <a:t>per replicon</a:t>
              </a:r>
              <a:endParaRPr lang="en-US" sz="1600" dirty="0">
                <a:solidFill>
                  <a:srgbClr val="FF0000"/>
                </a:solidFill>
              </a:endParaRPr>
            </a:p>
          </p:txBody>
        </p:sp>
      </p:grpSp>
      <p:sp>
        <p:nvSpPr>
          <p:cNvPr id="444428" name="Text Box 27"/>
          <p:cNvSpPr txBox="1">
            <a:spLocks noChangeArrowheads="1"/>
          </p:cNvSpPr>
          <p:nvPr/>
        </p:nvSpPr>
        <p:spPr bwMode="auto">
          <a:xfrm>
            <a:off x="1841500" y="2565400"/>
            <a:ext cx="2476500" cy="304800"/>
          </a:xfrm>
          <a:prstGeom prst="rect">
            <a:avLst/>
          </a:prstGeom>
          <a:noFill/>
          <a:ln w="9525">
            <a:noFill/>
            <a:miter lim="800000"/>
            <a:headEnd/>
            <a:tailEnd/>
          </a:ln>
        </p:spPr>
        <p:txBody>
          <a:bodyPr>
            <a:spAutoFit/>
          </a:bodyPr>
          <a:lstStyle/>
          <a:p>
            <a:pPr>
              <a:spcBef>
                <a:spcPct val="50000"/>
              </a:spcBef>
            </a:pPr>
            <a:r>
              <a:rPr lang="en-US" sz="1400" dirty="0"/>
              <a:t>(7 replicons)</a:t>
            </a:r>
          </a:p>
        </p:txBody>
      </p:sp>
    </p:spTree>
    <p:extLst>
      <p:ext uri="{BB962C8B-B14F-4D97-AF65-F5344CB8AC3E}">
        <p14:creationId xmlns:p14="http://schemas.microsoft.com/office/powerpoint/2010/main" val="4209879241"/>
      </p:ext>
    </p:extLst>
  </p:cSld>
  <p:clrMapOvr>
    <a:masterClrMapping/>
  </p:clrMapOvr>
  <p:transition xmlns:p14="http://schemas.microsoft.com/office/powerpoint/2010/main" spd="slow" advTm="953"/>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8514" name="Group 73"/>
          <p:cNvGrpSpPr>
            <a:grpSpLocks/>
          </p:cNvGrpSpPr>
          <p:nvPr/>
        </p:nvGrpSpPr>
        <p:grpSpPr bwMode="auto">
          <a:xfrm>
            <a:off x="2700338" y="2227263"/>
            <a:ext cx="1598612" cy="593725"/>
            <a:chOff x="3528060" y="2751136"/>
            <a:chExt cx="1958340" cy="593728"/>
          </a:xfrm>
        </p:grpSpPr>
        <p:sp>
          <p:nvSpPr>
            <p:cNvPr id="19" name="Rectangle 18"/>
            <p:cNvSpPr/>
            <p:nvPr/>
          </p:nvSpPr>
          <p:spPr bwMode="auto">
            <a:xfrm>
              <a:off x="3981181" y="2897187"/>
              <a:ext cx="439508" cy="68262"/>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20" name="Rectangle 19"/>
            <p:cNvSpPr/>
            <p:nvPr/>
          </p:nvSpPr>
          <p:spPr bwMode="auto">
            <a:xfrm>
              <a:off x="3528060" y="3047999"/>
              <a:ext cx="439508"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27" name="Rectangle 26"/>
            <p:cNvSpPr/>
            <p:nvPr/>
          </p:nvSpPr>
          <p:spPr bwMode="auto">
            <a:xfrm>
              <a:off x="4953545" y="2895599"/>
              <a:ext cx="303377"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29" name="Rectangle 28"/>
            <p:cNvSpPr/>
            <p:nvPr/>
          </p:nvSpPr>
          <p:spPr bwMode="auto">
            <a:xfrm>
              <a:off x="4352624" y="3047999"/>
              <a:ext cx="439508"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55" name="Rectangle 54"/>
            <p:cNvSpPr/>
            <p:nvPr/>
          </p:nvSpPr>
          <p:spPr bwMode="auto">
            <a:xfrm>
              <a:off x="3658356" y="2751136"/>
              <a:ext cx="1219345" cy="68262"/>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57" name="Rectangle 56"/>
            <p:cNvSpPr/>
            <p:nvPr/>
          </p:nvSpPr>
          <p:spPr bwMode="auto">
            <a:xfrm>
              <a:off x="4267056" y="3276601"/>
              <a:ext cx="1219344"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59" name="Rectangle 58"/>
            <p:cNvSpPr/>
            <p:nvPr/>
          </p:nvSpPr>
          <p:spPr bwMode="auto">
            <a:xfrm>
              <a:off x="3829492" y="3219450"/>
              <a:ext cx="305323"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grpSp>
      <p:sp>
        <p:nvSpPr>
          <p:cNvPr id="448515" name="TextBox 77"/>
          <p:cNvSpPr txBox="1">
            <a:spLocks noChangeArrowheads="1"/>
          </p:cNvSpPr>
          <p:nvPr/>
        </p:nvSpPr>
        <p:spPr bwMode="auto">
          <a:xfrm>
            <a:off x="4389438" y="1176338"/>
            <a:ext cx="1851025" cy="1006475"/>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t>Average number of fragments</a:t>
            </a:r>
          </a:p>
        </p:txBody>
      </p:sp>
      <p:sp>
        <p:nvSpPr>
          <p:cNvPr id="448516" name="TextBox 78"/>
          <p:cNvSpPr txBox="1">
            <a:spLocks noChangeArrowheads="1"/>
          </p:cNvSpPr>
          <p:nvPr/>
        </p:nvSpPr>
        <p:spPr bwMode="auto">
          <a:xfrm>
            <a:off x="6697663" y="1162050"/>
            <a:ext cx="1952625" cy="1006475"/>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t>Average % known genes identified</a:t>
            </a:r>
          </a:p>
        </p:txBody>
      </p:sp>
      <p:sp>
        <p:nvSpPr>
          <p:cNvPr id="448517" name="TextBox 29"/>
          <p:cNvSpPr txBox="1">
            <a:spLocks noChangeArrowheads="1"/>
          </p:cNvSpPr>
          <p:nvPr/>
        </p:nvSpPr>
        <p:spPr bwMode="auto">
          <a:xfrm>
            <a:off x="5053013" y="2293938"/>
            <a:ext cx="523875" cy="4572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400"/>
              <a:t>85</a:t>
            </a:r>
          </a:p>
        </p:txBody>
      </p:sp>
      <p:sp>
        <p:nvSpPr>
          <p:cNvPr id="448518" name="TextBox 30"/>
          <p:cNvSpPr txBox="1">
            <a:spLocks noChangeArrowheads="1"/>
          </p:cNvSpPr>
          <p:nvPr/>
        </p:nvSpPr>
        <p:spPr bwMode="auto">
          <a:xfrm>
            <a:off x="7148513" y="2293938"/>
            <a:ext cx="1049337" cy="4572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400"/>
              <a:t>97.3%</a:t>
            </a:r>
          </a:p>
        </p:txBody>
      </p:sp>
      <p:grpSp>
        <p:nvGrpSpPr>
          <p:cNvPr id="448521" name="Group 87"/>
          <p:cNvGrpSpPr>
            <a:grpSpLocks/>
          </p:cNvGrpSpPr>
          <p:nvPr/>
        </p:nvGrpSpPr>
        <p:grpSpPr bwMode="auto">
          <a:xfrm>
            <a:off x="185738" y="1938338"/>
            <a:ext cx="2128837" cy="1163637"/>
            <a:chOff x="185050" y="2198910"/>
            <a:chExt cx="2130068" cy="1162569"/>
          </a:xfrm>
        </p:grpSpPr>
        <p:grpSp>
          <p:nvGrpSpPr>
            <p:cNvPr id="448548" name="Group 268"/>
            <p:cNvGrpSpPr>
              <a:grpSpLocks/>
            </p:cNvGrpSpPr>
            <p:nvPr/>
          </p:nvGrpSpPr>
          <p:grpSpPr bwMode="auto">
            <a:xfrm>
              <a:off x="829103" y="2198910"/>
              <a:ext cx="841963" cy="368065"/>
              <a:chOff x="2286001" y="4648200"/>
              <a:chExt cx="1577298" cy="388894"/>
            </a:xfrm>
          </p:grpSpPr>
          <p:pic>
            <p:nvPicPr>
              <p:cNvPr id="448550" name="Picture 3"/>
              <p:cNvPicPr>
                <a:picLocks noChangeAspect="1" noChangeArrowheads="1"/>
              </p:cNvPicPr>
              <p:nvPr/>
            </p:nvPicPr>
            <p:blipFill>
              <a:blip r:embed="rId4"/>
              <a:srcRect/>
              <a:stretch>
                <a:fillRect/>
              </a:stretch>
            </p:blipFill>
            <p:spPr bwMode="auto">
              <a:xfrm>
                <a:off x="2286001" y="4800601"/>
                <a:ext cx="365497" cy="74477"/>
              </a:xfrm>
              <a:prstGeom prst="rect">
                <a:avLst/>
              </a:prstGeom>
              <a:noFill/>
              <a:ln w="9525">
                <a:noFill/>
                <a:miter lim="800000"/>
                <a:headEnd/>
                <a:tailEnd/>
              </a:ln>
            </p:spPr>
          </p:pic>
          <p:pic>
            <p:nvPicPr>
              <p:cNvPr id="448551" name="Picture 3"/>
              <p:cNvPicPr>
                <a:picLocks noChangeAspect="1" noChangeArrowheads="1"/>
              </p:cNvPicPr>
              <p:nvPr/>
            </p:nvPicPr>
            <p:blipFill>
              <a:blip r:embed="rId4"/>
              <a:srcRect/>
              <a:stretch>
                <a:fillRect/>
              </a:stretch>
            </p:blipFill>
            <p:spPr bwMode="auto">
              <a:xfrm>
                <a:off x="2438400" y="4953000"/>
                <a:ext cx="365497" cy="74477"/>
              </a:xfrm>
              <a:prstGeom prst="rect">
                <a:avLst/>
              </a:prstGeom>
              <a:noFill/>
              <a:ln w="9525">
                <a:noFill/>
                <a:miter lim="800000"/>
                <a:headEnd/>
                <a:tailEnd/>
              </a:ln>
            </p:spPr>
          </p:pic>
          <p:pic>
            <p:nvPicPr>
              <p:cNvPr id="448552" name="Picture 3"/>
              <p:cNvPicPr>
                <a:picLocks noChangeAspect="1" noChangeArrowheads="1"/>
              </p:cNvPicPr>
              <p:nvPr/>
            </p:nvPicPr>
            <p:blipFill>
              <a:blip r:embed="rId4"/>
              <a:srcRect/>
              <a:stretch>
                <a:fillRect/>
              </a:stretch>
            </p:blipFill>
            <p:spPr bwMode="auto">
              <a:xfrm>
                <a:off x="2667000" y="4876800"/>
                <a:ext cx="365497" cy="74477"/>
              </a:xfrm>
              <a:prstGeom prst="rect">
                <a:avLst/>
              </a:prstGeom>
              <a:noFill/>
              <a:ln w="9525">
                <a:noFill/>
                <a:miter lim="800000"/>
                <a:headEnd/>
                <a:tailEnd/>
              </a:ln>
            </p:spPr>
          </p:pic>
          <p:pic>
            <p:nvPicPr>
              <p:cNvPr id="448553" name="Picture 3"/>
              <p:cNvPicPr>
                <a:picLocks noChangeAspect="1" noChangeArrowheads="1"/>
              </p:cNvPicPr>
              <p:nvPr/>
            </p:nvPicPr>
            <p:blipFill>
              <a:blip r:embed="rId4"/>
              <a:srcRect/>
              <a:stretch>
                <a:fillRect/>
              </a:stretch>
            </p:blipFill>
            <p:spPr bwMode="auto">
              <a:xfrm>
                <a:off x="2438400" y="4648200"/>
                <a:ext cx="365497" cy="74477"/>
              </a:xfrm>
              <a:prstGeom prst="rect">
                <a:avLst/>
              </a:prstGeom>
              <a:noFill/>
              <a:ln w="9525">
                <a:noFill/>
                <a:miter lim="800000"/>
                <a:headEnd/>
                <a:tailEnd/>
              </a:ln>
            </p:spPr>
          </p:pic>
          <p:pic>
            <p:nvPicPr>
              <p:cNvPr id="448554" name="Picture 3"/>
              <p:cNvPicPr>
                <a:picLocks noChangeAspect="1" noChangeArrowheads="1"/>
              </p:cNvPicPr>
              <p:nvPr/>
            </p:nvPicPr>
            <p:blipFill>
              <a:blip r:embed="rId4"/>
              <a:srcRect/>
              <a:stretch>
                <a:fillRect/>
              </a:stretch>
            </p:blipFill>
            <p:spPr bwMode="auto">
              <a:xfrm>
                <a:off x="2713608" y="4758431"/>
                <a:ext cx="365497" cy="74477"/>
              </a:xfrm>
              <a:prstGeom prst="rect">
                <a:avLst/>
              </a:prstGeom>
              <a:noFill/>
              <a:ln w="9525">
                <a:noFill/>
                <a:miter lim="800000"/>
                <a:headEnd/>
                <a:tailEnd/>
              </a:ln>
            </p:spPr>
          </p:pic>
          <p:pic>
            <p:nvPicPr>
              <p:cNvPr id="448555" name="Picture 3"/>
              <p:cNvPicPr>
                <a:picLocks noChangeAspect="1" noChangeArrowheads="1"/>
              </p:cNvPicPr>
              <p:nvPr/>
            </p:nvPicPr>
            <p:blipFill>
              <a:blip r:embed="rId4"/>
              <a:srcRect/>
              <a:stretch>
                <a:fillRect/>
              </a:stretch>
            </p:blipFill>
            <p:spPr bwMode="auto">
              <a:xfrm>
                <a:off x="2864528" y="4962617"/>
                <a:ext cx="365497" cy="74477"/>
              </a:xfrm>
              <a:prstGeom prst="rect">
                <a:avLst/>
              </a:prstGeom>
              <a:noFill/>
              <a:ln w="9525">
                <a:noFill/>
                <a:miter lim="800000"/>
                <a:headEnd/>
                <a:tailEnd/>
              </a:ln>
            </p:spPr>
          </p:pic>
          <p:pic>
            <p:nvPicPr>
              <p:cNvPr id="448556" name="Picture 3"/>
              <p:cNvPicPr>
                <a:picLocks noChangeAspect="1" noChangeArrowheads="1"/>
              </p:cNvPicPr>
              <p:nvPr/>
            </p:nvPicPr>
            <p:blipFill>
              <a:blip r:embed="rId4"/>
              <a:srcRect/>
              <a:stretch>
                <a:fillRect/>
              </a:stretch>
            </p:blipFill>
            <p:spPr bwMode="auto">
              <a:xfrm>
                <a:off x="2868967" y="4661516"/>
                <a:ext cx="365497" cy="74477"/>
              </a:xfrm>
              <a:prstGeom prst="rect">
                <a:avLst/>
              </a:prstGeom>
              <a:noFill/>
              <a:ln w="9525">
                <a:noFill/>
                <a:miter lim="800000"/>
                <a:headEnd/>
                <a:tailEnd/>
              </a:ln>
            </p:spPr>
          </p:pic>
          <p:pic>
            <p:nvPicPr>
              <p:cNvPr id="448557" name="Picture 3"/>
              <p:cNvPicPr>
                <a:picLocks noChangeAspect="1" noChangeArrowheads="1"/>
              </p:cNvPicPr>
              <p:nvPr/>
            </p:nvPicPr>
            <p:blipFill>
              <a:blip r:embed="rId4"/>
              <a:srcRect/>
              <a:stretch>
                <a:fillRect/>
              </a:stretch>
            </p:blipFill>
            <p:spPr bwMode="auto">
              <a:xfrm>
                <a:off x="3077592" y="4842768"/>
                <a:ext cx="365497" cy="74477"/>
              </a:xfrm>
              <a:prstGeom prst="rect">
                <a:avLst/>
              </a:prstGeom>
              <a:noFill/>
              <a:ln w="9525">
                <a:noFill/>
                <a:miter lim="800000"/>
                <a:headEnd/>
                <a:tailEnd/>
              </a:ln>
            </p:spPr>
          </p:pic>
          <p:pic>
            <p:nvPicPr>
              <p:cNvPr id="448558" name="Picture 3"/>
              <p:cNvPicPr>
                <a:picLocks noChangeAspect="1" noChangeArrowheads="1"/>
              </p:cNvPicPr>
              <p:nvPr/>
            </p:nvPicPr>
            <p:blipFill>
              <a:blip r:embed="rId4"/>
              <a:srcRect/>
              <a:stretch>
                <a:fillRect/>
              </a:stretch>
            </p:blipFill>
            <p:spPr bwMode="auto">
              <a:xfrm>
                <a:off x="3279559" y="4724399"/>
                <a:ext cx="365497" cy="74477"/>
              </a:xfrm>
              <a:prstGeom prst="rect">
                <a:avLst/>
              </a:prstGeom>
              <a:noFill/>
              <a:ln w="9525">
                <a:noFill/>
                <a:miter lim="800000"/>
                <a:headEnd/>
                <a:tailEnd/>
              </a:ln>
            </p:spPr>
          </p:pic>
          <p:pic>
            <p:nvPicPr>
              <p:cNvPr id="448559" name="Picture 3"/>
              <p:cNvPicPr>
                <a:picLocks noChangeAspect="1" noChangeArrowheads="1"/>
              </p:cNvPicPr>
              <p:nvPr/>
            </p:nvPicPr>
            <p:blipFill>
              <a:blip r:embed="rId4"/>
              <a:srcRect/>
              <a:stretch>
                <a:fillRect/>
              </a:stretch>
            </p:blipFill>
            <p:spPr bwMode="auto">
              <a:xfrm>
                <a:off x="3311371" y="4962616"/>
                <a:ext cx="365497" cy="74477"/>
              </a:xfrm>
              <a:prstGeom prst="rect">
                <a:avLst/>
              </a:prstGeom>
              <a:noFill/>
              <a:ln w="9525">
                <a:noFill/>
                <a:miter lim="800000"/>
                <a:headEnd/>
                <a:tailEnd/>
              </a:ln>
            </p:spPr>
          </p:pic>
          <p:pic>
            <p:nvPicPr>
              <p:cNvPr id="448560" name="Picture 3"/>
              <p:cNvPicPr>
                <a:picLocks noChangeAspect="1" noChangeArrowheads="1"/>
              </p:cNvPicPr>
              <p:nvPr/>
            </p:nvPicPr>
            <p:blipFill>
              <a:blip r:embed="rId4"/>
              <a:srcRect/>
              <a:stretch>
                <a:fillRect/>
              </a:stretch>
            </p:blipFill>
            <p:spPr bwMode="auto">
              <a:xfrm>
                <a:off x="3497802" y="4842767"/>
                <a:ext cx="365497" cy="74477"/>
              </a:xfrm>
              <a:prstGeom prst="rect">
                <a:avLst/>
              </a:prstGeom>
              <a:noFill/>
              <a:ln w="9525">
                <a:noFill/>
                <a:miter lim="800000"/>
                <a:headEnd/>
                <a:tailEnd/>
              </a:ln>
            </p:spPr>
          </p:pic>
          <p:pic>
            <p:nvPicPr>
              <p:cNvPr id="448561" name="Picture 3"/>
              <p:cNvPicPr>
                <a:picLocks noChangeAspect="1" noChangeArrowheads="1"/>
              </p:cNvPicPr>
              <p:nvPr/>
            </p:nvPicPr>
            <p:blipFill>
              <a:blip r:embed="rId4"/>
              <a:srcRect/>
              <a:stretch>
                <a:fillRect/>
              </a:stretch>
            </p:blipFill>
            <p:spPr bwMode="auto">
              <a:xfrm>
                <a:off x="3434179" y="4653377"/>
                <a:ext cx="365497" cy="74477"/>
              </a:xfrm>
              <a:prstGeom prst="rect">
                <a:avLst/>
              </a:prstGeom>
              <a:noFill/>
              <a:ln w="9525">
                <a:noFill/>
                <a:miter lim="800000"/>
                <a:headEnd/>
                <a:tailEnd/>
              </a:ln>
            </p:spPr>
          </p:pic>
        </p:grpSp>
        <p:sp>
          <p:nvSpPr>
            <p:cNvPr id="448549" name="TextBox 35"/>
            <p:cNvSpPr txBox="1">
              <a:spLocks noChangeArrowheads="1"/>
            </p:cNvSpPr>
            <p:nvPr/>
          </p:nvSpPr>
          <p:spPr bwMode="auto">
            <a:xfrm>
              <a:off x="185050" y="2539909"/>
              <a:ext cx="2130068" cy="821570"/>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400"/>
                <a:t>Short insert library only</a:t>
              </a:r>
            </a:p>
          </p:txBody>
        </p:sp>
      </p:grpSp>
      <p:sp>
        <p:nvSpPr>
          <p:cNvPr id="104" name="Rectangle 2"/>
          <p:cNvSpPr txBox="1">
            <a:spLocks/>
          </p:cNvSpPr>
          <p:nvPr/>
        </p:nvSpPr>
        <p:spPr bwMode="auto">
          <a:xfrm>
            <a:off x="1617663" y="-185738"/>
            <a:ext cx="6386512" cy="1143001"/>
          </a:xfrm>
          <a:prstGeom prst="rect">
            <a:avLst/>
          </a:prstGeom>
          <a:noFill/>
          <a:ln w="9525">
            <a:noFill/>
            <a:miter lim="800000"/>
            <a:headEnd/>
            <a:tailEnd/>
          </a:ln>
          <a:effectLst>
            <a:outerShdw blurRad="50800" dist="38100" dir="2700000" algn="tl" rotWithShape="0">
              <a:srgbClr val="000000">
                <a:alpha val="43000"/>
              </a:srgbClr>
            </a:outerShdw>
          </a:effectLst>
        </p:spPr>
        <p:txBody>
          <a:bodyPr lIns="91436" tIns="45716" rIns="91436" bIns="45716" anchor="ctr"/>
          <a:lstStyle/>
          <a:p>
            <a:pPr algn="ctr" eaLnBrk="0" hangingPunct="0">
              <a:buClr>
                <a:srgbClr val="063DE8"/>
              </a:buClr>
              <a:buFont typeface="Wingdings" pitchFamily="2" charset="2"/>
              <a:buNone/>
            </a:pPr>
            <a:r>
              <a:rPr lang="en-US">
                <a:solidFill>
                  <a:schemeClr val="bg1"/>
                </a:solidFill>
              </a:rPr>
              <a:t>Comparison of assembly results to reference genome annotation</a:t>
            </a:r>
          </a:p>
        </p:txBody>
      </p:sp>
      <p:sp>
        <p:nvSpPr>
          <p:cNvPr id="448526" name="TextBox 79"/>
          <p:cNvSpPr txBox="1">
            <a:spLocks noChangeArrowheads="1"/>
          </p:cNvSpPr>
          <p:nvPr/>
        </p:nvSpPr>
        <p:spPr bwMode="auto">
          <a:xfrm>
            <a:off x="390525" y="5080000"/>
            <a:ext cx="8351838" cy="830263"/>
          </a:xfrm>
          <a:prstGeom prst="rect">
            <a:avLst/>
          </a:prstGeom>
          <a:solidFill>
            <a:srgbClr val="FFFF00"/>
          </a:solidFill>
          <a:ln w="9525">
            <a:solidFill>
              <a:schemeClr val="tx1"/>
            </a:solidFill>
            <a:miter lim="800000"/>
            <a:headEnd/>
            <a:tailEnd/>
          </a:ln>
        </p:spPr>
        <p:txBody>
          <a:bodyPr>
            <a:spAutoFit/>
          </a:bodyPr>
          <a:lstStyle/>
          <a:p>
            <a:pPr eaLnBrk="0" hangingPunct="0">
              <a:buClr>
                <a:srgbClr val="063DE8"/>
              </a:buClr>
              <a:buFont typeface="Wingdings" pitchFamily="2" charset="2"/>
              <a:buNone/>
            </a:pPr>
            <a:r>
              <a:rPr lang="en-US" sz="2400" dirty="0" smtClean="0">
                <a:cs typeface="Arial" charset="0"/>
              </a:rPr>
              <a:t>Near-complete </a:t>
            </a:r>
            <a:r>
              <a:rPr lang="en-US" sz="2400" dirty="0">
                <a:cs typeface="Arial" charset="0"/>
              </a:rPr>
              <a:t>and </a:t>
            </a:r>
            <a:r>
              <a:rPr lang="en-US" sz="2400" dirty="0" smtClean="0">
                <a:cs typeface="Arial" charset="0"/>
              </a:rPr>
              <a:t>highly accurate </a:t>
            </a:r>
            <a:r>
              <a:rPr lang="en-US" sz="2400" dirty="0">
                <a:cs typeface="Arial" charset="0"/>
              </a:rPr>
              <a:t>assemblies are </a:t>
            </a:r>
            <a:r>
              <a:rPr lang="en-US" sz="2400" dirty="0" smtClean="0">
                <a:cs typeface="Arial" charset="0"/>
              </a:rPr>
              <a:t>possible </a:t>
            </a:r>
            <a:r>
              <a:rPr lang="en-US" sz="2400" dirty="0">
                <a:cs typeface="Arial" charset="0"/>
              </a:rPr>
              <a:t>using only short read data.</a:t>
            </a:r>
          </a:p>
        </p:txBody>
      </p:sp>
    </p:spTree>
    <p:custDataLst>
      <p:tags r:id="rId1"/>
    </p:custDataLst>
    <p:extLst>
      <p:ext uri="{BB962C8B-B14F-4D97-AF65-F5344CB8AC3E}">
        <p14:creationId xmlns:p14="http://schemas.microsoft.com/office/powerpoint/2010/main" val="449640833"/>
      </p:ext>
    </p:extLst>
  </p:cSld>
  <p:clrMapOvr>
    <a:masterClrMapping/>
  </p:clrMapOvr>
  <p:transition xmlns:p14="http://schemas.microsoft.com/office/powerpoint/2010/main" spd="slow" advTm="3668"/>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21" name="Rectangle 4"/>
          <p:cNvSpPr>
            <a:spLocks noGrp="1"/>
          </p:cNvSpPr>
          <p:nvPr>
            <p:ph type="title" idx="4294967295"/>
          </p:nvPr>
        </p:nvSpPr>
        <p:spPr>
          <a:xfrm>
            <a:off x="1709738" y="-279400"/>
            <a:ext cx="6071393" cy="1527175"/>
          </a:xfrm>
          <a:noFill/>
        </p:spPr>
        <p:txBody>
          <a:bodyPr lIns="91436" tIns="45716" rIns="91436" bIns="45716" anchor="ctr"/>
          <a:lstStyle/>
          <a:p>
            <a:r>
              <a:rPr lang="en-US" sz="2400" dirty="0" smtClean="0">
                <a:effectLst/>
                <a:latin typeface="Arial" charset="0"/>
                <a:cs typeface="Arial" charset="0"/>
              </a:rPr>
              <a:t>Simulated De Bruijn assembly for six known microbial genomes</a:t>
            </a:r>
          </a:p>
        </p:txBody>
      </p:sp>
      <p:graphicFrame>
        <p:nvGraphicFramePr>
          <p:cNvPr id="7" name="Chart 6"/>
          <p:cNvGraphicFramePr/>
          <p:nvPr>
            <p:extLst>
              <p:ext uri="{D42A27DB-BD31-4B8C-83A1-F6EECF244321}">
                <p14:modId xmlns:p14="http://schemas.microsoft.com/office/powerpoint/2010/main" val="610657951"/>
              </p:ext>
            </p:extLst>
          </p:nvPr>
        </p:nvGraphicFramePr>
        <p:xfrm>
          <a:off x="650075" y="1857829"/>
          <a:ext cx="5930339" cy="4470399"/>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9"/>
          <p:cNvGrpSpPr>
            <a:grpSpLocks/>
          </p:cNvGrpSpPr>
          <p:nvPr/>
        </p:nvGrpSpPr>
        <p:grpSpPr bwMode="auto">
          <a:xfrm>
            <a:off x="2572731" y="1800225"/>
            <a:ext cx="6001962" cy="4786694"/>
            <a:chOff x="2572021" y="1153889"/>
            <a:chExt cx="6002987" cy="5439346"/>
          </a:xfrm>
        </p:grpSpPr>
        <p:cxnSp>
          <p:nvCxnSpPr>
            <p:cNvPr id="12" name="Straight Connector 11"/>
            <p:cNvCxnSpPr/>
            <p:nvPr/>
          </p:nvCxnSpPr>
          <p:spPr bwMode="auto">
            <a:xfrm flipH="1">
              <a:off x="2790152" y="1153889"/>
              <a:ext cx="3176" cy="5029415"/>
            </a:xfrm>
            <a:prstGeom prst="line">
              <a:avLst/>
            </a:prstGeom>
            <a:gradFill rotWithShape="0">
              <a:gsLst>
                <a:gs pos="0">
                  <a:srgbClr val="3333CC"/>
                </a:gs>
                <a:gs pos="50000">
                  <a:schemeClr val="bg1"/>
                </a:gs>
                <a:gs pos="100000">
                  <a:srgbClr val="3333CC"/>
                </a:gs>
              </a:gsLst>
              <a:lin ang="5400000" scaled="1"/>
            </a:gradFill>
            <a:ln w="38100" cap="flat" cmpd="sng" algn="ctr">
              <a:solidFill>
                <a:srgbClr val="00CC00"/>
              </a:solidFill>
              <a:prstDash val="sysDash"/>
              <a:round/>
              <a:headEnd type="none" w="med" len="med"/>
              <a:tailEnd type="none" w="med" len="med"/>
            </a:ln>
            <a:effectLst/>
          </p:spPr>
        </p:cxnSp>
        <p:sp>
          <p:nvSpPr>
            <p:cNvPr id="440332" name="TextBox 18"/>
            <p:cNvSpPr txBox="1">
              <a:spLocks noChangeArrowheads="1"/>
            </p:cNvSpPr>
            <p:nvPr/>
          </p:nvSpPr>
          <p:spPr bwMode="auto">
            <a:xfrm>
              <a:off x="2572021" y="6138573"/>
              <a:ext cx="6002987" cy="45466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2000" dirty="0" smtClean="0">
                  <a:solidFill>
                    <a:srgbClr val="00CC00"/>
                  </a:solidFill>
                </a:rPr>
                <a:t>At K=30</a:t>
              </a:r>
              <a:r>
                <a:rPr lang="en-US" sz="2000" dirty="0">
                  <a:solidFill>
                    <a:srgbClr val="00CC00"/>
                  </a:solidFill>
                </a:rPr>
                <a:t>, most of the genome </a:t>
              </a:r>
              <a:r>
                <a:rPr lang="en-US" sz="2000" dirty="0" smtClean="0">
                  <a:solidFill>
                    <a:srgbClr val="00CC00"/>
                  </a:solidFill>
                </a:rPr>
                <a:t>can be </a:t>
              </a:r>
              <a:r>
                <a:rPr lang="en-US" sz="2000" dirty="0">
                  <a:solidFill>
                    <a:srgbClr val="00CC00"/>
                  </a:solidFill>
                </a:rPr>
                <a:t>assembled</a:t>
              </a:r>
            </a:p>
          </p:txBody>
        </p:sp>
      </p:grpSp>
      <p:grpSp>
        <p:nvGrpSpPr>
          <p:cNvPr id="3" name="Group 10"/>
          <p:cNvGrpSpPr>
            <a:grpSpLocks/>
          </p:cNvGrpSpPr>
          <p:nvPr/>
        </p:nvGrpSpPr>
        <p:grpSpPr bwMode="auto">
          <a:xfrm>
            <a:off x="6419850" y="1814513"/>
            <a:ext cx="2722563" cy="3409950"/>
            <a:chOff x="6420160" y="1153889"/>
            <a:chExt cx="2722254" cy="3926111"/>
          </a:xfrm>
        </p:grpSpPr>
        <p:cxnSp>
          <p:nvCxnSpPr>
            <p:cNvPr id="16" name="Straight Arrow Connector 15"/>
            <p:cNvCxnSpPr/>
            <p:nvPr/>
          </p:nvCxnSpPr>
          <p:spPr bwMode="auto">
            <a:xfrm flipH="1">
              <a:off x="6516987" y="1510309"/>
              <a:ext cx="493656" cy="0"/>
            </a:xfrm>
            <a:prstGeom prst="straightConnector1">
              <a:avLst/>
            </a:prstGeom>
            <a:gradFill rotWithShape="0">
              <a:gsLst>
                <a:gs pos="0">
                  <a:srgbClr val="3333CC"/>
                </a:gs>
                <a:gs pos="50000">
                  <a:schemeClr val="bg1"/>
                </a:gs>
                <a:gs pos="100000">
                  <a:srgbClr val="3333CC"/>
                </a:gs>
              </a:gsLst>
              <a:lin ang="5400000" scaled="1"/>
            </a:gradFill>
            <a:ln w="19050" cap="flat" cmpd="sng" algn="ctr">
              <a:solidFill>
                <a:srgbClr val="C00000"/>
              </a:solidFill>
              <a:prstDash val="solid"/>
              <a:round/>
              <a:headEnd type="none" w="med" len="med"/>
              <a:tailEnd type="arrow"/>
            </a:ln>
            <a:effectLst/>
          </p:spPr>
        </p:cxnSp>
        <p:sp>
          <p:nvSpPr>
            <p:cNvPr id="440328" name="TextBox 16"/>
            <p:cNvSpPr txBox="1">
              <a:spLocks noChangeArrowheads="1"/>
            </p:cNvSpPr>
            <p:nvPr/>
          </p:nvSpPr>
          <p:spPr bwMode="auto">
            <a:xfrm>
              <a:off x="6986182" y="1334095"/>
              <a:ext cx="697627" cy="400110"/>
            </a:xfrm>
            <a:prstGeom prst="rect">
              <a:avLst/>
            </a:prstGeom>
            <a:noFill/>
            <a:ln w="9525">
              <a:noFill/>
              <a:miter lim="800000"/>
              <a:headEnd/>
              <a:tailEnd/>
            </a:ln>
          </p:spPr>
          <p:txBody>
            <a:bodyPr lIns="91439" tIns="45719" rIns="91439" bIns="45719">
              <a:spAutoFit/>
            </a:bodyPr>
            <a:lstStyle/>
            <a:p>
              <a:pPr algn="ctr" eaLnBrk="0" hangingPunct="0">
                <a:buClr>
                  <a:srgbClr val="063DE8"/>
                </a:buClr>
                <a:buFont typeface="Wingdings" pitchFamily="2" charset="2"/>
                <a:buNone/>
              </a:pPr>
              <a:r>
                <a:rPr lang="en-US" sz="2000">
                  <a:solidFill>
                    <a:srgbClr val="FF0000"/>
                  </a:solidFill>
                </a:rPr>
                <a:t>97%</a:t>
              </a:r>
            </a:p>
          </p:txBody>
        </p:sp>
        <p:sp>
          <p:nvSpPr>
            <p:cNvPr id="440329" name="TextBox 22"/>
            <p:cNvSpPr txBox="1">
              <a:spLocks noChangeArrowheads="1"/>
            </p:cNvSpPr>
            <p:nvPr/>
          </p:nvSpPr>
          <p:spPr bwMode="auto">
            <a:xfrm>
              <a:off x="6420160" y="1914917"/>
              <a:ext cx="2722254" cy="1523764"/>
            </a:xfrm>
            <a:prstGeom prst="rect">
              <a:avLst/>
            </a:prstGeom>
            <a:noFill/>
            <a:ln w="9525">
              <a:noFill/>
              <a:miter lim="800000"/>
              <a:headEnd/>
              <a:tailEnd/>
            </a:ln>
          </p:spPr>
          <p:txBody>
            <a:bodyPr lIns="91439" tIns="45719" rIns="91439" bIns="45719">
              <a:spAutoFit/>
            </a:bodyPr>
            <a:lstStyle/>
            <a:p>
              <a:pPr eaLnBrk="0" hangingPunct="0">
                <a:buClr>
                  <a:srgbClr val="063DE8"/>
                </a:buClr>
                <a:buFont typeface="Wingdings" pitchFamily="2" charset="2"/>
                <a:buNone/>
              </a:pPr>
              <a:r>
                <a:rPr lang="en-US" sz="2000" dirty="0" smtClean="0">
                  <a:solidFill>
                    <a:srgbClr val="FF0000"/>
                  </a:solidFill>
                </a:rPr>
                <a:t>At K=150, a </a:t>
              </a:r>
              <a:r>
                <a:rPr lang="en-US" sz="2000" dirty="0">
                  <a:solidFill>
                    <a:srgbClr val="FF0000"/>
                  </a:solidFill>
                </a:rPr>
                <a:t>small fraction of the genome remains </a:t>
              </a:r>
              <a:r>
                <a:rPr lang="en-US" sz="2000" dirty="0" err="1" smtClean="0">
                  <a:solidFill>
                    <a:srgbClr val="FF0000"/>
                  </a:solidFill>
                </a:rPr>
                <a:t>unassembleable</a:t>
              </a:r>
              <a:endParaRPr lang="en-US" sz="2000" dirty="0">
                <a:solidFill>
                  <a:srgbClr val="FF0000"/>
                </a:solidFill>
              </a:endParaRPr>
            </a:p>
          </p:txBody>
        </p:sp>
        <p:cxnSp>
          <p:nvCxnSpPr>
            <p:cNvPr id="24" name="Straight Connector 23"/>
            <p:cNvCxnSpPr/>
            <p:nvPr/>
          </p:nvCxnSpPr>
          <p:spPr bwMode="auto">
            <a:xfrm flipH="1">
              <a:off x="6423335" y="1153889"/>
              <a:ext cx="0" cy="3926111"/>
            </a:xfrm>
            <a:prstGeom prst="line">
              <a:avLst/>
            </a:prstGeom>
            <a:gradFill rotWithShape="0">
              <a:gsLst>
                <a:gs pos="0">
                  <a:srgbClr val="3333CC"/>
                </a:gs>
                <a:gs pos="50000">
                  <a:schemeClr val="bg1"/>
                </a:gs>
                <a:gs pos="100000">
                  <a:srgbClr val="3333CC"/>
                </a:gs>
              </a:gsLst>
              <a:lin ang="5400000" scaled="1"/>
            </a:gradFill>
            <a:ln w="38100" cap="flat" cmpd="sng" algn="ctr">
              <a:solidFill>
                <a:srgbClr val="FF0000"/>
              </a:solidFill>
              <a:prstDash val="sysDash"/>
              <a:round/>
              <a:headEnd type="none" w="med" len="med"/>
              <a:tailEnd type="none" w="med" len="med"/>
            </a:ln>
            <a:effectLst/>
          </p:spPr>
        </p:cxnSp>
      </p:grpSp>
      <p:sp>
        <p:nvSpPr>
          <p:cNvPr id="440325" name="TextBox 12"/>
          <p:cNvSpPr txBox="1">
            <a:spLocks noChangeArrowheads="1"/>
          </p:cNvSpPr>
          <p:nvPr/>
        </p:nvSpPr>
        <p:spPr bwMode="auto">
          <a:xfrm>
            <a:off x="176213" y="1096963"/>
            <a:ext cx="7372529" cy="707884"/>
          </a:xfrm>
          <a:prstGeom prst="rect">
            <a:avLst/>
          </a:prstGeom>
          <a:noFill/>
          <a:ln w="9525">
            <a:noFill/>
            <a:miter lim="800000"/>
            <a:headEnd/>
            <a:tailEnd/>
          </a:ln>
        </p:spPr>
        <p:txBody>
          <a:bodyPr wrap="none" lIns="91439" tIns="45719" rIns="91439" bIns="45719">
            <a:spAutoFit/>
          </a:bodyPr>
          <a:lstStyle/>
          <a:p>
            <a:pPr marL="411163" indent="-411163" eaLnBrk="0" hangingPunct="0">
              <a:buClr>
                <a:srgbClr val="063DE8"/>
              </a:buClr>
              <a:buFont typeface="Wingdings" pitchFamily="2" charset="2"/>
              <a:buNone/>
            </a:pPr>
            <a:r>
              <a:rPr lang="en-US" sz="2000" dirty="0"/>
              <a:t>What fraction of a genome should we be able to </a:t>
            </a:r>
            <a:r>
              <a:rPr lang="en-US" sz="2000" dirty="0" smtClean="0"/>
              <a:t>assemble</a:t>
            </a:r>
            <a:r>
              <a:rPr lang="en-US" sz="2000" dirty="0"/>
              <a:t> </a:t>
            </a:r>
            <a:r>
              <a:rPr lang="en-US" sz="2000" dirty="0" smtClean="0"/>
              <a:t>,</a:t>
            </a:r>
          </a:p>
          <a:p>
            <a:pPr marL="411163" indent="-411163" eaLnBrk="0" hangingPunct="0">
              <a:buClr>
                <a:srgbClr val="063DE8"/>
              </a:buClr>
              <a:buFont typeface="Wingdings" pitchFamily="2" charset="2"/>
              <a:buNone/>
            </a:pPr>
            <a:r>
              <a:rPr lang="en-US" sz="2000" dirty="0" smtClean="0"/>
              <a:t>at a given kmer length?</a:t>
            </a:r>
            <a:endParaRPr lang="en-US" sz="2000" dirty="0"/>
          </a:p>
        </p:txBody>
      </p:sp>
      <p:sp>
        <p:nvSpPr>
          <p:cNvPr id="440326" name="Text Box 13"/>
          <p:cNvSpPr txBox="1">
            <a:spLocks noChangeArrowheads="1"/>
          </p:cNvSpPr>
          <p:nvPr/>
        </p:nvSpPr>
        <p:spPr bwMode="auto">
          <a:xfrm>
            <a:off x="7864475" y="6496050"/>
            <a:ext cx="1485900" cy="250825"/>
          </a:xfrm>
          <a:prstGeom prst="rect">
            <a:avLst/>
          </a:prstGeom>
          <a:noFill/>
          <a:ln w="12700" algn="ctr">
            <a:noFill/>
            <a:miter lim="800000"/>
            <a:headEnd/>
            <a:tailEnd/>
          </a:ln>
        </p:spPr>
        <p:txBody>
          <a:bodyPr lIns="82296" tIns="41148" rIns="82296" bIns="41148">
            <a:spAutoFit/>
          </a:bodyPr>
          <a:lstStyle/>
          <a:p>
            <a:pPr algn="ctr" defTabSz="822325">
              <a:spcBef>
                <a:spcPct val="50000"/>
              </a:spcBef>
            </a:pPr>
            <a:r>
              <a:rPr lang="en-US" sz="1100" b="0">
                <a:latin typeface="Times New Roman" pitchFamily="18" charset="0"/>
              </a:rPr>
              <a:t>Matt Blow</a:t>
            </a:r>
          </a:p>
        </p:txBody>
      </p:sp>
    </p:spTree>
    <p:extLst>
      <p:ext uri="{BB962C8B-B14F-4D97-AF65-F5344CB8AC3E}">
        <p14:creationId xmlns:p14="http://schemas.microsoft.com/office/powerpoint/2010/main" val="686934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2538" y="3081338"/>
            <a:ext cx="7213600" cy="695325"/>
          </a:xfrm>
        </p:spPr>
        <p:txBody>
          <a:bodyPr/>
          <a:lstStyle/>
          <a:p>
            <a:pPr marL="0" indent="0" eaLnBrk="1" hangingPunct="1">
              <a:buFont typeface="Arial" pitchFamily="34" charset="0"/>
              <a:buNone/>
              <a:defRPr/>
            </a:pPr>
            <a:r>
              <a:rPr lang="en-US" dirty="0" smtClean="0">
                <a:solidFill>
                  <a:schemeClr val="accent6">
                    <a:lumMod val="75000"/>
                  </a:schemeClr>
                </a:solidFill>
              </a:rPr>
              <a:t>How do we get a good assembly?</a:t>
            </a:r>
            <a:endParaRPr lang="en-US" dirty="0">
              <a:solidFill>
                <a:schemeClr val="accent6">
                  <a:lumMod val="75000"/>
                </a:schemeClr>
              </a:solidFill>
            </a:endParaRPr>
          </a:p>
        </p:txBody>
      </p:sp>
    </p:spTree>
  </p:cSld>
  <p:clrMapOvr>
    <a:masterClrMapping/>
  </p:clrMapOvr>
  <p:transition xmlns:p14="http://schemas.microsoft.com/office/powerpoint/2010/main" spd="slow" advTm="879"/>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66" name="Rectangle 2"/>
          <p:cNvSpPr>
            <a:spLocks noGrp="1"/>
          </p:cNvSpPr>
          <p:nvPr>
            <p:ph type="title"/>
          </p:nvPr>
        </p:nvSpPr>
        <p:spPr>
          <a:xfrm>
            <a:off x="1693863" y="-147638"/>
            <a:ext cx="6670675" cy="838201"/>
          </a:xfrm>
        </p:spPr>
        <p:txBody>
          <a:bodyPr/>
          <a:lstStyle/>
          <a:p>
            <a:pPr eaLnBrk="1" hangingPunct="1">
              <a:defRPr/>
            </a:pPr>
            <a:r>
              <a:rPr lang="en-US" sz="2800" dirty="0" smtClean="0"/>
              <a:t>Key features of the JGI microbe sequencing and assembly pipeline</a:t>
            </a:r>
          </a:p>
        </p:txBody>
      </p:sp>
      <p:sp>
        <p:nvSpPr>
          <p:cNvPr id="181250" name="Rectangle 6"/>
          <p:cNvSpPr>
            <a:spLocks noChangeArrowheads="1"/>
          </p:cNvSpPr>
          <p:nvPr/>
        </p:nvSpPr>
        <p:spPr bwMode="auto">
          <a:xfrm>
            <a:off x="2633663" y="1260475"/>
            <a:ext cx="3582987" cy="128588"/>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1251" name="TextBox 18"/>
          <p:cNvSpPr txBox="1">
            <a:spLocks noChangeArrowheads="1"/>
          </p:cNvSpPr>
          <p:nvPr/>
        </p:nvSpPr>
        <p:spPr bwMode="auto">
          <a:xfrm>
            <a:off x="1385888" y="985838"/>
            <a:ext cx="1281112" cy="708025"/>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Genomic</a:t>
            </a:r>
          </a:p>
          <a:p>
            <a:pPr algn="ctr" eaLnBrk="0" hangingPunct="0">
              <a:buClr>
                <a:srgbClr val="063DE8"/>
              </a:buClr>
              <a:buFont typeface="Wingdings" pitchFamily="2" charset="2"/>
              <a:buNone/>
            </a:pPr>
            <a:r>
              <a:rPr lang="en-US" sz="2000"/>
              <a:t>DNA</a:t>
            </a:r>
          </a:p>
        </p:txBody>
      </p:sp>
      <p:grpSp>
        <p:nvGrpSpPr>
          <p:cNvPr id="181252" name="Group 39"/>
          <p:cNvGrpSpPr>
            <a:grpSpLocks/>
          </p:cNvGrpSpPr>
          <p:nvPr/>
        </p:nvGrpSpPr>
        <p:grpSpPr bwMode="auto">
          <a:xfrm>
            <a:off x="3060700" y="2414588"/>
            <a:ext cx="935038" cy="417512"/>
            <a:chOff x="1083860" y="2781300"/>
            <a:chExt cx="1638300" cy="495300"/>
          </a:xfrm>
        </p:grpSpPr>
        <p:sp>
          <p:nvSpPr>
            <p:cNvPr id="181311" name="Rectangle 14"/>
            <p:cNvSpPr>
              <a:spLocks noChangeArrowheads="1"/>
            </p:cNvSpPr>
            <p:nvPr/>
          </p:nvSpPr>
          <p:spPr bwMode="auto">
            <a:xfrm>
              <a:off x="1248960" y="2781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1312" name="Rectangle 19"/>
            <p:cNvSpPr>
              <a:spLocks noChangeArrowheads="1"/>
            </p:cNvSpPr>
            <p:nvPr/>
          </p:nvSpPr>
          <p:spPr bwMode="auto">
            <a:xfrm>
              <a:off x="1642660" y="30480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1313" name="Rectangle 20"/>
            <p:cNvSpPr>
              <a:spLocks noChangeArrowheads="1"/>
            </p:cNvSpPr>
            <p:nvPr/>
          </p:nvSpPr>
          <p:spPr bwMode="auto">
            <a:xfrm>
              <a:off x="1896660" y="28575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1314" name="Rectangle 21"/>
            <p:cNvSpPr>
              <a:spLocks noChangeArrowheads="1"/>
            </p:cNvSpPr>
            <p:nvPr/>
          </p:nvSpPr>
          <p:spPr bwMode="auto">
            <a:xfrm>
              <a:off x="2277660" y="3162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1315" name="Rectangle 22"/>
            <p:cNvSpPr>
              <a:spLocks noChangeArrowheads="1"/>
            </p:cNvSpPr>
            <p:nvPr/>
          </p:nvSpPr>
          <p:spPr bwMode="auto">
            <a:xfrm>
              <a:off x="2468160" y="28829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1316" name="Rectangle 23"/>
            <p:cNvSpPr>
              <a:spLocks noChangeArrowheads="1"/>
            </p:cNvSpPr>
            <p:nvPr/>
          </p:nvSpPr>
          <p:spPr bwMode="auto">
            <a:xfrm>
              <a:off x="1083860" y="30734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sp>
        <p:nvSpPr>
          <p:cNvPr id="181253" name="TextBox 30"/>
          <p:cNvSpPr txBox="1">
            <a:spLocks noChangeArrowheads="1"/>
          </p:cNvSpPr>
          <p:nvPr/>
        </p:nvSpPr>
        <p:spPr bwMode="auto">
          <a:xfrm>
            <a:off x="3138488" y="2828925"/>
            <a:ext cx="850900" cy="36988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t>270bp</a:t>
            </a:r>
          </a:p>
        </p:txBody>
      </p:sp>
      <p:sp>
        <p:nvSpPr>
          <p:cNvPr id="181256" name="Down Arrow 148"/>
          <p:cNvSpPr>
            <a:spLocks noChangeArrowheads="1"/>
          </p:cNvSpPr>
          <p:nvPr/>
        </p:nvSpPr>
        <p:spPr bwMode="auto">
          <a:xfrm>
            <a:off x="3360738" y="1571625"/>
            <a:ext cx="342900" cy="671513"/>
          </a:xfrm>
          <a:prstGeom prst="downArrow">
            <a:avLst>
              <a:gd name="adj1" fmla="val 50000"/>
              <a:gd name="adj2" fmla="val 50137"/>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1259" name="TextBox 157"/>
          <p:cNvSpPr txBox="1">
            <a:spLocks noChangeArrowheads="1"/>
          </p:cNvSpPr>
          <p:nvPr/>
        </p:nvSpPr>
        <p:spPr bwMode="auto">
          <a:xfrm>
            <a:off x="3082925" y="4734798"/>
            <a:ext cx="1236662" cy="369887"/>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dirty="0"/>
              <a:t>2 x 150bp</a:t>
            </a:r>
          </a:p>
        </p:txBody>
      </p:sp>
      <p:sp>
        <p:nvSpPr>
          <p:cNvPr id="161" name="TextBox 160"/>
          <p:cNvSpPr txBox="1">
            <a:spLocks noChangeArrowheads="1"/>
          </p:cNvSpPr>
          <p:nvPr/>
        </p:nvSpPr>
        <p:spPr bwMode="auto">
          <a:xfrm>
            <a:off x="90487" y="5019199"/>
            <a:ext cx="3042695" cy="1200329"/>
          </a:xfrm>
          <a:prstGeom prst="rect">
            <a:avLst/>
          </a:prstGeom>
          <a:noFill/>
          <a:ln w="38100">
            <a:solidFill>
              <a:srgbClr val="0000FF"/>
            </a:solidFill>
            <a:miter lim="800000"/>
            <a:headEnd/>
            <a:tailEnd/>
          </a:ln>
        </p:spPr>
        <p:txBody>
          <a:bodyPr wrap="square">
            <a:spAutoFit/>
          </a:bodyPr>
          <a:lstStyle/>
          <a:p>
            <a:pPr algn="ctr" eaLnBrk="0" hangingPunct="0">
              <a:buClr>
                <a:srgbClr val="063DE8"/>
              </a:buClr>
              <a:buFont typeface="Wingdings" pitchFamily="2" charset="2"/>
              <a:buNone/>
            </a:pPr>
            <a:r>
              <a:rPr lang="en-US" sz="1800" dirty="0">
                <a:cs typeface="Arial" charset="0"/>
              </a:rPr>
              <a:t>Extensive data </a:t>
            </a:r>
            <a:r>
              <a:rPr lang="en-US" sz="1800" dirty="0" smtClean="0">
                <a:cs typeface="Arial" charset="0"/>
              </a:rPr>
              <a:t>QC</a:t>
            </a:r>
          </a:p>
          <a:p>
            <a:pPr algn="ctr" eaLnBrk="0" hangingPunct="0">
              <a:buClr>
                <a:srgbClr val="063DE8"/>
              </a:buClr>
            </a:pPr>
            <a:r>
              <a:rPr lang="en-US" sz="1800" i="1" dirty="0" smtClean="0">
                <a:solidFill>
                  <a:srgbClr val="0070C0"/>
                </a:solidFill>
                <a:cs typeface="Arial" charset="0"/>
              </a:rPr>
              <a:t>Adapter-trimming </a:t>
            </a:r>
          </a:p>
          <a:p>
            <a:pPr algn="ctr" eaLnBrk="0" hangingPunct="0">
              <a:buClr>
                <a:srgbClr val="063DE8"/>
              </a:buClr>
            </a:pPr>
            <a:r>
              <a:rPr lang="en-US" sz="1800" i="1" dirty="0" smtClean="0">
                <a:solidFill>
                  <a:srgbClr val="0070C0"/>
                </a:solidFill>
                <a:cs typeface="Arial" charset="0"/>
              </a:rPr>
              <a:t>Artifact / </a:t>
            </a:r>
            <a:r>
              <a:rPr lang="en-US" sz="1800" i="1" dirty="0" err="1" smtClean="0">
                <a:solidFill>
                  <a:srgbClr val="0070C0"/>
                </a:solidFill>
                <a:cs typeface="Arial" charset="0"/>
              </a:rPr>
              <a:t>contam</a:t>
            </a:r>
            <a:r>
              <a:rPr lang="en-US" sz="1800" i="1" dirty="0" smtClean="0">
                <a:solidFill>
                  <a:srgbClr val="0070C0"/>
                </a:solidFill>
                <a:cs typeface="Arial" charset="0"/>
              </a:rPr>
              <a:t> removal</a:t>
            </a:r>
          </a:p>
          <a:p>
            <a:pPr algn="ctr" eaLnBrk="0" hangingPunct="0">
              <a:buClr>
                <a:srgbClr val="063DE8"/>
              </a:buClr>
            </a:pPr>
            <a:r>
              <a:rPr lang="en-US" sz="1800" i="1" dirty="0" smtClean="0">
                <a:solidFill>
                  <a:srgbClr val="0070C0"/>
                </a:solidFill>
                <a:cs typeface="Arial" charset="0"/>
              </a:rPr>
              <a:t>Error correct / normalize</a:t>
            </a:r>
          </a:p>
        </p:txBody>
      </p:sp>
      <p:sp>
        <p:nvSpPr>
          <p:cNvPr id="163" name="TextBox 162"/>
          <p:cNvSpPr txBox="1">
            <a:spLocks noChangeArrowheads="1"/>
          </p:cNvSpPr>
          <p:nvPr/>
        </p:nvSpPr>
        <p:spPr bwMode="auto">
          <a:xfrm>
            <a:off x="6256338" y="4621213"/>
            <a:ext cx="2887661" cy="1754327"/>
          </a:xfrm>
          <a:prstGeom prst="rect">
            <a:avLst/>
          </a:prstGeom>
          <a:noFill/>
          <a:ln w="38100">
            <a:solidFill>
              <a:srgbClr val="0000FF"/>
            </a:solidFill>
            <a:miter lim="800000"/>
            <a:headEnd/>
            <a:tailEnd/>
          </a:ln>
        </p:spPr>
        <p:txBody>
          <a:bodyPr wrap="square">
            <a:spAutoFit/>
          </a:bodyPr>
          <a:lstStyle/>
          <a:p>
            <a:pPr algn="ctr" eaLnBrk="0" hangingPunct="0">
              <a:buClr>
                <a:srgbClr val="063DE8"/>
              </a:buClr>
              <a:buFont typeface="Wingdings" pitchFamily="2" charset="2"/>
              <a:buNone/>
            </a:pPr>
            <a:r>
              <a:rPr lang="en-US" sz="1800" dirty="0" smtClean="0">
                <a:cs typeface="Arial" charset="0"/>
              </a:rPr>
              <a:t>Pick best software for the task</a:t>
            </a:r>
          </a:p>
          <a:p>
            <a:pPr algn="ctr" eaLnBrk="0" hangingPunct="0">
              <a:buClr>
                <a:srgbClr val="063DE8"/>
              </a:buClr>
              <a:buFont typeface="Wingdings" pitchFamily="2" charset="2"/>
              <a:buNone/>
            </a:pPr>
            <a:r>
              <a:rPr lang="en-US" sz="1800" i="1" dirty="0" smtClean="0">
                <a:solidFill>
                  <a:srgbClr val="0070C0"/>
                </a:solidFill>
                <a:cs typeface="Arial" charset="0"/>
              </a:rPr>
              <a:t>Megahit – metagenome</a:t>
            </a:r>
          </a:p>
          <a:p>
            <a:pPr algn="ctr" eaLnBrk="0" hangingPunct="0">
              <a:buClr>
                <a:srgbClr val="063DE8"/>
              </a:buClr>
              <a:buFont typeface="Wingdings" pitchFamily="2" charset="2"/>
              <a:buNone/>
            </a:pPr>
            <a:r>
              <a:rPr lang="en-US" sz="1800" i="1" dirty="0" err="1" smtClean="0">
                <a:solidFill>
                  <a:srgbClr val="0070C0"/>
                </a:solidFill>
                <a:cs typeface="Arial" charset="0"/>
              </a:rPr>
              <a:t>SPAdes</a:t>
            </a:r>
            <a:r>
              <a:rPr lang="en-US" sz="1800" i="1" dirty="0" smtClean="0">
                <a:solidFill>
                  <a:srgbClr val="0070C0"/>
                </a:solidFill>
                <a:cs typeface="Arial" charset="0"/>
              </a:rPr>
              <a:t> – single cell</a:t>
            </a:r>
          </a:p>
          <a:p>
            <a:pPr algn="ctr" eaLnBrk="0" hangingPunct="0">
              <a:buClr>
                <a:srgbClr val="063DE8"/>
              </a:buClr>
              <a:buFont typeface="Wingdings" pitchFamily="2" charset="2"/>
              <a:buNone/>
            </a:pPr>
            <a:r>
              <a:rPr lang="en-US" sz="1800" i="1" dirty="0" smtClean="0">
                <a:solidFill>
                  <a:srgbClr val="0070C0"/>
                </a:solidFill>
                <a:cs typeface="Arial" charset="0"/>
              </a:rPr>
              <a:t>Falcon / HGAP - PacBio</a:t>
            </a:r>
          </a:p>
          <a:p>
            <a:pPr algn="ctr" eaLnBrk="0" hangingPunct="0">
              <a:buClr>
                <a:srgbClr val="063DE8"/>
              </a:buClr>
              <a:buFont typeface="Wingdings" pitchFamily="2" charset="2"/>
              <a:buNone/>
            </a:pPr>
            <a:r>
              <a:rPr lang="en-US" sz="1800" dirty="0">
                <a:hlinkClick r:id="rId3"/>
              </a:rPr>
              <a:t>http://</a:t>
            </a:r>
            <a:r>
              <a:rPr lang="en-US" sz="1800" dirty="0" smtClean="0">
                <a:hlinkClick r:id="rId3"/>
              </a:rPr>
              <a:t>nucleotid.es</a:t>
            </a:r>
            <a:r>
              <a:rPr lang="en-US" sz="1800" dirty="0" smtClean="0"/>
              <a:t> </a:t>
            </a:r>
            <a:endParaRPr lang="en-US" sz="1800" i="1" dirty="0">
              <a:solidFill>
                <a:srgbClr val="0070C0"/>
              </a:solidFill>
              <a:cs typeface="Arial" charset="0"/>
            </a:endParaRPr>
          </a:p>
        </p:txBody>
      </p:sp>
      <p:sp>
        <p:nvSpPr>
          <p:cNvPr id="181262" name="Down Arrow 166"/>
          <p:cNvSpPr>
            <a:spLocks noChangeArrowheads="1"/>
          </p:cNvSpPr>
          <p:nvPr/>
        </p:nvSpPr>
        <p:spPr bwMode="auto">
          <a:xfrm>
            <a:off x="4175125" y="5248275"/>
            <a:ext cx="344488" cy="781050"/>
          </a:xfrm>
          <a:prstGeom prst="downArrow">
            <a:avLst>
              <a:gd name="adj1" fmla="val 50000"/>
              <a:gd name="adj2" fmla="val 49943"/>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1263" name="Down Arrow 167"/>
          <p:cNvSpPr>
            <a:spLocks noChangeArrowheads="1"/>
          </p:cNvSpPr>
          <p:nvPr/>
        </p:nvSpPr>
        <p:spPr bwMode="auto">
          <a:xfrm>
            <a:off x="4537075" y="5568950"/>
            <a:ext cx="344488" cy="687388"/>
          </a:xfrm>
          <a:prstGeom prst="downArrow">
            <a:avLst>
              <a:gd name="adj1" fmla="val 50000"/>
              <a:gd name="adj2" fmla="val 49931"/>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1264" name="TextBox 168"/>
          <p:cNvSpPr txBox="1">
            <a:spLocks noChangeArrowheads="1"/>
          </p:cNvSpPr>
          <p:nvPr/>
        </p:nvSpPr>
        <p:spPr bwMode="auto">
          <a:xfrm>
            <a:off x="3640138" y="5357813"/>
            <a:ext cx="568325" cy="40005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QC</a:t>
            </a:r>
          </a:p>
        </p:txBody>
      </p:sp>
      <p:sp>
        <p:nvSpPr>
          <p:cNvPr id="181265" name="TextBox 169"/>
          <p:cNvSpPr txBox="1">
            <a:spLocks noChangeArrowheads="1"/>
          </p:cNvSpPr>
          <p:nvPr/>
        </p:nvSpPr>
        <p:spPr bwMode="auto">
          <a:xfrm>
            <a:off x="4757738" y="5678488"/>
            <a:ext cx="1497012" cy="40005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a:t>Assembler</a:t>
            </a:r>
          </a:p>
        </p:txBody>
      </p:sp>
      <p:sp>
        <p:nvSpPr>
          <p:cNvPr id="181266" name="Down Arrow 170"/>
          <p:cNvSpPr>
            <a:spLocks noChangeArrowheads="1"/>
          </p:cNvSpPr>
          <p:nvPr/>
        </p:nvSpPr>
        <p:spPr bwMode="auto">
          <a:xfrm>
            <a:off x="3360738" y="3282950"/>
            <a:ext cx="342900" cy="952500"/>
          </a:xfrm>
          <a:prstGeom prst="downArrow">
            <a:avLst>
              <a:gd name="adj1" fmla="val 50000"/>
              <a:gd name="adj2" fmla="val 50154"/>
            </a:avLst>
          </a:prstGeom>
          <a:solidFill>
            <a:schemeClr val="tx1"/>
          </a:solidFill>
          <a:ln w="9525" algn="ctr">
            <a:noFill/>
            <a:round/>
            <a:headEnd/>
            <a:tailEnd/>
          </a:ln>
        </p:spPr>
        <p:txBody>
          <a:bodyPr wrap="none"/>
          <a:lstStyle/>
          <a:p>
            <a:pPr marL="457200" algn="ctr" eaLnBrk="0" hangingPunct="0">
              <a:lnSpc>
                <a:spcPct val="120000"/>
              </a:lnSpc>
              <a:spcBef>
                <a:spcPct val="50000"/>
              </a:spcBef>
              <a:buClr>
                <a:srgbClr val="063DE8"/>
              </a:buClr>
              <a:buFont typeface="Wingdings" pitchFamily="2" charset="2"/>
              <a:buNone/>
            </a:pPr>
            <a:endParaRPr lang="en-US"/>
          </a:p>
        </p:txBody>
      </p:sp>
      <p:grpSp>
        <p:nvGrpSpPr>
          <p:cNvPr id="181268" name="Group 35"/>
          <p:cNvGrpSpPr>
            <a:grpSpLocks/>
          </p:cNvGrpSpPr>
          <p:nvPr/>
        </p:nvGrpSpPr>
        <p:grpSpPr bwMode="auto">
          <a:xfrm>
            <a:off x="2846388" y="4233863"/>
            <a:ext cx="1365250" cy="485775"/>
            <a:chOff x="507539" y="1934873"/>
            <a:chExt cx="1524462" cy="484812"/>
          </a:xfrm>
        </p:grpSpPr>
        <p:sp>
          <p:nvSpPr>
            <p:cNvPr id="33" name="Isosceles Triangle 32"/>
            <p:cNvSpPr/>
            <p:nvPr/>
          </p:nvSpPr>
          <p:spPr>
            <a:xfrm rot="5400000">
              <a:off x="543613" y="1925732"/>
              <a:ext cx="204382" cy="276530"/>
            </a:xfrm>
            <a:prstGeom prst="triangle">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73" name="Isosceles Triangle 172"/>
            <p:cNvSpPr/>
            <p:nvPr/>
          </p:nvSpPr>
          <p:spPr>
            <a:xfrm rot="16200000">
              <a:off x="628699" y="1925732"/>
              <a:ext cx="204382" cy="276530"/>
            </a:xfrm>
            <a:prstGeom prst="triangle">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90" name="Isosceles Triangle 189"/>
            <p:cNvSpPr/>
            <p:nvPr/>
          </p:nvSpPr>
          <p:spPr>
            <a:xfrm rot="5400000">
              <a:off x="731512" y="2112686"/>
              <a:ext cx="204382" cy="276530"/>
            </a:xfrm>
            <a:prstGeom prst="triangle">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91" name="Isosceles Triangle 190"/>
            <p:cNvSpPr/>
            <p:nvPr/>
          </p:nvSpPr>
          <p:spPr>
            <a:xfrm rot="16200000">
              <a:off x="815712" y="2113573"/>
              <a:ext cx="204382" cy="274757"/>
            </a:xfrm>
            <a:prstGeom prst="triangle">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93" name="Isosceles Triangle 192"/>
            <p:cNvSpPr/>
            <p:nvPr/>
          </p:nvSpPr>
          <p:spPr>
            <a:xfrm rot="5400000">
              <a:off x="1052357" y="1898799"/>
              <a:ext cx="204381" cy="276530"/>
            </a:xfrm>
            <a:prstGeom prst="triangle">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94" name="Isosceles Triangle 193"/>
            <p:cNvSpPr/>
            <p:nvPr/>
          </p:nvSpPr>
          <p:spPr>
            <a:xfrm rot="16200000">
              <a:off x="1136558" y="1899684"/>
              <a:ext cx="204381" cy="274758"/>
            </a:xfrm>
            <a:prstGeom prst="triangle">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96" name="Isosceles Triangle 195"/>
            <p:cNvSpPr/>
            <p:nvPr/>
          </p:nvSpPr>
          <p:spPr>
            <a:xfrm rot="5400000">
              <a:off x="1706459" y="2112686"/>
              <a:ext cx="204382" cy="276530"/>
            </a:xfrm>
            <a:prstGeom prst="triangle">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97" name="Isosceles Triangle 196"/>
            <p:cNvSpPr/>
            <p:nvPr/>
          </p:nvSpPr>
          <p:spPr>
            <a:xfrm rot="16200000">
              <a:off x="1791545" y="2112686"/>
              <a:ext cx="204382" cy="276530"/>
            </a:xfrm>
            <a:prstGeom prst="triangle">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99" name="Isosceles Triangle 198"/>
            <p:cNvSpPr/>
            <p:nvPr/>
          </p:nvSpPr>
          <p:spPr>
            <a:xfrm rot="5400000">
              <a:off x="1185305" y="2179229"/>
              <a:ext cx="204382" cy="276530"/>
            </a:xfrm>
            <a:prstGeom prst="triangle">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200" name="Isosceles Triangle 199"/>
            <p:cNvSpPr/>
            <p:nvPr/>
          </p:nvSpPr>
          <p:spPr>
            <a:xfrm rot="16200000">
              <a:off x="1270392" y="2179229"/>
              <a:ext cx="204382" cy="276530"/>
            </a:xfrm>
            <a:prstGeom prst="triangle">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202" name="Isosceles Triangle 201"/>
            <p:cNvSpPr/>
            <p:nvPr/>
          </p:nvSpPr>
          <p:spPr>
            <a:xfrm rot="5400000">
              <a:off x="1559330" y="1898799"/>
              <a:ext cx="204381" cy="276530"/>
            </a:xfrm>
            <a:prstGeom prst="triangle">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203" name="Isosceles Triangle 202"/>
            <p:cNvSpPr/>
            <p:nvPr/>
          </p:nvSpPr>
          <p:spPr>
            <a:xfrm rot="16200000">
              <a:off x="1644416" y="1898799"/>
              <a:ext cx="204381" cy="276530"/>
            </a:xfrm>
            <a:prstGeom prst="triangle">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grpSp>
      <p:sp>
        <p:nvSpPr>
          <p:cNvPr id="181273" name="TextBox 2"/>
          <p:cNvSpPr txBox="1">
            <a:spLocks noChangeArrowheads="1"/>
          </p:cNvSpPr>
          <p:nvPr/>
        </p:nvSpPr>
        <p:spPr bwMode="auto">
          <a:xfrm>
            <a:off x="3182938" y="6145213"/>
            <a:ext cx="3044825" cy="59372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dirty="0">
                <a:solidFill>
                  <a:srgbClr val="003567"/>
                </a:solidFill>
                <a:cs typeface="Arial" charset="0"/>
              </a:rPr>
              <a:t>Best Assemblies</a:t>
            </a:r>
          </a:p>
        </p:txBody>
      </p:sp>
      <p:sp>
        <p:nvSpPr>
          <p:cNvPr id="181274" name="TextBox 62"/>
          <p:cNvSpPr txBox="1">
            <a:spLocks noChangeArrowheads="1"/>
          </p:cNvSpPr>
          <p:nvPr/>
        </p:nvSpPr>
        <p:spPr bwMode="auto">
          <a:xfrm>
            <a:off x="3813175" y="1631950"/>
            <a:ext cx="1354138" cy="40005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a:t>Fragment</a:t>
            </a:r>
          </a:p>
        </p:txBody>
      </p:sp>
      <p:sp>
        <p:nvSpPr>
          <p:cNvPr id="181275" name="TextBox 63"/>
          <p:cNvSpPr txBox="1">
            <a:spLocks noChangeArrowheads="1"/>
          </p:cNvSpPr>
          <p:nvPr/>
        </p:nvSpPr>
        <p:spPr bwMode="auto">
          <a:xfrm>
            <a:off x="3724275" y="3384550"/>
            <a:ext cx="1385888" cy="396875"/>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Sequence</a:t>
            </a:r>
          </a:p>
        </p:txBody>
      </p:sp>
      <p:grpSp>
        <p:nvGrpSpPr>
          <p:cNvPr id="10" name="Group 9"/>
          <p:cNvGrpSpPr>
            <a:grpSpLocks/>
          </p:cNvGrpSpPr>
          <p:nvPr/>
        </p:nvGrpSpPr>
        <p:grpSpPr bwMode="auto">
          <a:xfrm>
            <a:off x="90488" y="2646872"/>
            <a:ext cx="3048000" cy="2076999"/>
            <a:chOff x="90275" y="2646059"/>
            <a:chExt cx="3047514" cy="2078259"/>
          </a:xfrm>
        </p:grpSpPr>
        <p:sp>
          <p:nvSpPr>
            <p:cNvPr id="181281" name="TextBox 158"/>
            <p:cNvSpPr txBox="1">
              <a:spLocks noChangeArrowheads="1"/>
            </p:cNvSpPr>
            <p:nvPr/>
          </p:nvSpPr>
          <p:spPr bwMode="auto">
            <a:xfrm>
              <a:off x="90275" y="2646059"/>
              <a:ext cx="2709430" cy="1201057"/>
            </a:xfrm>
            <a:prstGeom prst="rect">
              <a:avLst/>
            </a:prstGeom>
            <a:noFill/>
            <a:ln w="38100">
              <a:solidFill>
                <a:srgbClr val="0000FF"/>
              </a:solidFill>
              <a:miter lim="800000"/>
              <a:headEnd/>
              <a:tailEnd/>
            </a:ln>
          </p:spPr>
          <p:txBody>
            <a:bodyPr>
              <a:spAutoFit/>
            </a:bodyPr>
            <a:lstStyle/>
            <a:p>
              <a:pPr algn="ctr" eaLnBrk="0" hangingPunct="0">
                <a:buClr>
                  <a:srgbClr val="063DE8"/>
                </a:buClr>
                <a:buFont typeface="Wingdings" pitchFamily="2" charset="2"/>
                <a:buNone/>
              </a:pPr>
              <a:r>
                <a:rPr lang="en-US" sz="1800" dirty="0">
                  <a:cs typeface="Arial" charset="0"/>
                </a:rPr>
                <a:t>Overlapping </a:t>
              </a:r>
              <a:r>
                <a:rPr lang="en-US" sz="1800" dirty="0" smtClean="0">
                  <a:cs typeface="Arial" charset="0"/>
                </a:rPr>
                <a:t>paired reads </a:t>
              </a:r>
              <a:r>
                <a:rPr lang="en-US" sz="1800" dirty="0">
                  <a:cs typeface="Arial" charset="0"/>
                </a:rPr>
                <a:t>for </a:t>
              </a:r>
              <a:r>
                <a:rPr lang="en-US" sz="1800" dirty="0" smtClean="0">
                  <a:cs typeface="Arial" charset="0"/>
                </a:rPr>
                <a:t>fragment library</a:t>
              </a:r>
              <a:endParaRPr lang="en-US" sz="1800" dirty="0">
                <a:cs typeface="Arial" charset="0"/>
              </a:endParaRPr>
            </a:p>
            <a:p>
              <a:pPr algn="ctr" eaLnBrk="0" hangingPunct="0">
                <a:buClr>
                  <a:srgbClr val="063DE8"/>
                </a:buClr>
                <a:buFont typeface="Wingdings" pitchFamily="2" charset="2"/>
                <a:buNone/>
              </a:pPr>
              <a:r>
                <a:rPr lang="en-US" sz="1800" i="1" dirty="0">
                  <a:solidFill>
                    <a:srgbClr val="0070C0"/>
                  </a:solidFill>
                  <a:cs typeface="Arial" charset="0"/>
                </a:rPr>
                <a:t>Allows </a:t>
              </a:r>
              <a:r>
                <a:rPr lang="en-US" sz="1800" i="1" dirty="0" smtClean="0">
                  <a:solidFill>
                    <a:srgbClr val="0070C0"/>
                  </a:solidFill>
                  <a:cs typeface="Arial" charset="0"/>
                </a:rPr>
                <a:t>self-correction</a:t>
              </a:r>
              <a:endParaRPr lang="en-US" sz="1800" i="1" dirty="0">
                <a:solidFill>
                  <a:srgbClr val="0070C0"/>
                </a:solidFill>
                <a:cs typeface="Arial" charset="0"/>
              </a:endParaRPr>
            </a:p>
          </p:txBody>
        </p:sp>
        <p:cxnSp>
          <p:nvCxnSpPr>
            <p:cNvPr id="5" name="Straight Arrow Connector 4"/>
            <p:cNvCxnSpPr>
              <a:endCxn id="181253" idx="1"/>
            </p:cNvCxnSpPr>
            <p:nvPr/>
          </p:nvCxnSpPr>
          <p:spPr>
            <a:xfrm flipV="1">
              <a:off x="2828275" y="3014073"/>
              <a:ext cx="309514" cy="5083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382558" y="3988734"/>
              <a:ext cx="1056313" cy="73558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5"/>
          <p:cNvGrpSpPr>
            <a:grpSpLocks/>
          </p:cNvGrpSpPr>
          <p:nvPr/>
        </p:nvGrpSpPr>
        <p:grpSpPr bwMode="auto">
          <a:xfrm>
            <a:off x="3606801" y="3235327"/>
            <a:ext cx="5443537" cy="1200330"/>
            <a:chOff x="3606801" y="3235143"/>
            <a:chExt cx="5443623" cy="1199556"/>
          </a:xfrm>
        </p:grpSpPr>
        <p:sp>
          <p:nvSpPr>
            <p:cNvPr id="181278" name="TextBox 152"/>
            <p:cNvSpPr txBox="1">
              <a:spLocks noChangeArrowheads="1"/>
            </p:cNvSpPr>
            <p:nvPr/>
          </p:nvSpPr>
          <p:spPr bwMode="auto">
            <a:xfrm>
              <a:off x="6341724" y="3235143"/>
              <a:ext cx="2708700" cy="1199556"/>
            </a:xfrm>
            <a:prstGeom prst="rect">
              <a:avLst/>
            </a:prstGeom>
            <a:noFill/>
            <a:ln w="38100">
              <a:solidFill>
                <a:srgbClr val="0000FF"/>
              </a:solidFill>
              <a:miter lim="800000"/>
              <a:headEnd/>
              <a:tailEnd/>
            </a:ln>
          </p:spPr>
          <p:txBody>
            <a:bodyPr>
              <a:spAutoFit/>
            </a:bodyPr>
            <a:lstStyle/>
            <a:p>
              <a:pPr algn="ctr" eaLnBrk="0" hangingPunct="0">
                <a:buClr>
                  <a:srgbClr val="063DE8"/>
                </a:buClr>
                <a:buFont typeface="Wingdings" pitchFamily="2" charset="2"/>
                <a:buNone/>
              </a:pPr>
              <a:r>
                <a:rPr lang="en-US" sz="1800" dirty="0" smtClean="0">
                  <a:cs typeface="Arial" charset="0"/>
                </a:rPr>
                <a:t>Latest sequencing </a:t>
              </a:r>
              <a:r>
                <a:rPr lang="en-US" sz="1800" dirty="0">
                  <a:cs typeface="Arial" charset="0"/>
                </a:rPr>
                <a:t>chemistry</a:t>
              </a:r>
            </a:p>
            <a:p>
              <a:pPr algn="ctr" eaLnBrk="0" hangingPunct="0">
                <a:buClr>
                  <a:srgbClr val="063DE8"/>
                </a:buClr>
                <a:buFont typeface="Wingdings" pitchFamily="2" charset="2"/>
                <a:buNone/>
              </a:pPr>
              <a:r>
                <a:rPr lang="en-US" sz="1800" i="1" dirty="0">
                  <a:solidFill>
                    <a:srgbClr val="0070C0"/>
                  </a:solidFill>
                  <a:cs typeface="Arial" charset="0"/>
                </a:rPr>
                <a:t>Reduced GC </a:t>
              </a:r>
              <a:r>
                <a:rPr lang="en-US" sz="1800" i="1" dirty="0" smtClean="0">
                  <a:solidFill>
                    <a:srgbClr val="0070C0"/>
                  </a:solidFill>
                  <a:cs typeface="Arial" charset="0"/>
                </a:rPr>
                <a:t>bias, errors; longer reads</a:t>
              </a:r>
              <a:endParaRPr lang="en-US" sz="1800" i="1" dirty="0">
                <a:solidFill>
                  <a:srgbClr val="0070C0"/>
                </a:solidFill>
                <a:cs typeface="Arial" charset="0"/>
              </a:endParaRPr>
            </a:p>
          </p:txBody>
        </p:sp>
        <p:cxnSp>
          <p:nvCxnSpPr>
            <p:cNvPr id="76" name="Straight Arrow Connector 75"/>
            <p:cNvCxnSpPr>
              <a:stCxn id="181278" idx="1"/>
            </p:cNvCxnSpPr>
            <p:nvPr/>
          </p:nvCxnSpPr>
          <p:spPr>
            <a:xfrm flipH="1">
              <a:off x="3606801" y="3834921"/>
              <a:ext cx="2734923" cy="11096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xmlns:p14="http://schemas.microsoft.com/office/powerpoint/2010/main" spd="slow" advTm="216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35529" y="0"/>
            <a:ext cx="7410824" cy="838200"/>
          </a:xfrm>
        </p:spPr>
        <p:txBody>
          <a:bodyPr/>
          <a:lstStyle/>
          <a:p>
            <a:r>
              <a:rPr lang="en-US" sz="3200" dirty="0" smtClean="0"/>
              <a:t>JGI </a:t>
            </a:r>
            <a:r>
              <a:rPr lang="en-US" sz="3200" dirty="0"/>
              <a:t>microbe </a:t>
            </a:r>
            <a:r>
              <a:rPr lang="en-US" sz="3200" dirty="0" smtClean="0"/>
              <a:t>assembly with </a:t>
            </a:r>
            <a:r>
              <a:rPr lang="en-US" sz="3200" dirty="0" err="1" smtClean="0"/>
              <a:t>SPAdes</a:t>
            </a:r>
            <a:endParaRPr lang="en-US" sz="3200" dirty="0"/>
          </a:p>
        </p:txBody>
      </p:sp>
      <p:sp>
        <p:nvSpPr>
          <p:cNvPr id="3" name="Content Placeholder 2"/>
          <p:cNvSpPr>
            <a:spLocks noGrp="1"/>
          </p:cNvSpPr>
          <p:nvPr>
            <p:ph idx="1"/>
          </p:nvPr>
        </p:nvSpPr>
        <p:spPr>
          <a:xfrm>
            <a:off x="154836" y="1290977"/>
            <a:ext cx="8734674" cy="4800600"/>
          </a:xfrm>
        </p:spPr>
        <p:txBody>
          <a:bodyPr/>
          <a:lstStyle/>
          <a:p>
            <a:r>
              <a:rPr lang="en-US" sz="2800" dirty="0" err="1"/>
              <a:t>SPAdes</a:t>
            </a:r>
            <a:r>
              <a:rPr lang="en-US" sz="2800" dirty="0"/>
              <a:t> </a:t>
            </a:r>
            <a:r>
              <a:rPr lang="en-US" sz="2800" dirty="0" smtClean="0"/>
              <a:t>overcomes problems </a:t>
            </a:r>
            <a:r>
              <a:rPr lang="en-US" sz="2800" dirty="0"/>
              <a:t>associated with the assembly of single cell </a:t>
            </a:r>
            <a:r>
              <a:rPr lang="en-US" sz="2800" dirty="0" smtClean="0"/>
              <a:t>data:</a:t>
            </a:r>
          </a:p>
          <a:p>
            <a:pPr lvl="1"/>
            <a:r>
              <a:rPr lang="en-US" sz="2400" dirty="0"/>
              <a:t>Non-uniform </a:t>
            </a:r>
            <a:r>
              <a:rPr lang="en-US" sz="2400" dirty="0" smtClean="0"/>
              <a:t>coverage:</a:t>
            </a:r>
          </a:p>
          <a:p>
            <a:pPr lvl="2"/>
            <a:r>
              <a:rPr lang="en-US" sz="2000" dirty="0" smtClean="0"/>
              <a:t>Small k in low-</a:t>
            </a:r>
            <a:r>
              <a:rPr lang="en-US" sz="2000" dirty="0" err="1" smtClean="0"/>
              <a:t>cov</a:t>
            </a:r>
            <a:r>
              <a:rPr lang="en-US" sz="2000" dirty="0" smtClean="0"/>
              <a:t> regions</a:t>
            </a:r>
          </a:p>
          <a:p>
            <a:pPr lvl="2"/>
            <a:r>
              <a:rPr lang="en-US" sz="2000" dirty="0" smtClean="0"/>
              <a:t>Higher k in high-</a:t>
            </a:r>
            <a:r>
              <a:rPr lang="en-US" sz="2000" dirty="0" err="1" smtClean="0"/>
              <a:t>cov</a:t>
            </a:r>
            <a:r>
              <a:rPr lang="en-US" sz="2000" dirty="0" smtClean="0"/>
              <a:t> regions </a:t>
            </a:r>
          </a:p>
          <a:p>
            <a:pPr lvl="1"/>
            <a:r>
              <a:rPr lang="en-US" sz="2400" dirty="0" smtClean="0"/>
              <a:t>Uses variable </a:t>
            </a:r>
            <a:r>
              <a:rPr lang="en-US" sz="2400" dirty="0"/>
              <a:t>insert </a:t>
            </a:r>
            <a:r>
              <a:rPr lang="en-US" sz="2400" dirty="0" smtClean="0"/>
              <a:t>sizes</a:t>
            </a:r>
          </a:p>
          <a:p>
            <a:pPr lvl="1"/>
            <a:r>
              <a:rPr lang="en-US" sz="2400" dirty="0" smtClean="0"/>
              <a:t>Identification of chimeras</a:t>
            </a:r>
          </a:p>
          <a:p>
            <a:endParaRPr lang="en-US" sz="2800" dirty="0"/>
          </a:p>
          <a:p>
            <a:r>
              <a:rPr lang="en-US" sz="2800" dirty="0" smtClean="0"/>
              <a:t>Other benefits of </a:t>
            </a:r>
            <a:r>
              <a:rPr lang="en-US" sz="2800" dirty="0" err="1" smtClean="0"/>
              <a:t>SPAdes</a:t>
            </a:r>
            <a:r>
              <a:rPr lang="en-US" sz="2800" dirty="0" smtClean="0"/>
              <a:t>:</a:t>
            </a:r>
          </a:p>
          <a:p>
            <a:pPr lvl="1"/>
            <a:r>
              <a:rPr lang="en-US" sz="2400" dirty="0" smtClean="0"/>
              <a:t>Read </a:t>
            </a:r>
            <a:r>
              <a:rPr lang="en-US" sz="2400" dirty="0"/>
              <a:t>error correction tool, </a:t>
            </a:r>
            <a:r>
              <a:rPr lang="en-US" sz="2400" dirty="0" err="1"/>
              <a:t>BayesHammer</a:t>
            </a:r>
            <a:r>
              <a:rPr lang="en-US" sz="2400" dirty="0"/>
              <a:t> </a:t>
            </a:r>
            <a:r>
              <a:rPr lang="en-US" sz="2400" dirty="0" smtClean="0"/>
              <a:t>for </a:t>
            </a:r>
            <a:r>
              <a:rPr lang="en-US" sz="2400" dirty="0" err="1"/>
              <a:t>Illumina</a:t>
            </a:r>
            <a:r>
              <a:rPr lang="en-US" sz="2400" dirty="0"/>
              <a:t> </a:t>
            </a:r>
            <a:r>
              <a:rPr lang="en-US" sz="2400" dirty="0" smtClean="0"/>
              <a:t>data</a:t>
            </a:r>
          </a:p>
          <a:p>
            <a:pPr lvl="1"/>
            <a:r>
              <a:rPr lang="en-US" sz="2400" dirty="0" smtClean="0"/>
              <a:t>Better assembly of 16S ribosome operons</a:t>
            </a:r>
          </a:p>
          <a:p>
            <a:endParaRPr lang="en-US" dirty="0"/>
          </a:p>
        </p:txBody>
      </p:sp>
      <p:pic>
        <p:nvPicPr>
          <p:cNvPr id="4" name="Picture 3"/>
          <p:cNvPicPr>
            <a:picLocks noChangeAspect="1"/>
          </p:cNvPicPr>
          <p:nvPr/>
        </p:nvPicPr>
        <p:blipFill rotWithShape="1">
          <a:blip r:embed="rId3"/>
          <a:srcRect l="14733" t="3920" r="13413" b="46320"/>
          <a:stretch/>
        </p:blipFill>
        <p:spPr>
          <a:xfrm>
            <a:off x="4999097" y="2539628"/>
            <a:ext cx="4144903" cy="2128268"/>
          </a:xfrm>
          <a:prstGeom prst="rect">
            <a:avLst/>
          </a:prstGeom>
        </p:spPr>
      </p:pic>
      <p:sp>
        <p:nvSpPr>
          <p:cNvPr id="5" name="TextBox 4"/>
          <p:cNvSpPr txBox="1"/>
          <p:nvPr/>
        </p:nvSpPr>
        <p:spPr>
          <a:xfrm>
            <a:off x="5220826" y="2217135"/>
            <a:ext cx="3802067" cy="461665"/>
          </a:xfrm>
          <a:prstGeom prst="rect">
            <a:avLst/>
          </a:prstGeom>
          <a:noFill/>
        </p:spPr>
        <p:txBody>
          <a:bodyPr wrap="none" rtlCol="0">
            <a:spAutoFit/>
          </a:bodyPr>
          <a:lstStyle/>
          <a:p>
            <a:r>
              <a:rPr lang="en-US" sz="2400" b="0" i="1" dirty="0" err="1" smtClean="0">
                <a:solidFill>
                  <a:srgbClr val="003567"/>
                </a:solidFill>
                <a:latin typeface="Arial" pitchFamily="34" charset="0"/>
                <a:cs typeface="Arial" pitchFamily="34" charset="0"/>
              </a:rPr>
              <a:t>E.coli</a:t>
            </a:r>
            <a:r>
              <a:rPr lang="en-US" sz="2400" b="0" i="1" dirty="0" smtClean="0">
                <a:solidFill>
                  <a:srgbClr val="003567"/>
                </a:solidFill>
                <a:latin typeface="Arial" pitchFamily="34" charset="0"/>
                <a:cs typeface="Arial" pitchFamily="34" charset="0"/>
              </a:rPr>
              <a:t> single cell coverage</a:t>
            </a:r>
          </a:p>
        </p:txBody>
      </p:sp>
    </p:spTree>
    <p:extLst>
      <p:ext uri="{BB962C8B-B14F-4D97-AF65-F5344CB8AC3E}">
        <p14:creationId xmlns:p14="http://schemas.microsoft.com/office/powerpoint/2010/main" val="2293414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3"/>
          <p:cNvSpPr>
            <a:spLocks noGrp="1"/>
          </p:cNvSpPr>
          <p:nvPr>
            <p:ph idx="4294967295"/>
          </p:nvPr>
        </p:nvSpPr>
        <p:spPr>
          <a:xfrm>
            <a:off x="0" y="1506538"/>
            <a:ext cx="9142413" cy="4525962"/>
          </a:xfrm>
        </p:spPr>
        <p:txBody>
          <a:bodyPr/>
          <a:lstStyle/>
          <a:p>
            <a:pPr marL="609600" indent="-609600" eaLnBrk="1" hangingPunct="1">
              <a:buFont typeface="Calibri" pitchFamily="34" charset="0"/>
              <a:buAutoNum type="arabicPeriod"/>
            </a:pPr>
            <a:r>
              <a:rPr lang="en-US" dirty="0" smtClean="0">
                <a:latin typeface="Arial" charset="0"/>
                <a:cs typeface="Arial" charset="0"/>
              </a:rPr>
              <a:t>Terminology introduction</a:t>
            </a:r>
          </a:p>
          <a:p>
            <a:pPr marL="609600" indent="-609600" eaLnBrk="1" hangingPunct="1">
              <a:buFont typeface="Calibri" pitchFamily="34" charset="0"/>
              <a:buAutoNum type="arabicPeriod"/>
            </a:pPr>
            <a:r>
              <a:rPr lang="en-US" dirty="0" smtClean="0">
                <a:solidFill>
                  <a:schemeClr val="bg2"/>
                </a:solidFill>
                <a:latin typeface="Arial" charset="0"/>
                <a:cs typeface="Arial" charset="0"/>
              </a:rPr>
              <a:t>Introduction to short-read genome sequencing and assembly</a:t>
            </a:r>
          </a:p>
          <a:p>
            <a:pPr marL="609600" indent="-609600" eaLnBrk="1" hangingPunct="1">
              <a:buFont typeface="Calibri" pitchFamily="34" charset="0"/>
              <a:buAutoNum type="arabicPeriod"/>
            </a:pPr>
            <a:r>
              <a:rPr lang="en-US" dirty="0" smtClean="0">
                <a:solidFill>
                  <a:schemeClr val="bg2"/>
                </a:solidFill>
                <a:latin typeface="Arial" charset="0"/>
                <a:cs typeface="Arial" charset="0"/>
              </a:rPr>
              <a:t>Short read genome assembly in practice</a:t>
            </a:r>
          </a:p>
          <a:p>
            <a:pPr marL="609600" indent="-609600" eaLnBrk="1" hangingPunct="1">
              <a:buFont typeface="Calibri" pitchFamily="34" charset="0"/>
              <a:buAutoNum type="arabicPeriod"/>
            </a:pPr>
            <a:r>
              <a:rPr lang="en-US" dirty="0" smtClean="0">
                <a:solidFill>
                  <a:schemeClr val="bg2"/>
                </a:solidFill>
                <a:latin typeface="Arial" charset="0"/>
                <a:cs typeface="Arial" charset="0"/>
              </a:rPr>
              <a:t>Improving genome assembly using long-read (3</a:t>
            </a:r>
            <a:r>
              <a:rPr lang="en-US" baseline="30000" dirty="0" smtClean="0">
                <a:solidFill>
                  <a:schemeClr val="bg2"/>
                </a:solidFill>
                <a:latin typeface="Arial" charset="0"/>
                <a:cs typeface="Arial" charset="0"/>
              </a:rPr>
              <a:t>rd</a:t>
            </a:r>
            <a:r>
              <a:rPr lang="en-US" dirty="0" smtClean="0">
                <a:solidFill>
                  <a:schemeClr val="bg2"/>
                </a:solidFill>
                <a:latin typeface="Arial" charset="0"/>
                <a:cs typeface="Arial" charset="0"/>
              </a:rPr>
              <a:t> generation) sequencing</a:t>
            </a:r>
          </a:p>
          <a:p>
            <a:pPr marL="609600" indent="-609600" eaLnBrk="1" hangingPunct="1">
              <a:buFont typeface="Calibri" pitchFamily="34" charset="0"/>
              <a:buAutoNum type="arabicPeriod"/>
            </a:pPr>
            <a:r>
              <a:rPr lang="en-US" dirty="0" smtClean="0">
                <a:solidFill>
                  <a:schemeClr val="bg2"/>
                </a:solidFill>
                <a:latin typeface="Arial" charset="0"/>
                <a:cs typeface="Arial" charset="0"/>
              </a:rPr>
              <a:t>DIY assembly</a:t>
            </a:r>
          </a:p>
        </p:txBody>
      </p:sp>
      <p:sp>
        <p:nvSpPr>
          <p:cNvPr id="5" name="Rectangle 2"/>
          <p:cNvSpPr txBox="1">
            <a:spLocks/>
          </p:cNvSpPr>
          <p:nvPr/>
        </p:nvSpPr>
        <p:spPr bwMode="auto">
          <a:xfrm>
            <a:off x="454025" y="-211138"/>
            <a:ext cx="8229600" cy="1143001"/>
          </a:xfrm>
          <a:prstGeom prst="rect">
            <a:avLst/>
          </a:prstGeom>
          <a:noFill/>
          <a:ln w="9525">
            <a:noFill/>
            <a:miter lim="800000"/>
            <a:headEnd/>
            <a:tailEnd/>
          </a:ln>
        </p:spPr>
        <p:txBody>
          <a:bodyPr lIns="91436" tIns="45716" rIns="91436" bIns="45716" anchor="ctr"/>
          <a:lstStyle/>
          <a:p>
            <a:pPr algn="ctr">
              <a:defRPr/>
            </a:pPr>
            <a:r>
              <a:rPr lang="en-US" sz="4400" kern="0" dirty="0">
                <a:solidFill>
                  <a:srgbClr val="FFFFFF"/>
                </a:solidFill>
                <a:effectLst>
                  <a:outerShdw blurRad="38100" dist="38100" dir="2700000" algn="tl">
                    <a:srgbClr val="C0C0C0"/>
                  </a:outerShdw>
                </a:effectLst>
                <a:latin typeface="Arial" pitchFamily="34" charset="0"/>
                <a:ea typeface="+mj-ea"/>
                <a:cs typeface="Arial" pitchFamily="34" charset="0"/>
              </a:rPr>
              <a:t>Contents</a:t>
            </a:r>
          </a:p>
        </p:txBody>
      </p:sp>
    </p:spTree>
  </p:cSld>
  <p:clrMapOvr>
    <a:masterClrMapping/>
  </p:clrMapOvr>
  <p:transition xmlns:p14="http://schemas.microsoft.com/office/powerpoint/2010/main" spd="slow" advTm="34"/>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8" name="Rectangle 4"/>
          <p:cNvSpPr>
            <a:spLocks noGrp="1"/>
          </p:cNvSpPr>
          <p:nvPr>
            <p:ph type="title"/>
          </p:nvPr>
        </p:nvSpPr>
        <p:spPr>
          <a:xfrm>
            <a:off x="661988" y="0"/>
            <a:ext cx="8229600" cy="1143000"/>
          </a:xfrm>
        </p:spPr>
        <p:txBody>
          <a:bodyPr/>
          <a:lstStyle/>
          <a:p>
            <a:pPr eaLnBrk="1" hangingPunct="1">
              <a:defRPr/>
            </a:pPr>
            <a:r>
              <a:rPr lang="en-US" dirty="0" smtClean="0"/>
              <a:t>But problems remain:</a:t>
            </a:r>
          </a:p>
        </p:txBody>
      </p:sp>
      <p:sp>
        <p:nvSpPr>
          <p:cNvPr id="75" name="Down Arrow 74"/>
          <p:cNvSpPr/>
          <p:nvPr/>
        </p:nvSpPr>
        <p:spPr bwMode="auto">
          <a:xfrm>
            <a:off x="3824288" y="2298700"/>
            <a:ext cx="506412" cy="307975"/>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91" name="Rectangle 90"/>
          <p:cNvSpPr/>
          <p:nvPr/>
        </p:nvSpPr>
        <p:spPr>
          <a:xfrm>
            <a:off x="3687763" y="1700213"/>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2" name="Rectangle 91"/>
          <p:cNvSpPr/>
          <p:nvPr/>
        </p:nvSpPr>
        <p:spPr>
          <a:xfrm>
            <a:off x="3833813" y="1700213"/>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3" name="Rectangle 92"/>
          <p:cNvSpPr/>
          <p:nvPr/>
        </p:nvSpPr>
        <p:spPr>
          <a:xfrm>
            <a:off x="3987800" y="16970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4" name="Rectangle 93"/>
          <p:cNvSpPr/>
          <p:nvPr/>
        </p:nvSpPr>
        <p:spPr>
          <a:xfrm>
            <a:off x="4143375" y="1700213"/>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5" name="Rectangle 94"/>
          <p:cNvSpPr/>
          <p:nvPr/>
        </p:nvSpPr>
        <p:spPr>
          <a:xfrm>
            <a:off x="4297363" y="1700213"/>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6" name="Rectangle 95"/>
          <p:cNvSpPr/>
          <p:nvPr/>
        </p:nvSpPr>
        <p:spPr>
          <a:xfrm>
            <a:off x="4445000" y="16970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8" name="Rectangle 97"/>
          <p:cNvSpPr/>
          <p:nvPr/>
        </p:nvSpPr>
        <p:spPr>
          <a:xfrm>
            <a:off x="3467100" y="18113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9" name="Rectangle 98"/>
          <p:cNvSpPr/>
          <p:nvPr/>
        </p:nvSpPr>
        <p:spPr>
          <a:xfrm>
            <a:off x="3611563" y="18113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0" name="Rectangle 99"/>
          <p:cNvSpPr/>
          <p:nvPr/>
        </p:nvSpPr>
        <p:spPr>
          <a:xfrm>
            <a:off x="3767138" y="18097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1" name="Rectangle 100"/>
          <p:cNvSpPr/>
          <p:nvPr/>
        </p:nvSpPr>
        <p:spPr>
          <a:xfrm>
            <a:off x="3921125" y="18113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2" name="Rectangle 101"/>
          <p:cNvSpPr/>
          <p:nvPr/>
        </p:nvSpPr>
        <p:spPr>
          <a:xfrm>
            <a:off x="4076700" y="18113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3" name="Rectangle 102"/>
          <p:cNvSpPr/>
          <p:nvPr/>
        </p:nvSpPr>
        <p:spPr>
          <a:xfrm>
            <a:off x="4224338" y="18097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4" name="Rectangle 103"/>
          <p:cNvSpPr/>
          <p:nvPr/>
        </p:nvSpPr>
        <p:spPr>
          <a:xfrm>
            <a:off x="3559175" y="19256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5" name="Rectangle 104"/>
          <p:cNvSpPr/>
          <p:nvPr/>
        </p:nvSpPr>
        <p:spPr>
          <a:xfrm>
            <a:off x="3705225" y="19256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6" name="Rectangle 105"/>
          <p:cNvSpPr/>
          <p:nvPr/>
        </p:nvSpPr>
        <p:spPr>
          <a:xfrm>
            <a:off x="3859213" y="19240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7" name="Rectangle 106"/>
          <p:cNvSpPr/>
          <p:nvPr/>
        </p:nvSpPr>
        <p:spPr>
          <a:xfrm>
            <a:off x="4014788" y="19256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8" name="Rectangle 107"/>
          <p:cNvSpPr/>
          <p:nvPr/>
        </p:nvSpPr>
        <p:spPr>
          <a:xfrm>
            <a:off x="4168775" y="19256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9" name="Rectangle 108"/>
          <p:cNvSpPr/>
          <p:nvPr/>
        </p:nvSpPr>
        <p:spPr>
          <a:xfrm>
            <a:off x="4316413" y="19240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0" name="Rectangle 109"/>
          <p:cNvSpPr/>
          <p:nvPr/>
        </p:nvSpPr>
        <p:spPr>
          <a:xfrm>
            <a:off x="3662363" y="20383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1" name="Rectangle 110"/>
          <p:cNvSpPr/>
          <p:nvPr/>
        </p:nvSpPr>
        <p:spPr>
          <a:xfrm>
            <a:off x="3806825" y="20383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2" name="Rectangle 111"/>
          <p:cNvSpPr/>
          <p:nvPr/>
        </p:nvSpPr>
        <p:spPr>
          <a:xfrm>
            <a:off x="3962400" y="2035175"/>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3" name="Rectangle 112"/>
          <p:cNvSpPr/>
          <p:nvPr/>
        </p:nvSpPr>
        <p:spPr>
          <a:xfrm>
            <a:off x="4116388" y="20383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4" name="Rectangle 113"/>
          <p:cNvSpPr/>
          <p:nvPr/>
        </p:nvSpPr>
        <p:spPr>
          <a:xfrm>
            <a:off x="4271963" y="20383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5" name="Rectangle 114"/>
          <p:cNvSpPr/>
          <p:nvPr/>
        </p:nvSpPr>
        <p:spPr>
          <a:xfrm>
            <a:off x="4419600" y="2035175"/>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grpSp>
        <p:nvGrpSpPr>
          <p:cNvPr id="320" name="Group 319"/>
          <p:cNvGrpSpPr/>
          <p:nvPr/>
        </p:nvGrpSpPr>
        <p:grpSpPr>
          <a:xfrm>
            <a:off x="2282868" y="3783756"/>
            <a:ext cx="3799764" cy="614446"/>
            <a:chOff x="678658" y="3609975"/>
            <a:chExt cx="3799764" cy="614446"/>
          </a:xfrm>
          <a:solidFill>
            <a:schemeClr val="bg1">
              <a:lumMod val="85000"/>
            </a:schemeClr>
          </a:solidFill>
        </p:grpSpPr>
        <p:sp>
          <p:nvSpPr>
            <p:cNvPr id="321" name="Rectangle 320"/>
            <p:cNvSpPr/>
            <p:nvPr/>
          </p:nvSpPr>
          <p:spPr bwMode="auto">
            <a:xfrm>
              <a:off x="1632937" y="3905250"/>
              <a:ext cx="791110"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22" name="Rectangle 321"/>
            <p:cNvSpPr/>
            <p:nvPr/>
          </p:nvSpPr>
          <p:spPr bwMode="auto">
            <a:xfrm>
              <a:off x="3056418" y="3905250"/>
              <a:ext cx="945050"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23" name="Rectangle 322"/>
            <p:cNvSpPr/>
            <p:nvPr/>
          </p:nvSpPr>
          <p:spPr bwMode="auto">
            <a:xfrm>
              <a:off x="678658" y="3905250"/>
              <a:ext cx="883400"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nvGrpSpPr>
            <p:cNvPr id="324" name="Group 323"/>
            <p:cNvGrpSpPr/>
            <p:nvPr/>
          </p:nvGrpSpPr>
          <p:grpSpPr>
            <a:xfrm>
              <a:off x="684565" y="3743325"/>
              <a:ext cx="279824" cy="73819"/>
              <a:chOff x="548481" y="4688284"/>
              <a:chExt cx="601663" cy="165497"/>
            </a:xfrm>
            <a:grpFill/>
          </p:grpSpPr>
          <p:sp>
            <p:nvSpPr>
              <p:cNvPr id="385" name="Rectangle 384"/>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6" name="Rectangle 385"/>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7" name="Freeform 38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5" name="Group 324"/>
            <p:cNvGrpSpPr/>
            <p:nvPr/>
          </p:nvGrpSpPr>
          <p:grpSpPr>
            <a:xfrm>
              <a:off x="1012379" y="3743325"/>
              <a:ext cx="279824" cy="73819"/>
              <a:chOff x="548481" y="4688284"/>
              <a:chExt cx="601663" cy="165497"/>
            </a:xfrm>
            <a:grpFill/>
          </p:grpSpPr>
          <p:sp>
            <p:nvSpPr>
              <p:cNvPr id="382" name="Rectangle 381"/>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3" name="Rectangle 382"/>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4" name="Freeform 38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6" name="Group 325"/>
            <p:cNvGrpSpPr/>
            <p:nvPr/>
          </p:nvGrpSpPr>
          <p:grpSpPr>
            <a:xfrm>
              <a:off x="1459801" y="3743325"/>
              <a:ext cx="279824" cy="73819"/>
              <a:chOff x="548481" y="4688284"/>
              <a:chExt cx="601663" cy="165497"/>
            </a:xfrm>
            <a:grpFill/>
          </p:grpSpPr>
          <p:sp>
            <p:nvSpPr>
              <p:cNvPr id="379" name="Rectangle 378"/>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0" name="Rectangle 379"/>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81" name="Freeform 38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7" name="Group 326"/>
            <p:cNvGrpSpPr/>
            <p:nvPr/>
          </p:nvGrpSpPr>
          <p:grpSpPr>
            <a:xfrm>
              <a:off x="1202865" y="3638550"/>
              <a:ext cx="279824" cy="73819"/>
              <a:chOff x="548481" y="4688284"/>
              <a:chExt cx="601663" cy="165497"/>
            </a:xfrm>
            <a:grpFill/>
          </p:grpSpPr>
          <p:sp>
            <p:nvSpPr>
              <p:cNvPr id="376" name="Rectangle 375"/>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7" name="Rectangle 376"/>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78" name="Freeform 37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8" name="Group 327"/>
            <p:cNvGrpSpPr/>
            <p:nvPr/>
          </p:nvGrpSpPr>
          <p:grpSpPr>
            <a:xfrm>
              <a:off x="1792045" y="3743325"/>
              <a:ext cx="279824" cy="73819"/>
              <a:chOff x="548481" y="4688284"/>
              <a:chExt cx="601663" cy="165497"/>
            </a:xfrm>
            <a:grpFill/>
          </p:grpSpPr>
          <p:sp>
            <p:nvSpPr>
              <p:cNvPr id="373" name="Rectangle 372"/>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4" name="Rectangle 373"/>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5" name="Freeform 37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9" name="Group 328"/>
            <p:cNvGrpSpPr/>
            <p:nvPr/>
          </p:nvGrpSpPr>
          <p:grpSpPr>
            <a:xfrm>
              <a:off x="2137578" y="3743325"/>
              <a:ext cx="279824" cy="73819"/>
              <a:chOff x="548481" y="4688284"/>
              <a:chExt cx="601663" cy="165497"/>
            </a:xfrm>
            <a:grpFill/>
          </p:grpSpPr>
          <p:sp>
            <p:nvSpPr>
              <p:cNvPr id="370" name="Rectangle 369"/>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1" name="Rectangle 370"/>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2" name="Freeform 37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0" name="Group 329"/>
            <p:cNvGrpSpPr/>
            <p:nvPr/>
          </p:nvGrpSpPr>
          <p:grpSpPr>
            <a:xfrm>
              <a:off x="1508530" y="3609975"/>
              <a:ext cx="279824" cy="73819"/>
              <a:chOff x="548481" y="4688284"/>
              <a:chExt cx="601663" cy="165497"/>
            </a:xfrm>
            <a:grpFill/>
          </p:grpSpPr>
          <p:sp>
            <p:nvSpPr>
              <p:cNvPr id="367" name="Rectangle 366"/>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8" name="Rectangle 367"/>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9" name="Freeform 36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1" name="Group 330"/>
            <p:cNvGrpSpPr/>
            <p:nvPr/>
          </p:nvGrpSpPr>
          <p:grpSpPr>
            <a:xfrm>
              <a:off x="3059002" y="3762375"/>
              <a:ext cx="279824" cy="73819"/>
              <a:chOff x="548481" y="4688284"/>
              <a:chExt cx="601663" cy="165497"/>
            </a:xfrm>
            <a:grpFill/>
          </p:grpSpPr>
          <p:sp>
            <p:nvSpPr>
              <p:cNvPr id="364" name="Rectangle 363"/>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5" name="Rectangle 364"/>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6" name="Freeform 36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2" name="Group 331"/>
            <p:cNvGrpSpPr/>
            <p:nvPr/>
          </p:nvGrpSpPr>
          <p:grpSpPr>
            <a:xfrm>
              <a:off x="3404535" y="3762375"/>
              <a:ext cx="279824" cy="73819"/>
              <a:chOff x="548481" y="4688284"/>
              <a:chExt cx="601663" cy="165497"/>
            </a:xfrm>
            <a:grpFill/>
          </p:grpSpPr>
          <p:sp>
            <p:nvSpPr>
              <p:cNvPr id="361" name="Rectangle 360"/>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2" name="Rectangle 361"/>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3" name="Freeform 36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3" name="Group 332"/>
            <p:cNvGrpSpPr/>
            <p:nvPr/>
          </p:nvGrpSpPr>
          <p:grpSpPr>
            <a:xfrm>
              <a:off x="3253918" y="3657600"/>
              <a:ext cx="279824" cy="73819"/>
              <a:chOff x="548481" y="4688284"/>
              <a:chExt cx="601663" cy="165497"/>
            </a:xfrm>
            <a:grpFill/>
          </p:grpSpPr>
          <p:sp>
            <p:nvSpPr>
              <p:cNvPr id="358" name="Rectangle 357"/>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9" name="Rectangle 358"/>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0" name="Freeform 35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4" name="Group 333"/>
            <p:cNvGrpSpPr/>
            <p:nvPr/>
          </p:nvGrpSpPr>
          <p:grpSpPr>
            <a:xfrm>
              <a:off x="3705770" y="3762375"/>
              <a:ext cx="279824" cy="73819"/>
              <a:chOff x="548481" y="4688284"/>
              <a:chExt cx="601663" cy="165497"/>
            </a:xfrm>
            <a:grpFill/>
          </p:grpSpPr>
          <p:sp>
            <p:nvSpPr>
              <p:cNvPr id="355" name="Rectangle 354"/>
              <p:cNvSpPr/>
              <p:nvPr/>
            </p:nvSpPr>
            <p:spPr bwMode="auto">
              <a:xfrm>
                <a:off x="548481" y="4749800"/>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6" name="Rectangle 355"/>
              <p:cNvSpPr/>
              <p:nvPr/>
            </p:nvSpPr>
            <p:spPr bwMode="auto">
              <a:xfrm>
                <a:off x="924719" y="4752181"/>
                <a:ext cx="225425"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7" name="Freeform 35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5" name="Group 334"/>
            <p:cNvGrpSpPr/>
            <p:nvPr/>
          </p:nvGrpSpPr>
          <p:grpSpPr>
            <a:xfrm>
              <a:off x="699203" y="4027229"/>
              <a:ext cx="3779219" cy="197192"/>
              <a:chOff x="699203" y="4027228"/>
              <a:chExt cx="3779219" cy="382847"/>
            </a:xfrm>
            <a:grpFill/>
          </p:grpSpPr>
          <p:grpSp>
            <p:nvGrpSpPr>
              <p:cNvPr id="336" name="Group 335"/>
              <p:cNvGrpSpPr/>
              <p:nvPr/>
            </p:nvGrpSpPr>
            <p:grpSpPr>
              <a:xfrm>
                <a:off x="699203" y="4036753"/>
                <a:ext cx="1205677" cy="173297"/>
                <a:chOff x="2684980" y="4674928"/>
                <a:chExt cx="2592388" cy="173297"/>
              </a:xfrm>
              <a:grpFill/>
            </p:grpSpPr>
            <p:sp>
              <p:nvSpPr>
                <p:cNvPr id="352" name="Rectangle 351"/>
                <p:cNvSpPr/>
                <p:nvPr/>
              </p:nvSpPr>
              <p:spPr bwMode="auto">
                <a:xfrm>
                  <a:off x="2684980" y="4674928"/>
                  <a:ext cx="225425" cy="45318"/>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3" name="Rectangle 352"/>
                <p:cNvSpPr/>
                <p:nvPr/>
              </p:nvSpPr>
              <p:spPr bwMode="auto">
                <a:xfrm>
                  <a:off x="5051943" y="4674928"/>
                  <a:ext cx="225425" cy="45318"/>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4" name="Freeform 353"/>
                <p:cNvSpPr/>
                <p:nvPr/>
              </p:nvSpPr>
              <p:spPr bwMode="auto">
                <a:xfrm flipV="1">
                  <a:off x="2912786" y="4706476"/>
                  <a:ext cx="2135464" cy="141749"/>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7" name="Group 336"/>
              <p:cNvGrpSpPr/>
              <p:nvPr/>
            </p:nvGrpSpPr>
            <p:grpSpPr>
              <a:xfrm>
                <a:off x="894119" y="4236778"/>
                <a:ext cx="1205677" cy="173297"/>
                <a:chOff x="2684980" y="4674928"/>
                <a:chExt cx="2592388" cy="173297"/>
              </a:xfrm>
              <a:grpFill/>
            </p:grpSpPr>
            <p:sp>
              <p:nvSpPr>
                <p:cNvPr id="349" name="Rectangle 348"/>
                <p:cNvSpPr/>
                <p:nvPr/>
              </p:nvSpPr>
              <p:spPr bwMode="auto">
                <a:xfrm>
                  <a:off x="2684980" y="4674928"/>
                  <a:ext cx="225425" cy="45318"/>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0" name="Rectangle 349"/>
                <p:cNvSpPr/>
                <p:nvPr/>
              </p:nvSpPr>
              <p:spPr bwMode="auto">
                <a:xfrm>
                  <a:off x="5051943" y="4674928"/>
                  <a:ext cx="225425" cy="45318"/>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1" name="Freeform 350"/>
                <p:cNvSpPr/>
                <p:nvPr/>
              </p:nvSpPr>
              <p:spPr bwMode="auto">
                <a:xfrm flipV="1">
                  <a:off x="2912786" y="4706476"/>
                  <a:ext cx="2135464" cy="141749"/>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8" name="Group 337"/>
              <p:cNvGrpSpPr/>
              <p:nvPr/>
            </p:nvGrpSpPr>
            <p:grpSpPr>
              <a:xfrm>
                <a:off x="2143357" y="4027228"/>
                <a:ext cx="1205677" cy="173297"/>
                <a:chOff x="2684980" y="4674928"/>
                <a:chExt cx="2592388" cy="173297"/>
              </a:xfrm>
              <a:grpFill/>
            </p:grpSpPr>
            <p:sp>
              <p:nvSpPr>
                <p:cNvPr id="346" name="Rectangle 345"/>
                <p:cNvSpPr/>
                <p:nvPr/>
              </p:nvSpPr>
              <p:spPr bwMode="auto">
                <a:xfrm>
                  <a:off x="2684980" y="4674928"/>
                  <a:ext cx="225425" cy="45318"/>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7" name="Rectangle 346"/>
                <p:cNvSpPr/>
                <p:nvPr/>
              </p:nvSpPr>
              <p:spPr bwMode="auto">
                <a:xfrm>
                  <a:off x="5051943" y="4674928"/>
                  <a:ext cx="225425" cy="45318"/>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8" name="Freeform 347"/>
                <p:cNvSpPr/>
                <p:nvPr/>
              </p:nvSpPr>
              <p:spPr bwMode="auto">
                <a:xfrm flipV="1">
                  <a:off x="2912786" y="4706476"/>
                  <a:ext cx="2135464" cy="141749"/>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9" name="Group 338"/>
              <p:cNvGrpSpPr/>
              <p:nvPr/>
            </p:nvGrpSpPr>
            <p:grpSpPr>
              <a:xfrm>
                <a:off x="2307264" y="4189153"/>
                <a:ext cx="1205677" cy="173297"/>
                <a:chOff x="2684980" y="4674928"/>
                <a:chExt cx="2592388" cy="173297"/>
              </a:xfrm>
              <a:grpFill/>
            </p:grpSpPr>
            <p:sp>
              <p:nvSpPr>
                <p:cNvPr id="343" name="Rectangle 342"/>
                <p:cNvSpPr/>
                <p:nvPr/>
              </p:nvSpPr>
              <p:spPr bwMode="auto">
                <a:xfrm>
                  <a:off x="2684980" y="4674928"/>
                  <a:ext cx="225425" cy="45318"/>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4" name="Rectangle 343"/>
                <p:cNvSpPr/>
                <p:nvPr/>
              </p:nvSpPr>
              <p:spPr bwMode="auto">
                <a:xfrm>
                  <a:off x="5051943" y="4674928"/>
                  <a:ext cx="225425" cy="45318"/>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5" name="Freeform 344"/>
                <p:cNvSpPr/>
                <p:nvPr/>
              </p:nvSpPr>
              <p:spPr bwMode="auto">
                <a:xfrm flipV="1">
                  <a:off x="2912786" y="4706476"/>
                  <a:ext cx="2135464" cy="141749"/>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40" name="Group 339"/>
              <p:cNvGrpSpPr/>
              <p:nvPr/>
            </p:nvGrpSpPr>
            <p:grpSpPr>
              <a:xfrm>
                <a:off x="3578651" y="4036753"/>
                <a:ext cx="899771" cy="182822"/>
                <a:chOff x="2684980" y="4674928"/>
                <a:chExt cx="2363270" cy="173297"/>
              </a:xfrm>
              <a:grpFill/>
            </p:grpSpPr>
            <p:sp>
              <p:nvSpPr>
                <p:cNvPr id="341" name="Rectangle 340"/>
                <p:cNvSpPr/>
                <p:nvPr/>
              </p:nvSpPr>
              <p:spPr bwMode="auto">
                <a:xfrm>
                  <a:off x="2684980" y="4674928"/>
                  <a:ext cx="225425" cy="45318"/>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42" name="Freeform 341"/>
                <p:cNvSpPr/>
                <p:nvPr/>
              </p:nvSpPr>
              <p:spPr bwMode="auto">
                <a:xfrm flipV="1">
                  <a:off x="2912786" y="4706476"/>
                  <a:ext cx="2135464" cy="141749"/>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grpSp>
      <p:grpSp>
        <p:nvGrpSpPr>
          <p:cNvPr id="388" name="Group 387"/>
          <p:cNvGrpSpPr/>
          <p:nvPr/>
        </p:nvGrpSpPr>
        <p:grpSpPr>
          <a:xfrm>
            <a:off x="2336341" y="2858667"/>
            <a:ext cx="3322810" cy="101600"/>
            <a:chOff x="678656" y="1628781"/>
            <a:chExt cx="7144544" cy="101600"/>
          </a:xfrm>
          <a:solidFill>
            <a:schemeClr val="bg1">
              <a:lumMod val="85000"/>
            </a:schemeClr>
          </a:solidFill>
        </p:grpSpPr>
        <p:sp>
          <p:nvSpPr>
            <p:cNvPr id="389" name="Rectangle 388"/>
            <p:cNvSpPr/>
            <p:nvPr/>
          </p:nvSpPr>
          <p:spPr bwMode="auto">
            <a:xfrm>
              <a:off x="2730500" y="1628781"/>
              <a:ext cx="1701006"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0" name="Rectangle 389"/>
            <p:cNvSpPr/>
            <p:nvPr/>
          </p:nvSpPr>
          <p:spPr bwMode="auto">
            <a:xfrm>
              <a:off x="5791200" y="1628781"/>
              <a:ext cx="2032000"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1" name="Rectangle 390"/>
            <p:cNvSpPr/>
            <p:nvPr/>
          </p:nvSpPr>
          <p:spPr bwMode="auto">
            <a:xfrm>
              <a:off x="678656" y="1628781"/>
              <a:ext cx="1899444" cy="101600"/>
            </a:xfrm>
            <a:prstGeom prst="rect">
              <a:avLst/>
            </a:prstGeom>
            <a:grpFill/>
            <a:ln w="25400" cap="flat" cmpd="sng" algn="ctr">
              <a:solidFill>
                <a:schemeClr val="bg1">
                  <a:lumMod val="85000"/>
                </a:schemeClr>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450589" name="Group 391"/>
          <p:cNvGrpSpPr>
            <a:grpSpLocks/>
          </p:cNvGrpSpPr>
          <p:nvPr/>
        </p:nvGrpSpPr>
        <p:grpSpPr bwMode="auto">
          <a:xfrm>
            <a:off x="2255838" y="5330825"/>
            <a:ext cx="3322637" cy="101600"/>
            <a:chOff x="678656" y="5972175"/>
            <a:chExt cx="7144544" cy="101600"/>
          </a:xfrm>
        </p:grpSpPr>
        <p:sp>
          <p:nvSpPr>
            <p:cNvPr id="450601" name="Rectangle 392"/>
            <p:cNvSpPr>
              <a:spLocks noChangeArrowheads="1"/>
            </p:cNvSpPr>
            <p:nvPr/>
          </p:nvSpPr>
          <p:spPr bwMode="auto">
            <a:xfrm>
              <a:off x="2730500" y="5972175"/>
              <a:ext cx="1701006"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450602" name="Rectangle 393"/>
            <p:cNvSpPr>
              <a:spLocks noChangeArrowheads="1"/>
            </p:cNvSpPr>
            <p:nvPr/>
          </p:nvSpPr>
          <p:spPr bwMode="auto">
            <a:xfrm>
              <a:off x="5791200" y="5972175"/>
              <a:ext cx="203200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450603" name="Rectangle 394"/>
            <p:cNvSpPr>
              <a:spLocks noChangeArrowheads="1"/>
            </p:cNvSpPr>
            <p:nvPr/>
          </p:nvSpPr>
          <p:spPr bwMode="auto">
            <a:xfrm>
              <a:off x="678656" y="5972175"/>
              <a:ext cx="1899444"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396" name="Rectangle 395"/>
            <p:cNvSpPr/>
            <p:nvPr/>
          </p:nvSpPr>
          <p:spPr bwMode="auto">
            <a:xfrm>
              <a:off x="4430138" y="5972175"/>
              <a:ext cx="1365417" cy="101600"/>
            </a:xfrm>
            <a:prstGeom prst="rect">
              <a:avLst/>
            </a:prstGeom>
            <a:solidFill>
              <a:schemeClr val="bg1">
                <a:lumMod val="65000"/>
              </a:schemeClr>
            </a:solid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7" name="Rectangle 396"/>
            <p:cNvSpPr/>
            <p:nvPr/>
          </p:nvSpPr>
          <p:spPr bwMode="auto">
            <a:xfrm>
              <a:off x="2579998" y="5972175"/>
              <a:ext cx="150196" cy="101600"/>
            </a:xfrm>
            <a:prstGeom prst="rect">
              <a:avLst/>
            </a:prstGeom>
            <a:solidFill>
              <a:schemeClr val="bg1">
                <a:lumMod val="65000"/>
              </a:schemeClr>
            </a:solid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sp>
        <p:nvSpPr>
          <p:cNvPr id="398" name="TextBox 17"/>
          <p:cNvSpPr txBox="1">
            <a:spLocks noChangeArrowheads="1"/>
          </p:cNvSpPr>
          <p:nvPr/>
        </p:nvSpPr>
        <p:spPr bwMode="auto">
          <a:xfrm>
            <a:off x="0" y="2600325"/>
            <a:ext cx="2832100" cy="450850"/>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defRPr/>
            </a:pPr>
            <a:r>
              <a:rPr lang="en-US" sz="2000" dirty="0" err="1">
                <a:solidFill>
                  <a:schemeClr val="bg1">
                    <a:lumMod val="85000"/>
                  </a:schemeClr>
                </a:solidFill>
                <a:cs typeface="Arial" charset="0"/>
              </a:rPr>
              <a:t>Contigs</a:t>
            </a:r>
            <a:endParaRPr lang="en-US" sz="2000" dirty="0">
              <a:solidFill>
                <a:schemeClr val="bg1">
                  <a:lumMod val="85000"/>
                </a:schemeClr>
              </a:solidFill>
              <a:cs typeface="Arial" charset="0"/>
            </a:endParaRPr>
          </a:p>
        </p:txBody>
      </p:sp>
      <p:sp>
        <p:nvSpPr>
          <p:cNvPr id="450591" name="TextBox 64"/>
          <p:cNvSpPr txBox="1">
            <a:spLocks noChangeArrowheads="1"/>
          </p:cNvSpPr>
          <p:nvPr/>
        </p:nvSpPr>
        <p:spPr bwMode="auto">
          <a:xfrm>
            <a:off x="-203200" y="5094288"/>
            <a:ext cx="2927350" cy="450850"/>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pPr>
            <a:r>
              <a:rPr lang="en-US" sz="2000" dirty="0">
                <a:cs typeface="Arial" charset="0"/>
              </a:rPr>
              <a:t>An assembly</a:t>
            </a:r>
          </a:p>
        </p:txBody>
      </p:sp>
      <p:sp>
        <p:nvSpPr>
          <p:cNvPr id="400" name="Down Arrow 399"/>
          <p:cNvSpPr/>
          <p:nvPr/>
        </p:nvSpPr>
        <p:spPr bwMode="auto">
          <a:xfrm>
            <a:off x="3824288" y="3340100"/>
            <a:ext cx="506412" cy="309563"/>
          </a:xfrm>
          <a:prstGeom prst="downArrow">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01" name="Down Arrow 400"/>
          <p:cNvSpPr/>
          <p:nvPr/>
        </p:nvSpPr>
        <p:spPr bwMode="auto">
          <a:xfrm>
            <a:off x="3824288" y="4664075"/>
            <a:ext cx="506412" cy="309563"/>
          </a:xfrm>
          <a:prstGeom prst="downArrow">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402" name="TextBox 17"/>
          <p:cNvSpPr txBox="1">
            <a:spLocks noChangeArrowheads="1"/>
          </p:cNvSpPr>
          <p:nvPr/>
        </p:nvSpPr>
        <p:spPr bwMode="auto">
          <a:xfrm>
            <a:off x="0" y="1690688"/>
            <a:ext cx="2832100" cy="450850"/>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defRPr/>
            </a:pPr>
            <a:r>
              <a:rPr lang="en-US" sz="2000" dirty="0">
                <a:solidFill>
                  <a:schemeClr val="bg1">
                    <a:lumMod val="85000"/>
                  </a:schemeClr>
                </a:solidFill>
                <a:cs typeface="Arial" charset="0"/>
              </a:rPr>
              <a:t>Reads</a:t>
            </a:r>
          </a:p>
        </p:txBody>
      </p:sp>
      <p:sp>
        <p:nvSpPr>
          <p:cNvPr id="117" name="TextBox 116"/>
          <p:cNvSpPr txBox="1"/>
          <p:nvPr/>
        </p:nvSpPr>
        <p:spPr>
          <a:xfrm>
            <a:off x="6165850" y="2087563"/>
            <a:ext cx="2319338" cy="708025"/>
          </a:xfrm>
          <a:prstGeom prst="rect">
            <a:avLst/>
          </a:prstGeom>
          <a:noFill/>
        </p:spPr>
        <p:txBody>
          <a:bodyPr>
            <a:spAutoFit/>
          </a:bodyPr>
          <a:lstStyle/>
          <a:p>
            <a:pPr algn="ctr" eaLnBrk="0" hangingPunct="0">
              <a:spcBef>
                <a:spcPts val="0"/>
              </a:spcBef>
              <a:buClr>
                <a:srgbClr val="063DE8"/>
              </a:buClr>
              <a:buFont typeface="Wingdings" pitchFamily="2" charset="2"/>
              <a:buNone/>
              <a:defRPr/>
            </a:pPr>
            <a:r>
              <a:rPr lang="en-US" sz="2000" dirty="0">
                <a:solidFill>
                  <a:schemeClr val="bg1">
                    <a:lumMod val="85000"/>
                  </a:schemeClr>
                </a:solidFill>
              </a:rPr>
              <a:t>‘De </a:t>
            </a:r>
            <a:r>
              <a:rPr lang="en-US" sz="2000" dirty="0" err="1">
                <a:solidFill>
                  <a:schemeClr val="bg1">
                    <a:lumMod val="85000"/>
                  </a:schemeClr>
                </a:solidFill>
              </a:rPr>
              <a:t>Bruijn</a:t>
            </a:r>
            <a:r>
              <a:rPr lang="en-US" sz="2000" dirty="0">
                <a:solidFill>
                  <a:schemeClr val="bg1">
                    <a:lumMod val="85000"/>
                  </a:schemeClr>
                </a:solidFill>
              </a:rPr>
              <a:t>’  assembly</a:t>
            </a:r>
          </a:p>
        </p:txBody>
      </p:sp>
      <p:grpSp>
        <p:nvGrpSpPr>
          <p:cNvPr id="450596" name="Group 2"/>
          <p:cNvGrpSpPr>
            <a:grpSpLocks/>
          </p:cNvGrpSpPr>
          <p:nvPr/>
        </p:nvGrpSpPr>
        <p:grpSpPr bwMode="auto">
          <a:xfrm>
            <a:off x="4354513" y="5626098"/>
            <a:ext cx="3465479" cy="837007"/>
            <a:chOff x="4354994" y="5626749"/>
            <a:chExt cx="3465229" cy="835832"/>
          </a:xfrm>
        </p:grpSpPr>
        <p:sp>
          <p:nvSpPr>
            <p:cNvPr id="2" name="Up Arrow 1"/>
            <p:cNvSpPr/>
            <p:nvPr/>
          </p:nvSpPr>
          <p:spPr>
            <a:xfrm rot="18210228">
              <a:off x="4718723" y="5263020"/>
              <a:ext cx="326566" cy="1054024"/>
            </a:xfrm>
            <a:prstGeom prst="up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18" name="TextBox 117"/>
            <p:cNvSpPr txBox="1"/>
            <p:nvPr/>
          </p:nvSpPr>
          <p:spPr>
            <a:xfrm>
              <a:off x="5236565" y="5878626"/>
              <a:ext cx="2583658" cy="583955"/>
            </a:xfrm>
            <a:prstGeom prst="rect">
              <a:avLst/>
            </a:prstGeom>
            <a:solidFill>
              <a:schemeClr val="bg1">
                <a:lumMod val="65000"/>
              </a:schemeClr>
            </a:solidFill>
            <a:ln>
              <a:solidFill>
                <a:schemeClr val="tx1"/>
              </a:solidFill>
            </a:ln>
          </p:spPr>
          <p:txBody>
            <a:bodyPr wrap="square">
              <a:spAutoFit/>
            </a:bodyPr>
            <a:lstStyle/>
            <a:p>
              <a:pPr algn="ctr" eaLnBrk="0" hangingPunct="0">
                <a:spcBef>
                  <a:spcPts val="0"/>
                </a:spcBef>
                <a:buClr>
                  <a:srgbClr val="063DE8"/>
                </a:buClr>
                <a:buFont typeface="Wingdings" pitchFamily="2" charset="2"/>
                <a:buNone/>
                <a:defRPr/>
              </a:pPr>
              <a:r>
                <a:rPr lang="en-US" sz="1600" dirty="0" err="1" smtClean="0"/>
                <a:t>Uncaptured</a:t>
              </a:r>
              <a:r>
                <a:rPr lang="en-US" sz="1600" dirty="0" smtClean="0"/>
                <a:t> gaps caused by repeats</a:t>
              </a:r>
              <a:endParaRPr lang="en-US" sz="1600" dirty="0"/>
            </a:p>
          </p:txBody>
        </p:sp>
      </p:grpSp>
      <p:sp>
        <p:nvSpPr>
          <p:cNvPr id="120" name="TextBox 119"/>
          <p:cNvSpPr txBox="1"/>
          <p:nvPr/>
        </p:nvSpPr>
        <p:spPr>
          <a:xfrm>
            <a:off x="5313363" y="4414838"/>
            <a:ext cx="3684587" cy="708025"/>
          </a:xfrm>
          <a:prstGeom prst="rect">
            <a:avLst/>
          </a:prstGeom>
          <a:noFill/>
        </p:spPr>
        <p:txBody>
          <a:bodyPr>
            <a:spAutoFit/>
          </a:bodyPr>
          <a:lstStyle/>
          <a:p>
            <a:pPr eaLnBrk="0" hangingPunct="0">
              <a:spcBef>
                <a:spcPts val="0"/>
              </a:spcBef>
              <a:buClr>
                <a:srgbClr val="063DE8"/>
              </a:buClr>
              <a:buFont typeface="Wingdings" pitchFamily="2" charset="2"/>
              <a:buNone/>
              <a:defRPr/>
            </a:pPr>
            <a:r>
              <a:rPr lang="en-US" sz="2000" dirty="0">
                <a:solidFill>
                  <a:schemeClr val="bg1">
                    <a:lumMod val="85000"/>
                  </a:schemeClr>
                </a:solidFill>
              </a:rPr>
              <a:t>Join </a:t>
            </a:r>
            <a:r>
              <a:rPr lang="en-US" sz="2000" dirty="0" err="1">
                <a:solidFill>
                  <a:schemeClr val="bg1">
                    <a:lumMod val="85000"/>
                  </a:schemeClr>
                </a:solidFill>
              </a:rPr>
              <a:t>contigs</a:t>
            </a:r>
            <a:r>
              <a:rPr lang="en-US" sz="2000" dirty="0">
                <a:solidFill>
                  <a:schemeClr val="bg1">
                    <a:lumMod val="85000"/>
                  </a:schemeClr>
                </a:solidFill>
              </a:rPr>
              <a:t> using evidence from paired end data</a:t>
            </a:r>
          </a:p>
        </p:txBody>
      </p:sp>
      <p:sp>
        <p:nvSpPr>
          <p:cNvPr id="116" name="TextBox 115"/>
          <p:cNvSpPr txBox="1"/>
          <p:nvPr/>
        </p:nvSpPr>
        <p:spPr>
          <a:xfrm>
            <a:off x="5313363" y="3043238"/>
            <a:ext cx="3684587" cy="708025"/>
          </a:xfrm>
          <a:prstGeom prst="rect">
            <a:avLst/>
          </a:prstGeom>
          <a:noFill/>
        </p:spPr>
        <p:txBody>
          <a:bodyPr>
            <a:spAutoFit/>
          </a:bodyPr>
          <a:lstStyle/>
          <a:p>
            <a:pPr eaLnBrk="0" hangingPunct="0">
              <a:spcBef>
                <a:spcPts val="0"/>
              </a:spcBef>
              <a:buClr>
                <a:srgbClr val="063DE8"/>
              </a:buClr>
              <a:buFont typeface="Wingdings" pitchFamily="2" charset="2"/>
              <a:buNone/>
              <a:defRPr/>
            </a:pPr>
            <a:r>
              <a:rPr lang="en-US" sz="2000" dirty="0">
                <a:solidFill>
                  <a:schemeClr val="bg1">
                    <a:lumMod val="85000"/>
                  </a:schemeClr>
                </a:solidFill>
              </a:rPr>
              <a:t>Align reads to </a:t>
            </a:r>
            <a:r>
              <a:rPr lang="en-US" sz="2000" dirty="0" err="1">
                <a:solidFill>
                  <a:schemeClr val="bg1">
                    <a:lumMod val="85000"/>
                  </a:schemeClr>
                </a:solidFill>
              </a:rPr>
              <a:t>DeBruijn</a:t>
            </a:r>
            <a:r>
              <a:rPr lang="en-US" sz="2000" dirty="0">
                <a:solidFill>
                  <a:schemeClr val="bg1">
                    <a:lumMod val="85000"/>
                  </a:schemeClr>
                </a:solidFill>
              </a:rPr>
              <a:t> </a:t>
            </a:r>
            <a:r>
              <a:rPr lang="en-US" sz="2000" dirty="0" err="1">
                <a:solidFill>
                  <a:schemeClr val="bg1">
                    <a:lumMod val="85000"/>
                  </a:schemeClr>
                </a:solidFill>
              </a:rPr>
              <a:t>contigs</a:t>
            </a:r>
            <a:endParaRPr lang="en-US" sz="2000" dirty="0">
              <a:solidFill>
                <a:schemeClr val="bg1">
                  <a:lumMod val="85000"/>
                </a:schemeClr>
              </a:solidFill>
            </a:endParaRPr>
          </a:p>
        </p:txBody>
      </p:sp>
    </p:spTree>
    <p:extLst>
      <p:ext uri="{BB962C8B-B14F-4D97-AF65-F5344CB8AC3E}">
        <p14:creationId xmlns:p14="http://schemas.microsoft.com/office/powerpoint/2010/main" val="2459735393"/>
      </p:ext>
    </p:extLst>
  </p:cSld>
  <p:clrMapOvr>
    <a:masterClrMapping/>
  </p:clrMapOvr>
  <p:transition xmlns:p14="http://schemas.microsoft.com/office/powerpoint/2010/main" spd="slow" advTm="5193"/>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p:cNvSpPr>
          <p:nvPr/>
        </p:nvSpPr>
        <p:spPr bwMode="auto">
          <a:xfrm>
            <a:off x="454025" y="-157163"/>
            <a:ext cx="8229600" cy="1143001"/>
          </a:xfrm>
          <a:prstGeom prst="rect">
            <a:avLst/>
          </a:prstGeom>
          <a:noFill/>
          <a:ln w="9525">
            <a:noFill/>
            <a:miter lim="800000"/>
            <a:headEnd/>
            <a:tailEnd/>
          </a:ln>
        </p:spPr>
        <p:txBody>
          <a:bodyPr lIns="91436" tIns="45716" rIns="91436" bIns="45716" anchor="ctr"/>
          <a:lstStyle/>
          <a:p>
            <a:pPr algn="ctr">
              <a:defRPr/>
            </a:pPr>
            <a:r>
              <a:rPr lang="en-US" sz="4400" kern="0" dirty="0">
                <a:solidFill>
                  <a:srgbClr val="FFFFFF"/>
                </a:solidFill>
                <a:latin typeface="Arial" pitchFamily="34" charset="0"/>
                <a:ea typeface="+mj-ea"/>
                <a:cs typeface="Arial" pitchFamily="34" charset="0"/>
              </a:rPr>
              <a:t>Contents</a:t>
            </a:r>
          </a:p>
        </p:txBody>
      </p:sp>
      <p:sp>
        <p:nvSpPr>
          <p:cNvPr id="452610" name="Rectangle 3"/>
          <p:cNvSpPr>
            <a:spLocks/>
          </p:cNvSpPr>
          <p:nvPr/>
        </p:nvSpPr>
        <p:spPr bwMode="auto">
          <a:xfrm>
            <a:off x="0" y="1519238"/>
            <a:ext cx="9142413" cy="4525962"/>
          </a:xfrm>
          <a:prstGeom prst="rect">
            <a:avLst/>
          </a:prstGeom>
          <a:noFill/>
          <a:ln w="9525">
            <a:noFill/>
            <a:miter lim="800000"/>
            <a:headEnd/>
            <a:tailEnd/>
          </a:ln>
        </p:spPr>
        <p:txBody>
          <a:bodyPr/>
          <a:lstStyle/>
          <a:p>
            <a:pPr marL="609600" indent="-609600">
              <a:spcBef>
                <a:spcPct val="20000"/>
              </a:spcBef>
              <a:buFont typeface="Calibri" pitchFamily="34" charset="0"/>
              <a:buAutoNum type="arabicPeriod"/>
            </a:pPr>
            <a:r>
              <a:rPr lang="en-US" sz="3200" dirty="0" smtClean="0">
                <a:solidFill>
                  <a:schemeClr val="bg2"/>
                </a:solidFill>
                <a:cs typeface="Arial" charset="0"/>
              </a:rPr>
              <a:t>Terminology introduction</a:t>
            </a:r>
            <a:endParaRPr lang="en-US" sz="3200" dirty="0">
              <a:solidFill>
                <a:schemeClr val="bg2"/>
              </a:solidFill>
              <a:cs typeface="Arial" charset="0"/>
            </a:endParaRPr>
          </a:p>
          <a:p>
            <a:pPr marL="609600" indent="-609600">
              <a:spcBef>
                <a:spcPct val="20000"/>
              </a:spcBef>
              <a:buFont typeface="Calibri" pitchFamily="34" charset="0"/>
              <a:buAutoNum type="arabicPeriod"/>
            </a:pPr>
            <a:r>
              <a:rPr lang="en-US" sz="3200" dirty="0">
                <a:solidFill>
                  <a:schemeClr val="bg2"/>
                </a:solidFill>
                <a:cs typeface="Arial" charset="0"/>
              </a:rPr>
              <a:t>Introduction to short-read genome sequencing and assembly</a:t>
            </a:r>
          </a:p>
          <a:p>
            <a:pPr marL="609600" indent="-609600">
              <a:spcBef>
                <a:spcPct val="20000"/>
              </a:spcBef>
              <a:buFont typeface="Calibri" pitchFamily="34" charset="0"/>
              <a:buAutoNum type="arabicPeriod"/>
            </a:pPr>
            <a:r>
              <a:rPr lang="en-US" sz="3200" dirty="0" smtClean="0">
                <a:solidFill>
                  <a:schemeClr val="bg2"/>
                </a:solidFill>
                <a:cs typeface="Arial" charset="0"/>
              </a:rPr>
              <a:t>Short read genome assembly in practice</a:t>
            </a:r>
            <a:endParaRPr lang="en-US" sz="3200" dirty="0">
              <a:solidFill>
                <a:schemeClr val="bg2"/>
              </a:solidFill>
              <a:cs typeface="Arial" charset="0"/>
            </a:endParaRPr>
          </a:p>
          <a:p>
            <a:pPr marL="609600" indent="-609600">
              <a:spcBef>
                <a:spcPct val="20000"/>
              </a:spcBef>
              <a:buFont typeface="Calibri" pitchFamily="34" charset="0"/>
              <a:buAutoNum type="arabicPeriod"/>
            </a:pPr>
            <a:r>
              <a:rPr lang="en-US" sz="3200" dirty="0">
                <a:solidFill>
                  <a:srgbClr val="003567"/>
                </a:solidFill>
                <a:cs typeface="Arial" charset="0"/>
              </a:rPr>
              <a:t>Improving genome assembly using </a:t>
            </a:r>
            <a:r>
              <a:rPr lang="en-US" sz="3200" dirty="0" smtClean="0">
                <a:solidFill>
                  <a:srgbClr val="003567"/>
                </a:solidFill>
                <a:cs typeface="Arial" charset="0"/>
              </a:rPr>
              <a:t>long-read (3</a:t>
            </a:r>
            <a:r>
              <a:rPr lang="en-US" sz="3200" baseline="30000" dirty="0" smtClean="0">
                <a:solidFill>
                  <a:srgbClr val="003567"/>
                </a:solidFill>
                <a:cs typeface="Arial" charset="0"/>
              </a:rPr>
              <a:t>rd</a:t>
            </a:r>
            <a:r>
              <a:rPr lang="en-US" sz="3200" dirty="0" smtClean="0">
                <a:solidFill>
                  <a:srgbClr val="003567"/>
                </a:solidFill>
                <a:cs typeface="Arial" charset="0"/>
              </a:rPr>
              <a:t> generation) sequencing</a:t>
            </a:r>
          </a:p>
          <a:p>
            <a:pPr marL="609600" indent="-609600">
              <a:spcBef>
                <a:spcPct val="20000"/>
              </a:spcBef>
              <a:buFont typeface="Calibri" pitchFamily="34" charset="0"/>
              <a:buAutoNum type="arabicPeriod"/>
            </a:pPr>
            <a:r>
              <a:rPr lang="en-US" sz="3200" dirty="0" smtClean="0">
                <a:solidFill>
                  <a:schemeClr val="bg2"/>
                </a:solidFill>
                <a:cs typeface="Arial" charset="0"/>
              </a:rPr>
              <a:t>DIY assembly</a:t>
            </a:r>
            <a:endParaRPr lang="en-US" sz="3200" dirty="0">
              <a:solidFill>
                <a:schemeClr val="bg2"/>
              </a:solidFill>
              <a:cs typeface="Arial" charset="0"/>
            </a:endParaRPr>
          </a:p>
          <a:p>
            <a:pPr>
              <a:spcBef>
                <a:spcPct val="20000"/>
              </a:spcBef>
            </a:pPr>
            <a:endParaRPr lang="en-US" sz="3200" dirty="0" smtClean="0">
              <a:solidFill>
                <a:srgbClr val="003567"/>
              </a:solidFill>
              <a:cs typeface="Arial" charset="0"/>
            </a:endParaRPr>
          </a:p>
          <a:p>
            <a:pPr marL="609600" indent="-609600">
              <a:spcBef>
                <a:spcPct val="20000"/>
              </a:spcBef>
              <a:buFont typeface="Calibri" pitchFamily="34" charset="0"/>
              <a:buAutoNum type="arabicPeriod"/>
            </a:pPr>
            <a:endParaRPr lang="en-US" sz="3200" dirty="0">
              <a:solidFill>
                <a:srgbClr val="003567"/>
              </a:solidFill>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0"/>
            <a:ext cx="7384305" cy="838200"/>
          </a:xfrm>
        </p:spPr>
        <p:txBody>
          <a:bodyPr>
            <a:normAutofit fontScale="90000"/>
          </a:bodyPr>
          <a:lstStyle/>
          <a:p>
            <a:r>
              <a:rPr lang="en-US" dirty="0" err="1" smtClean="0"/>
              <a:t>PacBio</a:t>
            </a:r>
            <a:r>
              <a:rPr lang="en-US" dirty="0" smtClean="0"/>
              <a:t> only assembly now possible for many DNA isolate products</a:t>
            </a:r>
            <a:endParaRPr lang="en-US" dirty="0"/>
          </a:p>
        </p:txBody>
      </p:sp>
      <p:grpSp>
        <p:nvGrpSpPr>
          <p:cNvPr id="7" name="Group 6"/>
          <p:cNvGrpSpPr>
            <a:grpSpLocks/>
          </p:cNvGrpSpPr>
          <p:nvPr/>
        </p:nvGrpSpPr>
        <p:grpSpPr bwMode="auto">
          <a:xfrm>
            <a:off x="0" y="1286181"/>
            <a:ext cx="6927542" cy="2163427"/>
            <a:chOff x="141609" y="1121150"/>
            <a:chExt cx="6926851" cy="2162132"/>
          </a:xfrm>
        </p:grpSpPr>
        <p:sp>
          <p:nvSpPr>
            <p:cNvPr id="8" name="Rectangle 6"/>
            <p:cNvSpPr>
              <a:spLocks noChangeArrowheads="1"/>
            </p:cNvSpPr>
            <p:nvPr/>
          </p:nvSpPr>
          <p:spPr bwMode="auto">
            <a:xfrm>
              <a:off x="1924960" y="1299996"/>
              <a:ext cx="5143500" cy="17235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9" name="TextBox 18"/>
            <p:cNvSpPr txBox="1">
              <a:spLocks noChangeArrowheads="1"/>
            </p:cNvSpPr>
            <p:nvPr/>
          </p:nvSpPr>
          <p:spPr bwMode="auto">
            <a:xfrm>
              <a:off x="141609" y="1121150"/>
              <a:ext cx="1816216" cy="707886"/>
            </a:xfrm>
            <a:prstGeom prst="rect">
              <a:avLst/>
            </a:prstGeom>
            <a:noFill/>
            <a:ln w="9525">
              <a:noFill/>
              <a:miter lim="800000"/>
              <a:headEnd/>
              <a:tailEnd/>
            </a:ln>
          </p:spPr>
          <p:txBody>
            <a:bodyPr wrap="square">
              <a:spAutoFit/>
            </a:bodyPr>
            <a:lstStyle/>
            <a:p>
              <a:pPr algn="ctr" eaLnBrk="0" hangingPunct="0">
                <a:buClr>
                  <a:srgbClr val="063DE8"/>
                </a:buClr>
                <a:buFont typeface="Wingdings" pitchFamily="2" charset="2"/>
                <a:buNone/>
              </a:pPr>
              <a:r>
                <a:rPr lang="en-US" sz="2000" dirty="0"/>
                <a:t>Genomic</a:t>
              </a:r>
            </a:p>
            <a:p>
              <a:pPr algn="ctr" eaLnBrk="0" hangingPunct="0">
                <a:buClr>
                  <a:srgbClr val="063DE8"/>
                </a:buClr>
                <a:buFont typeface="Wingdings" pitchFamily="2" charset="2"/>
                <a:buNone/>
              </a:pPr>
              <a:r>
                <a:rPr lang="en-US" sz="2000" dirty="0"/>
                <a:t>DNA</a:t>
              </a:r>
            </a:p>
          </p:txBody>
        </p:sp>
        <p:sp>
          <p:nvSpPr>
            <p:cNvPr id="10" name="Down Arrow 7"/>
            <p:cNvSpPr>
              <a:spLocks noChangeArrowheads="1"/>
            </p:cNvSpPr>
            <p:nvPr/>
          </p:nvSpPr>
          <p:spPr bwMode="auto">
            <a:xfrm rot="2850746">
              <a:off x="2904103" y="1653421"/>
              <a:ext cx="344084" cy="643396"/>
            </a:xfrm>
            <a:prstGeom prst="downArrow">
              <a:avLst>
                <a:gd name="adj1" fmla="val 50000"/>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nvGrpSpPr>
            <p:cNvPr id="11" name="Group 39"/>
            <p:cNvGrpSpPr>
              <a:grpSpLocks/>
            </p:cNvGrpSpPr>
            <p:nvPr/>
          </p:nvGrpSpPr>
          <p:grpSpPr bwMode="auto">
            <a:xfrm>
              <a:off x="1912123" y="2428401"/>
              <a:ext cx="1638300" cy="416370"/>
              <a:chOff x="1083860" y="2781300"/>
              <a:chExt cx="1638300" cy="495300"/>
            </a:xfrm>
          </p:grpSpPr>
          <p:sp>
            <p:nvSpPr>
              <p:cNvPr id="14" name="Rectangle 13"/>
              <p:cNvSpPr>
                <a:spLocks noChangeArrowheads="1"/>
              </p:cNvSpPr>
              <p:nvPr/>
            </p:nvSpPr>
            <p:spPr bwMode="auto">
              <a:xfrm>
                <a:off x="1248960" y="2781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5" name="Rectangle 19"/>
              <p:cNvSpPr>
                <a:spLocks noChangeArrowheads="1"/>
              </p:cNvSpPr>
              <p:nvPr/>
            </p:nvSpPr>
            <p:spPr bwMode="auto">
              <a:xfrm>
                <a:off x="1642660" y="30480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6" name="Rectangle 20"/>
              <p:cNvSpPr>
                <a:spLocks noChangeArrowheads="1"/>
              </p:cNvSpPr>
              <p:nvPr/>
            </p:nvSpPr>
            <p:spPr bwMode="auto">
              <a:xfrm>
                <a:off x="1896660" y="28575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 name="Rectangle 21"/>
              <p:cNvSpPr>
                <a:spLocks noChangeArrowheads="1"/>
              </p:cNvSpPr>
              <p:nvPr/>
            </p:nvSpPr>
            <p:spPr bwMode="auto">
              <a:xfrm>
                <a:off x="2277660" y="3162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 name="Rectangle 22"/>
              <p:cNvSpPr>
                <a:spLocks noChangeArrowheads="1"/>
              </p:cNvSpPr>
              <p:nvPr/>
            </p:nvSpPr>
            <p:spPr bwMode="auto">
              <a:xfrm>
                <a:off x="2468160" y="28829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9" name="Rectangle 23"/>
              <p:cNvSpPr>
                <a:spLocks noChangeArrowheads="1"/>
              </p:cNvSpPr>
              <p:nvPr/>
            </p:nvSpPr>
            <p:spPr bwMode="auto">
              <a:xfrm>
                <a:off x="1083860" y="3073400"/>
                <a:ext cx="254000" cy="114299"/>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sp>
          <p:nvSpPr>
            <p:cNvPr id="12" name="TextBox 30"/>
            <p:cNvSpPr txBox="1">
              <a:spLocks noChangeArrowheads="1"/>
            </p:cNvSpPr>
            <p:nvPr/>
          </p:nvSpPr>
          <p:spPr bwMode="auto">
            <a:xfrm>
              <a:off x="378825" y="2268226"/>
              <a:ext cx="1564696" cy="1015056"/>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Short insert </a:t>
              </a:r>
            </a:p>
            <a:p>
              <a:pPr algn="ctr" eaLnBrk="0" hangingPunct="0">
                <a:buClr>
                  <a:srgbClr val="063DE8"/>
                </a:buClr>
                <a:buFont typeface="Wingdings" pitchFamily="2" charset="2"/>
                <a:buNone/>
              </a:pPr>
              <a:r>
                <a:rPr lang="en-US" sz="2000" dirty="0"/>
                <a:t>f</a:t>
              </a:r>
              <a:r>
                <a:rPr lang="en-US" sz="2000" dirty="0" smtClean="0"/>
                <a:t>ragment</a:t>
              </a:r>
            </a:p>
            <a:p>
              <a:pPr algn="ctr" eaLnBrk="0" hangingPunct="0">
                <a:buClr>
                  <a:srgbClr val="063DE8"/>
                </a:buClr>
                <a:buFont typeface="Wingdings" pitchFamily="2" charset="2"/>
                <a:buNone/>
              </a:pPr>
              <a:r>
                <a:rPr lang="en-US" sz="2000" dirty="0" smtClean="0"/>
                <a:t>(270bp)</a:t>
              </a:r>
              <a:endParaRPr lang="en-US" sz="2000" dirty="0"/>
            </a:p>
          </p:txBody>
        </p:sp>
        <p:sp>
          <p:nvSpPr>
            <p:cNvPr id="13" name="TextBox 143"/>
            <p:cNvSpPr txBox="1">
              <a:spLocks noChangeArrowheads="1"/>
            </p:cNvSpPr>
            <p:nvPr/>
          </p:nvSpPr>
          <p:spPr bwMode="auto">
            <a:xfrm>
              <a:off x="3324566" y="1648324"/>
              <a:ext cx="2336001" cy="707886"/>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u="sng" dirty="0"/>
                <a:t>Random </a:t>
              </a:r>
              <a:r>
                <a:rPr lang="en-US" sz="2000" dirty="0"/>
                <a:t>fragmentation</a:t>
              </a:r>
            </a:p>
          </p:txBody>
        </p:sp>
      </p:grpSp>
      <p:sp>
        <p:nvSpPr>
          <p:cNvPr id="20" name="Down Arrow 77"/>
          <p:cNvSpPr>
            <a:spLocks noChangeArrowheads="1"/>
          </p:cNvSpPr>
          <p:nvPr/>
        </p:nvSpPr>
        <p:spPr bwMode="auto">
          <a:xfrm rot="18749254" flipH="1">
            <a:off x="5631040" y="1819656"/>
            <a:ext cx="344097" cy="692047"/>
          </a:xfrm>
          <a:prstGeom prst="downArrow">
            <a:avLst>
              <a:gd name="adj1" fmla="val 50000"/>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21" name="Rectangle 24"/>
          <p:cNvSpPr>
            <a:spLocks noChangeArrowheads="1"/>
          </p:cNvSpPr>
          <p:nvPr/>
        </p:nvSpPr>
        <p:spPr bwMode="auto">
          <a:xfrm>
            <a:off x="5441675" y="2780415"/>
            <a:ext cx="274320" cy="106767"/>
          </a:xfrm>
          <a:prstGeom prst="rect">
            <a:avLst/>
          </a:prstGeom>
          <a:solidFill>
            <a:srgbClr val="336600"/>
          </a:solidFill>
          <a:ln w="9525" algn="ctr">
            <a:noFill/>
            <a:round/>
            <a:headEnd/>
            <a:tailEnd/>
          </a:ln>
        </p:spPr>
        <p:txBody>
          <a:bodyPr/>
          <a:lstStyle/>
          <a:p>
            <a:pPr marL="4572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22" name="Rectangle 25"/>
          <p:cNvSpPr>
            <a:spLocks noChangeArrowheads="1"/>
          </p:cNvSpPr>
          <p:nvPr/>
        </p:nvSpPr>
        <p:spPr bwMode="auto">
          <a:xfrm>
            <a:off x="5922597" y="3196806"/>
            <a:ext cx="457200" cy="10676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23" name="Rectangle 26"/>
          <p:cNvSpPr>
            <a:spLocks noChangeArrowheads="1"/>
          </p:cNvSpPr>
          <p:nvPr/>
        </p:nvSpPr>
        <p:spPr bwMode="auto">
          <a:xfrm>
            <a:off x="6153017" y="2940565"/>
            <a:ext cx="640080" cy="106767"/>
          </a:xfrm>
          <a:prstGeom prst="rect">
            <a:avLst/>
          </a:prstGeom>
          <a:solidFill>
            <a:srgbClr val="336600"/>
          </a:solidFill>
          <a:ln w="9525" algn="ctr">
            <a:noFill/>
            <a:round/>
            <a:headEnd/>
            <a:tailEnd/>
          </a:ln>
        </p:spPr>
        <p:txBody>
          <a:bodyPr/>
          <a:lstStyle/>
          <a:p>
            <a:pPr marL="4572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24" name="Rectangle 27"/>
          <p:cNvSpPr>
            <a:spLocks noChangeArrowheads="1"/>
          </p:cNvSpPr>
          <p:nvPr/>
        </p:nvSpPr>
        <p:spPr bwMode="auto">
          <a:xfrm>
            <a:off x="6813551" y="3100716"/>
            <a:ext cx="698641" cy="10676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25" name="Rectangle 28"/>
          <p:cNvSpPr>
            <a:spLocks noChangeArrowheads="1"/>
          </p:cNvSpPr>
          <p:nvPr/>
        </p:nvSpPr>
        <p:spPr bwMode="auto">
          <a:xfrm>
            <a:off x="6762740" y="2769738"/>
            <a:ext cx="914400" cy="10676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26" name="Rectangle 29"/>
          <p:cNvSpPr>
            <a:spLocks noChangeArrowheads="1"/>
          </p:cNvSpPr>
          <p:nvPr/>
        </p:nvSpPr>
        <p:spPr bwMode="auto">
          <a:xfrm>
            <a:off x="5236659" y="3025979"/>
            <a:ext cx="457200" cy="10676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nvGrpSpPr>
          <p:cNvPr id="27" name="Group 26"/>
          <p:cNvGrpSpPr>
            <a:grpSpLocks/>
          </p:cNvGrpSpPr>
          <p:nvPr/>
        </p:nvGrpSpPr>
        <p:grpSpPr bwMode="auto">
          <a:xfrm>
            <a:off x="-263053" y="3368063"/>
            <a:ext cx="5603968" cy="2874963"/>
            <a:chOff x="174167" y="3041696"/>
            <a:chExt cx="5604180" cy="2874661"/>
          </a:xfrm>
        </p:grpSpPr>
        <p:grpSp>
          <p:nvGrpSpPr>
            <p:cNvPr id="28" name="Group 111"/>
            <p:cNvGrpSpPr>
              <a:grpSpLocks/>
            </p:cNvGrpSpPr>
            <p:nvPr/>
          </p:nvGrpSpPr>
          <p:grpSpPr bwMode="auto">
            <a:xfrm>
              <a:off x="1739218" y="3580305"/>
              <a:ext cx="1823016" cy="566529"/>
              <a:chOff x="942975" y="4252686"/>
              <a:chExt cx="1823016" cy="723900"/>
            </a:xfrm>
          </p:grpSpPr>
          <p:grpSp>
            <p:nvGrpSpPr>
              <p:cNvPr id="47" name="Group 51"/>
              <p:cNvGrpSpPr>
                <a:grpSpLocks/>
              </p:cNvGrpSpPr>
              <p:nvPr/>
            </p:nvGrpSpPr>
            <p:grpSpPr bwMode="auto">
              <a:xfrm>
                <a:off x="1334860" y="4252686"/>
                <a:ext cx="516731" cy="114300"/>
                <a:chOff x="638175" y="5283200"/>
                <a:chExt cx="516731" cy="114300"/>
              </a:xfrm>
            </p:grpSpPr>
            <p:sp>
              <p:nvSpPr>
                <p:cNvPr id="72" name="Rectangle 48"/>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3" name="Rectangle 49"/>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4" name="Rectangle 50"/>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8" name="Group 52"/>
              <p:cNvGrpSpPr>
                <a:grpSpLocks/>
              </p:cNvGrpSpPr>
              <p:nvPr/>
            </p:nvGrpSpPr>
            <p:grpSpPr bwMode="auto">
              <a:xfrm>
                <a:off x="942975" y="4572001"/>
                <a:ext cx="516731" cy="114300"/>
                <a:chOff x="638175" y="5283200"/>
                <a:chExt cx="516731" cy="114300"/>
              </a:xfrm>
            </p:grpSpPr>
            <p:sp>
              <p:nvSpPr>
                <p:cNvPr id="69" name="Rectangle 5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0" name="Rectangle 5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1" name="Rectangle 5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9" name="Group 56"/>
              <p:cNvGrpSpPr>
                <a:grpSpLocks/>
              </p:cNvGrpSpPr>
              <p:nvPr/>
            </p:nvGrpSpPr>
            <p:grpSpPr bwMode="auto">
              <a:xfrm>
                <a:off x="1596117" y="4572000"/>
                <a:ext cx="516731" cy="114300"/>
                <a:chOff x="638175" y="5283200"/>
                <a:chExt cx="516731" cy="114300"/>
              </a:xfrm>
            </p:grpSpPr>
            <p:sp>
              <p:nvSpPr>
                <p:cNvPr id="66" name="Rectangle 57"/>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7" name="Rectangle 58"/>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8" name="Rectangle 59"/>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50" name="Group 60"/>
              <p:cNvGrpSpPr>
                <a:grpSpLocks/>
              </p:cNvGrpSpPr>
              <p:nvPr/>
            </p:nvGrpSpPr>
            <p:grpSpPr bwMode="auto">
              <a:xfrm>
                <a:off x="2075089" y="4267200"/>
                <a:ext cx="516731" cy="114300"/>
                <a:chOff x="638175" y="5283200"/>
                <a:chExt cx="516731" cy="114300"/>
              </a:xfrm>
            </p:grpSpPr>
            <p:sp>
              <p:nvSpPr>
                <p:cNvPr id="63" name="Rectangle 61"/>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4" name="Rectangle 62"/>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5" name="Rectangle 63"/>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51" name="Group 64"/>
              <p:cNvGrpSpPr>
                <a:grpSpLocks/>
              </p:cNvGrpSpPr>
              <p:nvPr/>
            </p:nvGrpSpPr>
            <p:grpSpPr bwMode="auto">
              <a:xfrm>
                <a:off x="2249260" y="4557486"/>
                <a:ext cx="516731" cy="114300"/>
                <a:chOff x="638175" y="5283200"/>
                <a:chExt cx="516731" cy="114300"/>
              </a:xfrm>
            </p:grpSpPr>
            <p:sp>
              <p:nvSpPr>
                <p:cNvPr id="60" name="Rectangle 65"/>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1" name="Rectangle 66"/>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2" name="Rectangle 67"/>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52" name="Group 68"/>
              <p:cNvGrpSpPr>
                <a:grpSpLocks/>
              </p:cNvGrpSpPr>
              <p:nvPr/>
            </p:nvGrpSpPr>
            <p:grpSpPr bwMode="auto">
              <a:xfrm>
                <a:off x="1480002" y="4862286"/>
                <a:ext cx="516731" cy="114300"/>
                <a:chOff x="638175" y="5283200"/>
                <a:chExt cx="516731" cy="114300"/>
              </a:xfrm>
            </p:grpSpPr>
            <p:sp>
              <p:nvSpPr>
                <p:cNvPr id="57" name="Rectangle 69"/>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8" name="Rectangle 70"/>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9" name="Rectangle 71"/>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53" name="Group 72"/>
              <p:cNvGrpSpPr>
                <a:grpSpLocks/>
              </p:cNvGrpSpPr>
              <p:nvPr/>
            </p:nvGrpSpPr>
            <p:grpSpPr bwMode="auto">
              <a:xfrm>
                <a:off x="2176687" y="4862286"/>
                <a:ext cx="516731" cy="114300"/>
                <a:chOff x="638175" y="5283200"/>
                <a:chExt cx="516731" cy="114300"/>
              </a:xfrm>
            </p:grpSpPr>
            <p:sp>
              <p:nvSpPr>
                <p:cNvPr id="54" name="Rectangle 7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5" name="Rectangle 7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6" name="Rectangle 7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sp>
          <p:nvSpPr>
            <p:cNvPr id="29" name="TextBox 76"/>
            <p:cNvSpPr txBox="1">
              <a:spLocks noChangeArrowheads="1"/>
            </p:cNvSpPr>
            <p:nvPr/>
          </p:nvSpPr>
          <p:spPr bwMode="auto">
            <a:xfrm>
              <a:off x="174167" y="4592918"/>
              <a:ext cx="1973943" cy="1323439"/>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a:t>Paired-end short insert reads</a:t>
              </a:r>
            </a:p>
            <a:p>
              <a:pPr algn="ctr" eaLnBrk="0" hangingPunct="0">
                <a:buClr>
                  <a:srgbClr val="063DE8"/>
                </a:buClr>
                <a:buFont typeface="Wingdings" pitchFamily="2" charset="2"/>
                <a:buNone/>
              </a:pPr>
              <a:r>
                <a:rPr lang="en-US" sz="2000" dirty="0" smtClean="0"/>
                <a:t>(</a:t>
              </a:r>
              <a:r>
                <a:rPr lang="en-US" sz="2000" dirty="0" smtClean="0">
                  <a:solidFill>
                    <a:srgbClr val="FF0000"/>
                  </a:solidFill>
                </a:rPr>
                <a:t>millions</a:t>
              </a:r>
              <a:r>
                <a:rPr lang="en-US" sz="2000" dirty="0"/>
                <a:t>)</a:t>
              </a:r>
            </a:p>
          </p:txBody>
        </p:sp>
        <p:sp>
          <p:nvSpPr>
            <p:cNvPr id="30" name="Down Arrow 78"/>
            <p:cNvSpPr>
              <a:spLocks noChangeArrowheads="1"/>
            </p:cNvSpPr>
            <p:nvPr/>
          </p:nvSpPr>
          <p:spPr bwMode="auto">
            <a:xfrm>
              <a:off x="2598326" y="3082382"/>
              <a:ext cx="344084" cy="293447"/>
            </a:xfrm>
            <a:prstGeom prst="downArrow">
              <a:avLst>
                <a:gd name="adj1" fmla="val 50000"/>
                <a:gd name="adj2" fmla="val 50000"/>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31" name="TextBox 115"/>
            <p:cNvSpPr txBox="1">
              <a:spLocks noChangeArrowheads="1"/>
            </p:cNvSpPr>
            <p:nvPr/>
          </p:nvSpPr>
          <p:spPr bwMode="auto">
            <a:xfrm>
              <a:off x="3768933" y="3041696"/>
              <a:ext cx="2009414" cy="40006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Library Creation</a:t>
              </a:r>
              <a:endParaRPr lang="en-US" sz="2000" dirty="0"/>
            </a:p>
          </p:txBody>
        </p:sp>
        <p:grpSp>
          <p:nvGrpSpPr>
            <p:cNvPr id="32" name="Group 268"/>
            <p:cNvGrpSpPr>
              <a:grpSpLocks/>
            </p:cNvGrpSpPr>
            <p:nvPr/>
          </p:nvGrpSpPr>
          <p:grpSpPr bwMode="auto">
            <a:xfrm>
              <a:off x="2190758" y="4963900"/>
              <a:ext cx="1136650" cy="496888"/>
              <a:chOff x="2286001" y="4648200"/>
              <a:chExt cx="1577298" cy="388894"/>
            </a:xfrm>
          </p:grpSpPr>
          <p:pic>
            <p:nvPicPr>
              <p:cNvPr id="35"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286001" y="4800601"/>
                <a:ext cx="365497" cy="74477"/>
              </a:xfrm>
              <a:prstGeom prst="rect">
                <a:avLst/>
              </a:prstGeom>
              <a:noFill/>
              <a:ln w="9525">
                <a:noFill/>
                <a:miter lim="800000"/>
                <a:headEnd/>
                <a:tailEnd/>
              </a:ln>
            </p:spPr>
          </p:pic>
          <p:pic>
            <p:nvPicPr>
              <p:cNvPr id="36"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38400" y="4953000"/>
                <a:ext cx="365497" cy="74477"/>
              </a:xfrm>
              <a:prstGeom prst="rect">
                <a:avLst/>
              </a:prstGeom>
              <a:noFill/>
              <a:ln w="9525">
                <a:noFill/>
                <a:miter lim="800000"/>
                <a:headEnd/>
                <a:tailEnd/>
              </a:ln>
            </p:spPr>
          </p:pic>
          <p:pic>
            <p:nvPicPr>
              <p:cNvPr id="3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67000" y="4876800"/>
                <a:ext cx="365497" cy="74477"/>
              </a:xfrm>
              <a:prstGeom prst="rect">
                <a:avLst/>
              </a:prstGeom>
              <a:noFill/>
              <a:ln w="9525">
                <a:noFill/>
                <a:miter lim="800000"/>
                <a:headEnd/>
                <a:tailEnd/>
              </a:ln>
            </p:spPr>
          </p:pic>
          <p:pic>
            <p:nvPicPr>
              <p:cNvPr id="38"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38400" y="4648200"/>
                <a:ext cx="365497" cy="74477"/>
              </a:xfrm>
              <a:prstGeom prst="rect">
                <a:avLst/>
              </a:prstGeom>
              <a:noFill/>
              <a:ln w="9525">
                <a:noFill/>
                <a:miter lim="800000"/>
                <a:headEnd/>
                <a:tailEnd/>
              </a:ln>
            </p:spPr>
          </p:pic>
          <p:pic>
            <p:nvPicPr>
              <p:cNvPr id="3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13608" y="4758431"/>
                <a:ext cx="365497" cy="74477"/>
              </a:xfrm>
              <a:prstGeom prst="rect">
                <a:avLst/>
              </a:prstGeom>
              <a:noFill/>
              <a:ln w="9525">
                <a:noFill/>
                <a:miter lim="800000"/>
                <a:headEnd/>
                <a:tailEnd/>
              </a:ln>
            </p:spPr>
          </p:pic>
          <p:pic>
            <p:nvPicPr>
              <p:cNvPr id="40"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64528" y="4962617"/>
                <a:ext cx="365497" cy="74477"/>
              </a:xfrm>
              <a:prstGeom prst="rect">
                <a:avLst/>
              </a:prstGeom>
              <a:noFill/>
              <a:ln w="9525">
                <a:noFill/>
                <a:miter lim="800000"/>
                <a:headEnd/>
                <a:tailEnd/>
              </a:ln>
            </p:spPr>
          </p:pic>
          <p:pic>
            <p:nvPicPr>
              <p:cNvPr id="41"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68967" y="4661516"/>
                <a:ext cx="365497" cy="74477"/>
              </a:xfrm>
              <a:prstGeom prst="rect">
                <a:avLst/>
              </a:prstGeom>
              <a:noFill/>
              <a:ln w="9525">
                <a:noFill/>
                <a:miter lim="800000"/>
                <a:headEnd/>
                <a:tailEnd/>
              </a:ln>
            </p:spPr>
          </p:pic>
          <p:pic>
            <p:nvPicPr>
              <p:cNvPr id="42"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77592" y="4842768"/>
                <a:ext cx="365497" cy="74477"/>
              </a:xfrm>
              <a:prstGeom prst="rect">
                <a:avLst/>
              </a:prstGeom>
              <a:noFill/>
              <a:ln w="9525">
                <a:noFill/>
                <a:miter lim="800000"/>
                <a:headEnd/>
                <a:tailEnd/>
              </a:ln>
            </p:spPr>
          </p:pic>
          <p:pic>
            <p:nvPicPr>
              <p:cNvPr id="43"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79559" y="4724399"/>
                <a:ext cx="365497" cy="74477"/>
              </a:xfrm>
              <a:prstGeom prst="rect">
                <a:avLst/>
              </a:prstGeom>
              <a:noFill/>
              <a:ln w="9525">
                <a:noFill/>
                <a:miter lim="800000"/>
                <a:headEnd/>
                <a:tailEnd/>
              </a:ln>
            </p:spPr>
          </p:pic>
          <p:pic>
            <p:nvPicPr>
              <p:cNvPr id="44"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11370" y="4962613"/>
                <a:ext cx="365497" cy="74477"/>
              </a:xfrm>
              <a:prstGeom prst="rect">
                <a:avLst/>
              </a:prstGeom>
              <a:noFill/>
              <a:ln w="9525">
                <a:noFill/>
                <a:miter lim="800000"/>
                <a:headEnd/>
                <a:tailEnd/>
              </a:ln>
            </p:spPr>
          </p:pic>
          <p:pic>
            <p:nvPicPr>
              <p:cNvPr id="45"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97802" y="4842767"/>
                <a:ext cx="365497" cy="74477"/>
              </a:xfrm>
              <a:prstGeom prst="rect">
                <a:avLst/>
              </a:prstGeom>
              <a:noFill/>
              <a:ln w="9525">
                <a:noFill/>
                <a:miter lim="800000"/>
                <a:headEnd/>
                <a:tailEnd/>
              </a:ln>
            </p:spPr>
          </p:pic>
          <p:pic>
            <p:nvPicPr>
              <p:cNvPr id="46"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34179" y="4653377"/>
                <a:ext cx="365497" cy="74477"/>
              </a:xfrm>
              <a:prstGeom prst="rect">
                <a:avLst/>
              </a:prstGeom>
              <a:noFill/>
              <a:ln w="9525">
                <a:noFill/>
                <a:miter lim="800000"/>
                <a:headEnd/>
                <a:tailEnd/>
              </a:ln>
            </p:spPr>
          </p:pic>
        </p:grpSp>
        <p:sp>
          <p:nvSpPr>
            <p:cNvPr id="33" name="Down Arrow 142"/>
            <p:cNvSpPr>
              <a:spLocks noChangeArrowheads="1"/>
            </p:cNvSpPr>
            <p:nvPr/>
          </p:nvSpPr>
          <p:spPr bwMode="auto">
            <a:xfrm>
              <a:off x="2598326" y="4339690"/>
              <a:ext cx="344084" cy="293447"/>
            </a:xfrm>
            <a:prstGeom prst="downArrow">
              <a:avLst>
                <a:gd name="adj1" fmla="val 50000"/>
                <a:gd name="adj2" fmla="val 50000"/>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34" name="TextBox 146"/>
            <p:cNvSpPr txBox="1">
              <a:spLocks noChangeArrowheads="1"/>
            </p:cNvSpPr>
            <p:nvPr/>
          </p:nvSpPr>
          <p:spPr bwMode="auto">
            <a:xfrm>
              <a:off x="3991621" y="4318961"/>
              <a:ext cx="1539515" cy="40006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Sequencing</a:t>
              </a:r>
              <a:endParaRPr lang="en-US" sz="2000" dirty="0"/>
            </a:p>
          </p:txBody>
        </p:sp>
      </p:grpSp>
      <p:sp>
        <p:nvSpPr>
          <p:cNvPr id="75" name="Down Arrow 7"/>
          <p:cNvSpPr>
            <a:spLocks noChangeArrowheads="1"/>
          </p:cNvSpPr>
          <p:nvPr/>
        </p:nvSpPr>
        <p:spPr bwMode="auto">
          <a:xfrm>
            <a:off x="2448777" y="5944496"/>
            <a:ext cx="344290" cy="365760"/>
          </a:xfrm>
          <a:prstGeom prst="downArrow">
            <a:avLst>
              <a:gd name="adj1" fmla="val 38933"/>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7" name="Rectangle 6"/>
          <p:cNvSpPr>
            <a:spLocks noChangeArrowheads="1"/>
          </p:cNvSpPr>
          <p:nvPr/>
        </p:nvSpPr>
        <p:spPr bwMode="auto">
          <a:xfrm>
            <a:off x="990649" y="6508245"/>
            <a:ext cx="1074784"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8" name="Rectangle 6"/>
          <p:cNvSpPr>
            <a:spLocks noChangeArrowheads="1"/>
          </p:cNvSpPr>
          <p:nvPr/>
        </p:nvSpPr>
        <p:spPr bwMode="auto">
          <a:xfrm>
            <a:off x="2169126" y="6508245"/>
            <a:ext cx="2097253"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9" name="Rectangle 6"/>
          <p:cNvSpPr>
            <a:spLocks noChangeArrowheads="1"/>
          </p:cNvSpPr>
          <p:nvPr/>
        </p:nvSpPr>
        <p:spPr bwMode="auto">
          <a:xfrm>
            <a:off x="528189" y="6517770"/>
            <a:ext cx="365760"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80" name="Down Arrow 81"/>
          <p:cNvSpPr>
            <a:spLocks noChangeArrowheads="1"/>
          </p:cNvSpPr>
          <p:nvPr/>
        </p:nvSpPr>
        <p:spPr bwMode="auto">
          <a:xfrm>
            <a:off x="6492380" y="3463253"/>
            <a:ext cx="344153" cy="293458"/>
          </a:xfrm>
          <a:prstGeom prst="downArrow">
            <a:avLst>
              <a:gd name="adj1" fmla="val 50000"/>
              <a:gd name="adj2" fmla="val 49998"/>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82" name="Rectangle 25"/>
          <p:cNvSpPr>
            <a:spLocks noChangeArrowheads="1"/>
          </p:cNvSpPr>
          <p:nvPr/>
        </p:nvSpPr>
        <p:spPr bwMode="auto">
          <a:xfrm>
            <a:off x="6286330" y="4330281"/>
            <a:ext cx="457200" cy="10676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83" name="Rectangle 26"/>
          <p:cNvSpPr>
            <a:spLocks noChangeArrowheads="1"/>
          </p:cNvSpPr>
          <p:nvPr/>
        </p:nvSpPr>
        <p:spPr bwMode="auto">
          <a:xfrm>
            <a:off x="6476867" y="4007365"/>
            <a:ext cx="640080" cy="106767"/>
          </a:xfrm>
          <a:prstGeom prst="rect">
            <a:avLst/>
          </a:prstGeom>
          <a:solidFill>
            <a:srgbClr val="336600"/>
          </a:solidFill>
          <a:ln w="9525" algn="ctr">
            <a:noFill/>
            <a:round/>
            <a:headEnd/>
            <a:tailEnd/>
          </a:ln>
        </p:spPr>
        <p:txBody>
          <a:bodyPr/>
          <a:lstStyle/>
          <a:p>
            <a:pPr marL="4572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84" name="Rectangle 27"/>
          <p:cNvSpPr>
            <a:spLocks noChangeArrowheads="1"/>
          </p:cNvSpPr>
          <p:nvPr/>
        </p:nvSpPr>
        <p:spPr bwMode="auto">
          <a:xfrm>
            <a:off x="7375526" y="4281816"/>
            <a:ext cx="698641" cy="10676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85" name="Rectangle 28"/>
          <p:cNvSpPr>
            <a:spLocks noChangeArrowheads="1"/>
          </p:cNvSpPr>
          <p:nvPr/>
        </p:nvSpPr>
        <p:spPr bwMode="auto">
          <a:xfrm>
            <a:off x="7086590" y="3712713"/>
            <a:ext cx="914400" cy="10676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86" name="Rectangle 29"/>
          <p:cNvSpPr>
            <a:spLocks noChangeArrowheads="1"/>
          </p:cNvSpPr>
          <p:nvPr/>
        </p:nvSpPr>
        <p:spPr bwMode="auto">
          <a:xfrm>
            <a:off x="5524192" y="4102304"/>
            <a:ext cx="457200" cy="10676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87" name="TextBox 146"/>
          <p:cNvSpPr txBox="1">
            <a:spLocks noChangeArrowheads="1"/>
          </p:cNvSpPr>
          <p:nvPr/>
        </p:nvSpPr>
        <p:spPr bwMode="auto">
          <a:xfrm>
            <a:off x="3228910" y="5606616"/>
            <a:ext cx="2458509" cy="400110"/>
          </a:xfrm>
          <a:prstGeom prst="rect">
            <a:avLst/>
          </a:prstGeom>
          <a:noFill/>
          <a:ln w="9525">
            <a:noFill/>
            <a:miter lim="800000"/>
            <a:headEnd/>
            <a:tailEnd/>
          </a:ln>
        </p:spPr>
        <p:txBody>
          <a:bodyPr wrap="square">
            <a:spAutoFit/>
          </a:bodyPr>
          <a:lstStyle/>
          <a:p>
            <a:pPr algn="ctr" eaLnBrk="0" hangingPunct="0">
              <a:buClr>
                <a:srgbClr val="063DE8"/>
              </a:buClr>
              <a:buFont typeface="Wingdings" pitchFamily="2" charset="2"/>
              <a:buNone/>
            </a:pPr>
            <a:r>
              <a:rPr lang="en-US" sz="2000" dirty="0" smtClean="0"/>
              <a:t>Assemble reads </a:t>
            </a:r>
            <a:endParaRPr lang="en-US" sz="2000" dirty="0"/>
          </a:p>
        </p:txBody>
      </p:sp>
      <p:sp>
        <p:nvSpPr>
          <p:cNvPr id="96" name="Oval 95"/>
          <p:cNvSpPr/>
          <p:nvPr/>
        </p:nvSpPr>
        <p:spPr>
          <a:xfrm>
            <a:off x="5560371" y="3792279"/>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6017571" y="3801804"/>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4"/>
          <p:cNvSpPr>
            <a:spLocks noChangeArrowheads="1"/>
          </p:cNvSpPr>
          <p:nvPr/>
        </p:nvSpPr>
        <p:spPr bwMode="auto">
          <a:xfrm>
            <a:off x="5765525" y="3847215"/>
            <a:ext cx="274320" cy="106767"/>
          </a:xfrm>
          <a:prstGeom prst="rect">
            <a:avLst/>
          </a:prstGeom>
          <a:solidFill>
            <a:srgbClr val="336600"/>
          </a:solidFill>
          <a:ln w="9525" algn="ctr">
            <a:noFill/>
            <a:round/>
            <a:headEnd/>
            <a:tailEnd/>
          </a:ln>
        </p:spPr>
        <p:txBody>
          <a:bodyPr/>
          <a:lstStyle/>
          <a:p>
            <a:pPr marL="4572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98" name="Oval 97"/>
          <p:cNvSpPr/>
          <p:nvPr/>
        </p:nvSpPr>
        <p:spPr>
          <a:xfrm>
            <a:off x="5312721" y="4058979"/>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5979471" y="4049454"/>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6074721" y="4278054"/>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731946" y="4268529"/>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6274746" y="3973254"/>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7103421" y="3963729"/>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7141521" y="4239954"/>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8055921" y="4230429"/>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6855771" y="3668454"/>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998771" y="3658929"/>
            <a:ext cx="228738" cy="198841"/>
          </a:xfrm>
          <a:prstGeom prst="ellipse">
            <a:avLst/>
          </a:prstGeom>
          <a:noFill/>
          <a:ln w="222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Down Arrow 81"/>
          <p:cNvSpPr>
            <a:spLocks noChangeArrowheads="1"/>
          </p:cNvSpPr>
          <p:nvPr/>
        </p:nvSpPr>
        <p:spPr bwMode="auto">
          <a:xfrm>
            <a:off x="6540005" y="4682453"/>
            <a:ext cx="344153" cy="293458"/>
          </a:xfrm>
          <a:prstGeom prst="downArrow">
            <a:avLst>
              <a:gd name="adj1" fmla="val 50000"/>
              <a:gd name="adj2" fmla="val 49998"/>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cxnSp>
        <p:nvCxnSpPr>
          <p:cNvPr id="115" name="Straight Connector 114"/>
          <p:cNvCxnSpPr/>
          <p:nvPr/>
        </p:nvCxnSpPr>
        <p:spPr>
          <a:xfrm>
            <a:off x="5651233" y="5367524"/>
            <a:ext cx="457200" cy="0"/>
          </a:xfrm>
          <a:prstGeom prst="line">
            <a:avLst/>
          </a:prstGeom>
          <a:ln w="92075" cap="sq"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5803633" y="5519924"/>
            <a:ext cx="613988" cy="1"/>
          </a:xfrm>
          <a:prstGeom prst="line">
            <a:avLst/>
          </a:prstGeom>
          <a:ln w="92075" cap="sq"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6546583" y="5672324"/>
            <a:ext cx="457200" cy="0"/>
          </a:xfrm>
          <a:prstGeom prst="line">
            <a:avLst/>
          </a:prstGeom>
          <a:ln w="92075" cap="sq"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287495" y="5824724"/>
            <a:ext cx="278138" cy="0"/>
          </a:xfrm>
          <a:prstGeom prst="line">
            <a:avLst/>
          </a:prstGeom>
          <a:ln w="92075" cap="sq"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5674153" y="5151183"/>
            <a:ext cx="868559" cy="0"/>
          </a:xfrm>
          <a:prstGeom prst="line">
            <a:avLst/>
          </a:prstGeom>
          <a:ln w="92075" cap="sq"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827196" y="5285852"/>
            <a:ext cx="234005" cy="0"/>
          </a:xfrm>
          <a:prstGeom prst="line">
            <a:avLst/>
          </a:prstGeom>
          <a:ln w="92075" cap="sq"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Down Arrow 7"/>
          <p:cNvSpPr>
            <a:spLocks noChangeArrowheads="1"/>
          </p:cNvSpPr>
          <p:nvPr/>
        </p:nvSpPr>
        <p:spPr bwMode="auto">
          <a:xfrm>
            <a:off x="6600188" y="5973071"/>
            <a:ext cx="344290" cy="365760"/>
          </a:xfrm>
          <a:prstGeom prst="downArrow">
            <a:avLst>
              <a:gd name="adj1" fmla="val 38933"/>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30" name="Rectangle 6"/>
          <p:cNvSpPr>
            <a:spLocks noChangeArrowheads="1"/>
          </p:cNvSpPr>
          <p:nvPr/>
        </p:nvSpPr>
        <p:spPr bwMode="auto">
          <a:xfrm>
            <a:off x="5200464" y="6510528"/>
            <a:ext cx="3749040"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31" name="TextBox 30"/>
          <p:cNvSpPr txBox="1">
            <a:spLocks noChangeArrowheads="1"/>
          </p:cNvSpPr>
          <p:nvPr/>
        </p:nvSpPr>
        <p:spPr bwMode="auto">
          <a:xfrm>
            <a:off x="7794737" y="2414893"/>
            <a:ext cx="1194558" cy="1015663"/>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Long</a:t>
            </a:r>
          </a:p>
          <a:p>
            <a:pPr algn="ctr" eaLnBrk="0" hangingPunct="0">
              <a:buClr>
                <a:srgbClr val="063DE8"/>
              </a:buClr>
              <a:buFont typeface="Wingdings" pitchFamily="2" charset="2"/>
              <a:buNone/>
            </a:pPr>
            <a:r>
              <a:rPr lang="en-US" sz="2000" dirty="0"/>
              <a:t>f</a:t>
            </a:r>
            <a:r>
              <a:rPr lang="en-US" sz="2000" dirty="0" smtClean="0"/>
              <a:t>ragment</a:t>
            </a:r>
          </a:p>
          <a:p>
            <a:pPr algn="ctr" eaLnBrk="0" hangingPunct="0">
              <a:buClr>
                <a:srgbClr val="063DE8"/>
              </a:buClr>
              <a:buFont typeface="Wingdings" pitchFamily="2" charset="2"/>
              <a:buNone/>
            </a:pPr>
            <a:r>
              <a:rPr lang="en-US" sz="2000" dirty="0" smtClean="0"/>
              <a:t>(10kb)</a:t>
            </a:r>
            <a:endParaRPr lang="en-US" sz="2000" dirty="0"/>
          </a:p>
        </p:txBody>
      </p:sp>
      <p:sp>
        <p:nvSpPr>
          <p:cNvPr id="132" name="TextBox 76"/>
          <p:cNvSpPr txBox="1">
            <a:spLocks noChangeArrowheads="1"/>
          </p:cNvSpPr>
          <p:nvPr/>
        </p:nvSpPr>
        <p:spPr bwMode="auto">
          <a:xfrm>
            <a:off x="7080722" y="4957548"/>
            <a:ext cx="1973864" cy="707886"/>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smtClean="0"/>
              <a:t>Long reads</a:t>
            </a:r>
            <a:endParaRPr lang="en-US" sz="2000" dirty="0"/>
          </a:p>
          <a:p>
            <a:pPr algn="ctr" eaLnBrk="0" hangingPunct="0">
              <a:buClr>
                <a:srgbClr val="063DE8"/>
              </a:buClr>
              <a:buFont typeface="Wingdings" pitchFamily="2" charset="2"/>
              <a:buNone/>
            </a:pPr>
            <a:r>
              <a:rPr lang="en-US" sz="2000" dirty="0" smtClean="0"/>
              <a:t>(</a:t>
            </a:r>
            <a:r>
              <a:rPr lang="en-US" sz="2000" dirty="0" smtClean="0">
                <a:solidFill>
                  <a:srgbClr val="FF0000"/>
                </a:solidFill>
              </a:rPr>
              <a:t>~100,000</a:t>
            </a:r>
            <a:r>
              <a:rPr lang="en-US" sz="2000" dirty="0" smtClean="0"/>
              <a:t>)</a:t>
            </a:r>
            <a:endParaRPr lang="en-US" sz="2000" dirty="0"/>
          </a:p>
        </p:txBody>
      </p:sp>
      <p:sp>
        <p:nvSpPr>
          <p:cNvPr id="133" name="TextBox 132"/>
          <p:cNvSpPr txBox="1"/>
          <p:nvPr/>
        </p:nvSpPr>
        <p:spPr>
          <a:xfrm>
            <a:off x="1154424" y="1699215"/>
            <a:ext cx="1834798" cy="523220"/>
          </a:xfrm>
          <a:prstGeom prst="rect">
            <a:avLst/>
          </a:prstGeom>
          <a:noFill/>
        </p:spPr>
        <p:txBody>
          <a:bodyPr wrap="square" rtlCol="0">
            <a:spAutoFit/>
          </a:bodyPr>
          <a:lstStyle/>
          <a:p>
            <a:r>
              <a:rPr lang="en-US" sz="2800" dirty="0" err="1" smtClean="0"/>
              <a:t>Illumina</a:t>
            </a:r>
            <a:endParaRPr lang="en-US" sz="2800" dirty="0"/>
          </a:p>
        </p:txBody>
      </p:sp>
      <p:sp>
        <p:nvSpPr>
          <p:cNvPr id="134" name="TextBox 133"/>
          <p:cNvSpPr txBox="1"/>
          <p:nvPr/>
        </p:nvSpPr>
        <p:spPr>
          <a:xfrm>
            <a:off x="5871599" y="1699215"/>
            <a:ext cx="1489598" cy="523220"/>
          </a:xfrm>
          <a:prstGeom prst="rect">
            <a:avLst/>
          </a:prstGeom>
          <a:noFill/>
        </p:spPr>
        <p:txBody>
          <a:bodyPr wrap="square" rtlCol="0">
            <a:spAutoFit/>
          </a:bodyPr>
          <a:lstStyle/>
          <a:p>
            <a:r>
              <a:rPr lang="en-US" sz="2800" dirty="0" err="1" smtClean="0"/>
              <a:t>PacBio</a:t>
            </a:r>
            <a:r>
              <a:rPr lang="en-US" sz="2800" dirty="0" smtClean="0"/>
              <a:t> </a:t>
            </a:r>
            <a:endParaRPr lang="en-US" sz="2800" dirty="0"/>
          </a:p>
        </p:txBody>
      </p:sp>
    </p:spTree>
    <p:extLst>
      <p:ext uri="{BB962C8B-B14F-4D97-AF65-F5344CB8AC3E}">
        <p14:creationId xmlns:p14="http://schemas.microsoft.com/office/powerpoint/2010/main" val="11005247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37" y="2470953"/>
            <a:ext cx="3464825" cy="242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625" y="2340761"/>
            <a:ext cx="3492305" cy="260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36"/>
          <p:cNvSpPr txBox="1">
            <a:spLocks noChangeArrowheads="1"/>
          </p:cNvSpPr>
          <p:nvPr/>
        </p:nvSpPr>
        <p:spPr bwMode="auto">
          <a:xfrm>
            <a:off x="1078907" y="1719269"/>
            <a:ext cx="3189061" cy="707886"/>
          </a:xfrm>
          <a:prstGeom prst="rect">
            <a:avLst/>
          </a:prstGeom>
          <a:noFill/>
          <a:ln w="9525">
            <a:noFill/>
            <a:miter lim="800000"/>
            <a:headEnd/>
            <a:tailEnd/>
          </a:ln>
        </p:spPr>
        <p:txBody>
          <a:bodyPr wrap="square">
            <a:spAutoFit/>
          </a:bodyPr>
          <a:lstStyle/>
          <a:p>
            <a:pPr>
              <a:spcBef>
                <a:spcPct val="50000"/>
              </a:spcBef>
            </a:pPr>
            <a:r>
              <a:rPr lang="en-US" sz="1600" dirty="0" smtClean="0"/>
              <a:t>For microbes and most fungi</a:t>
            </a:r>
            <a:endParaRPr lang="en-US" sz="1600" dirty="0"/>
          </a:p>
          <a:p>
            <a:pPr>
              <a:spcBef>
                <a:spcPct val="50000"/>
              </a:spcBef>
            </a:pPr>
            <a:r>
              <a:rPr lang="en-US" sz="1600" dirty="0" smtClean="0"/>
              <a:t>10kb </a:t>
            </a:r>
            <a:r>
              <a:rPr lang="en-US" sz="1600" dirty="0" err="1" smtClean="0"/>
              <a:t>AMPure</a:t>
            </a:r>
            <a:r>
              <a:rPr lang="en-US" sz="1600" dirty="0" smtClean="0"/>
              <a:t> Library</a:t>
            </a:r>
          </a:p>
        </p:txBody>
      </p:sp>
      <p:sp>
        <p:nvSpPr>
          <p:cNvPr id="9" name="Text Box 57"/>
          <p:cNvSpPr txBox="1">
            <a:spLocks noChangeArrowheads="1"/>
          </p:cNvSpPr>
          <p:nvPr/>
        </p:nvSpPr>
        <p:spPr bwMode="auto">
          <a:xfrm>
            <a:off x="1616129" y="2850988"/>
            <a:ext cx="1676401" cy="523220"/>
          </a:xfrm>
          <a:prstGeom prst="rect">
            <a:avLst/>
          </a:prstGeom>
          <a:noFill/>
          <a:ln w="9525">
            <a:noFill/>
            <a:miter lim="800000"/>
            <a:headEnd/>
            <a:tailEnd/>
          </a:ln>
        </p:spPr>
        <p:txBody>
          <a:bodyPr wrap="square">
            <a:spAutoFit/>
          </a:bodyPr>
          <a:lstStyle/>
          <a:p>
            <a:pPr>
              <a:spcBef>
                <a:spcPct val="50000"/>
              </a:spcBef>
            </a:pPr>
            <a:r>
              <a:rPr lang="en-US" sz="1400" dirty="0"/>
              <a:t>Mean read length = </a:t>
            </a:r>
            <a:r>
              <a:rPr lang="en-US" sz="1400" dirty="0" smtClean="0"/>
              <a:t>~3.5 kb</a:t>
            </a:r>
            <a:endParaRPr lang="en-US" sz="1400" dirty="0"/>
          </a:p>
        </p:txBody>
      </p:sp>
      <p:sp>
        <p:nvSpPr>
          <p:cNvPr id="13" name="Text Box 57"/>
          <p:cNvSpPr txBox="1">
            <a:spLocks noChangeArrowheads="1"/>
          </p:cNvSpPr>
          <p:nvPr/>
        </p:nvSpPr>
        <p:spPr bwMode="auto">
          <a:xfrm rot="16200000">
            <a:off x="-339670" y="3442503"/>
            <a:ext cx="1866900" cy="304800"/>
          </a:xfrm>
          <a:prstGeom prst="rect">
            <a:avLst/>
          </a:prstGeom>
          <a:noFill/>
          <a:ln w="9525" algn="ctr">
            <a:noFill/>
            <a:miter lim="800000"/>
            <a:headEnd/>
            <a:tailEnd/>
          </a:ln>
        </p:spPr>
        <p:txBody>
          <a:bodyPr>
            <a:spAutoFit/>
          </a:bodyPr>
          <a:lstStyle/>
          <a:p>
            <a:pPr algn="ctr">
              <a:spcBef>
                <a:spcPct val="50000"/>
              </a:spcBef>
            </a:pPr>
            <a:r>
              <a:rPr lang="en-US" sz="1400" dirty="0"/>
              <a:t>Number of reads</a:t>
            </a:r>
          </a:p>
        </p:txBody>
      </p:sp>
      <p:sp>
        <p:nvSpPr>
          <p:cNvPr id="14" name="Text Box 57"/>
          <p:cNvSpPr txBox="1">
            <a:spLocks noChangeArrowheads="1"/>
          </p:cNvSpPr>
          <p:nvPr/>
        </p:nvSpPr>
        <p:spPr bwMode="auto">
          <a:xfrm rot="16200000">
            <a:off x="3819775" y="3404403"/>
            <a:ext cx="1866900" cy="304800"/>
          </a:xfrm>
          <a:prstGeom prst="rect">
            <a:avLst/>
          </a:prstGeom>
          <a:noFill/>
          <a:ln w="9525" algn="ctr">
            <a:noFill/>
            <a:miter lim="800000"/>
            <a:headEnd/>
            <a:tailEnd/>
          </a:ln>
        </p:spPr>
        <p:txBody>
          <a:bodyPr>
            <a:spAutoFit/>
          </a:bodyPr>
          <a:lstStyle/>
          <a:p>
            <a:pPr algn="ctr">
              <a:spcBef>
                <a:spcPct val="50000"/>
              </a:spcBef>
            </a:pPr>
            <a:r>
              <a:rPr lang="en-US" sz="1400" dirty="0"/>
              <a:t>Number of reads</a:t>
            </a:r>
          </a:p>
        </p:txBody>
      </p:sp>
      <p:sp>
        <p:nvSpPr>
          <p:cNvPr id="15" name="Text Box 36"/>
          <p:cNvSpPr txBox="1">
            <a:spLocks noChangeArrowheads="1"/>
          </p:cNvSpPr>
          <p:nvPr/>
        </p:nvSpPr>
        <p:spPr bwMode="auto">
          <a:xfrm>
            <a:off x="5240382" y="1713035"/>
            <a:ext cx="3214052" cy="707886"/>
          </a:xfrm>
          <a:prstGeom prst="rect">
            <a:avLst/>
          </a:prstGeom>
          <a:noFill/>
          <a:ln w="9525">
            <a:noFill/>
            <a:miter lim="800000"/>
            <a:headEnd/>
            <a:tailEnd/>
          </a:ln>
        </p:spPr>
        <p:txBody>
          <a:bodyPr wrap="square">
            <a:spAutoFit/>
          </a:bodyPr>
          <a:lstStyle/>
          <a:p>
            <a:pPr>
              <a:spcBef>
                <a:spcPct val="50000"/>
              </a:spcBef>
            </a:pPr>
            <a:r>
              <a:rPr lang="en-US" sz="1600" dirty="0" smtClean="0"/>
              <a:t>For some fungi and plants</a:t>
            </a:r>
            <a:endParaRPr lang="en-US" sz="1600" dirty="0" smtClean="0"/>
          </a:p>
          <a:p>
            <a:pPr>
              <a:spcBef>
                <a:spcPct val="50000"/>
              </a:spcBef>
            </a:pPr>
            <a:r>
              <a:rPr lang="en-US" sz="1600" dirty="0" smtClean="0"/>
              <a:t>Blue pippin 30kb </a:t>
            </a:r>
            <a:r>
              <a:rPr lang="en-US" sz="1600" dirty="0" smtClean="0"/>
              <a:t>Library</a:t>
            </a:r>
          </a:p>
        </p:txBody>
      </p:sp>
      <p:sp>
        <p:nvSpPr>
          <p:cNvPr id="16" name="Text Box 57"/>
          <p:cNvSpPr txBox="1">
            <a:spLocks noChangeArrowheads="1"/>
          </p:cNvSpPr>
          <p:nvPr/>
        </p:nvSpPr>
        <p:spPr bwMode="auto">
          <a:xfrm>
            <a:off x="6199922" y="2845931"/>
            <a:ext cx="1676401" cy="523220"/>
          </a:xfrm>
          <a:prstGeom prst="rect">
            <a:avLst/>
          </a:prstGeom>
          <a:noFill/>
          <a:ln w="9525">
            <a:noFill/>
            <a:miter lim="800000"/>
            <a:headEnd/>
            <a:tailEnd/>
          </a:ln>
        </p:spPr>
        <p:txBody>
          <a:bodyPr wrap="square">
            <a:spAutoFit/>
          </a:bodyPr>
          <a:lstStyle/>
          <a:p>
            <a:pPr>
              <a:spcBef>
                <a:spcPct val="50000"/>
              </a:spcBef>
            </a:pPr>
            <a:r>
              <a:rPr lang="en-US" sz="1400" dirty="0"/>
              <a:t>Mean read length = </a:t>
            </a:r>
            <a:r>
              <a:rPr lang="en-US" sz="1400" dirty="0" smtClean="0"/>
              <a:t>13kb</a:t>
            </a:r>
            <a:endParaRPr lang="en-US" sz="1400" dirty="0" smtClean="0"/>
          </a:p>
        </p:txBody>
      </p:sp>
      <p:sp>
        <p:nvSpPr>
          <p:cNvPr id="18" name="Rectangle 24"/>
          <p:cNvSpPr>
            <a:spLocks noGrp="1"/>
          </p:cNvSpPr>
          <p:nvPr>
            <p:ph type="title" idx="4294967295"/>
          </p:nvPr>
        </p:nvSpPr>
        <p:spPr>
          <a:xfrm>
            <a:off x="901571" y="4967"/>
            <a:ext cx="8229600" cy="1143000"/>
          </a:xfrm>
          <a:noFill/>
        </p:spPr>
        <p:txBody>
          <a:bodyPr/>
          <a:lstStyle/>
          <a:p>
            <a:pPr eaLnBrk="1" hangingPunct="1"/>
            <a:r>
              <a:rPr lang="en-US" dirty="0" smtClean="0">
                <a:effectLst/>
                <a:latin typeface="Arial" charset="0"/>
                <a:cs typeface="Arial" charset="0"/>
              </a:rPr>
              <a:t>Pacific Biosciences Sequencer</a:t>
            </a:r>
          </a:p>
        </p:txBody>
      </p:sp>
      <p:sp>
        <p:nvSpPr>
          <p:cNvPr id="2" name="TextBox 1"/>
          <p:cNvSpPr txBox="1"/>
          <p:nvPr/>
        </p:nvSpPr>
        <p:spPr>
          <a:xfrm>
            <a:off x="1873061" y="4938660"/>
            <a:ext cx="1491389" cy="307777"/>
          </a:xfrm>
          <a:prstGeom prst="rect">
            <a:avLst/>
          </a:prstGeom>
          <a:noFill/>
        </p:spPr>
        <p:txBody>
          <a:bodyPr wrap="none" rtlCol="0">
            <a:spAutoFit/>
          </a:bodyPr>
          <a:lstStyle/>
          <a:p>
            <a:r>
              <a:rPr lang="en-US" sz="1400" b="1" dirty="0" err="1" smtClean="0">
                <a:latin typeface="Arial" pitchFamily="34" charset="0"/>
                <a:cs typeface="Arial" pitchFamily="34" charset="0"/>
              </a:rPr>
              <a:t>Subread</a:t>
            </a:r>
            <a:r>
              <a:rPr lang="en-US" sz="1400" b="1" dirty="0" smtClean="0">
                <a:latin typeface="Arial" pitchFamily="34" charset="0"/>
                <a:cs typeface="Arial" pitchFamily="34" charset="0"/>
              </a:rPr>
              <a:t> length</a:t>
            </a:r>
            <a:endParaRPr lang="en-US" sz="1400" b="1" dirty="0" smtClean="0">
              <a:latin typeface="Arial" pitchFamily="34" charset="0"/>
              <a:cs typeface="Arial" pitchFamily="34" charset="0"/>
            </a:endParaRPr>
          </a:p>
        </p:txBody>
      </p:sp>
      <p:sp>
        <p:nvSpPr>
          <p:cNvPr id="19" name="TextBox 18"/>
          <p:cNvSpPr txBox="1"/>
          <p:nvPr/>
        </p:nvSpPr>
        <p:spPr>
          <a:xfrm>
            <a:off x="5964020" y="4937128"/>
            <a:ext cx="1491389" cy="307777"/>
          </a:xfrm>
          <a:prstGeom prst="rect">
            <a:avLst/>
          </a:prstGeom>
          <a:noFill/>
        </p:spPr>
        <p:txBody>
          <a:bodyPr wrap="none" rtlCol="0">
            <a:spAutoFit/>
          </a:bodyPr>
          <a:lstStyle/>
          <a:p>
            <a:r>
              <a:rPr lang="en-US" sz="1400" b="1" dirty="0" err="1" smtClean="0">
                <a:solidFill>
                  <a:srgbClr val="000000"/>
                </a:solidFill>
                <a:latin typeface="Arial" pitchFamily="34" charset="0"/>
                <a:cs typeface="Arial" pitchFamily="34" charset="0"/>
              </a:rPr>
              <a:t>Subread</a:t>
            </a:r>
            <a:r>
              <a:rPr lang="en-US" sz="1400" b="1" dirty="0" smtClean="0">
                <a:solidFill>
                  <a:srgbClr val="000000"/>
                </a:solidFill>
                <a:latin typeface="Arial" pitchFamily="34" charset="0"/>
                <a:cs typeface="Arial" pitchFamily="34" charset="0"/>
              </a:rPr>
              <a:t> length</a:t>
            </a:r>
            <a:endParaRPr lang="en-US" sz="1400" b="1"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569553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0"/>
          <p:cNvSpPr txBox="1">
            <a:spLocks noChangeArrowheads="1"/>
          </p:cNvSpPr>
          <p:nvPr/>
        </p:nvSpPr>
        <p:spPr bwMode="auto">
          <a:xfrm>
            <a:off x="168274" y="801471"/>
            <a:ext cx="8975725" cy="707884"/>
          </a:xfrm>
          <a:prstGeom prst="rect">
            <a:avLst/>
          </a:prstGeom>
          <a:noFill/>
          <a:ln w="9525">
            <a:noFill/>
            <a:miter lim="800000"/>
            <a:headEnd/>
            <a:tailEnd/>
          </a:ln>
        </p:spPr>
        <p:txBody>
          <a:bodyPr wrap="square" lIns="91439" tIns="45719" rIns="91439" bIns="45719">
            <a:spAutoFit/>
          </a:bodyPr>
          <a:lstStyle/>
          <a:p>
            <a:pPr eaLnBrk="0" hangingPunct="0">
              <a:buClr>
                <a:srgbClr val="063DE8"/>
              </a:buClr>
              <a:buFont typeface="Wingdings" pitchFamily="2" charset="2"/>
              <a:buNone/>
            </a:pPr>
            <a:r>
              <a:rPr lang="en-US" sz="2000" dirty="0"/>
              <a:t>Long reads from “3</a:t>
            </a:r>
            <a:r>
              <a:rPr lang="en-US" sz="2000" baseline="30000" dirty="0"/>
              <a:t>rd</a:t>
            </a:r>
            <a:r>
              <a:rPr lang="en-US" sz="2000" dirty="0"/>
              <a:t> generation” Pacific </a:t>
            </a:r>
            <a:r>
              <a:rPr lang="en-US" sz="2000" dirty="0" smtClean="0"/>
              <a:t>Bioscience </a:t>
            </a:r>
            <a:r>
              <a:rPr lang="en-US" sz="2000" dirty="0"/>
              <a:t>sequencer </a:t>
            </a:r>
            <a:r>
              <a:rPr lang="en-US" sz="2000" dirty="0" smtClean="0"/>
              <a:t>have been very useful for producing better assemblies</a:t>
            </a:r>
            <a:endParaRPr lang="en-US" sz="2000" dirty="0"/>
          </a:p>
        </p:txBody>
      </p:sp>
      <p:sp>
        <p:nvSpPr>
          <p:cNvPr id="6" name="TextBox 25"/>
          <p:cNvSpPr txBox="1">
            <a:spLocks noChangeArrowheads="1"/>
          </p:cNvSpPr>
          <p:nvPr/>
        </p:nvSpPr>
        <p:spPr bwMode="auto">
          <a:xfrm>
            <a:off x="153951" y="1425675"/>
            <a:ext cx="8990049" cy="1015663"/>
          </a:xfrm>
          <a:prstGeom prst="rect">
            <a:avLst/>
          </a:prstGeom>
          <a:noFill/>
          <a:ln w="38100">
            <a:noFill/>
            <a:miter lim="800000"/>
            <a:headEnd/>
            <a:tailEnd/>
          </a:ln>
        </p:spPr>
        <p:txBody>
          <a:bodyPr wrap="square">
            <a:spAutoFit/>
          </a:bodyPr>
          <a:lstStyle/>
          <a:p>
            <a:pPr eaLnBrk="0" hangingPunct="0">
              <a:buClr>
                <a:srgbClr val="063DE8"/>
              </a:buClr>
              <a:buFont typeface="Wingdings" pitchFamily="2" charset="2"/>
              <a:buNone/>
            </a:pPr>
            <a:r>
              <a:rPr lang="en-US" sz="2000" u="sng" dirty="0">
                <a:solidFill>
                  <a:srgbClr val="008000"/>
                </a:solidFill>
                <a:cs typeface="Arial" charset="0"/>
              </a:rPr>
              <a:t>Low coverage bias</a:t>
            </a:r>
          </a:p>
          <a:p>
            <a:pPr eaLnBrk="0" hangingPunct="0">
              <a:buClr>
                <a:srgbClr val="063DE8"/>
              </a:buClr>
              <a:buFont typeface="Wingdings" pitchFamily="2" charset="2"/>
              <a:buNone/>
            </a:pPr>
            <a:r>
              <a:rPr lang="en-US" sz="2000" i="1" dirty="0">
                <a:solidFill>
                  <a:srgbClr val="008000"/>
                </a:solidFill>
                <a:cs typeface="Arial" charset="0"/>
              </a:rPr>
              <a:t>Reduced sensitivity to G+C rich regions compared to </a:t>
            </a:r>
            <a:r>
              <a:rPr lang="en-US" sz="2000" i="1" dirty="0" err="1" smtClean="0">
                <a:solidFill>
                  <a:srgbClr val="008000"/>
                </a:solidFill>
                <a:cs typeface="Arial" charset="0"/>
              </a:rPr>
              <a:t>Illumina</a:t>
            </a:r>
            <a:r>
              <a:rPr lang="en-US" sz="2000" i="1" dirty="0" smtClean="0">
                <a:solidFill>
                  <a:srgbClr val="008000"/>
                </a:solidFill>
                <a:cs typeface="Arial" charset="0"/>
              </a:rPr>
              <a:t> </a:t>
            </a:r>
            <a:r>
              <a:rPr lang="en-US" sz="2000" i="1" dirty="0">
                <a:solidFill>
                  <a:srgbClr val="008000"/>
                </a:solidFill>
                <a:cs typeface="Arial" charset="0"/>
              </a:rPr>
              <a:t>chemistry</a:t>
            </a:r>
          </a:p>
          <a:p>
            <a:pPr eaLnBrk="0" hangingPunct="0">
              <a:buClr>
                <a:srgbClr val="063DE8"/>
              </a:buClr>
              <a:buFont typeface="Wingdings" pitchFamily="2" charset="2"/>
              <a:buNone/>
            </a:pPr>
            <a:endParaRPr lang="en-US" sz="2000" i="1" dirty="0">
              <a:solidFill>
                <a:srgbClr val="008000"/>
              </a:solidFill>
              <a:cs typeface="Arial" charset="0"/>
            </a:endParaRPr>
          </a:p>
        </p:txBody>
      </p:sp>
      <p:sp>
        <p:nvSpPr>
          <p:cNvPr id="7" name="TextBox 26"/>
          <p:cNvSpPr txBox="1">
            <a:spLocks noChangeArrowheads="1"/>
          </p:cNvSpPr>
          <p:nvPr/>
        </p:nvSpPr>
        <p:spPr bwMode="auto">
          <a:xfrm>
            <a:off x="6350445" y="4260850"/>
            <a:ext cx="2793555" cy="2246769"/>
          </a:xfrm>
          <a:prstGeom prst="rect">
            <a:avLst/>
          </a:prstGeom>
          <a:noFill/>
          <a:ln w="38100">
            <a:noFill/>
            <a:miter lim="800000"/>
            <a:headEnd/>
            <a:tailEnd/>
          </a:ln>
        </p:spPr>
        <p:txBody>
          <a:bodyPr wrap="square">
            <a:spAutoFit/>
          </a:bodyPr>
          <a:lstStyle/>
          <a:p>
            <a:pPr eaLnBrk="0" hangingPunct="0">
              <a:buClr>
                <a:srgbClr val="063DE8"/>
              </a:buClr>
              <a:buFont typeface="Wingdings" pitchFamily="2" charset="2"/>
              <a:buNone/>
            </a:pPr>
            <a:r>
              <a:rPr lang="en-US" sz="2000" u="sng" dirty="0">
                <a:solidFill>
                  <a:srgbClr val="FF0000"/>
                </a:solidFill>
                <a:cs typeface="Arial" charset="0"/>
              </a:rPr>
              <a:t>High error rate</a:t>
            </a:r>
          </a:p>
          <a:p>
            <a:pPr eaLnBrk="0" hangingPunct="0">
              <a:buClr>
                <a:srgbClr val="063DE8"/>
              </a:buClr>
              <a:buFont typeface="Wingdings" pitchFamily="2" charset="2"/>
              <a:buNone/>
            </a:pPr>
            <a:r>
              <a:rPr lang="en-US" sz="2000" i="1" dirty="0">
                <a:solidFill>
                  <a:srgbClr val="FF0000"/>
                </a:solidFill>
                <a:cs typeface="Arial" charset="0"/>
              </a:rPr>
              <a:t>Up to 15% error </a:t>
            </a:r>
            <a:r>
              <a:rPr lang="en-US" sz="2000" i="1" dirty="0" smtClean="0">
                <a:solidFill>
                  <a:srgbClr val="FF0000"/>
                </a:solidFill>
                <a:cs typeface="Arial" charset="0"/>
              </a:rPr>
              <a:t>rate, </a:t>
            </a:r>
            <a:endParaRPr lang="en-US" sz="2000" i="1" dirty="0">
              <a:solidFill>
                <a:srgbClr val="FF0000"/>
              </a:solidFill>
              <a:cs typeface="Arial" charset="0"/>
            </a:endParaRPr>
          </a:p>
          <a:p>
            <a:pPr eaLnBrk="0" hangingPunct="0">
              <a:buClr>
                <a:srgbClr val="063DE8"/>
              </a:buClr>
              <a:buFont typeface="Wingdings" pitchFamily="2" charset="2"/>
              <a:buNone/>
            </a:pPr>
            <a:r>
              <a:rPr lang="en-US" sz="2000" i="1" dirty="0" smtClean="0">
                <a:solidFill>
                  <a:srgbClr val="FF0000"/>
                </a:solidFill>
                <a:cs typeface="Arial" charset="0"/>
              </a:rPr>
              <a:t>dominated by indels</a:t>
            </a:r>
          </a:p>
          <a:p>
            <a:pPr eaLnBrk="0" hangingPunct="0">
              <a:buClr>
                <a:srgbClr val="063DE8"/>
              </a:buClr>
              <a:buFont typeface="Wingdings" pitchFamily="2" charset="2"/>
              <a:buNone/>
            </a:pPr>
            <a:r>
              <a:rPr lang="en-US" sz="2000" i="1" dirty="0" smtClean="0">
                <a:solidFill>
                  <a:srgbClr val="FF0000"/>
                </a:solidFill>
                <a:cs typeface="Arial" charset="0"/>
              </a:rPr>
              <a:t>(but is random and a single read can be sequenced multiple times)</a:t>
            </a:r>
            <a:endParaRPr lang="en-US" sz="2000" i="1" dirty="0">
              <a:solidFill>
                <a:srgbClr val="FF0000"/>
              </a:solidFill>
              <a:cs typeface="Arial" charset="0"/>
            </a:endParaRPr>
          </a:p>
        </p:txBody>
      </p:sp>
      <p:pic>
        <p:nvPicPr>
          <p:cNvPr id="10" name="Picture 34" descr="IGBF"/>
          <p:cNvPicPr>
            <a:picLocks noChangeAspect="1" noChangeArrowheads="1"/>
          </p:cNvPicPr>
          <p:nvPr/>
        </p:nvPicPr>
        <p:blipFill>
          <a:blip r:embed="rId3"/>
          <a:srcRect/>
          <a:stretch>
            <a:fillRect/>
          </a:stretch>
        </p:blipFill>
        <p:spPr bwMode="auto">
          <a:xfrm>
            <a:off x="451925" y="2088441"/>
            <a:ext cx="5860035" cy="4261264"/>
          </a:xfrm>
          <a:prstGeom prst="rect">
            <a:avLst/>
          </a:prstGeom>
          <a:noFill/>
          <a:ln w="9525">
            <a:solidFill>
              <a:schemeClr val="bg1"/>
            </a:solidFill>
            <a:miter lim="800000"/>
            <a:headEnd/>
            <a:tailEnd/>
          </a:ln>
        </p:spPr>
      </p:pic>
      <p:sp>
        <p:nvSpPr>
          <p:cNvPr id="11" name="Text Box 35"/>
          <p:cNvSpPr txBox="1">
            <a:spLocks noChangeArrowheads="1"/>
          </p:cNvSpPr>
          <p:nvPr/>
        </p:nvSpPr>
        <p:spPr bwMode="auto">
          <a:xfrm>
            <a:off x="1840829" y="6294670"/>
            <a:ext cx="3149600" cy="369332"/>
          </a:xfrm>
          <a:prstGeom prst="rect">
            <a:avLst/>
          </a:prstGeom>
          <a:noFill/>
          <a:ln w="9525">
            <a:noFill/>
            <a:miter lim="800000"/>
            <a:headEnd/>
            <a:tailEnd/>
          </a:ln>
        </p:spPr>
        <p:txBody>
          <a:bodyPr>
            <a:spAutoFit/>
          </a:bodyPr>
          <a:lstStyle/>
          <a:p>
            <a:pPr>
              <a:spcBef>
                <a:spcPct val="50000"/>
              </a:spcBef>
            </a:pPr>
            <a:r>
              <a:rPr lang="en-US" sz="1800" dirty="0"/>
              <a:t>GC% of 100 base windows</a:t>
            </a:r>
          </a:p>
        </p:txBody>
      </p:sp>
      <p:sp>
        <p:nvSpPr>
          <p:cNvPr id="12" name="Text Box 36"/>
          <p:cNvSpPr txBox="1">
            <a:spLocks noChangeArrowheads="1"/>
          </p:cNvSpPr>
          <p:nvPr/>
        </p:nvSpPr>
        <p:spPr bwMode="auto">
          <a:xfrm rot="16200000">
            <a:off x="-1482638" y="4005175"/>
            <a:ext cx="3784600" cy="369332"/>
          </a:xfrm>
          <a:prstGeom prst="rect">
            <a:avLst/>
          </a:prstGeom>
          <a:noFill/>
          <a:ln w="9525">
            <a:noFill/>
            <a:miter lim="800000"/>
            <a:headEnd/>
            <a:tailEnd/>
          </a:ln>
        </p:spPr>
        <p:txBody>
          <a:bodyPr>
            <a:spAutoFit/>
          </a:bodyPr>
          <a:lstStyle/>
          <a:p>
            <a:pPr>
              <a:spcBef>
                <a:spcPct val="50000"/>
              </a:spcBef>
            </a:pPr>
            <a:r>
              <a:rPr lang="en-US" sz="1800" dirty="0"/>
              <a:t>Fraction of normalized coverage</a:t>
            </a:r>
          </a:p>
        </p:txBody>
      </p:sp>
      <p:sp>
        <p:nvSpPr>
          <p:cNvPr id="18" name="Rectangle 24"/>
          <p:cNvSpPr>
            <a:spLocks noGrp="1"/>
          </p:cNvSpPr>
          <p:nvPr>
            <p:ph type="title" idx="4294967295"/>
          </p:nvPr>
        </p:nvSpPr>
        <p:spPr>
          <a:xfrm>
            <a:off x="863083" y="0"/>
            <a:ext cx="8229600" cy="1143000"/>
          </a:xfrm>
          <a:noFill/>
        </p:spPr>
        <p:txBody>
          <a:bodyPr/>
          <a:lstStyle/>
          <a:p>
            <a:pPr eaLnBrk="1" hangingPunct="1"/>
            <a:r>
              <a:rPr lang="en-US" dirty="0" smtClean="0">
                <a:effectLst/>
                <a:latin typeface="Arial" charset="0"/>
                <a:cs typeface="Arial" charset="0"/>
              </a:rPr>
              <a:t>Pacific Biosciences Sequencer</a:t>
            </a:r>
          </a:p>
        </p:txBody>
      </p:sp>
      <p:sp>
        <p:nvSpPr>
          <p:cNvPr id="2" name="TextBox 1"/>
          <p:cNvSpPr txBox="1"/>
          <p:nvPr/>
        </p:nvSpPr>
        <p:spPr>
          <a:xfrm>
            <a:off x="1597048" y="2308984"/>
            <a:ext cx="2336948"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b="1" dirty="0" smtClean="0">
                <a:solidFill>
                  <a:srgbClr val="FF0000"/>
                </a:solidFill>
                <a:latin typeface="Arial" pitchFamily="34" charset="0"/>
                <a:cs typeface="Arial" pitchFamily="34" charset="0"/>
              </a:rPr>
              <a:t>GC% of reference</a:t>
            </a:r>
          </a:p>
          <a:p>
            <a:r>
              <a:rPr lang="en-US" sz="2000" dirty="0" err="1" smtClean="0">
                <a:solidFill>
                  <a:srgbClr val="00CC00"/>
                </a:solidFill>
                <a:latin typeface="Arial" pitchFamily="34" charset="0"/>
                <a:cs typeface="Arial" pitchFamily="34" charset="0"/>
              </a:rPr>
              <a:t>Illumina</a:t>
            </a:r>
            <a:r>
              <a:rPr lang="en-US" sz="2000" dirty="0" smtClean="0">
                <a:solidFill>
                  <a:srgbClr val="00CC00"/>
                </a:solidFill>
                <a:latin typeface="Arial" pitchFamily="34" charset="0"/>
                <a:cs typeface="Arial" pitchFamily="34" charset="0"/>
              </a:rPr>
              <a:t> library</a:t>
            </a:r>
          </a:p>
          <a:p>
            <a:r>
              <a:rPr lang="en-US" sz="2000" b="1" dirty="0" smtClean="0">
                <a:solidFill>
                  <a:srgbClr val="3366FF"/>
                </a:solidFill>
                <a:latin typeface="Arial" pitchFamily="34" charset="0"/>
                <a:cs typeface="Arial" pitchFamily="34" charset="0"/>
              </a:rPr>
              <a:t>Theoretical</a:t>
            </a:r>
          </a:p>
          <a:p>
            <a:r>
              <a:rPr lang="en-US" sz="2000" dirty="0" err="1" smtClean="0">
                <a:solidFill>
                  <a:srgbClr val="800080"/>
                </a:solidFill>
                <a:latin typeface="Arial" pitchFamily="34" charset="0"/>
                <a:cs typeface="Arial" pitchFamily="34" charset="0"/>
              </a:rPr>
              <a:t>PacBio</a:t>
            </a:r>
            <a:r>
              <a:rPr lang="en-US" sz="2000" dirty="0" smtClean="0">
                <a:solidFill>
                  <a:srgbClr val="800080"/>
                </a:solidFill>
                <a:latin typeface="Arial" pitchFamily="34" charset="0"/>
                <a:cs typeface="Arial" pitchFamily="34" charset="0"/>
              </a:rPr>
              <a:t> data</a:t>
            </a:r>
            <a:endParaRPr lang="en-US" sz="2000" b="1" dirty="0" smtClean="0">
              <a:solidFill>
                <a:srgbClr val="800080"/>
              </a:solidFill>
              <a:latin typeface="Arial" pitchFamily="34" charset="0"/>
              <a:cs typeface="Arial" pitchFamily="34" charset="0"/>
            </a:endParaRPr>
          </a:p>
        </p:txBody>
      </p:sp>
    </p:spTree>
    <p:extLst>
      <p:ext uri="{BB962C8B-B14F-4D97-AF65-F5344CB8AC3E}">
        <p14:creationId xmlns:p14="http://schemas.microsoft.com/office/powerpoint/2010/main" val="284884691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0"/>
            <a:ext cx="7002674" cy="838200"/>
          </a:xfrm>
        </p:spPr>
        <p:txBody>
          <a:bodyPr/>
          <a:lstStyle/>
          <a:p>
            <a:r>
              <a:rPr lang="en-US" dirty="0" smtClean="0"/>
              <a:t>HGAP for microbial assemblies</a:t>
            </a:r>
            <a:endParaRPr lang="en-US" dirty="0"/>
          </a:p>
        </p:txBody>
      </p:sp>
      <p:sp>
        <p:nvSpPr>
          <p:cNvPr id="3" name="TextBox 2"/>
          <p:cNvSpPr txBox="1"/>
          <p:nvPr/>
        </p:nvSpPr>
        <p:spPr>
          <a:xfrm>
            <a:off x="544256" y="5321133"/>
            <a:ext cx="8304939" cy="1384995"/>
          </a:xfrm>
          <a:prstGeom prst="rect">
            <a:avLst/>
          </a:prstGeom>
          <a:noFill/>
        </p:spPr>
        <p:txBody>
          <a:bodyPr wrap="square" rtlCol="0">
            <a:spAutoFit/>
          </a:bodyPr>
          <a:lstStyle/>
          <a:p>
            <a:r>
              <a:rPr lang="en-US" b="0" dirty="0" smtClean="0"/>
              <a:t>A </a:t>
            </a:r>
            <a:r>
              <a:rPr lang="en-US" b="0" dirty="0"/>
              <a:t>preassembly </a:t>
            </a:r>
            <a:r>
              <a:rPr lang="en-US" b="0" dirty="0" smtClean="0"/>
              <a:t>converts </a:t>
            </a:r>
            <a:r>
              <a:rPr lang="en-US" b="0" dirty="0"/>
              <a:t>the </a:t>
            </a:r>
            <a:r>
              <a:rPr lang="en-US" b="0" dirty="0" smtClean="0"/>
              <a:t>seed </a:t>
            </a:r>
            <a:r>
              <a:rPr lang="en-US" b="0" dirty="0"/>
              <a:t>reads into </a:t>
            </a:r>
            <a:r>
              <a:rPr lang="en-US" b="0" dirty="0" smtClean="0"/>
              <a:t>highly </a:t>
            </a:r>
            <a:r>
              <a:rPr lang="en-US" b="0" dirty="0"/>
              <a:t>accurate preassembled </a:t>
            </a:r>
            <a:r>
              <a:rPr lang="en-US" b="0" dirty="0" smtClean="0"/>
              <a:t>reads. </a:t>
            </a:r>
          </a:p>
          <a:p>
            <a:r>
              <a:rPr lang="en-US" b="0" dirty="0" smtClean="0"/>
              <a:t>Final </a:t>
            </a:r>
            <a:r>
              <a:rPr lang="en-US" b="0" dirty="0" smtClean="0"/>
              <a:t>consensus-calling </a:t>
            </a:r>
            <a:r>
              <a:rPr lang="en-US" b="0" dirty="0" smtClean="0"/>
              <a:t>step to assemble genome.</a:t>
            </a:r>
            <a:endParaRPr lang="en-US" b="0" dirty="0"/>
          </a:p>
        </p:txBody>
      </p:sp>
      <p:pic>
        <p:nvPicPr>
          <p:cNvPr id="4" name="Picture 3"/>
          <p:cNvPicPr>
            <a:picLocks noChangeAspect="1"/>
          </p:cNvPicPr>
          <p:nvPr/>
        </p:nvPicPr>
        <p:blipFill>
          <a:blip r:embed="rId3"/>
          <a:stretch>
            <a:fillRect/>
          </a:stretch>
        </p:blipFill>
        <p:spPr>
          <a:xfrm>
            <a:off x="0" y="2306721"/>
            <a:ext cx="9144000" cy="2745133"/>
          </a:xfrm>
          <a:prstGeom prst="rect">
            <a:avLst/>
          </a:prstGeom>
        </p:spPr>
      </p:pic>
      <p:sp>
        <p:nvSpPr>
          <p:cNvPr id="5" name="TextBox 4"/>
          <p:cNvSpPr txBox="1"/>
          <p:nvPr/>
        </p:nvSpPr>
        <p:spPr>
          <a:xfrm>
            <a:off x="544258" y="1048099"/>
            <a:ext cx="8002575" cy="954107"/>
          </a:xfrm>
          <a:prstGeom prst="rect">
            <a:avLst/>
          </a:prstGeom>
          <a:noFill/>
        </p:spPr>
        <p:txBody>
          <a:bodyPr wrap="square" rtlCol="0">
            <a:spAutoFit/>
          </a:bodyPr>
          <a:lstStyle/>
          <a:p>
            <a:r>
              <a:rPr lang="en-US" b="0" dirty="0"/>
              <a:t>The longest reads are selected as 'seed' reads, to which all other reads are mapped</a:t>
            </a:r>
            <a:r>
              <a:rPr lang="en-US" b="0" dirty="0" smtClean="0"/>
              <a:t>.</a:t>
            </a:r>
            <a:endParaRPr lang="en-US" b="0" dirty="0"/>
          </a:p>
        </p:txBody>
      </p:sp>
    </p:spTree>
    <p:extLst>
      <p:ext uri="{BB962C8B-B14F-4D97-AF65-F5344CB8AC3E}">
        <p14:creationId xmlns:p14="http://schemas.microsoft.com/office/powerpoint/2010/main" val="14899215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824" y="-44818"/>
            <a:ext cx="6553200" cy="838200"/>
          </a:xfrm>
        </p:spPr>
        <p:txBody>
          <a:bodyPr anchor="ctr">
            <a:noAutofit/>
          </a:bodyPr>
          <a:lstStyle/>
          <a:p>
            <a:r>
              <a:rPr lang="en-US" sz="2800" dirty="0" smtClean="0"/>
              <a:t>Microbial </a:t>
            </a:r>
            <a:r>
              <a:rPr lang="en-US" sz="2800" dirty="0"/>
              <a:t>d</a:t>
            </a:r>
            <a:r>
              <a:rPr lang="en-US" sz="2800" dirty="0" smtClean="0"/>
              <a:t>rafts- </a:t>
            </a:r>
            <a:r>
              <a:rPr lang="en-US" sz="2800" dirty="0"/>
              <a:t>n</a:t>
            </a:r>
            <a:r>
              <a:rPr lang="en-US" sz="2800" dirty="0" smtClean="0"/>
              <a:t>umber of </a:t>
            </a:r>
            <a:r>
              <a:rPr lang="en-US" sz="2800" dirty="0" err="1"/>
              <a:t>c</a:t>
            </a:r>
            <a:r>
              <a:rPr lang="en-US" sz="2800" dirty="0" err="1" smtClean="0"/>
              <a:t>ontigs</a:t>
            </a:r>
            <a:r>
              <a:rPr lang="en-US" sz="2800" dirty="0" smtClean="0"/>
              <a:t> by data </a:t>
            </a:r>
            <a:r>
              <a:rPr lang="en-US" sz="2800" dirty="0"/>
              <a:t>t</a:t>
            </a:r>
            <a:r>
              <a:rPr lang="en-US" sz="2800" dirty="0" smtClean="0"/>
              <a:t>ype</a:t>
            </a:r>
            <a:endParaRPr lang="en-US" sz="2800"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55295" y="1376363"/>
            <a:ext cx="6490709" cy="497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rot="16200000">
            <a:off x="331574" y="3004890"/>
            <a:ext cx="3085271" cy="461665"/>
          </a:xfrm>
          <a:prstGeom prst="rect">
            <a:avLst/>
          </a:prstGeom>
          <a:solidFill>
            <a:schemeClr val="bg1"/>
          </a:solidFill>
        </p:spPr>
        <p:txBody>
          <a:bodyPr wrap="square" rtlCol="0">
            <a:spAutoFit/>
          </a:bodyPr>
          <a:lstStyle/>
          <a:p>
            <a:r>
              <a:rPr lang="en-US" sz="2400" dirty="0" smtClean="0"/>
              <a:t>Number of </a:t>
            </a:r>
            <a:r>
              <a:rPr lang="en-US" sz="2400" dirty="0" err="1" smtClean="0"/>
              <a:t>contigs</a:t>
            </a:r>
            <a:endParaRPr lang="en-US" sz="2400" dirty="0"/>
          </a:p>
        </p:txBody>
      </p:sp>
      <p:sp>
        <p:nvSpPr>
          <p:cNvPr id="9" name="TextBox 8"/>
          <p:cNvSpPr txBox="1"/>
          <p:nvPr/>
        </p:nvSpPr>
        <p:spPr>
          <a:xfrm>
            <a:off x="2680963" y="5419725"/>
            <a:ext cx="1576712" cy="830997"/>
          </a:xfrm>
          <a:prstGeom prst="rect">
            <a:avLst/>
          </a:prstGeom>
          <a:solidFill>
            <a:schemeClr val="bg1"/>
          </a:solidFill>
        </p:spPr>
        <p:txBody>
          <a:bodyPr wrap="square" rtlCol="0">
            <a:spAutoFit/>
          </a:bodyPr>
          <a:lstStyle/>
          <a:p>
            <a:r>
              <a:rPr lang="en-US" sz="2400" dirty="0" err="1" smtClean="0"/>
              <a:t>Illumina</a:t>
            </a:r>
            <a:r>
              <a:rPr lang="en-US" sz="2400" dirty="0" smtClean="0"/>
              <a:t> </a:t>
            </a:r>
          </a:p>
          <a:p>
            <a:r>
              <a:rPr lang="en-US" sz="2400" dirty="0" smtClean="0"/>
              <a:t>fragment</a:t>
            </a:r>
            <a:endParaRPr lang="en-US" sz="2400" dirty="0"/>
          </a:p>
        </p:txBody>
      </p:sp>
      <p:sp>
        <p:nvSpPr>
          <p:cNvPr id="10" name="TextBox 9"/>
          <p:cNvSpPr txBox="1"/>
          <p:nvPr/>
        </p:nvSpPr>
        <p:spPr>
          <a:xfrm>
            <a:off x="5353050" y="5419725"/>
            <a:ext cx="1601329" cy="830997"/>
          </a:xfrm>
          <a:prstGeom prst="rect">
            <a:avLst/>
          </a:prstGeom>
          <a:solidFill>
            <a:schemeClr val="bg1"/>
          </a:solidFill>
        </p:spPr>
        <p:txBody>
          <a:bodyPr wrap="square" rtlCol="0">
            <a:spAutoFit/>
          </a:bodyPr>
          <a:lstStyle/>
          <a:p>
            <a:r>
              <a:rPr lang="en-US" sz="2400" dirty="0" smtClean="0"/>
              <a:t>PacBio 10kb</a:t>
            </a:r>
            <a:endParaRPr lang="en-US" sz="2400" dirty="0"/>
          </a:p>
        </p:txBody>
      </p:sp>
      <p:sp>
        <p:nvSpPr>
          <p:cNvPr id="8" name="TextBox 7"/>
          <p:cNvSpPr txBox="1"/>
          <p:nvPr/>
        </p:nvSpPr>
        <p:spPr>
          <a:xfrm>
            <a:off x="4343399" y="5419725"/>
            <a:ext cx="733425"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4048125" y="6229779"/>
            <a:ext cx="2382156" cy="461665"/>
          </a:xfrm>
          <a:prstGeom prst="rect">
            <a:avLst/>
          </a:prstGeom>
          <a:noFill/>
        </p:spPr>
        <p:txBody>
          <a:bodyPr wrap="square" rtlCol="0">
            <a:spAutoFit/>
          </a:bodyPr>
          <a:lstStyle/>
          <a:p>
            <a:r>
              <a:rPr lang="en-US" sz="2400" dirty="0" smtClean="0"/>
              <a:t>Data Type</a:t>
            </a:r>
            <a:endParaRPr lang="en-US" sz="2400" dirty="0"/>
          </a:p>
        </p:txBody>
      </p:sp>
      <p:sp>
        <p:nvSpPr>
          <p:cNvPr id="13" name="TextBox 12"/>
          <p:cNvSpPr txBox="1"/>
          <p:nvPr/>
        </p:nvSpPr>
        <p:spPr>
          <a:xfrm>
            <a:off x="2847974" y="2061091"/>
            <a:ext cx="1647175" cy="707886"/>
          </a:xfrm>
          <a:prstGeom prst="rect">
            <a:avLst/>
          </a:prstGeo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sz="2000" dirty="0" smtClean="0"/>
              <a:t>Median=43</a:t>
            </a:r>
          </a:p>
          <a:p>
            <a:r>
              <a:rPr lang="en-US" sz="2000" dirty="0" smtClean="0"/>
              <a:t>N=1203</a:t>
            </a:r>
            <a:endParaRPr lang="en-US" sz="2000" dirty="0"/>
          </a:p>
        </p:txBody>
      </p:sp>
      <p:sp>
        <p:nvSpPr>
          <p:cNvPr id="15" name="TextBox 14"/>
          <p:cNvSpPr txBox="1"/>
          <p:nvPr/>
        </p:nvSpPr>
        <p:spPr>
          <a:xfrm>
            <a:off x="4978932" y="2061091"/>
            <a:ext cx="1574267" cy="707886"/>
          </a:xfrm>
          <a:prstGeom prst="rect">
            <a:avLst/>
          </a:prstGeo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sz="2000" dirty="0" smtClean="0"/>
              <a:t>Median=2</a:t>
            </a:r>
          </a:p>
          <a:p>
            <a:r>
              <a:rPr lang="en-US" sz="2000" dirty="0" smtClean="0"/>
              <a:t>N=216</a:t>
            </a:r>
            <a:endParaRPr lang="en-US" sz="2000" dirty="0"/>
          </a:p>
        </p:txBody>
      </p:sp>
    </p:spTree>
    <p:extLst>
      <p:ext uri="{BB962C8B-B14F-4D97-AF65-F5344CB8AC3E}">
        <p14:creationId xmlns:p14="http://schemas.microsoft.com/office/powerpoint/2010/main" val="212774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PacBio</a:t>
            </a:r>
            <a:r>
              <a:rPr lang="en-US" dirty="0" smtClean="0"/>
              <a:t> assemblies produce longer </a:t>
            </a:r>
            <a:r>
              <a:rPr lang="en-US" dirty="0" err="1" smtClean="0"/>
              <a:t>contigs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940352512"/>
              </p:ext>
            </p:extLst>
          </p:nvPr>
        </p:nvGraphicFramePr>
        <p:xfrm>
          <a:off x="638589" y="2085560"/>
          <a:ext cx="8076372" cy="3906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17945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PacBio</a:t>
            </a:r>
            <a:r>
              <a:rPr lang="en-US" dirty="0" smtClean="0"/>
              <a:t> assemblies are larger</a:t>
            </a:r>
            <a:endParaRPr lang="en-US" dirty="0"/>
          </a:p>
        </p:txBody>
      </p:sp>
      <p:sp>
        <p:nvSpPr>
          <p:cNvPr id="5" name="TextBox 4"/>
          <p:cNvSpPr txBox="1"/>
          <p:nvPr/>
        </p:nvSpPr>
        <p:spPr>
          <a:xfrm>
            <a:off x="1037781" y="5259410"/>
            <a:ext cx="7166370" cy="954107"/>
          </a:xfrm>
          <a:prstGeom prst="rect">
            <a:avLst/>
          </a:prstGeom>
          <a:noFill/>
        </p:spPr>
        <p:txBody>
          <a:bodyPr wrap="square" rtlCol="0">
            <a:spAutoFit/>
          </a:bodyPr>
          <a:lstStyle/>
          <a:p>
            <a:r>
              <a:rPr lang="en-US" dirty="0"/>
              <a:t>L</a:t>
            </a:r>
            <a:r>
              <a:rPr lang="en-US" dirty="0" smtClean="0"/>
              <a:t>arger assembled genome sizes representing assembled repeat content</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760656950"/>
              </p:ext>
            </p:extLst>
          </p:nvPr>
        </p:nvGraphicFramePr>
        <p:xfrm>
          <a:off x="771939" y="1111462"/>
          <a:ext cx="8076372" cy="3906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0358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PacBio</a:t>
            </a:r>
            <a:r>
              <a:rPr lang="en-US" dirty="0" smtClean="0"/>
              <a:t> assembles more </a:t>
            </a:r>
            <a:r>
              <a:rPr lang="en-US" dirty="0"/>
              <a:t>r</a:t>
            </a:r>
            <a:r>
              <a:rPr lang="en-US" dirty="0" smtClean="0"/>
              <a:t>epeat </a:t>
            </a:r>
            <a:r>
              <a:rPr lang="en-US" dirty="0"/>
              <a:t>c</a:t>
            </a:r>
            <a:r>
              <a:rPr lang="en-US" dirty="0" smtClean="0"/>
              <a:t>ontent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9697931"/>
              </p:ext>
            </p:extLst>
          </p:nvPr>
        </p:nvGraphicFramePr>
        <p:xfrm>
          <a:off x="497515" y="1154309"/>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838200" y="5638800"/>
            <a:ext cx="7849734" cy="954107"/>
          </a:xfrm>
          <a:prstGeom prst="rect">
            <a:avLst/>
          </a:prstGeom>
          <a:noFill/>
        </p:spPr>
        <p:txBody>
          <a:bodyPr wrap="square" rtlCol="0">
            <a:spAutoFit/>
          </a:bodyPr>
          <a:lstStyle/>
          <a:p>
            <a:r>
              <a:rPr lang="en-US" dirty="0"/>
              <a:t>M</a:t>
            </a:r>
            <a:r>
              <a:rPr lang="en-US" dirty="0" smtClean="0"/>
              <a:t>edian difference  of 7 % between how much sequence is masked in </a:t>
            </a:r>
            <a:r>
              <a:rPr lang="en-US" dirty="0" err="1" smtClean="0"/>
              <a:t>Illumina</a:t>
            </a:r>
            <a:r>
              <a:rPr lang="en-US" dirty="0" smtClean="0"/>
              <a:t> vs. </a:t>
            </a:r>
            <a:r>
              <a:rPr lang="en-US" dirty="0" err="1" smtClean="0"/>
              <a:t>PacBio</a:t>
            </a:r>
            <a:endParaRPr lang="en-US" dirty="0"/>
          </a:p>
        </p:txBody>
      </p:sp>
      <p:sp>
        <p:nvSpPr>
          <p:cNvPr id="8" name="TextBox 7"/>
          <p:cNvSpPr txBox="1"/>
          <p:nvPr/>
        </p:nvSpPr>
        <p:spPr>
          <a:xfrm>
            <a:off x="4161760" y="6429690"/>
            <a:ext cx="4982240" cy="338554"/>
          </a:xfrm>
          <a:prstGeom prst="rect">
            <a:avLst/>
          </a:prstGeom>
          <a:noFill/>
        </p:spPr>
        <p:txBody>
          <a:bodyPr wrap="square" rtlCol="0">
            <a:spAutoFit/>
          </a:bodyPr>
          <a:lstStyle/>
          <a:p>
            <a:r>
              <a:rPr lang="en-US" sz="1600" dirty="0" smtClean="0"/>
              <a:t>Data courtesy of the fungal annotation team</a:t>
            </a:r>
            <a:endParaRPr lang="en-US" sz="1600" dirty="0"/>
          </a:p>
        </p:txBody>
      </p:sp>
    </p:spTree>
    <p:extLst>
      <p:ext uri="{BB962C8B-B14F-4D97-AF65-F5344CB8AC3E}">
        <p14:creationId xmlns:p14="http://schemas.microsoft.com/office/powerpoint/2010/main" val="3959218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p:cNvSpPr>
          <p:nvPr>
            <p:ph type="title" idx="4294967295"/>
          </p:nvPr>
        </p:nvSpPr>
        <p:spPr>
          <a:noFill/>
        </p:spPr>
        <p:txBody>
          <a:bodyPr/>
          <a:lstStyle/>
          <a:p>
            <a:r>
              <a:rPr lang="en-US" dirty="0" smtClean="0">
                <a:effectLst/>
                <a:latin typeface="Arial" charset="0"/>
                <a:cs typeface="Arial" charset="0"/>
              </a:rPr>
              <a:t>Terminology 1</a:t>
            </a:r>
          </a:p>
        </p:txBody>
      </p:sp>
      <p:sp>
        <p:nvSpPr>
          <p:cNvPr id="137218" name="Rectangle 3"/>
          <p:cNvSpPr>
            <a:spLocks noGrp="1"/>
          </p:cNvSpPr>
          <p:nvPr>
            <p:ph type="body" idx="4294967295"/>
          </p:nvPr>
        </p:nvSpPr>
        <p:spPr>
          <a:xfrm>
            <a:off x="457200" y="939799"/>
            <a:ext cx="8229600" cy="5730823"/>
          </a:xfrm>
        </p:spPr>
        <p:txBody>
          <a:bodyPr/>
          <a:lstStyle/>
          <a:p>
            <a:pPr>
              <a:lnSpc>
                <a:spcPct val="90000"/>
              </a:lnSpc>
            </a:pPr>
            <a:r>
              <a:rPr lang="en-US" sz="2800" dirty="0">
                <a:solidFill>
                  <a:srgbClr val="FF0000"/>
                </a:solidFill>
                <a:latin typeface="Arial" charset="0"/>
                <a:cs typeface="Arial" charset="0"/>
              </a:rPr>
              <a:t>Read</a:t>
            </a:r>
            <a:r>
              <a:rPr lang="en-US" sz="2800" dirty="0">
                <a:solidFill>
                  <a:srgbClr val="002060"/>
                </a:solidFill>
                <a:latin typeface="Arial" charset="0"/>
                <a:cs typeface="Arial" charset="0"/>
              </a:rPr>
              <a:t>:  </a:t>
            </a:r>
            <a:r>
              <a:rPr lang="en-US" sz="2800" dirty="0" smtClean="0">
                <a:solidFill>
                  <a:srgbClr val="002060"/>
                </a:solidFill>
                <a:latin typeface="Arial" charset="0"/>
                <a:cs typeface="Arial" charset="0"/>
              </a:rPr>
              <a:t>A sequenced </a:t>
            </a:r>
            <a:r>
              <a:rPr lang="en-US" sz="2800" dirty="0">
                <a:solidFill>
                  <a:srgbClr val="002060"/>
                </a:solidFill>
                <a:latin typeface="Arial" charset="0"/>
                <a:cs typeface="Arial" charset="0"/>
              </a:rPr>
              <a:t>portion of DNA.</a:t>
            </a:r>
          </a:p>
          <a:p>
            <a:pPr>
              <a:lnSpc>
                <a:spcPct val="90000"/>
              </a:lnSpc>
            </a:pPr>
            <a:r>
              <a:rPr lang="en-US" sz="2800" dirty="0" smtClean="0">
                <a:solidFill>
                  <a:srgbClr val="FF0000"/>
                </a:solidFill>
                <a:latin typeface="Arial" charset="0"/>
                <a:cs typeface="Arial" charset="0"/>
              </a:rPr>
              <a:t>Library</a:t>
            </a:r>
            <a:r>
              <a:rPr lang="en-US" sz="2800" dirty="0" smtClean="0">
                <a:solidFill>
                  <a:srgbClr val="002060"/>
                </a:solidFill>
                <a:latin typeface="Arial" charset="0"/>
                <a:cs typeface="Arial" charset="0"/>
              </a:rPr>
              <a:t>:  A set of reads prepared together.</a:t>
            </a:r>
          </a:p>
          <a:p>
            <a:pPr>
              <a:lnSpc>
                <a:spcPct val="90000"/>
              </a:lnSpc>
            </a:pPr>
            <a:r>
              <a:rPr lang="en-US" sz="2800" dirty="0" smtClean="0">
                <a:solidFill>
                  <a:srgbClr val="FF0000"/>
                </a:solidFill>
                <a:latin typeface="Arial" charset="0"/>
                <a:cs typeface="Arial" charset="0"/>
              </a:rPr>
              <a:t>Insert</a:t>
            </a:r>
            <a:r>
              <a:rPr lang="en-US" sz="2800" dirty="0" smtClean="0">
                <a:solidFill>
                  <a:srgbClr val="002060"/>
                </a:solidFill>
                <a:latin typeface="Arial" charset="0"/>
                <a:cs typeface="Arial" charset="0"/>
              </a:rPr>
              <a:t>:  Length of the molecule being sequenced.</a:t>
            </a:r>
          </a:p>
          <a:p>
            <a:pPr>
              <a:lnSpc>
                <a:spcPct val="90000"/>
              </a:lnSpc>
            </a:pPr>
            <a:r>
              <a:rPr lang="en-US" sz="2800" dirty="0" smtClean="0">
                <a:solidFill>
                  <a:srgbClr val="FF0000"/>
                </a:solidFill>
                <a:latin typeface="Arial" charset="0"/>
                <a:cs typeface="Arial" charset="0"/>
              </a:rPr>
              <a:t>Fragment library</a:t>
            </a:r>
            <a:r>
              <a:rPr lang="en-US" sz="2800" dirty="0" smtClean="0">
                <a:solidFill>
                  <a:srgbClr val="002060"/>
                </a:solidFill>
                <a:latin typeface="Arial" charset="0"/>
                <a:cs typeface="Arial" charset="0"/>
              </a:rPr>
              <a:t>: </a:t>
            </a:r>
            <a:r>
              <a:rPr lang="en-US" sz="2800" dirty="0">
                <a:solidFill>
                  <a:srgbClr val="002060"/>
                </a:solidFill>
                <a:latin typeface="Arial" charset="0"/>
                <a:cs typeface="Arial" charset="0"/>
              </a:rPr>
              <a:t>A</a:t>
            </a:r>
            <a:r>
              <a:rPr lang="en-US" sz="2800" dirty="0" smtClean="0">
                <a:solidFill>
                  <a:srgbClr val="002060"/>
                </a:solidFill>
                <a:latin typeface="Arial" charset="0"/>
                <a:cs typeface="Arial" charset="0"/>
              </a:rPr>
              <a:t> short insert (270bp) library, possibly with overlapping ends. Aka standard library.</a:t>
            </a:r>
          </a:p>
          <a:p>
            <a:pPr>
              <a:lnSpc>
                <a:spcPct val="90000"/>
              </a:lnSpc>
            </a:pPr>
            <a:r>
              <a:rPr lang="en-US" sz="2800" dirty="0" smtClean="0">
                <a:solidFill>
                  <a:srgbClr val="FF0000"/>
                </a:solidFill>
                <a:latin typeface="Arial" charset="0"/>
                <a:cs typeface="Arial" charset="0"/>
              </a:rPr>
              <a:t>Chimeric Read</a:t>
            </a:r>
            <a:r>
              <a:rPr lang="en-US" sz="2800" dirty="0" smtClean="0">
                <a:solidFill>
                  <a:srgbClr val="002060"/>
                </a:solidFill>
                <a:latin typeface="Arial" charset="0"/>
                <a:cs typeface="Arial" charset="0"/>
              </a:rPr>
              <a:t>:  A read made by fusing unrelated parts of the genome.</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p:cNvSpPr>
          <p:nvPr/>
        </p:nvSpPr>
        <p:spPr bwMode="auto">
          <a:xfrm>
            <a:off x="454025" y="-157163"/>
            <a:ext cx="8229600" cy="1143001"/>
          </a:xfrm>
          <a:prstGeom prst="rect">
            <a:avLst/>
          </a:prstGeom>
          <a:noFill/>
          <a:ln w="9525">
            <a:noFill/>
            <a:miter lim="800000"/>
            <a:headEnd/>
            <a:tailEnd/>
          </a:ln>
        </p:spPr>
        <p:txBody>
          <a:bodyPr lIns="91436" tIns="45716" rIns="91436" bIns="45716" anchor="ctr"/>
          <a:lstStyle/>
          <a:p>
            <a:pPr algn="ctr">
              <a:defRPr/>
            </a:pPr>
            <a:r>
              <a:rPr lang="en-US" sz="4400" kern="0" dirty="0" smtClean="0">
                <a:solidFill>
                  <a:srgbClr val="FFFFFF"/>
                </a:solidFill>
                <a:latin typeface="Arial" pitchFamily="34" charset="0"/>
                <a:ea typeface="+mj-ea"/>
                <a:cs typeface="Arial" pitchFamily="34" charset="0"/>
              </a:rPr>
              <a:t>State of PacBio Data</a:t>
            </a:r>
            <a:endParaRPr lang="en-US" sz="4400" kern="0" dirty="0">
              <a:solidFill>
                <a:srgbClr val="FFFFFF"/>
              </a:solidFill>
              <a:latin typeface="Arial" pitchFamily="34" charset="0"/>
              <a:ea typeface="+mj-ea"/>
              <a:cs typeface="Arial" pitchFamily="34" charset="0"/>
            </a:endParaRPr>
          </a:p>
        </p:txBody>
      </p:sp>
      <p:sp>
        <p:nvSpPr>
          <p:cNvPr id="452610" name="Rectangle 3"/>
          <p:cNvSpPr>
            <a:spLocks/>
          </p:cNvSpPr>
          <p:nvPr/>
        </p:nvSpPr>
        <p:spPr bwMode="auto">
          <a:xfrm>
            <a:off x="299803" y="1519238"/>
            <a:ext cx="8544394" cy="4881562"/>
          </a:xfrm>
          <a:prstGeom prst="rect">
            <a:avLst/>
          </a:prstGeom>
          <a:noFill/>
          <a:ln w="9525">
            <a:noFill/>
            <a:miter lim="800000"/>
            <a:headEnd/>
            <a:tailEnd/>
          </a:ln>
        </p:spPr>
        <p:txBody>
          <a:bodyPr/>
          <a:lstStyle/>
          <a:p>
            <a:pPr>
              <a:spcBef>
                <a:spcPct val="20000"/>
              </a:spcBef>
            </a:pPr>
            <a:r>
              <a:rPr lang="en-US" sz="3200" dirty="0" smtClean="0">
                <a:solidFill>
                  <a:srgbClr val="003567"/>
                </a:solidFill>
                <a:cs typeface="Arial" charset="0"/>
              </a:rPr>
              <a:t>We now routinely use PacBio data for assemblies.</a:t>
            </a:r>
          </a:p>
          <a:p>
            <a:pPr marL="514350" indent="-514350">
              <a:spcBef>
                <a:spcPct val="20000"/>
              </a:spcBef>
              <a:buAutoNum type="arabicParenR"/>
            </a:pPr>
            <a:r>
              <a:rPr lang="en-US" sz="3200" dirty="0" smtClean="0">
                <a:solidFill>
                  <a:srgbClr val="003567"/>
                </a:solidFill>
                <a:cs typeface="Arial" charset="0"/>
              </a:rPr>
              <a:t>Microbial isolates can usually be assembled into </a:t>
            </a:r>
            <a:r>
              <a:rPr lang="en-US" sz="3200" dirty="0">
                <a:solidFill>
                  <a:srgbClr val="003567"/>
                </a:solidFill>
                <a:cs typeface="Arial" charset="0"/>
              </a:rPr>
              <a:t>a </a:t>
            </a:r>
            <a:r>
              <a:rPr lang="en-US" sz="3200" dirty="0" smtClean="0">
                <a:solidFill>
                  <a:srgbClr val="003567"/>
                </a:solidFill>
                <a:cs typeface="Arial" charset="0"/>
              </a:rPr>
              <a:t>finished </a:t>
            </a:r>
            <a:r>
              <a:rPr lang="en-US" sz="3200" dirty="0">
                <a:solidFill>
                  <a:srgbClr val="003567"/>
                </a:solidFill>
                <a:cs typeface="Arial" charset="0"/>
              </a:rPr>
              <a:t>single contig </a:t>
            </a:r>
            <a:r>
              <a:rPr lang="en-US" sz="3200" dirty="0" smtClean="0">
                <a:solidFill>
                  <a:srgbClr val="003567"/>
                </a:solidFill>
                <a:cs typeface="Arial" charset="0"/>
              </a:rPr>
              <a:t>with only PacBio data.</a:t>
            </a:r>
          </a:p>
          <a:p>
            <a:pPr marL="514350" indent="-514350">
              <a:spcBef>
                <a:spcPct val="20000"/>
              </a:spcBef>
              <a:buFontTx/>
              <a:buAutoNum type="arabicParenR"/>
            </a:pPr>
            <a:r>
              <a:rPr lang="en-US" sz="3200" dirty="0">
                <a:solidFill>
                  <a:srgbClr val="003567"/>
                </a:solidFill>
                <a:cs typeface="Arial" charset="0"/>
              </a:rPr>
              <a:t>Fungal assemblies </a:t>
            </a:r>
            <a:r>
              <a:rPr lang="en-US" sz="3200" dirty="0" smtClean="0">
                <a:solidFill>
                  <a:srgbClr val="003567"/>
                </a:solidFill>
                <a:cs typeface="Arial" charset="0"/>
              </a:rPr>
              <a:t>are done with </a:t>
            </a:r>
            <a:r>
              <a:rPr lang="en-US" sz="3200" dirty="0" err="1" smtClean="0">
                <a:solidFill>
                  <a:srgbClr val="003567"/>
                </a:solidFill>
                <a:cs typeface="Arial" charset="0"/>
              </a:rPr>
              <a:t>PacBio</a:t>
            </a:r>
            <a:r>
              <a:rPr lang="en-US" sz="3200" dirty="0">
                <a:solidFill>
                  <a:srgbClr val="003567"/>
                </a:solidFill>
                <a:cs typeface="Arial" charset="0"/>
              </a:rPr>
              <a:t> </a:t>
            </a:r>
            <a:r>
              <a:rPr lang="en-US" sz="3200" dirty="0" smtClean="0">
                <a:solidFill>
                  <a:srgbClr val="003567"/>
                </a:solidFill>
                <a:cs typeface="Arial" charset="0"/>
              </a:rPr>
              <a:t>only.</a:t>
            </a:r>
          </a:p>
          <a:p>
            <a:pPr>
              <a:spcBef>
                <a:spcPct val="20000"/>
              </a:spcBef>
            </a:pPr>
            <a:endParaRPr lang="en-US" sz="3200" dirty="0" smtClean="0">
              <a:solidFill>
                <a:srgbClr val="003567"/>
              </a:solidFill>
              <a:cs typeface="Arial" charset="0"/>
            </a:endParaRPr>
          </a:p>
          <a:p>
            <a:pPr marL="609600" indent="-609600">
              <a:spcBef>
                <a:spcPct val="20000"/>
              </a:spcBef>
              <a:buFont typeface="Calibri" pitchFamily="34" charset="0"/>
              <a:buAutoNum type="arabicPeriod"/>
            </a:pPr>
            <a:endParaRPr lang="en-US" sz="3200" dirty="0">
              <a:solidFill>
                <a:srgbClr val="003567"/>
              </a:solidFill>
              <a:cs typeface="Arial" charset="0"/>
            </a:endParaRPr>
          </a:p>
        </p:txBody>
      </p:sp>
    </p:spTree>
    <p:extLst>
      <p:ext uri="{BB962C8B-B14F-4D97-AF65-F5344CB8AC3E}">
        <p14:creationId xmlns:p14="http://schemas.microsoft.com/office/powerpoint/2010/main" val="284118794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p:cNvSpPr>
          <p:nvPr/>
        </p:nvSpPr>
        <p:spPr bwMode="auto">
          <a:xfrm>
            <a:off x="454025" y="-157163"/>
            <a:ext cx="8229600" cy="1143001"/>
          </a:xfrm>
          <a:prstGeom prst="rect">
            <a:avLst/>
          </a:prstGeom>
          <a:noFill/>
          <a:ln w="9525">
            <a:noFill/>
            <a:miter lim="800000"/>
            <a:headEnd/>
            <a:tailEnd/>
          </a:ln>
        </p:spPr>
        <p:txBody>
          <a:bodyPr lIns="91436" tIns="45716" rIns="91436" bIns="45716" anchor="ctr"/>
          <a:lstStyle/>
          <a:p>
            <a:pPr algn="ctr">
              <a:defRPr/>
            </a:pPr>
            <a:r>
              <a:rPr lang="en-US" sz="4400" kern="0" dirty="0" smtClean="0">
                <a:solidFill>
                  <a:srgbClr val="FFFFFF"/>
                </a:solidFill>
                <a:latin typeface="Arial" pitchFamily="34" charset="0"/>
                <a:ea typeface="+mj-ea"/>
                <a:cs typeface="Arial" pitchFamily="34" charset="0"/>
              </a:rPr>
              <a:t>State of PacBio Data (2)</a:t>
            </a:r>
            <a:endParaRPr lang="en-US" sz="4400" kern="0" dirty="0">
              <a:solidFill>
                <a:srgbClr val="FFFFFF"/>
              </a:solidFill>
              <a:latin typeface="Arial" pitchFamily="34" charset="0"/>
              <a:ea typeface="+mj-ea"/>
              <a:cs typeface="Arial" pitchFamily="34" charset="0"/>
            </a:endParaRPr>
          </a:p>
        </p:txBody>
      </p:sp>
      <p:sp>
        <p:nvSpPr>
          <p:cNvPr id="452610" name="Rectangle 3"/>
          <p:cNvSpPr>
            <a:spLocks/>
          </p:cNvSpPr>
          <p:nvPr/>
        </p:nvSpPr>
        <p:spPr bwMode="auto">
          <a:xfrm>
            <a:off x="299803" y="1519238"/>
            <a:ext cx="8544394" cy="4824412"/>
          </a:xfrm>
          <a:prstGeom prst="rect">
            <a:avLst/>
          </a:prstGeom>
          <a:noFill/>
          <a:ln w="9525">
            <a:noFill/>
            <a:miter lim="800000"/>
            <a:headEnd/>
            <a:tailEnd/>
          </a:ln>
        </p:spPr>
        <p:txBody>
          <a:bodyPr/>
          <a:lstStyle/>
          <a:p>
            <a:pPr marL="514350" indent="-514350">
              <a:spcBef>
                <a:spcPct val="20000"/>
              </a:spcBef>
              <a:buFont typeface="+mj-lt"/>
              <a:buAutoNum type="arabicParenR" startAt="3"/>
            </a:pPr>
            <a:r>
              <a:rPr lang="en-US" sz="3200" dirty="0" smtClean="0">
                <a:solidFill>
                  <a:srgbClr val="003567"/>
                </a:solidFill>
                <a:cs typeface="Arial" charset="0"/>
              </a:rPr>
              <a:t>Illumina is used for:</a:t>
            </a:r>
          </a:p>
          <a:p>
            <a:pPr marL="971550" lvl="1" indent="-514350">
              <a:spcBef>
                <a:spcPct val="20000"/>
              </a:spcBef>
              <a:buAutoNum type="alphaLcParenR"/>
            </a:pPr>
            <a:r>
              <a:rPr lang="en-US" sz="3200" dirty="0" err="1" smtClean="0">
                <a:solidFill>
                  <a:srgbClr val="003567"/>
                </a:solidFill>
                <a:cs typeface="Arial" charset="0"/>
              </a:rPr>
              <a:t>Metagenomes</a:t>
            </a:r>
            <a:r>
              <a:rPr lang="en-US" sz="3200" dirty="0" smtClean="0">
                <a:solidFill>
                  <a:srgbClr val="003567"/>
                </a:solidFill>
                <a:cs typeface="Arial" charset="0"/>
              </a:rPr>
              <a:t> (sometimes </a:t>
            </a:r>
            <a:r>
              <a:rPr lang="en-US" sz="3200" dirty="0" err="1" smtClean="0">
                <a:solidFill>
                  <a:srgbClr val="003567"/>
                </a:solidFill>
                <a:cs typeface="Arial" charset="0"/>
              </a:rPr>
              <a:t>PacBio</a:t>
            </a:r>
            <a:r>
              <a:rPr lang="en-US" sz="3200" dirty="0" smtClean="0">
                <a:solidFill>
                  <a:srgbClr val="003567"/>
                </a:solidFill>
                <a:cs typeface="Arial" charset="0"/>
              </a:rPr>
              <a:t>)</a:t>
            </a:r>
          </a:p>
          <a:p>
            <a:pPr marL="971550" lvl="1" indent="-514350">
              <a:spcBef>
                <a:spcPct val="20000"/>
              </a:spcBef>
              <a:buAutoNum type="alphaLcParenR"/>
            </a:pPr>
            <a:r>
              <a:rPr lang="en-US" sz="3200" dirty="0" err="1" smtClean="0">
                <a:solidFill>
                  <a:srgbClr val="003567"/>
                </a:solidFill>
                <a:cs typeface="Arial" charset="0"/>
              </a:rPr>
              <a:t>Metatranscriptomes</a:t>
            </a:r>
            <a:endParaRPr lang="en-US" sz="3200" dirty="0" smtClean="0">
              <a:solidFill>
                <a:srgbClr val="003567"/>
              </a:solidFill>
              <a:cs typeface="Arial" charset="0"/>
            </a:endParaRPr>
          </a:p>
          <a:p>
            <a:pPr marL="971550" lvl="1" indent="-514350">
              <a:spcBef>
                <a:spcPct val="20000"/>
              </a:spcBef>
              <a:buAutoNum type="alphaLcParenR"/>
            </a:pPr>
            <a:r>
              <a:rPr lang="en-US" sz="3200" dirty="0" smtClean="0">
                <a:solidFill>
                  <a:srgbClr val="003567"/>
                </a:solidFill>
                <a:cs typeface="Arial" charset="0"/>
              </a:rPr>
              <a:t>Single cells</a:t>
            </a:r>
          </a:p>
          <a:p>
            <a:pPr marL="971550" lvl="1" indent="-514350">
              <a:spcBef>
                <a:spcPct val="20000"/>
              </a:spcBef>
              <a:buAutoNum type="alphaLcParenR"/>
            </a:pPr>
            <a:r>
              <a:rPr lang="en-US" sz="3200" dirty="0" smtClean="0">
                <a:solidFill>
                  <a:srgbClr val="003567"/>
                </a:solidFill>
                <a:cs typeface="Arial" charset="0"/>
              </a:rPr>
              <a:t>Most </a:t>
            </a:r>
            <a:r>
              <a:rPr lang="en-US" sz="3200" dirty="0" smtClean="0">
                <a:solidFill>
                  <a:srgbClr val="003567"/>
                </a:solidFill>
                <a:cs typeface="Arial" charset="0"/>
              </a:rPr>
              <a:t>non-assembly </a:t>
            </a:r>
            <a:r>
              <a:rPr lang="en-US" sz="3200" dirty="0" smtClean="0">
                <a:solidFill>
                  <a:srgbClr val="003567"/>
                </a:solidFill>
                <a:cs typeface="Arial" charset="0"/>
              </a:rPr>
              <a:t>projects (</a:t>
            </a:r>
            <a:r>
              <a:rPr lang="en-US" sz="3200" dirty="0" err="1">
                <a:solidFill>
                  <a:srgbClr val="003567"/>
                </a:solidFill>
                <a:cs typeface="Arial" charset="0"/>
              </a:rPr>
              <a:t>R</a:t>
            </a:r>
            <a:r>
              <a:rPr lang="en-US" sz="3200" dirty="0" err="1" smtClean="0">
                <a:solidFill>
                  <a:srgbClr val="003567"/>
                </a:solidFill>
                <a:cs typeface="Arial" charset="0"/>
              </a:rPr>
              <a:t>eSeq</a:t>
            </a:r>
            <a:r>
              <a:rPr lang="en-US" sz="3200" dirty="0" smtClean="0">
                <a:solidFill>
                  <a:srgbClr val="003567"/>
                </a:solidFill>
                <a:cs typeface="Arial" charset="0"/>
              </a:rPr>
              <a:t>, </a:t>
            </a:r>
            <a:r>
              <a:rPr lang="en-US" sz="3200" dirty="0" err="1" smtClean="0">
                <a:solidFill>
                  <a:srgbClr val="003567"/>
                </a:solidFill>
                <a:cs typeface="Arial" charset="0"/>
              </a:rPr>
              <a:t>RNA</a:t>
            </a:r>
            <a:r>
              <a:rPr lang="en-US" sz="3200" dirty="0" err="1">
                <a:solidFill>
                  <a:srgbClr val="003567"/>
                </a:solidFill>
                <a:cs typeface="Arial" charset="0"/>
              </a:rPr>
              <a:t>S</a:t>
            </a:r>
            <a:r>
              <a:rPr lang="en-US" sz="3200" dirty="0" err="1" smtClean="0">
                <a:solidFill>
                  <a:srgbClr val="003567"/>
                </a:solidFill>
                <a:cs typeface="Arial" charset="0"/>
              </a:rPr>
              <a:t>eq</a:t>
            </a:r>
            <a:r>
              <a:rPr lang="en-US" sz="3200" dirty="0" smtClean="0">
                <a:solidFill>
                  <a:srgbClr val="003567"/>
                </a:solidFill>
                <a:cs typeface="Arial" charset="0"/>
              </a:rPr>
              <a:t>)</a:t>
            </a:r>
            <a:endParaRPr lang="en-US" sz="3200" dirty="0" smtClean="0">
              <a:solidFill>
                <a:srgbClr val="003567"/>
              </a:solidFill>
              <a:cs typeface="Arial" charset="0"/>
            </a:endParaRPr>
          </a:p>
        </p:txBody>
      </p:sp>
    </p:spTree>
    <p:extLst>
      <p:ext uri="{BB962C8B-B14F-4D97-AF65-F5344CB8AC3E}">
        <p14:creationId xmlns:p14="http://schemas.microsoft.com/office/powerpoint/2010/main" val="7899313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p:cNvSpPr>
          <p:nvPr/>
        </p:nvSpPr>
        <p:spPr bwMode="auto">
          <a:xfrm>
            <a:off x="454025" y="-157163"/>
            <a:ext cx="8229600" cy="1143001"/>
          </a:xfrm>
          <a:prstGeom prst="rect">
            <a:avLst/>
          </a:prstGeom>
          <a:noFill/>
          <a:ln w="9525">
            <a:noFill/>
            <a:miter lim="800000"/>
            <a:headEnd/>
            <a:tailEnd/>
          </a:ln>
        </p:spPr>
        <p:txBody>
          <a:bodyPr lIns="91436" tIns="45716" rIns="91436" bIns="45716" anchor="ctr"/>
          <a:lstStyle/>
          <a:p>
            <a:pPr algn="ctr">
              <a:defRPr/>
            </a:pPr>
            <a:r>
              <a:rPr lang="en-US" sz="4400" kern="0" dirty="0">
                <a:solidFill>
                  <a:srgbClr val="FFFFFF"/>
                </a:solidFill>
                <a:latin typeface="Arial" pitchFamily="34" charset="0"/>
                <a:ea typeface="+mj-ea"/>
                <a:cs typeface="Arial" pitchFamily="34" charset="0"/>
              </a:rPr>
              <a:t>Contents</a:t>
            </a:r>
          </a:p>
        </p:txBody>
      </p:sp>
      <p:sp>
        <p:nvSpPr>
          <p:cNvPr id="452610" name="Rectangle 3"/>
          <p:cNvSpPr>
            <a:spLocks/>
          </p:cNvSpPr>
          <p:nvPr/>
        </p:nvSpPr>
        <p:spPr bwMode="auto">
          <a:xfrm>
            <a:off x="0" y="1519238"/>
            <a:ext cx="9142413" cy="4525962"/>
          </a:xfrm>
          <a:prstGeom prst="rect">
            <a:avLst/>
          </a:prstGeom>
          <a:noFill/>
          <a:ln w="9525">
            <a:noFill/>
            <a:miter lim="800000"/>
            <a:headEnd/>
            <a:tailEnd/>
          </a:ln>
        </p:spPr>
        <p:txBody>
          <a:bodyPr/>
          <a:lstStyle/>
          <a:p>
            <a:pPr marL="609600" indent="-609600">
              <a:spcBef>
                <a:spcPct val="20000"/>
              </a:spcBef>
              <a:buFont typeface="Calibri" pitchFamily="34" charset="0"/>
              <a:buAutoNum type="arabicPeriod"/>
            </a:pPr>
            <a:r>
              <a:rPr lang="en-US" sz="3200" dirty="0">
                <a:solidFill>
                  <a:schemeClr val="bg2"/>
                </a:solidFill>
                <a:cs typeface="Arial" charset="0"/>
              </a:rPr>
              <a:t>Vocabulary introduction</a:t>
            </a:r>
          </a:p>
          <a:p>
            <a:pPr marL="609600" indent="-609600">
              <a:spcBef>
                <a:spcPct val="20000"/>
              </a:spcBef>
              <a:buFont typeface="Calibri" pitchFamily="34" charset="0"/>
              <a:buAutoNum type="arabicPeriod"/>
            </a:pPr>
            <a:r>
              <a:rPr lang="en-US" sz="3200" dirty="0">
                <a:solidFill>
                  <a:schemeClr val="bg2"/>
                </a:solidFill>
                <a:cs typeface="Arial" charset="0"/>
              </a:rPr>
              <a:t>Introduction to short-read genome sequencing and assembly</a:t>
            </a:r>
          </a:p>
          <a:p>
            <a:pPr marL="609600" indent="-609600">
              <a:spcBef>
                <a:spcPct val="20000"/>
              </a:spcBef>
              <a:buFont typeface="Calibri" pitchFamily="34" charset="0"/>
              <a:buAutoNum type="arabicPeriod"/>
            </a:pPr>
            <a:r>
              <a:rPr lang="en-US" sz="3200" dirty="0">
                <a:solidFill>
                  <a:schemeClr val="bg2"/>
                </a:solidFill>
                <a:cs typeface="Arial" charset="0"/>
              </a:rPr>
              <a:t>Short read genome assembly in practice</a:t>
            </a:r>
          </a:p>
          <a:p>
            <a:pPr marL="609600" indent="-609600">
              <a:spcBef>
                <a:spcPct val="20000"/>
              </a:spcBef>
              <a:buFont typeface="Calibri" pitchFamily="34" charset="0"/>
              <a:buAutoNum type="arabicPeriod"/>
            </a:pPr>
            <a:r>
              <a:rPr lang="en-US" sz="3200" dirty="0" smtClean="0">
                <a:solidFill>
                  <a:schemeClr val="bg2"/>
                </a:solidFill>
                <a:cs typeface="Arial" charset="0"/>
              </a:rPr>
              <a:t>Improving genome assembly using long-read (3</a:t>
            </a:r>
            <a:r>
              <a:rPr lang="en-US" sz="3200" baseline="30000" dirty="0" smtClean="0">
                <a:solidFill>
                  <a:schemeClr val="bg2"/>
                </a:solidFill>
                <a:cs typeface="Arial" charset="0"/>
              </a:rPr>
              <a:t>rd</a:t>
            </a:r>
            <a:r>
              <a:rPr lang="en-US" sz="3200" dirty="0" smtClean="0">
                <a:solidFill>
                  <a:schemeClr val="bg2"/>
                </a:solidFill>
                <a:cs typeface="Arial" charset="0"/>
              </a:rPr>
              <a:t> generation) sequencing</a:t>
            </a:r>
            <a:endParaRPr lang="en-US" sz="3200" dirty="0">
              <a:solidFill>
                <a:schemeClr val="bg2"/>
              </a:solidFill>
              <a:cs typeface="Arial" charset="0"/>
            </a:endParaRPr>
          </a:p>
          <a:p>
            <a:pPr marL="609600" indent="-609600">
              <a:spcBef>
                <a:spcPct val="20000"/>
              </a:spcBef>
              <a:buFont typeface="Calibri" pitchFamily="34" charset="0"/>
              <a:buAutoNum type="arabicPeriod"/>
            </a:pPr>
            <a:r>
              <a:rPr lang="en-US" sz="3200" dirty="0" smtClean="0">
                <a:solidFill>
                  <a:srgbClr val="003567"/>
                </a:solidFill>
                <a:cs typeface="Arial" charset="0"/>
              </a:rPr>
              <a:t>DIY assembly</a:t>
            </a:r>
          </a:p>
          <a:p>
            <a:pPr>
              <a:spcBef>
                <a:spcPct val="20000"/>
              </a:spcBef>
            </a:pPr>
            <a:endParaRPr lang="en-US" sz="3200" dirty="0" smtClean="0">
              <a:solidFill>
                <a:srgbClr val="003567"/>
              </a:solidFill>
              <a:cs typeface="Arial" charset="0"/>
            </a:endParaRPr>
          </a:p>
          <a:p>
            <a:pPr marL="609600" indent="-609600">
              <a:spcBef>
                <a:spcPct val="20000"/>
              </a:spcBef>
              <a:buFont typeface="Calibri" pitchFamily="34" charset="0"/>
              <a:buAutoNum type="arabicPeriod"/>
            </a:pPr>
            <a:endParaRPr lang="en-US" sz="3200" dirty="0">
              <a:solidFill>
                <a:srgbClr val="003567"/>
              </a:solidFill>
              <a:cs typeface="Arial" charset="0"/>
            </a:endParaRPr>
          </a:p>
        </p:txBody>
      </p:sp>
    </p:spTree>
    <p:extLst>
      <p:ext uri="{BB962C8B-B14F-4D97-AF65-F5344CB8AC3E}">
        <p14:creationId xmlns:p14="http://schemas.microsoft.com/office/powerpoint/2010/main" val="421221824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inding the Right Tools</a:t>
            </a:r>
            <a:endParaRPr lang="en-US" dirty="0"/>
          </a:p>
        </p:txBody>
      </p:sp>
      <p:sp>
        <p:nvSpPr>
          <p:cNvPr id="3" name="Content Placeholder 2"/>
          <p:cNvSpPr>
            <a:spLocks noGrp="1"/>
          </p:cNvSpPr>
          <p:nvPr>
            <p:ph idx="1"/>
          </p:nvPr>
        </p:nvSpPr>
        <p:spPr/>
        <p:txBody>
          <a:bodyPr/>
          <a:lstStyle/>
          <a:p>
            <a:r>
              <a:rPr lang="en-US" dirty="0" smtClean="0"/>
              <a:t>What </a:t>
            </a:r>
            <a:r>
              <a:rPr lang="en-US" dirty="0"/>
              <a:t>type of data do I have?</a:t>
            </a:r>
          </a:p>
          <a:p>
            <a:r>
              <a:rPr lang="en-US" dirty="0" smtClean="0"/>
              <a:t>How large is my genome?</a:t>
            </a:r>
          </a:p>
          <a:p>
            <a:r>
              <a:rPr lang="en-US" dirty="0" smtClean="0"/>
              <a:t>What is the quality of my data?</a:t>
            </a:r>
          </a:p>
          <a:p>
            <a:r>
              <a:rPr lang="en-US" dirty="0" smtClean="0"/>
              <a:t>What kind of pre</a:t>
            </a:r>
            <a:r>
              <a:rPr lang="en-US" dirty="0"/>
              <a:t>-processing </a:t>
            </a:r>
            <a:r>
              <a:rPr lang="en-US" dirty="0" smtClean="0"/>
              <a:t>does my data need before </a:t>
            </a:r>
            <a:r>
              <a:rPr lang="en-US" dirty="0"/>
              <a:t>assembly</a:t>
            </a:r>
            <a:r>
              <a:rPr lang="en-US" dirty="0" smtClean="0"/>
              <a:t>?</a:t>
            </a:r>
          </a:p>
          <a:p>
            <a:r>
              <a:rPr lang="en-US" dirty="0" smtClean="0"/>
              <a:t>Are there known issues with the type of data I have (coverage bias, etc.)?</a:t>
            </a:r>
          </a:p>
        </p:txBody>
      </p:sp>
    </p:spTree>
    <p:extLst>
      <p:ext uri="{BB962C8B-B14F-4D97-AF65-F5344CB8AC3E}">
        <p14:creationId xmlns:p14="http://schemas.microsoft.com/office/powerpoint/2010/main" val="15774265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Preprocessing</a:t>
            </a:r>
            <a:endParaRPr lang="en-US" dirty="0"/>
          </a:p>
        </p:txBody>
      </p:sp>
      <p:sp>
        <p:nvSpPr>
          <p:cNvPr id="3" name="Content Placeholder 2"/>
          <p:cNvSpPr>
            <a:spLocks noGrp="1"/>
          </p:cNvSpPr>
          <p:nvPr>
            <p:ph idx="1"/>
          </p:nvPr>
        </p:nvSpPr>
        <p:spPr/>
        <p:txBody>
          <a:bodyPr/>
          <a:lstStyle/>
          <a:p>
            <a:pPr marL="0" indent="0">
              <a:buNone/>
            </a:pPr>
            <a:r>
              <a:rPr lang="en-US" dirty="0" smtClean="0"/>
              <a:t>Operation order for Illumina reads:</a:t>
            </a:r>
          </a:p>
          <a:p>
            <a:r>
              <a:rPr lang="en-US" dirty="0" smtClean="0"/>
              <a:t>Trim Adapters</a:t>
            </a:r>
            <a:endParaRPr lang="en-US" dirty="0"/>
          </a:p>
          <a:p>
            <a:r>
              <a:rPr lang="en-US" dirty="0" smtClean="0"/>
              <a:t>Filter for Contaminants and Quality</a:t>
            </a:r>
          </a:p>
          <a:p>
            <a:r>
              <a:rPr lang="en-US" dirty="0" smtClean="0"/>
              <a:t>Examine quality metrics – insert size distribution, base frequency, GC plot, kmer frequency histogram, etc.</a:t>
            </a:r>
          </a:p>
          <a:p>
            <a:r>
              <a:rPr lang="en-US" dirty="0" smtClean="0"/>
              <a:t>(Optional) Subsample, less data may be better</a:t>
            </a:r>
            <a:endParaRPr lang="en-US" dirty="0" smtClean="0"/>
          </a:p>
        </p:txBody>
      </p:sp>
    </p:spTree>
    <p:extLst>
      <p:ext uri="{BB962C8B-B14F-4D97-AF65-F5344CB8AC3E}">
        <p14:creationId xmlns:p14="http://schemas.microsoft.com/office/powerpoint/2010/main" val="1106431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quality metrics</a:t>
            </a:r>
            <a:endParaRPr lang="en-US" dirty="0"/>
          </a:p>
        </p:txBody>
      </p:sp>
      <p:sp>
        <p:nvSpPr>
          <p:cNvPr id="3" name="Content Placeholder 2"/>
          <p:cNvSpPr>
            <a:spLocks noGrp="1"/>
          </p:cNvSpPr>
          <p:nvPr>
            <p:ph idx="1"/>
          </p:nvPr>
        </p:nvSpPr>
        <p:spPr>
          <a:xfrm>
            <a:off x="379756" y="968872"/>
            <a:ext cx="8634527" cy="4800600"/>
          </a:xfrm>
        </p:spPr>
        <p:txBody>
          <a:bodyPr/>
          <a:lstStyle/>
          <a:p>
            <a:r>
              <a:rPr lang="en-US" sz="2400" dirty="0"/>
              <a:t>Examine quality metrics – insert size distribution, base frequency, GC plot, </a:t>
            </a:r>
            <a:r>
              <a:rPr lang="en-US" sz="2400" dirty="0" err="1"/>
              <a:t>kmer</a:t>
            </a:r>
            <a:r>
              <a:rPr lang="en-US" sz="2400" dirty="0"/>
              <a:t> frequency histogram, etc.</a:t>
            </a:r>
          </a:p>
          <a:p>
            <a:endParaRPr lang="en-US" dirty="0"/>
          </a:p>
        </p:txBody>
      </p:sp>
      <p:pic>
        <p:nvPicPr>
          <p:cNvPr id="4" name="Picture 3" descr="14650937-10787.1.177980.TCGACGT-CTTAATA.merSampler.m25.e25000_2_mer_sampler_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746" y="4228649"/>
            <a:ext cx="3505803" cy="2629352"/>
          </a:xfrm>
          <a:prstGeom prst="rect">
            <a:avLst/>
          </a:prstGeom>
        </p:spPr>
      </p:pic>
      <p:pic>
        <p:nvPicPr>
          <p:cNvPr id="5" name="Picture 4" descr="14650956-10787.1.177980.TCGACGT-CTTAATA.s0.01.gchi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39" y="4140211"/>
            <a:ext cx="3623719" cy="2717789"/>
          </a:xfrm>
          <a:prstGeom prst="rect">
            <a:avLst/>
          </a:prstGeom>
        </p:spPr>
      </p:pic>
      <p:pic>
        <p:nvPicPr>
          <p:cNvPr id="6" name="Picture 5" descr="15354821-10849.1.182197.GAGTGG.insert_size_hist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981" y="1734829"/>
            <a:ext cx="3577253" cy="2682939"/>
          </a:xfrm>
          <a:prstGeom prst="rect">
            <a:avLst/>
          </a:prstGeom>
        </p:spPr>
      </p:pic>
      <p:pic>
        <p:nvPicPr>
          <p:cNvPr id="7" name="Picture 6" descr="14650907-10787.1.177980.TCGACGT-CTTAATA.s0.01.cycle_nucl_composition_r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1422" y="1734829"/>
            <a:ext cx="3629648" cy="2722237"/>
          </a:xfrm>
          <a:prstGeom prst="rect">
            <a:avLst/>
          </a:prstGeom>
        </p:spPr>
      </p:pic>
    </p:spTree>
    <p:extLst>
      <p:ext uri="{BB962C8B-B14F-4D97-AF65-F5344CB8AC3E}">
        <p14:creationId xmlns:p14="http://schemas.microsoft.com/office/powerpoint/2010/main" val="1875331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the </a:t>
            </a:r>
            <a:r>
              <a:rPr lang="en-US" dirty="0"/>
              <a:t>R</a:t>
            </a:r>
            <a:r>
              <a:rPr lang="en-US" dirty="0" smtClean="0"/>
              <a:t>ight Assembler</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23139760"/>
              </p:ext>
            </p:extLst>
          </p:nvPr>
        </p:nvGraphicFramePr>
        <p:xfrm>
          <a:off x="88900" y="1066797"/>
          <a:ext cx="9005679" cy="3629496"/>
        </p:xfrm>
        <a:graphic>
          <a:graphicData uri="http://schemas.openxmlformats.org/drawingml/2006/table">
            <a:tbl>
              <a:tblPr>
                <a:tableStyleId>{5C22544A-7EE6-4342-B048-85BDC9FD1C3A}</a:tableStyleId>
              </a:tblPr>
              <a:tblGrid>
                <a:gridCol w="1902587"/>
                <a:gridCol w="1861226"/>
                <a:gridCol w="1468898"/>
                <a:gridCol w="3772968"/>
              </a:tblGrid>
              <a:tr h="1209832">
                <a:tc>
                  <a:txBody>
                    <a:bodyPr/>
                    <a:lstStyle/>
                    <a:p>
                      <a:pPr algn="l" fontAlgn="b"/>
                      <a:r>
                        <a:rPr lang="en-US" sz="2400" b="1" u="none" strike="noStrike" dirty="0">
                          <a:effectLst/>
                        </a:rPr>
                        <a:t>Data Type</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Read Length</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Coverage</a:t>
                      </a:r>
                      <a:endParaRPr lang="en-US" sz="2400" b="1" i="0" u="none" strike="noStrike" dirty="0">
                        <a:solidFill>
                          <a:srgbClr val="000000"/>
                        </a:solidFill>
                        <a:effectLst/>
                        <a:latin typeface="Calibri"/>
                      </a:endParaRPr>
                    </a:p>
                  </a:txBody>
                  <a:tcPr marL="9525" marR="9525" marT="9525" marB="0" anchor="b"/>
                </a:tc>
                <a:tc>
                  <a:txBody>
                    <a:bodyPr/>
                    <a:lstStyle/>
                    <a:p>
                      <a:pPr algn="l" fontAlgn="b"/>
                      <a:r>
                        <a:rPr lang="en-US" sz="2400" b="1" u="none" strike="noStrike" dirty="0">
                          <a:effectLst/>
                        </a:rPr>
                        <a:t>Assembler</a:t>
                      </a:r>
                      <a:endParaRPr lang="en-US" sz="2400" b="1" i="0" u="none" strike="noStrike" dirty="0">
                        <a:solidFill>
                          <a:srgbClr val="000000"/>
                        </a:solidFill>
                        <a:effectLst/>
                        <a:latin typeface="Calibri"/>
                      </a:endParaRPr>
                    </a:p>
                  </a:txBody>
                  <a:tcPr marL="9525" marR="9525" marT="9525" marB="0" anchor="b"/>
                </a:tc>
              </a:tr>
              <a:tr h="1209832">
                <a:tc>
                  <a:txBody>
                    <a:bodyPr/>
                    <a:lstStyle/>
                    <a:p>
                      <a:pPr algn="l" fontAlgn="b"/>
                      <a:r>
                        <a:rPr lang="en-US" sz="2400" u="none" strike="noStrike" dirty="0">
                          <a:effectLst/>
                        </a:rPr>
                        <a:t>Illumina </a:t>
                      </a:r>
                      <a:r>
                        <a:rPr lang="en-US" sz="2400" u="none" strike="noStrike" dirty="0" smtClean="0">
                          <a:effectLst/>
                        </a:rPr>
                        <a:t> (fragment)</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2x150</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a:effectLst/>
                        </a:rPr>
                        <a:t>~100x</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baseline="0" dirty="0" smtClean="0">
                          <a:effectLst/>
                        </a:rPr>
                        <a:t>Velvet,</a:t>
                      </a:r>
                      <a:r>
                        <a:rPr lang="en-US" sz="2400" u="none" strike="noStrike" dirty="0" smtClean="0">
                          <a:effectLst/>
                        </a:rPr>
                        <a:t> </a:t>
                      </a:r>
                      <a:r>
                        <a:rPr lang="en-US" sz="2400" u="none" strike="noStrike" dirty="0" err="1" smtClean="0">
                          <a:effectLst/>
                        </a:rPr>
                        <a:t>SPAdes</a:t>
                      </a:r>
                      <a:r>
                        <a:rPr lang="en-US" sz="2400" u="none" strike="noStrike" dirty="0" smtClean="0">
                          <a:effectLst/>
                        </a:rPr>
                        <a:t>, </a:t>
                      </a:r>
                      <a:r>
                        <a:rPr lang="en-US" sz="2400" u="none" strike="noStrike" dirty="0" smtClean="0">
                          <a:effectLst/>
                        </a:rPr>
                        <a:t>Megahit</a:t>
                      </a:r>
                      <a:endParaRPr lang="en-US" sz="2400" b="0" i="0" u="none" strike="noStrike" dirty="0">
                        <a:solidFill>
                          <a:srgbClr val="000000"/>
                        </a:solidFill>
                        <a:effectLst/>
                        <a:latin typeface="Calibri"/>
                      </a:endParaRPr>
                    </a:p>
                  </a:txBody>
                  <a:tcPr marL="9525" marR="9525" marT="9525" marB="0" anchor="b"/>
                </a:tc>
              </a:tr>
              <a:tr h="1209832">
                <a:tc>
                  <a:txBody>
                    <a:bodyPr/>
                    <a:lstStyle/>
                    <a:p>
                      <a:pPr algn="l" fontAlgn="b"/>
                      <a:r>
                        <a:rPr lang="en-US" sz="2400" u="none" strike="noStrike" dirty="0">
                          <a:effectLst/>
                        </a:rPr>
                        <a:t>PacBio</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smtClean="0">
                          <a:effectLst/>
                        </a:rPr>
                        <a:t>~5000 </a:t>
                      </a:r>
                      <a:r>
                        <a:rPr lang="en-US" sz="2400" u="none" strike="noStrike" dirty="0" err="1">
                          <a:effectLst/>
                        </a:rPr>
                        <a:t>bp</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smtClean="0">
                          <a:effectLst/>
                        </a:rPr>
                        <a:t>50-100x</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smtClean="0">
                          <a:effectLst/>
                        </a:rPr>
                        <a:t>HGAP for microbial,</a:t>
                      </a:r>
                    </a:p>
                    <a:p>
                      <a:pPr algn="l" fontAlgn="b"/>
                      <a:r>
                        <a:rPr lang="en-US" sz="2400" u="none" strike="noStrike" dirty="0" smtClean="0">
                          <a:effectLst/>
                        </a:rPr>
                        <a:t>Falcon for fungal</a:t>
                      </a:r>
                      <a:endParaRPr lang="en-US" sz="2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76125693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p:cNvSpPr>
          <p:nvPr>
            <p:ph type="title"/>
          </p:nvPr>
        </p:nvSpPr>
        <p:spPr/>
        <p:txBody>
          <a:bodyPr/>
          <a:lstStyle/>
          <a:p>
            <a:pPr eaLnBrk="1" hangingPunct="1">
              <a:defRPr/>
            </a:pPr>
            <a:r>
              <a:rPr lang="en-US" dirty="0" smtClean="0"/>
              <a:t>Summary</a:t>
            </a:r>
          </a:p>
        </p:txBody>
      </p:sp>
      <p:sp>
        <p:nvSpPr>
          <p:cNvPr id="461826" name="Rectangle 3"/>
          <p:cNvSpPr>
            <a:spLocks noGrp="1"/>
          </p:cNvSpPr>
          <p:nvPr>
            <p:ph idx="1"/>
          </p:nvPr>
        </p:nvSpPr>
        <p:spPr>
          <a:xfrm>
            <a:off x="0" y="1041400"/>
            <a:ext cx="8890000" cy="4800600"/>
          </a:xfrm>
        </p:spPr>
        <p:txBody>
          <a:bodyPr/>
          <a:lstStyle/>
          <a:p>
            <a:pPr eaLnBrk="1" hangingPunct="1">
              <a:buFont typeface="Arial" charset="0"/>
              <a:buChar char="•"/>
            </a:pPr>
            <a:r>
              <a:rPr lang="en-US" dirty="0" smtClean="0">
                <a:latin typeface="Arial" charset="0"/>
                <a:cs typeface="Arial" charset="0"/>
              </a:rPr>
              <a:t>High quality genome sequencing and assembly using only short reads</a:t>
            </a:r>
          </a:p>
          <a:p>
            <a:pPr eaLnBrk="1" hangingPunct="1">
              <a:buFont typeface="Arial" charset="0"/>
              <a:buChar char="•"/>
            </a:pPr>
            <a:r>
              <a:rPr lang="en-US" dirty="0" smtClean="0">
                <a:latin typeface="Arial" charset="0"/>
                <a:cs typeface="Arial" charset="0"/>
              </a:rPr>
              <a:t>Long-read </a:t>
            </a:r>
            <a:r>
              <a:rPr lang="en-US" dirty="0" err="1" smtClean="0">
                <a:latin typeface="Arial" charset="0"/>
                <a:cs typeface="Arial" charset="0"/>
              </a:rPr>
              <a:t>PacBio</a:t>
            </a:r>
            <a:r>
              <a:rPr lang="en-US" dirty="0">
                <a:latin typeface="Arial" charset="0"/>
                <a:cs typeface="Arial" charset="0"/>
              </a:rPr>
              <a:t> </a:t>
            </a:r>
            <a:r>
              <a:rPr lang="en-US" dirty="0" smtClean="0">
                <a:latin typeface="Arial" charset="0"/>
                <a:cs typeface="Arial" charset="0"/>
              </a:rPr>
              <a:t>sequencing (third-generation) provides an inexpensive path to finished genomes</a:t>
            </a:r>
          </a:p>
          <a:p>
            <a:pPr eaLnBrk="1" hangingPunct="1">
              <a:buFont typeface="Arial" charset="0"/>
              <a:buChar char="•"/>
            </a:pPr>
            <a:r>
              <a:rPr lang="en-US" dirty="0" smtClean="0">
                <a:latin typeface="Arial" charset="0"/>
                <a:cs typeface="Arial" charset="0"/>
              </a:rPr>
              <a:t>The choice of assembler depends on your data</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p:cNvSpPr>
          <p:nvPr>
            <p:ph type="title"/>
          </p:nvPr>
        </p:nvSpPr>
        <p:spPr/>
        <p:txBody>
          <a:bodyPr/>
          <a:lstStyle/>
          <a:p>
            <a:pPr eaLnBrk="1" hangingPunct="1">
              <a:defRPr/>
            </a:pPr>
            <a:r>
              <a:rPr lang="en-US" dirty="0" smtClean="0"/>
              <a:t>END</a:t>
            </a:r>
          </a:p>
        </p:txBody>
      </p:sp>
      <p:sp>
        <p:nvSpPr>
          <p:cNvPr id="465922" name="Rectangle 3"/>
          <p:cNvSpPr>
            <a:spLocks noGrp="1"/>
          </p:cNvSpPr>
          <p:nvPr>
            <p:ph idx="1"/>
          </p:nvPr>
        </p:nvSpPr>
        <p:spPr/>
        <p:txBody>
          <a:bodyPr/>
          <a:lstStyle/>
          <a:p>
            <a:pPr marL="0" indent="0" algn="ctr" eaLnBrk="1" hangingPunct="1">
              <a:buNone/>
            </a:pPr>
            <a:endParaRPr lang="en-US" dirty="0" smtClean="0">
              <a:latin typeface="Arial" charset="0"/>
              <a:cs typeface="Arial" charset="0"/>
            </a:endParaRPr>
          </a:p>
          <a:p>
            <a:pPr marL="0" indent="0" algn="ctr" eaLnBrk="1" hangingPunct="1">
              <a:buNone/>
            </a:pPr>
            <a:r>
              <a:rPr lang="en-US" dirty="0" smtClean="0">
                <a:latin typeface="Arial" charset="0"/>
                <a:cs typeface="Arial" charset="0"/>
              </a:rPr>
              <a:t>Email:</a:t>
            </a:r>
            <a:endParaRPr lang="en-US" dirty="0">
              <a:latin typeface="Arial" charset="0"/>
              <a:cs typeface="Arial" charset="0"/>
            </a:endParaRPr>
          </a:p>
          <a:p>
            <a:pPr marL="0" indent="0" algn="ctr" eaLnBrk="1" hangingPunct="1">
              <a:buNone/>
            </a:pPr>
            <a:r>
              <a:rPr lang="en-US" dirty="0" err="1" smtClean="0">
                <a:latin typeface="Arial" charset="0"/>
                <a:cs typeface="Arial" charset="0"/>
              </a:rPr>
              <a:t>wandreopoulos@lbl.gov</a:t>
            </a:r>
            <a:endParaRPr lang="en-US" dirty="0" smtClean="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3"/>
          <a:stretch>
            <a:fillRect/>
          </a:stretch>
        </p:blipFill>
        <p:spPr>
          <a:xfrm>
            <a:off x="2398757" y="889686"/>
            <a:ext cx="4327109" cy="5740630"/>
          </a:xfrm>
          <a:prstGeom prst="rect">
            <a:avLst/>
          </a:prstGeom>
        </p:spPr>
      </p:pic>
    </p:spTree>
    <p:extLst>
      <p:ext uri="{BB962C8B-B14F-4D97-AF65-F5344CB8AC3E}">
        <p14:creationId xmlns:p14="http://schemas.microsoft.com/office/powerpoint/2010/main" val="39762038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p:cNvSpPr>
          <p:nvPr>
            <p:ph type="title" idx="4294967295"/>
          </p:nvPr>
        </p:nvSpPr>
        <p:spPr>
          <a:noFill/>
        </p:spPr>
        <p:txBody>
          <a:bodyPr/>
          <a:lstStyle/>
          <a:p>
            <a:r>
              <a:rPr lang="en-US" dirty="0">
                <a:effectLst/>
                <a:latin typeface="Arial" charset="0"/>
                <a:cs typeface="Arial" charset="0"/>
              </a:rPr>
              <a:t>Terminology 2</a:t>
            </a:r>
            <a:endParaRPr lang="en-US" dirty="0" smtClean="0">
              <a:effectLst/>
              <a:latin typeface="Arial" charset="0"/>
              <a:cs typeface="Arial" charset="0"/>
            </a:endParaRPr>
          </a:p>
        </p:txBody>
      </p:sp>
      <p:sp>
        <p:nvSpPr>
          <p:cNvPr id="137218" name="Rectangle 3"/>
          <p:cNvSpPr>
            <a:spLocks noGrp="1"/>
          </p:cNvSpPr>
          <p:nvPr>
            <p:ph type="body" idx="4294967295"/>
          </p:nvPr>
        </p:nvSpPr>
        <p:spPr>
          <a:xfrm>
            <a:off x="457200" y="939800"/>
            <a:ext cx="8229600" cy="4800600"/>
          </a:xfrm>
        </p:spPr>
        <p:txBody>
          <a:bodyPr/>
          <a:lstStyle/>
          <a:p>
            <a:pPr>
              <a:lnSpc>
                <a:spcPct val="90000"/>
              </a:lnSpc>
            </a:pPr>
            <a:endParaRPr lang="en-US" sz="2800" dirty="0" smtClean="0">
              <a:solidFill>
                <a:srgbClr val="FF0000"/>
              </a:solidFill>
              <a:latin typeface="Arial" charset="0"/>
              <a:cs typeface="Arial" charset="0"/>
            </a:endParaRPr>
          </a:p>
          <a:p>
            <a:pPr>
              <a:lnSpc>
                <a:spcPct val="90000"/>
              </a:lnSpc>
            </a:pPr>
            <a:r>
              <a:rPr lang="en-US" sz="2800" dirty="0" smtClean="0">
                <a:solidFill>
                  <a:srgbClr val="FF0000"/>
                </a:solidFill>
                <a:latin typeface="Arial" charset="0"/>
                <a:cs typeface="Arial" charset="0"/>
              </a:rPr>
              <a:t>Assembly</a:t>
            </a:r>
            <a:r>
              <a:rPr lang="en-US" sz="2800" dirty="0" smtClean="0">
                <a:solidFill>
                  <a:srgbClr val="002060"/>
                </a:solidFill>
                <a:latin typeface="Arial" charset="0"/>
                <a:cs typeface="Arial" charset="0"/>
              </a:rPr>
              <a:t>: A concise representation of a genome as a set of </a:t>
            </a:r>
            <a:r>
              <a:rPr lang="en-US" sz="2800" dirty="0" err="1" smtClean="0">
                <a:solidFill>
                  <a:srgbClr val="002060"/>
                </a:solidFill>
                <a:latin typeface="Arial" charset="0"/>
                <a:cs typeface="Arial" charset="0"/>
              </a:rPr>
              <a:t>contigs</a:t>
            </a:r>
            <a:r>
              <a:rPr lang="en-US" sz="2800" dirty="0" smtClean="0">
                <a:solidFill>
                  <a:srgbClr val="002060"/>
                </a:solidFill>
                <a:latin typeface="Arial" charset="0"/>
                <a:cs typeface="Arial" charset="0"/>
              </a:rPr>
              <a:t>.</a:t>
            </a:r>
          </a:p>
          <a:p>
            <a:pPr>
              <a:lnSpc>
                <a:spcPct val="90000"/>
              </a:lnSpc>
            </a:pPr>
            <a:r>
              <a:rPr lang="en-US" sz="2800" dirty="0" err="1" smtClean="0">
                <a:solidFill>
                  <a:srgbClr val="FF0000"/>
                </a:solidFill>
                <a:latin typeface="Arial" charset="0"/>
                <a:cs typeface="Arial" charset="0"/>
              </a:rPr>
              <a:t>Contig</a:t>
            </a:r>
            <a:r>
              <a:rPr lang="en-US" sz="2800" dirty="0" smtClean="0">
                <a:solidFill>
                  <a:srgbClr val="FF0000"/>
                </a:solidFill>
                <a:latin typeface="Arial" charset="0"/>
                <a:cs typeface="Arial" charset="0"/>
              </a:rPr>
              <a:t> or Scaffold</a:t>
            </a:r>
            <a:r>
              <a:rPr lang="en-US" sz="2800" dirty="0" smtClean="0">
                <a:solidFill>
                  <a:srgbClr val="002060"/>
                </a:solidFill>
                <a:latin typeface="Arial" charset="0"/>
                <a:cs typeface="Arial" charset="0"/>
              </a:rPr>
              <a:t>: </a:t>
            </a:r>
            <a:r>
              <a:rPr lang="en-US" sz="2800" dirty="0" smtClean="0">
                <a:solidFill>
                  <a:srgbClr val="002060"/>
                </a:solidFill>
                <a:latin typeface="Arial" charset="0"/>
                <a:cs typeface="Arial" charset="0"/>
              </a:rPr>
              <a:t>A contiguous sequence of DNA.</a:t>
            </a:r>
          </a:p>
          <a:p>
            <a:pPr>
              <a:lnSpc>
                <a:spcPct val="90000"/>
              </a:lnSpc>
            </a:pPr>
            <a:r>
              <a:rPr lang="en-US" sz="2800" dirty="0" smtClean="0">
                <a:solidFill>
                  <a:srgbClr val="FF0000"/>
                </a:solidFill>
                <a:latin typeface="Arial" charset="0"/>
                <a:cs typeface="Arial" charset="0"/>
              </a:rPr>
              <a:t>Coverage</a:t>
            </a:r>
            <a:r>
              <a:rPr lang="en-US" sz="2800" dirty="0" smtClean="0">
                <a:solidFill>
                  <a:srgbClr val="002060"/>
                </a:solidFill>
                <a:latin typeface="Arial" charset="0"/>
                <a:cs typeface="Arial" charset="0"/>
              </a:rPr>
              <a:t>: The number of times a base of the genome is represented in distinct reads.</a:t>
            </a:r>
          </a:p>
          <a:p>
            <a:pPr>
              <a:lnSpc>
                <a:spcPct val="90000"/>
              </a:lnSpc>
            </a:pPr>
            <a:endParaRPr lang="en-US" sz="2800" dirty="0" smtClean="0">
              <a:latin typeface="Arial" charset="0"/>
              <a:cs typeface="Arial" charset="0"/>
            </a:endParaRPr>
          </a:p>
          <a:p>
            <a:pPr>
              <a:lnSpc>
                <a:spcPct val="90000"/>
              </a:lnSpc>
            </a:pPr>
            <a:endParaRPr lang="en-US" sz="2800" dirty="0" smtClean="0">
              <a:latin typeface="Arial" charset="0"/>
              <a:cs typeface="Arial" charset="0"/>
            </a:endParaRPr>
          </a:p>
          <a:p>
            <a:pPr>
              <a:lnSpc>
                <a:spcPct val="90000"/>
              </a:lnSpc>
              <a:buFont typeface="Arial" charset="0"/>
              <a:buNone/>
            </a:pPr>
            <a:endParaRPr lang="en-US" sz="2800" dirty="0" smtClean="0">
              <a:latin typeface="Arial" charset="0"/>
              <a:cs typeface="Arial" charset="0"/>
            </a:endParaRPr>
          </a:p>
        </p:txBody>
      </p:sp>
    </p:spTree>
    <p:extLst>
      <p:ext uri="{BB962C8B-B14F-4D97-AF65-F5344CB8AC3E}">
        <p14:creationId xmlns:p14="http://schemas.microsoft.com/office/powerpoint/2010/main" val="149053651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Picture 5"/>
          <p:cNvPicPr>
            <a:picLocks noChangeAspect="1"/>
          </p:cNvPicPr>
          <p:nvPr/>
        </p:nvPicPr>
        <p:blipFill>
          <a:blip r:embed="rId3"/>
          <a:stretch>
            <a:fillRect/>
          </a:stretch>
        </p:blipFill>
        <p:spPr>
          <a:xfrm>
            <a:off x="1955289" y="882847"/>
            <a:ext cx="5717620" cy="5708090"/>
          </a:xfrm>
          <a:prstGeom prst="rect">
            <a:avLst/>
          </a:prstGeom>
        </p:spPr>
      </p:pic>
    </p:spTree>
    <p:extLst>
      <p:ext uri="{BB962C8B-B14F-4D97-AF65-F5344CB8AC3E}">
        <p14:creationId xmlns:p14="http://schemas.microsoft.com/office/powerpoint/2010/main" val="1434863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11591" y="3492075"/>
            <a:ext cx="1108669" cy="586072"/>
            <a:chOff x="2323780" y="5724080"/>
            <a:chExt cx="936318" cy="363933"/>
          </a:xfrm>
          <a:solidFill>
            <a:schemeClr val="accent6">
              <a:lumMod val="75000"/>
            </a:schemeClr>
          </a:solidFill>
        </p:grpSpPr>
        <p:cxnSp>
          <p:nvCxnSpPr>
            <p:cNvPr id="15" name="Straight Connector 14"/>
            <p:cNvCxnSpPr/>
            <p:nvPr/>
          </p:nvCxnSpPr>
          <p:spPr>
            <a:xfrm>
              <a:off x="2349180" y="5825134"/>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674280" y="5969547"/>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867955" y="6020347"/>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801280" y="5750472"/>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56805" y="5759997"/>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98080" y="5848897"/>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474255" y="5921922"/>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582205" y="6061622"/>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813980" y="5833022"/>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017180" y="5807622"/>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372655" y="6004472"/>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883830" y="5915572"/>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096555" y="6020347"/>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bwMode="auto">
            <a:xfrm>
              <a:off x="2323780" y="5798742"/>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prstClr val="black"/>
                </a:solidFill>
              </a:endParaRPr>
            </a:p>
          </p:txBody>
        </p:sp>
        <p:sp>
          <p:nvSpPr>
            <p:cNvPr id="41" name="Rectangle 40"/>
            <p:cNvSpPr/>
            <p:nvPr/>
          </p:nvSpPr>
          <p:spPr bwMode="auto">
            <a:xfrm>
              <a:off x="2447605" y="5798742"/>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prstClr val="black"/>
                </a:solidFill>
              </a:endParaRPr>
            </a:p>
          </p:txBody>
        </p:sp>
        <p:sp>
          <p:nvSpPr>
            <p:cNvPr id="42" name="Rectangle 41"/>
            <p:cNvSpPr/>
            <p:nvPr/>
          </p:nvSpPr>
          <p:spPr bwMode="auto">
            <a:xfrm>
              <a:off x="2648880" y="594315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43" name="Rectangle 42"/>
            <p:cNvSpPr/>
            <p:nvPr/>
          </p:nvSpPr>
          <p:spPr bwMode="auto">
            <a:xfrm>
              <a:off x="2772705" y="594315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44" name="Rectangle 43"/>
            <p:cNvSpPr/>
            <p:nvPr/>
          </p:nvSpPr>
          <p:spPr bwMode="auto">
            <a:xfrm>
              <a:off x="2842555" y="599395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45" name="Rectangle 44"/>
            <p:cNvSpPr/>
            <p:nvPr/>
          </p:nvSpPr>
          <p:spPr bwMode="auto">
            <a:xfrm>
              <a:off x="2966380" y="599395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46" name="Rectangle 45"/>
            <p:cNvSpPr/>
            <p:nvPr/>
          </p:nvSpPr>
          <p:spPr bwMode="auto">
            <a:xfrm>
              <a:off x="2775880" y="572408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47" name="Rectangle 46"/>
            <p:cNvSpPr/>
            <p:nvPr/>
          </p:nvSpPr>
          <p:spPr bwMode="auto">
            <a:xfrm>
              <a:off x="2899705" y="572408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48" name="Rectangle 47"/>
            <p:cNvSpPr/>
            <p:nvPr/>
          </p:nvSpPr>
          <p:spPr bwMode="auto">
            <a:xfrm>
              <a:off x="2531405" y="573360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49" name="Rectangle 48"/>
            <p:cNvSpPr/>
            <p:nvPr/>
          </p:nvSpPr>
          <p:spPr bwMode="auto">
            <a:xfrm>
              <a:off x="2655230" y="573360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0" name="Rectangle 49"/>
            <p:cNvSpPr/>
            <p:nvPr/>
          </p:nvSpPr>
          <p:spPr bwMode="auto">
            <a:xfrm>
              <a:off x="2572680" y="582250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1" name="Rectangle 50"/>
            <p:cNvSpPr/>
            <p:nvPr/>
          </p:nvSpPr>
          <p:spPr bwMode="auto">
            <a:xfrm>
              <a:off x="2696505" y="582250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2" name="Rectangle 51"/>
            <p:cNvSpPr/>
            <p:nvPr/>
          </p:nvSpPr>
          <p:spPr bwMode="auto">
            <a:xfrm>
              <a:off x="2448855" y="589553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3" name="Rectangle 52"/>
            <p:cNvSpPr/>
            <p:nvPr/>
          </p:nvSpPr>
          <p:spPr bwMode="auto">
            <a:xfrm>
              <a:off x="2572680" y="589553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4" name="Rectangle 53"/>
            <p:cNvSpPr/>
            <p:nvPr/>
          </p:nvSpPr>
          <p:spPr bwMode="auto">
            <a:xfrm>
              <a:off x="2556805" y="603523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5" name="Rectangle 54"/>
            <p:cNvSpPr/>
            <p:nvPr/>
          </p:nvSpPr>
          <p:spPr bwMode="auto">
            <a:xfrm>
              <a:off x="2680630" y="603523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6" name="Rectangle 55"/>
            <p:cNvSpPr/>
            <p:nvPr/>
          </p:nvSpPr>
          <p:spPr bwMode="auto">
            <a:xfrm>
              <a:off x="2788580" y="580663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7" name="Rectangle 56"/>
            <p:cNvSpPr/>
            <p:nvPr/>
          </p:nvSpPr>
          <p:spPr bwMode="auto">
            <a:xfrm>
              <a:off x="2912405" y="580663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8" name="Rectangle 57"/>
            <p:cNvSpPr/>
            <p:nvPr/>
          </p:nvSpPr>
          <p:spPr bwMode="auto">
            <a:xfrm>
              <a:off x="2991780" y="578123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59" name="Rectangle 58"/>
            <p:cNvSpPr/>
            <p:nvPr/>
          </p:nvSpPr>
          <p:spPr bwMode="auto">
            <a:xfrm>
              <a:off x="3115605" y="578123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60" name="Rectangle 59"/>
            <p:cNvSpPr/>
            <p:nvPr/>
          </p:nvSpPr>
          <p:spPr bwMode="auto">
            <a:xfrm>
              <a:off x="2347255" y="597808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61" name="Rectangle 60"/>
            <p:cNvSpPr/>
            <p:nvPr/>
          </p:nvSpPr>
          <p:spPr bwMode="auto">
            <a:xfrm>
              <a:off x="2471080" y="597808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62" name="Rectangle 61"/>
            <p:cNvSpPr/>
            <p:nvPr/>
          </p:nvSpPr>
          <p:spPr bwMode="auto">
            <a:xfrm>
              <a:off x="2858430" y="588918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63" name="Rectangle 62"/>
            <p:cNvSpPr/>
            <p:nvPr/>
          </p:nvSpPr>
          <p:spPr bwMode="auto">
            <a:xfrm>
              <a:off x="2982255" y="5889180"/>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64" name="Rectangle 63"/>
            <p:cNvSpPr/>
            <p:nvPr/>
          </p:nvSpPr>
          <p:spPr bwMode="auto">
            <a:xfrm>
              <a:off x="3071155" y="599395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sp>
          <p:nvSpPr>
            <p:cNvPr id="65" name="Rectangle 64"/>
            <p:cNvSpPr/>
            <p:nvPr/>
          </p:nvSpPr>
          <p:spPr bwMode="auto">
            <a:xfrm>
              <a:off x="3194980" y="5993955"/>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0090"/>
                </a:solidFill>
              </a:endParaRPr>
            </a:p>
          </p:txBody>
        </p:sp>
        <p:cxnSp>
          <p:nvCxnSpPr>
            <p:cNvPr id="66" name="Straight Connector 65"/>
            <p:cNvCxnSpPr/>
            <p:nvPr/>
          </p:nvCxnSpPr>
          <p:spPr>
            <a:xfrm>
              <a:off x="3110553" y="5906709"/>
              <a:ext cx="123825" cy="0"/>
            </a:xfrm>
            <a:prstGeom prst="line">
              <a:avLst/>
            </a:prstGeom>
            <a:grpFill/>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67" name="Rectangle 66"/>
            <p:cNvSpPr/>
            <p:nvPr/>
          </p:nvSpPr>
          <p:spPr bwMode="auto">
            <a:xfrm>
              <a:off x="3085153" y="5880317"/>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prstClr val="black"/>
                </a:solidFill>
              </a:endParaRPr>
            </a:p>
          </p:txBody>
        </p:sp>
        <p:sp>
          <p:nvSpPr>
            <p:cNvPr id="68" name="Rectangle 67"/>
            <p:cNvSpPr/>
            <p:nvPr/>
          </p:nvSpPr>
          <p:spPr bwMode="auto">
            <a:xfrm>
              <a:off x="3208978" y="5880317"/>
              <a:ext cx="51120" cy="52783"/>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prstClr val="black"/>
                </a:solidFill>
              </a:endParaRPr>
            </a:p>
          </p:txBody>
        </p:sp>
      </p:grpSp>
      <p:grpSp>
        <p:nvGrpSpPr>
          <p:cNvPr id="86" name="Group 85"/>
          <p:cNvGrpSpPr/>
          <p:nvPr/>
        </p:nvGrpSpPr>
        <p:grpSpPr>
          <a:xfrm>
            <a:off x="5954564" y="3544581"/>
            <a:ext cx="1450249" cy="481061"/>
            <a:chOff x="2066409" y="4796493"/>
            <a:chExt cx="168278" cy="481061"/>
          </a:xfrm>
          <a:solidFill>
            <a:srgbClr val="0000FF"/>
          </a:solidFill>
        </p:grpSpPr>
        <p:sp>
          <p:nvSpPr>
            <p:cNvPr id="92" name="Rectangle 91"/>
            <p:cNvSpPr/>
            <p:nvPr/>
          </p:nvSpPr>
          <p:spPr bwMode="auto">
            <a:xfrm>
              <a:off x="2066409" y="4823048"/>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94" name="Rectangle 93"/>
            <p:cNvSpPr/>
            <p:nvPr/>
          </p:nvSpPr>
          <p:spPr bwMode="auto">
            <a:xfrm>
              <a:off x="2086093" y="5063619"/>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96" name="Rectangle 95"/>
            <p:cNvSpPr/>
            <p:nvPr/>
          </p:nvSpPr>
          <p:spPr bwMode="auto">
            <a:xfrm>
              <a:off x="2136556" y="5191037"/>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98" name="Rectangle 97"/>
            <p:cNvSpPr/>
            <p:nvPr/>
          </p:nvSpPr>
          <p:spPr bwMode="auto">
            <a:xfrm>
              <a:off x="2136837" y="4947262"/>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100" name="Rectangle 99"/>
            <p:cNvSpPr/>
            <p:nvPr/>
          </p:nvSpPr>
          <p:spPr bwMode="auto">
            <a:xfrm>
              <a:off x="2155795" y="4796493"/>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grpSp>
      <p:grpSp>
        <p:nvGrpSpPr>
          <p:cNvPr id="69" name="Group 68"/>
          <p:cNvGrpSpPr/>
          <p:nvPr/>
        </p:nvGrpSpPr>
        <p:grpSpPr>
          <a:xfrm>
            <a:off x="3484949" y="3523414"/>
            <a:ext cx="1404924" cy="523395"/>
            <a:chOff x="2066409" y="4725939"/>
            <a:chExt cx="1021511" cy="523395"/>
          </a:xfrm>
          <a:solidFill>
            <a:schemeClr val="accent6">
              <a:lumMod val="75000"/>
            </a:schemeClr>
          </a:solidFill>
        </p:grpSpPr>
        <p:cxnSp>
          <p:nvCxnSpPr>
            <p:cNvPr id="70" name="Straight Connector 69"/>
            <p:cNvCxnSpPr/>
            <p:nvPr/>
          </p:nvCxnSpPr>
          <p:spPr>
            <a:xfrm>
              <a:off x="2105608" y="4866308"/>
              <a:ext cx="616970" cy="0"/>
            </a:xfrm>
            <a:prstGeom prst="line">
              <a:avLst/>
            </a:prstGeom>
            <a:grpFill/>
            <a:ln w="190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2187065" y="5085713"/>
              <a:ext cx="616970" cy="0"/>
            </a:xfrm>
            <a:prstGeom prst="line">
              <a:avLst/>
            </a:prstGeom>
            <a:grpFill/>
            <a:ln w="190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2392058" y="5206076"/>
              <a:ext cx="616970" cy="0"/>
            </a:xfrm>
            <a:prstGeom prst="line">
              <a:avLst/>
            </a:prstGeom>
            <a:grpFill/>
            <a:ln w="190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34925" y="4983469"/>
              <a:ext cx="616970" cy="0"/>
            </a:xfrm>
            <a:prstGeom prst="line">
              <a:avLst/>
            </a:prstGeom>
            <a:grpFill/>
            <a:ln w="190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280166" y="4769199"/>
              <a:ext cx="616970" cy="0"/>
            </a:xfrm>
            <a:prstGeom prst="line">
              <a:avLst/>
            </a:prstGeom>
            <a:grpFill/>
            <a:ln w="190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bwMode="auto">
            <a:xfrm>
              <a:off x="2066409" y="4823048"/>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76" name="Rectangle 75"/>
            <p:cNvSpPr/>
            <p:nvPr/>
          </p:nvSpPr>
          <p:spPr bwMode="auto">
            <a:xfrm>
              <a:off x="2722580" y="4823048"/>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77" name="Rectangle 76"/>
            <p:cNvSpPr/>
            <p:nvPr/>
          </p:nvSpPr>
          <p:spPr bwMode="auto">
            <a:xfrm>
              <a:off x="2147866" y="5042453"/>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78" name="Rectangle 77"/>
            <p:cNvSpPr/>
            <p:nvPr/>
          </p:nvSpPr>
          <p:spPr bwMode="auto">
            <a:xfrm>
              <a:off x="2804035" y="5042453"/>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79" name="Rectangle 78"/>
            <p:cNvSpPr/>
            <p:nvPr/>
          </p:nvSpPr>
          <p:spPr bwMode="auto">
            <a:xfrm>
              <a:off x="2352859" y="5162817"/>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80" name="Rectangle 79"/>
            <p:cNvSpPr/>
            <p:nvPr/>
          </p:nvSpPr>
          <p:spPr bwMode="auto">
            <a:xfrm>
              <a:off x="3009028" y="5162817"/>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81" name="Rectangle 80"/>
            <p:cNvSpPr/>
            <p:nvPr/>
          </p:nvSpPr>
          <p:spPr bwMode="auto">
            <a:xfrm>
              <a:off x="2295726" y="4940209"/>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82" name="Rectangle 81"/>
            <p:cNvSpPr/>
            <p:nvPr/>
          </p:nvSpPr>
          <p:spPr bwMode="auto">
            <a:xfrm>
              <a:off x="2951895" y="4940209"/>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83" name="Rectangle 82"/>
            <p:cNvSpPr/>
            <p:nvPr/>
          </p:nvSpPr>
          <p:spPr bwMode="auto">
            <a:xfrm>
              <a:off x="2240967" y="4725939"/>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sp>
          <p:nvSpPr>
            <p:cNvPr id="84" name="Rectangle 83"/>
            <p:cNvSpPr/>
            <p:nvPr/>
          </p:nvSpPr>
          <p:spPr bwMode="auto">
            <a:xfrm>
              <a:off x="2897136" y="4725939"/>
              <a:ext cx="78892" cy="86517"/>
            </a:xfrm>
            <a:prstGeom prst="rect">
              <a:avLst/>
            </a:prstGeom>
            <a:grpFill/>
            <a:ln w="9525"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solidFill>
                  <a:srgbClr val="00CC00"/>
                </a:solidFill>
              </a:endParaRPr>
            </a:p>
          </p:txBody>
        </p:sp>
      </p:grpSp>
      <p:sp>
        <p:nvSpPr>
          <p:cNvPr id="456707" name="TextBox 27"/>
          <p:cNvSpPr txBox="1">
            <a:spLocks noChangeArrowheads="1"/>
          </p:cNvSpPr>
          <p:nvPr/>
        </p:nvSpPr>
        <p:spPr bwMode="auto">
          <a:xfrm>
            <a:off x="22225" y="774700"/>
            <a:ext cx="3811588" cy="52387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2400">
                <a:solidFill>
                  <a:srgbClr val="000000"/>
                </a:solidFill>
                <a:cs typeface="Arial" charset="0"/>
              </a:rPr>
              <a:t>For each of 20 Microbes:</a:t>
            </a:r>
          </a:p>
        </p:txBody>
      </p:sp>
      <p:sp>
        <p:nvSpPr>
          <p:cNvPr id="456708" name="TextBox 29"/>
          <p:cNvSpPr txBox="1">
            <a:spLocks noChangeArrowheads="1"/>
          </p:cNvSpPr>
          <p:nvPr/>
        </p:nvSpPr>
        <p:spPr bwMode="auto">
          <a:xfrm>
            <a:off x="1009650" y="4165600"/>
            <a:ext cx="1679575" cy="701675"/>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000000"/>
                </a:solidFill>
                <a:cs typeface="Arial" charset="0"/>
              </a:rPr>
              <a:t>2 x 150bp</a:t>
            </a:r>
          </a:p>
          <a:p>
            <a:pPr algn="ctr" eaLnBrk="0" hangingPunct="0">
              <a:buClr>
                <a:srgbClr val="063DE8"/>
              </a:buClr>
              <a:buFont typeface="Wingdings" pitchFamily="2" charset="2"/>
              <a:buNone/>
            </a:pPr>
            <a:r>
              <a:rPr lang="en-US" sz="2000">
                <a:solidFill>
                  <a:srgbClr val="000000"/>
                </a:solidFill>
                <a:cs typeface="Arial" charset="0"/>
              </a:rPr>
              <a:t>270bp insert</a:t>
            </a:r>
          </a:p>
        </p:txBody>
      </p:sp>
      <p:sp>
        <p:nvSpPr>
          <p:cNvPr id="456709" name="TextBox 30"/>
          <p:cNvSpPr txBox="1">
            <a:spLocks noChangeArrowheads="1"/>
          </p:cNvSpPr>
          <p:nvPr/>
        </p:nvSpPr>
        <p:spPr bwMode="auto">
          <a:xfrm>
            <a:off x="6145169" y="4184650"/>
            <a:ext cx="1289135" cy="40011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solidFill>
                  <a:srgbClr val="000000"/>
                </a:solidFill>
                <a:cs typeface="Arial" charset="0"/>
              </a:rPr>
              <a:t>5000+ </a:t>
            </a:r>
            <a:r>
              <a:rPr lang="en-US" sz="2000" dirty="0" err="1" smtClean="0">
                <a:solidFill>
                  <a:srgbClr val="000000"/>
                </a:solidFill>
                <a:cs typeface="Arial" charset="0"/>
              </a:rPr>
              <a:t>bp</a:t>
            </a:r>
            <a:endParaRPr lang="en-US" sz="2000" dirty="0">
              <a:solidFill>
                <a:srgbClr val="000000"/>
              </a:solidFill>
              <a:cs typeface="Arial" charset="0"/>
            </a:endParaRPr>
          </a:p>
        </p:txBody>
      </p:sp>
      <p:sp>
        <p:nvSpPr>
          <p:cNvPr id="456710" name="TextBox 31"/>
          <p:cNvSpPr txBox="1">
            <a:spLocks noChangeArrowheads="1"/>
          </p:cNvSpPr>
          <p:nvPr/>
        </p:nvSpPr>
        <p:spPr bwMode="auto">
          <a:xfrm>
            <a:off x="2649538" y="95250"/>
            <a:ext cx="4224337" cy="646113"/>
          </a:xfrm>
          <a:prstGeom prst="rect">
            <a:avLst/>
          </a:prstGeom>
          <a:noFill/>
          <a:ln w="9525">
            <a:noFill/>
            <a:miter lim="800000"/>
            <a:headEnd/>
            <a:tailEnd/>
          </a:ln>
        </p:spPr>
        <p:txBody>
          <a:bodyPr wrap="none">
            <a:spAutoFit/>
          </a:bodyPr>
          <a:lstStyle/>
          <a:p>
            <a:r>
              <a:rPr lang="en-US" sz="3600">
                <a:solidFill>
                  <a:srgbClr val="FFFFFF"/>
                </a:solidFill>
                <a:cs typeface="Arial" charset="0"/>
              </a:rPr>
              <a:t>PacBio pilot study</a:t>
            </a:r>
          </a:p>
        </p:txBody>
      </p:sp>
      <p:sp>
        <p:nvSpPr>
          <p:cNvPr id="456711" name="TextBox 34"/>
          <p:cNvSpPr txBox="1">
            <a:spLocks noChangeArrowheads="1"/>
          </p:cNvSpPr>
          <p:nvPr/>
        </p:nvSpPr>
        <p:spPr bwMode="auto">
          <a:xfrm>
            <a:off x="3529013" y="4197350"/>
            <a:ext cx="1382712" cy="701675"/>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000000"/>
                </a:solidFill>
                <a:cs typeface="Arial" charset="0"/>
              </a:rPr>
              <a:t>2 x 100bp</a:t>
            </a:r>
          </a:p>
          <a:p>
            <a:pPr algn="ctr" eaLnBrk="0" hangingPunct="0">
              <a:buClr>
                <a:srgbClr val="063DE8"/>
              </a:buClr>
              <a:buFont typeface="Wingdings" pitchFamily="2" charset="2"/>
              <a:buNone/>
            </a:pPr>
            <a:r>
              <a:rPr lang="en-US" sz="2000">
                <a:solidFill>
                  <a:srgbClr val="000000"/>
                </a:solidFill>
                <a:cs typeface="Arial" charset="0"/>
              </a:rPr>
              <a:t>8kb insert</a:t>
            </a:r>
          </a:p>
        </p:txBody>
      </p:sp>
      <p:sp>
        <p:nvSpPr>
          <p:cNvPr id="456713" name="Rectangle 84"/>
          <p:cNvSpPr>
            <a:spLocks noChangeArrowheads="1"/>
          </p:cNvSpPr>
          <p:nvPr/>
        </p:nvSpPr>
        <p:spPr bwMode="auto">
          <a:xfrm>
            <a:off x="2740025" y="3492500"/>
            <a:ext cx="425450" cy="58578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3200">
                <a:solidFill>
                  <a:srgbClr val="000000"/>
                </a:solidFill>
              </a:rPr>
              <a:t>+</a:t>
            </a:r>
          </a:p>
        </p:txBody>
      </p:sp>
      <p:sp>
        <p:nvSpPr>
          <p:cNvPr id="456714" name="TextBox 101"/>
          <p:cNvSpPr txBox="1">
            <a:spLocks noChangeArrowheads="1"/>
          </p:cNvSpPr>
          <p:nvPr/>
        </p:nvSpPr>
        <p:spPr bwMode="auto">
          <a:xfrm>
            <a:off x="917575" y="4829175"/>
            <a:ext cx="4289425" cy="369888"/>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1800" b="0" i="1">
                <a:solidFill>
                  <a:srgbClr val="000000"/>
                </a:solidFill>
                <a:cs typeface="Arial" charset="0"/>
              </a:rPr>
              <a:t>(Illumina HiSeq, V3 chemistry, 2x150b)</a:t>
            </a:r>
          </a:p>
        </p:txBody>
      </p:sp>
      <p:sp>
        <p:nvSpPr>
          <p:cNvPr id="456715" name="Rectangle 102"/>
          <p:cNvSpPr>
            <a:spLocks noChangeArrowheads="1"/>
          </p:cNvSpPr>
          <p:nvPr/>
        </p:nvSpPr>
        <p:spPr bwMode="auto">
          <a:xfrm>
            <a:off x="5210175" y="3492500"/>
            <a:ext cx="423863" cy="58578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3200">
                <a:solidFill>
                  <a:srgbClr val="000000"/>
                </a:solidFill>
              </a:rPr>
              <a:t>+</a:t>
            </a:r>
          </a:p>
        </p:txBody>
      </p:sp>
      <p:sp>
        <p:nvSpPr>
          <p:cNvPr id="456716" name="TextBox 28"/>
          <p:cNvSpPr txBox="1">
            <a:spLocks noChangeArrowheads="1"/>
          </p:cNvSpPr>
          <p:nvPr/>
        </p:nvSpPr>
        <p:spPr bwMode="auto">
          <a:xfrm>
            <a:off x="3622675" y="2341563"/>
            <a:ext cx="1898650" cy="452437"/>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2000">
                <a:solidFill>
                  <a:srgbClr val="000000"/>
                </a:solidFill>
                <a:cs typeface="Arial" charset="0"/>
              </a:rPr>
              <a:t>Genomic DNA</a:t>
            </a:r>
          </a:p>
        </p:txBody>
      </p:sp>
      <p:sp>
        <p:nvSpPr>
          <p:cNvPr id="105" name="Down Arrow 104"/>
          <p:cNvSpPr/>
          <p:nvPr/>
        </p:nvSpPr>
        <p:spPr>
          <a:xfrm>
            <a:off x="4270375" y="2892425"/>
            <a:ext cx="603250" cy="282575"/>
          </a:xfrm>
          <a:prstGeom prst="downArrow">
            <a:avLst/>
          </a:prstGeom>
          <a:gradFill flip="none" rotWithShape="1">
            <a:gsLst>
              <a:gs pos="0">
                <a:schemeClr val="tx2">
                  <a:lumMod val="75000"/>
                </a:schemeClr>
              </a:gs>
              <a:gs pos="100000">
                <a:schemeClr val="tx2">
                  <a:lumMod val="60000"/>
                  <a:lumOff val="40000"/>
                </a:schemeClr>
              </a:gs>
            </a:gsLst>
            <a:lin ang="5400000" scaled="0"/>
            <a:tileRect/>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dirty="0">
              <a:solidFill>
                <a:srgbClr val="0000FF"/>
              </a:solidFill>
            </a:endParaRPr>
          </a:p>
        </p:txBody>
      </p:sp>
      <p:sp>
        <p:nvSpPr>
          <p:cNvPr id="456718" name="TextBox 105"/>
          <p:cNvSpPr txBox="1">
            <a:spLocks noChangeArrowheads="1"/>
          </p:cNvSpPr>
          <p:nvPr/>
        </p:nvSpPr>
        <p:spPr bwMode="auto">
          <a:xfrm>
            <a:off x="5164138" y="4843463"/>
            <a:ext cx="3563937" cy="366712"/>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1800" b="0" i="1">
                <a:solidFill>
                  <a:srgbClr val="000000"/>
                </a:solidFill>
                <a:cs typeface="Arial" charset="0"/>
              </a:rPr>
              <a:t>(PacBio)</a:t>
            </a:r>
          </a:p>
        </p:txBody>
      </p:sp>
      <p:sp>
        <p:nvSpPr>
          <p:cNvPr id="456719" name="TextBox 5"/>
          <p:cNvSpPr txBox="1">
            <a:spLocks noChangeArrowheads="1"/>
          </p:cNvSpPr>
          <p:nvPr/>
        </p:nvSpPr>
        <p:spPr bwMode="auto">
          <a:xfrm>
            <a:off x="20638" y="6246813"/>
            <a:ext cx="5776912" cy="452437"/>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2000">
                <a:solidFill>
                  <a:srgbClr val="000000"/>
                </a:solidFill>
                <a:cs typeface="Arial" charset="0"/>
              </a:rPr>
              <a:t>Assembler: AllPaths V39750 (PacBio enabled)</a:t>
            </a:r>
          </a:p>
        </p:txBody>
      </p:sp>
      <p:grpSp>
        <p:nvGrpSpPr>
          <p:cNvPr id="10" name="Group 9"/>
          <p:cNvGrpSpPr>
            <a:grpSpLocks/>
          </p:cNvGrpSpPr>
          <p:nvPr/>
        </p:nvGrpSpPr>
        <p:grpSpPr bwMode="auto">
          <a:xfrm>
            <a:off x="776288" y="3371850"/>
            <a:ext cx="4430712" cy="2211388"/>
            <a:chOff x="776112" y="3372555"/>
            <a:chExt cx="4430889" cy="2210461"/>
          </a:xfrm>
        </p:grpSpPr>
        <p:sp>
          <p:nvSpPr>
            <p:cNvPr id="456754" name="TextBox 37"/>
            <p:cNvSpPr txBox="1">
              <a:spLocks noChangeArrowheads="1"/>
            </p:cNvSpPr>
            <p:nvPr/>
          </p:nvSpPr>
          <p:spPr bwMode="auto">
            <a:xfrm>
              <a:off x="2206831" y="5182906"/>
              <a:ext cx="1610337" cy="40011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7F7F7F"/>
                  </a:solidFill>
                  <a:cs typeface="Arial" charset="0"/>
                </a:rPr>
                <a:t>Assembly 1</a:t>
              </a:r>
            </a:p>
          </p:txBody>
        </p:sp>
        <p:sp>
          <p:nvSpPr>
            <p:cNvPr id="9" name="Rounded Rectangle 8"/>
            <p:cNvSpPr/>
            <p:nvPr/>
          </p:nvSpPr>
          <p:spPr>
            <a:xfrm>
              <a:off x="776112" y="3372555"/>
              <a:ext cx="4430889" cy="2200940"/>
            </a:xfrm>
            <a:prstGeom prst="roundRect">
              <a:avLst/>
            </a:prstGeom>
            <a:noFill/>
            <a:ln w="508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prstClr val="white"/>
                </a:solidFill>
              </a:endParaRPr>
            </a:p>
          </p:txBody>
        </p:sp>
      </p:grpSp>
      <p:grpSp>
        <p:nvGrpSpPr>
          <p:cNvPr id="11" name="Group 10"/>
          <p:cNvGrpSpPr>
            <a:grpSpLocks/>
          </p:cNvGrpSpPr>
          <p:nvPr/>
        </p:nvGrpSpPr>
        <p:grpSpPr bwMode="auto">
          <a:xfrm>
            <a:off x="635000" y="3259138"/>
            <a:ext cx="7859713" cy="2836862"/>
            <a:chOff x="635001" y="3259666"/>
            <a:chExt cx="7859889" cy="2836334"/>
          </a:xfrm>
        </p:grpSpPr>
        <p:sp>
          <p:nvSpPr>
            <p:cNvPr id="110" name="Rounded Rectangle 109"/>
            <p:cNvSpPr/>
            <p:nvPr/>
          </p:nvSpPr>
          <p:spPr>
            <a:xfrm>
              <a:off x="635001" y="3259666"/>
              <a:ext cx="7859889" cy="2836334"/>
            </a:xfrm>
            <a:prstGeom prst="roundRect">
              <a:avLst/>
            </a:prstGeom>
            <a:noFill/>
            <a:ln w="50800">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prstClr val="white"/>
                </a:solidFill>
              </a:endParaRPr>
            </a:p>
          </p:txBody>
        </p:sp>
        <p:sp>
          <p:nvSpPr>
            <p:cNvPr id="456753" name="TextBox 110"/>
            <p:cNvSpPr txBox="1">
              <a:spLocks noChangeArrowheads="1"/>
            </p:cNvSpPr>
            <p:nvPr/>
          </p:nvSpPr>
          <p:spPr bwMode="auto">
            <a:xfrm>
              <a:off x="3815499" y="5648572"/>
              <a:ext cx="1610337" cy="40011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0000FF"/>
                  </a:solidFill>
                  <a:cs typeface="Arial" charset="0"/>
                </a:rPr>
                <a:t>Assembly 2</a:t>
              </a:r>
            </a:p>
          </p:txBody>
        </p:sp>
      </p:grpSp>
      <p:sp>
        <p:nvSpPr>
          <p:cNvPr id="456722" name="Oval 24"/>
          <p:cNvSpPr>
            <a:spLocks noChangeArrowheads="1"/>
          </p:cNvSpPr>
          <p:nvPr/>
        </p:nvSpPr>
        <p:spPr bwMode="auto">
          <a:xfrm>
            <a:off x="4484688" y="1628775"/>
            <a:ext cx="117475" cy="277813"/>
          </a:xfrm>
          <a:prstGeom prst="ellipse">
            <a:avLst/>
          </a:prstGeom>
          <a:solidFill>
            <a:srgbClr val="CC66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23" name="Oval 25"/>
          <p:cNvSpPr>
            <a:spLocks noChangeArrowheads="1"/>
          </p:cNvSpPr>
          <p:nvPr/>
        </p:nvSpPr>
        <p:spPr bwMode="auto">
          <a:xfrm rot="-1766551">
            <a:off x="1628775" y="1730375"/>
            <a:ext cx="334963" cy="74613"/>
          </a:xfrm>
          <a:prstGeom prst="ellipse">
            <a:avLst/>
          </a:prstGeom>
          <a:solidFill>
            <a:srgbClr val="99CC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24" name="AutoShape 26"/>
          <p:cNvSpPr>
            <a:spLocks noChangeArrowheads="1"/>
          </p:cNvSpPr>
          <p:nvPr/>
        </p:nvSpPr>
        <p:spPr bwMode="auto">
          <a:xfrm rot="427501">
            <a:off x="2606675" y="1730375"/>
            <a:ext cx="430213" cy="74613"/>
          </a:xfrm>
          <a:prstGeom prst="roundRect">
            <a:avLst>
              <a:gd name="adj" fmla="val 16667"/>
            </a:avLst>
          </a:prstGeom>
          <a:solidFill>
            <a:srgbClr val="CC99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grpSp>
        <p:nvGrpSpPr>
          <p:cNvPr id="456725" name="Group 27"/>
          <p:cNvGrpSpPr>
            <a:grpSpLocks/>
          </p:cNvGrpSpPr>
          <p:nvPr/>
        </p:nvGrpSpPr>
        <p:grpSpPr bwMode="auto">
          <a:xfrm>
            <a:off x="3584575" y="1646238"/>
            <a:ext cx="279400" cy="242887"/>
            <a:chOff x="1248" y="1314"/>
            <a:chExt cx="229" cy="126"/>
          </a:xfrm>
        </p:grpSpPr>
        <p:sp>
          <p:nvSpPr>
            <p:cNvPr id="456747" name="Oval 28"/>
            <p:cNvSpPr>
              <a:spLocks noChangeArrowheads="1"/>
            </p:cNvSpPr>
            <p:nvPr/>
          </p:nvSpPr>
          <p:spPr bwMode="auto">
            <a:xfrm>
              <a:off x="1248" y="1392"/>
              <a:ext cx="48" cy="48"/>
            </a:xfrm>
            <a:prstGeom prst="ellipse">
              <a:avLst/>
            </a:prstGeom>
            <a:solidFill>
              <a:srgbClr val="99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48" name="Oval 29"/>
            <p:cNvSpPr>
              <a:spLocks noChangeArrowheads="1"/>
            </p:cNvSpPr>
            <p:nvPr/>
          </p:nvSpPr>
          <p:spPr bwMode="auto">
            <a:xfrm>
              <a:off x="1296" y="1379"/>
              <a:ext cx="48" cy="48"/>
            </a:xfrm>
            <a:prstGeom prst="ellipse">
              <a:avLst/>
            </a:prstGeom>
            <a:solidFill>
              <a:srgbClr val="99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49" name="Oval 30"/>
            <p:cNvSpPr>
              <a:spLocks noChangeArrowheads="1"/>
            </p:cNvSpPr>
            <p:nvPr/>
          </p:nvSpPr>
          <p:spPr bwMode="auto">
            <a:xfrm>
              <a:off x="1344" y="1365"/>
              <a:ext cx="48" cy="48"/>
            </a:xfrm>
            <a:prstGeom prst="ellipse">
              <a:avLst/>
            </a:prstGeom>
            <a:solidFill>
              <a:srgbClr val="99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50" name="Oval 31"/>
            <p:cNvSpPr>
              <a:spLocks noChangeArrowheads="1"/>
            </p:cNvSpPr>
            <p:nvPr/>
          </p:nvSpPr>
          <p:spPr bwMode="auto">
            <a:xfrm>
              <a:off x="1389" y="1344"/>
              <a:ext cx="48" cy="48"/>
            </a:xfrm>
            <a:prstGeom prst="ellipse">
              <a:avLst/>
            </a:prstGeom>
            <a:solidFill>
              <a:srgbClr val="99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51" name="Oval 32"/>
            <p:cNvSpPr>
              <a:spLocks noChangeArrowheads="1"/>
            </p:cNvSpPr>
            <p:nvPr/>
          </p:nvSpPr>
          <p:spPr bwMode="auto">
            <a:xfrm>
              <a:off x="1429" y="1314"/>
              <a:ext cx="48" cy="48"/>
            </a:xfrm>
            <a:prstGeom prst="ellipse">
              <a:avLst/>
            </a:prstGeom>
            <a:solidFill>
              <a:srgbClr val="99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grpSp>
      <p:sp>
        <p:nvSpPr>
          <p:cNvPr id="456726" name="Oval 33"/>
          <p:cNvSpPr>
            <a:spLocks noChangeArrowheads="1"/>
          </p:cNvSpPr>
          <p:nvPr/>
        </p:nvSpPr>
        <p:spPr bwMode="auto">
          <a:xfrm rot="-1083628">
            <a:off x="352425" y="1662113"/>
            <a:ext cx="336550" cy="211137"/>
          </a:xfrm>
          <a:prstGeom prst="ellipse">
            <a:avLst/>
          </a:prstGeom>
          <a:solidFill>
            <a:srgbClr val="666633"/>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27" name="Oval 34"/>
          <p:cNvSpPr>
            <a:spLocks noChangeArrowheads="1"/>
          </p:cNvSpPr>
          <p:nvPr/>
        </p:nvSpPr>
        <p:spPr bwMode="auto">
          <a:xfrm>
            <a:off x="904875" y="1657350"/>
            <a:ext cx="176213" cy="220663"/>
          </a:xfrm>
          <a:prstGeom prst="ellipse">
            <a:avLst/>
          </a:prstGeom>
          <a:solidFill>
            <a:srgbClr val="3366FF"/>
          </a:solidFill>
          <a:ln w="9525">
            <a:solidFill>
              <a:srgbClr val="0000FF"/>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28" name="Oval 35"/>
          <p:cNvSpPr>
            <a:spLocks noChangeArrowheads="1"/>
          </p:cNvSpPr>
          <p:nvPr/>
        </p:nvSpPr>
        <p:spPr bwMode="auto">
          <a:xfrm>
            <a:off x="4816475" y="1628775"/>
            <a:ext cx="230188" cy="277813"/>
          </a:xfrm>
          <a:prstGeom prst="ellipse">
            <a:avLst/>
          </a:prstGeom>
          <a:solidFill>
            <a:srgbClr val="FFFF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29" name="AutoShape 26"/>
          <p:cNvSpPr>
            <a:spLocks noChangeArrowheads="1"/>
          </p:cNvSpPr>
          <p:nvPr/>
        </p:nvSpPr>
        <p:spPr bwMode="auto">
          <a:xfrm rot="-3623542">
            <a:off x="5966618" y="1729582"/>
            <a:ext cx="430213" cy="76200"/>
          </a:xfrm>
          <a:prstGeom prst="roundRect">
            <a:avLst>
              <a:gd name="adj" fmla="val 16667"/>
            </a:avLst>
          </a:prstGeom>
          <a:solidFill>
            <a:schemeClr val="tx1"/>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115" name="Oval 35"/>
          <p:cNvSpPr>
            <a:spLocks noChangeArrowheads="1"/>
          </p:cNvSpPr>
          <p:nvPr/>
        </p:nvSpPr>
        <p:spPr bwMode="auto">
          <a:xfrm>
            <a:off x="6434138" y="1585913"/>
            <a:ext cx="233362" cy="363537"/>
          </a:xfrm>
          <a:prstGeom prst="ellipse">
            <a:avLst/>
          </a:prstGeom>
          <a:solidFill>
            <a:schemeClr val="accent6">
              <a:lumMod val="75000"/>
            </a:schemeClr>
          </a:solidFill>
          <a:ln w="9525">
            <a:solidFill>
              <a:schemeClr val="tx1"/>
            </a:solidFill>
            <a:round/>
            <a:headEnd/>
            <a:tailEnd/>
          </a:ln>
          <a:effectLst/>
          <a:extLst/>
        </p:spPr>
        <p:txBody>
          <a:bodyPr wrap="none" anchor="ctr"/>
          <a:lstStyle/>
          <a:p>
            <a:pPr algn="ctr" eaLnBrk="0" hangingPunct="0">
              <a:lnSpc>
                <a:spcPct val="120000"/>
              </a:lnSpc>
              <a:spcBef>
                <a:spcPct val="50000"/>
              </a:spcBef>
              <a:buClr>
                <a:srgbClr val="063DE8"/>
              </a:buClr>
              <a:buFont typeface="Wingdings" pitchFamily="2" charset="2"/>
              <a:buChar char="Ø"/>
              <a:defRPr/>
            </a:pPr>
            <a:endParaRPr lang="en-US" sz="1800" b="0">
              <a:solidFill>
                <a:prstClr val="black"/>
              </a:solidFill>
            </a:endParaRPr>
          </a:p>
        </p:txBody>
      </p:sp>
      <p:grpSp>
        <p:nvGrpSpPr>
          <p:cNvPr id="456731" name="Group 27"/>
          <p:cNvGrpSpPr>
            <a:grpSpLocks/>
          </p:cNvGrpSpPr>
          <p:nvPr/>
        </p:nvGrpSpPr>
        <p:grpSpPr bwMode="auto">
          <a:xfrm>
            <a:off x="7662863" y="1695450"/>
            <a:ext cx="174625" cy="144463"/>
            <a:chOff x="1248" y="1365"/>
            <a:chExt cx="144" cy="75"/>
          </a:xfrm>
        </p:grpSpPr>
        <p:sp>
          <p:nvSpPr>
            <p:cNvPr id="456744" name="Oval 28"/>
            <p:cNvSpPr>
              <a:spLocks noChangeArrowheads="1"/>
            </p:cNvSpPr>
            <p:nvPr/>
          </p:nvSpPr>
          <p:spPr bwMode="auto">
            <a:xfrm>
              <a:off x="1248" y="1392"/>
              <a:ext cx="48" cy="48"/>
            </a:xfrm>
            <a:prstGeom prst="ellipse">
              <a:avLst/>
            </a:prstGeom>
            <a:solidFill>
              <a:srgbClr val="99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45" name="Oval 29"/>
            <p:cNvSpPr>
              <a:spLocks noChangeArrowheads="1"/>
            </p:cNvSpPr>
            <p:nvPr/>
          </p:nvSpPr>
          <p:spPr bwMode="auto">
            <a:xfrm>
              <a:off x="1296" y="1379"/>
              <a:ext cx="48" cy="48"/>
            </a:xfrm>
            <a:prstGeom prst="ellipse">
              <a:avLst/>
            </a:prstGeom>
            <a:solidFill>
              <a:srgbClr val="99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46" name="Oval 30"/>
            <p:cNvSpPr>
              <a:spLocks noChangeArrowheads="1"/>
            </p:cNvSpPr>
            <p:nvPr/>
          </p:nvSpPr>
          <p:spPr bwMode="auto">
            <a:xfrm>
              <a:off x="1344" y="1365"/>
              <a:ext cx="48" cy="48"/>
            </a:xfrm>
            <a:prstGeom prst="ellipse">
              <a:avLst/>
            </a:prstGeom>
            <a:solidFill>
              <a:srgbClr val="99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grpSp>
      <p:sp>
        <p:nvSpPr>
          <p:cNvPr id="456732" name="Oval 34"/>
          <p:cNvSpPr>
            <a:spLocks noChangeArrowheads="1"/>
          </p:cNvSpPr>
          <p:nvPr/>
        </p:nvSpPr>
        <p:spPr bwMode="auto">
          <a:xfrm>
            <a:off x="5260975" y="1674813"/>
            <a:ext cx="117475" cy="185737"/>
          </a:xfrm>
          <a:prstGeom prst="ellipse">
            <a:avLst/>
          </a:prstGeom>
          <a:solidFill>
            <a:srgbClr val="CC99FF"/>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33" name="Oval 25"/>
          <p:cNvSpPr>
            <a:spLocks noChangeArrowheads="1"/>
          </p:cNvSpPr>
          <p:nvPr/>
        </p:nvSpPr>
        <p:spPr bwMode="auto">
          <a:xfrm rot="-6320604">
            <a:off x="7924006" y="1729582"/>
            <a:ext cx="334963" cy="76200"/>
          </a:xfrm>
          <a:prstGeom prst="ellipse">
            <a:avLst/>
          </a:prstGeom>
          <a:solidFill>
            <a:srgbClr val="00CC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34" name="Oval 34"/>
          <p:cNvSpPr>
            <a:spLocks noChangeArrowheads="1"/>
          </p:cNvSpPr>
          <p:nvPr/>
        </p:nvSpPr>
        <p:spPr bwMode="auto">
          <a:xfrm>
            <a:off x="1295400" y="1674813"/>
            <a:ext cx="117475" cy="185737"/>
          </a:xfrm>
          <a:prstGeom prst="ellipse">
            <a:avLst/>
          </a:prstGeom>
          <a:solidFill>
            <a:srgbClr val="CCCC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125" name="Oval 33"/>
          <p:cNvSpPr>
            <a:spLocks noChangeArrowheads="1"/>
          </p:cNvSpPr>
          <p:nvPr/>
        </p:nvSpPr>
        <p:spPr bwMode="auto">
          <a:xfrm rot="16424307">
            <a:off x="2115344" y="1661319"/>
            <a:ext cx="338137" cy="212725"/>
          </a:xfrm>
          <a:prstGeom prst="ellipse">
            <a:avLst/>
          </a:prstGeom>
          <a:solidFill>
            <a:schemeClr val="bg2">
              <a:lumMod val="90000"/>
            </a:schemeClr>
          </a:solidFill>
          <a:ln w="9525">
            <a:solidFill>
              <a:schemeClr val="tx1"/>
            </a:solidFill>
            <a:round/>
            <a:headEnd/>
            <a:tailEnd/>
          </a:ln>
          <a:effectLst/>
          <a:extLst/>
        </p:spPr>
        <p:txBody>
          <a:bodyPr wrap="none" anchor="ctr"/>
          <a:lstStyle/>
          <a:p>
            <a:pPr algn="ctr" eaLnBrk="0" hangingPunct="0">
              <a:lnSpc>
                <a:spcPct val="120000"/>
              </a:lnSpc>
              <a:spcBef>
                <a:spcPct val="50000"/>
              </a:spcBef>
              <a:buClr>
                <a:srgbClr val="063DE8"/>
              </a:buClr>
              <a:buFont typeface="Wingdings" pitchFamily="2" charset="2"/>
              <a:buChar char="Ø"/>
              <a:defRPr/>
            </a:pPr>
            <a:endParaRPr lang="en-US" sz="1800" b="0">
              <a:solidFill>
                <a:prstClr val="black"/>
              </a:solidFill>
            </a:endParaRPr>
          </a:p>
        </p:txBody>
      </p:sp>
      <p:sp>
        <p:nvSpPr>
          <p:cNvPr id="126" name="AutoShape 26"/>
          <p:cNvSpPr>
            <a:spLocks noChangeArrowheads="1"/>
          </p:cNvSpPr>
          <p:nvPr/>
        </p:nvSpPr>
        <p:spPr bwMode="auto">
          <a:xfrm rot="427501">
            <a:off x="8343900" y="1730375"/>
            <a:ext cx="430213" cy="74613"/>
          </a:xfrm>
          <a:prstGeom prst="roundRect">
            <a:avLst>
              <a:gd name="adj" fmla="val 16667"/>
            </a:avLst>
          </a:prstGeom>
          <a:solidFill>
            <a:schemeClr val="accent2">
              <a:lumMod val="75000"/>
            </a:schemeClr>
          </a:solidFill>
          <a:ln w="9525">
            <a:solidFill>
              <a:schemeClr val="tx1"/>
            </a:solidFill>
            <a:round/>
            <a:headEnd/>
            <a:tailEnd/>
          </a:ln>
          <a:effectLst/>
          <a:extLst/>
        </p:spPr>
        <p:txBody>
          <a:bodyPr wrap="none" anchor="ctr"/>
          <a:lstStyle/>
          <a:p>
            <a:pPr algn="ctr" eaLnBrk="0" hangingPunct="0">
              <a:lnSpc>
                <a:spcPct val="120000"/>
              </a:lnSpc>
              <a:spcBef>
                <a:spcPct val="50000"/>
              </a:spcBef>
              <a:buClr>
                <a:srgbClr val="063DE8"/>
              </a:buClr>
              <a:buFont typeface="Wingdings" pitchFamily="2" charset="2"/>
              <a:buChar char="Ø"/>
              <a:defRPr/>
            </a:pPr>
            <a:endParaRPr lang="en-US" sz="1800" b="0">
              <a:solidFill>
                <a:prstClr val="black"/>
              </a:solidFill>
            </a:endParaRPr>
          </a:p>
        </p:txBody>
      </p:sp>
      <p:sp>
        <p:nvSpPr>
          <p:cNvPr id="456737" name="Oval 33"/>
          <p:cNvSpPr>
            <a:spLocks noChangeArrowheads="1"/>
          </p:cNvSpPr>
          <p:nvPr/>
        </p:nvSpPr>
        <p:spPr bwMode="auto">
          <a:xfrm rot="-7865113">
            <a:off x="4006056" y="1672432"/>
            <a:ext cx="338137" cy="190500"/>
          </a:xfrm>
          <a:prstGeom prst="ellipse">
            <a:avLst/>
          </a:prstGeom>
          <a:solidFill>
            <a:schemeClr val="tx1"/>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38" name="Oval 25"/>
          <p:cNvSpPr>
            <a:spLocks noChangeArrowheads="1"/>
          </p:cNvSpPr>
          <p:nvPr/>
        </p:nvSpPr>
        <p:spPr bwMode="auto">
          <a:xfrm rot="567740">
            <a:off x="5592763" y="1730375"/>
            <a:ext cx="336550" cy="74613"/>
          </a:xfrm>
          <a:prstGeom prst="ellipse">
            <a:avLst/>
          </a:prstGeom>
          <a:solidFill>
            <a:srgbClr val="99CC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129" name="Oval 34"/>
          <p:cNvSpPr>
            <a:spLocks noChangeArrowheads="1"/>
          </p:cNvSpPr>
          <p:nvPr/>
        </p:nvSpPr>
        <p:spPr bwMode="auto">
          <a:xfrm>
            <a:off x="6881813" y="1674813"/>
            <a:ext cx="117475" cy="185737"/>
          </a:xfrm>
          <a:prstGeom prst="ellipse">
            <a:avLst/>
          </a:prstGeom>
          <a:solidFill>
            <a:schemeClr val="accent5"/>
          </a:solidFill>
          <a:ln w="9525">
            <a:solidFill>
              <a:schemeClr val="tx1"/>
            </a:solidFill>
            <a:round/>
            <a:headEnd/>
            <a:tailEnd/>
          </a:ln>
          <a:effectLst/>
          <a:extLst/>
        </p:spPr>
        <p:txBody>
          <a:bodyPr wrap="none" anchor="ctr"/>
          <a:lstStyle/>
          <a:p>
            <a:pPr algn="ctr" eaLnBrk="0" hangingPunct="0">
              <a:lnSpc>
                <a:spcPct val="120000"/>
              </a:lnSpc>
              <a:spcBef>
                <a:spcPct val="50000"/>
              </a:spcBef>
              <a:buClr>
                <a:srgbClr val="063DE8"/>
              </a:buClr>
              <a:buFont typeface="Wingdings" pitchFamily="2" charset="2"/>
              <a:buChar char="Ø"/>
              <a:defRPr/>
            </a:pPr>
            <a:endParaRPr lang="en-US" sz="1800" b="0" dirty="0">
              <a:solidFill>
                <a:prstClr val="black"/>
              </a:solidFill>
            </a:endParaRPr>
          </a:p>
        </p:txBody>
      </p:sp>
      <p:sp>
        <p:nvSpPr>
          <p:cNvPr id="456740" name="Oval 35"/>
          <p:cNvSpPr>
            <a:spLocks noChangeArrowheads="1"/>
          </p:cNvSpPr>
          <p:nvPr/>
        </p:nvSpPr>
        <p:spPr bwMode="auto">
          <a:xfrm>
            <a:off x="7215188" y="1585913"/>
            <a:ext cx="231775" cy="363537"/>
          </a:xfrm>
          <a:prstGeom prst="ellipse">
            <a:avLst/>
          </a:prstGeom>
          <a:solidFill>
            <a:srgbClr val="FF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sp>
        <p:nvSpPr>
          <p:cNvPr id="456741" name="Oval 35"/>
          <p:cNvSpPr>
            <a:spLocks noChangeArrowheads="1"/>
          </p:cNvSpPr>
          <p:nvPr/>
        </p:nvSpPr>
        <p:spPr bwMode="auto">
          <a:xfrm>
            <a:off x="3251200" y="1536700"/>
            <a:ext cx="117475" cy="460375"/>
          </a:xfrm>
          <a:prstGeom prst="ellipse">
            <a:avLst/>
          </a:prstGeom>
          <a:solidFill>
            <a:srgbClr val="FF3300"/>
          </a:solidFill>
          <a:ln w="9525">
            <a:solidFill>
              <a:schemeClr val="tx1"/>
            </a:solidFill>
            <a:round/>
            <a:headEnd/>
            <a:tailEnd/>
          </a:ln>
        </p:spPr>
        <p:txBody>
          <a:bodyPr wrap="none" anchor="ctr"/>
          <a:lstStyle/>
          <a:p>
            <a:pPr algn="ctr" eaLnBrk="0" hangingPunct="0">
              <a:lnSpc>
                <a:spcPct val="120000"/>
              </a:lnSpc>
              <a:spcBef>
                <a:spcPct val="50000"/>
              </a:spcBef>
              <a:buClr>
                <a:srgbClr val="063DE8"/>
              </a:buClr>
              <a:buFont typeface="Wingdings" pitchFamily="2" charset="2"/>
              <a:buChar char="Ø"/>
            </a:pPr>
            <a:endParaRPr lang="en-US" sz="1800" b="0">
              <a:solidFill>
                <a:srgbClr val="000000"/>
              </a:solidFill>
            </a:endParaRPr>
          </a:p>
        </p:txBody>
      </p:sp>
      <p:cxnSp>
        <p:nvCxnSpPr>
          <p:cNvPr id="39" name="Straight Arrow Connector 38"/>
          <p:cNvCxnSpPr/>
          <p:nvPr/>
        </p:nvCxnSpPr>
        <p:spPr>
          <a:xfrm>
            <a:off x="2493963" y="2112963"/>
            <a:ext cx="1997075" cy="3698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35" name="Rectangle 134"/>
          <p:cNvSpPr/>
          <p:nvPr/>
        </p:nvSpPr>
        <p:spPr>
          <a:xfrm>
            <a:off x="2020888" y="1362075"/>
            <a:ext cx="495300" cy="76200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solidFill>
                <a:prstClr val="white"/>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Chart 34"/>
          <p:cNvGraphicFramePr>
            <a:graphicFrameLocks/>
          </p:cNvGraphicFramePr>
          <p:nvPr/>
        </p:nvGraphicFramePr>
        <p:xfrm>
          <a:off x="0" y="1841500"/>
          <a:ext cx="9144000" cy="4514850"/>
        </p:xfrm>
        <a:graphic>
          <a:graphicData uri="http://schemas.openxmlformats.org/drawingml/2006/chart">
            <c:chart xmlns:c="http://schemas.openxmlformats.org/drawingml/2006/chart" xmlns:r="http://schemas.openxmlformats.org/officeDocument/2006/relationships" r:id="rId3"/>
          </a:graphicData>
        </a:graphic>
      </p:graphicFrame>
      <p:sp>
        <p:nvSpPr>
          <p:cNvPr id="457730" name="Rectangle 3"/>
          <p:cNvSpPr>
            <a:spLocks noChangeArrowheads="1"/>
          </p:cNvSpPr>
          <p:nvPr/>
        </p:nvSpPr>
        <p:spPr bwMode="auto">
          <a:xfrm>
            <a:off x="909638" y="-93663"/>
            <a:ext cx="7886700" cy="954088"/>
          </a:xfrm>
          <a:prstGeom prst="rect">
            <a:avLst/>
          </a:prstGeom>
          <a:noFill/>
          <a:ln w="9525">
            <a:noFill/>
            <a:miter lim="800000"/>
            <a:headEnd/>
            <a:tailEnd/>
          </a:ln>
        </p:spPr>
        <p:txBody>
          <a:bodyPr>
            <a:spAutoFit/>
          </a:bodyPr>
          <a:lstStyle/>
          <a:p>
            <a:pPr algn="ctr"/>
            <a:r>
              <a:rPr lang="en-US">
                <a:solidFill>
                  <a:srgbClr val="FFFFFF"/>
                </a:solidFill>
                <a:cs typeface="Arial" charset="0"/>
              </a:rPr>
              <a:t>3</a:t>
            </a:r>
            <a:r>
              <a:rPr lang="en-US" baseline="30000">
                <a:solidFill>
                  <a:srgbClr val="FFFFFF"/>
                </a:solidFill>
                <a:cs typeface="Arial" charset="0"/>
              </a:rPr>
              <a:t>rd</a:t>
            </a:r>
            <a:r>
              <a:rPr lang="en-US">
                <a:solidFill>
                  <a:srgbClr val="FFFFFF"/>
                </a:solidFill>
                <a:cs typeface="Arial" charset="0"/>
              </a:rPr>
              <a:t> Generation sequence data  improves genome assembly</a:t>
            </a:r>
          </a:p>
        </p:txBody>
      </p:sp>
      <p:sp>
        <p:nvSpPr>
          <p:cNvPr id="457731" name="TextBox 18"/>
          <p:cNvSpPr txBox="1">
            <a:spLocks noChangeArrowheads="1"/>
          </p:cNvSpPr>
          <p:nvPr/>
        </p:nvSpPr>
        <p:spPr bwMode="auto">
          <a:xfrm>
            <a:off x="5368925" y="3359150"/>
            <a:ext cx="3775075" cy="646113"/>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solidFill>
                  <a:srgbClr val="000000"/>
                </a:solidFill>
                <a:cs typeface="Arial" charset="0"/>
              </a:rPr>
              <a:t>Least improved genomes </a:t>
            </a:r>
          </a:p>
          <a:p>
            <a:pPr algn="ctr" eaLnBrk="0" hangingPunct="0">
              <a:buClr>
                <a:srgbClr val="063DE8"/>
              </a:buClr>
              <a:buFont typeface="Wingdings" pitchFamily="2" charset="2"/>
              <a:buNone/>
            </a:pPr>
            <a:r>
              <a:rPr lang="en-US" sz="1800">
                <a:solidFill>
                  <a:srgbClr val="000000"/>
                </a:solidFill>
                <a:cs typeface="Arial" charset="0"/>
              </a:rPr>
              <a:t>(.. but started out in good shape)</a:t>
            </a:r>
          </a:p>
        </p:txBody>
      </p:sp>
      <p:sp>
        <p:nvSpPr>
          <p:cNvPr id="457732" name="TextBox 19"/>
          <p:cNvSpPr txBox="1">
            <a:spLocks noChangeArrowheads="1"/>
          </p:cNvSpPr>
          <p:nvPr/>
        </p:nvSpPr>
        <p:spPr bwMode="auto">
          <a:xfrm>
            <a:off x="5656263" y="998538"/>
            <a:ext cx="2171700" cy="415925"/>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1800">
                <a:solidFill>
                  <a:srgbClr val="000000"/>
                </a:solidFill>
                <a:cs typeface="Arial" charset="0"/>
              </a:rPr>
              <a:t>Assembled using:</a:t>
            </a:r>
          </a:p>
        </p:txBody>
      </p:sp>
      <p:grpSp>
        <p:nvGrpSpPr>
          <p:cNvPr id="457733" name="Group 35"/>
          <p:cNvGrpSpPr>
            <a:grpSpLocks/>
          </p:cNvGrpSpPr>
          <p:nvPr/>
        </p:nvGrpSpPr>
        <p:grpSpPr bwMode="auto">
          <a:xfrm>
            <a:off x="1192213" y="1125538"/>
            <a:ext cx="3508375" cy="852487"/>
            <a:chOff x="1752600" y="1559277"/>
            <a:chExt cx="3508949" cy="853111"/>
          </a:xfrm>
        </p:grpSpPr>
        <p:sp>
          <p:nvSpPr>
            <p:cNvPr id="457742" name="TextBox 1"/>
            <p:cNvSpPr txBox="1">
              <a:spLocks noChangeArrowheads="1"/>
            </p:cNvSpPr>
            <p:nvPr/>
          </p:nvSpPr>
          <p:spPr bwMode="auto">
            <a:xfrm>
              <a:off x="2228673" y="1559277"/>
              <a:ext cx="3032876" cy="646331"/>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solidFill>
                    <a:srgbClr val="008000"/>
                  </a:solidFill>
                  <a:cs typeface="Arial" charset="0"/>
                </a:rPr>
                <a:t>Most improved genome:</a:t>
              </a:r>
            </a:p>
            <a:p>
              <a:pPr algn="ctr" eaLnBrk="0" hangingPunct="0">
                <a:buClr>
                  <a:srgbClr val="063DE8"/>
                </a:buClr>
                <a:buFont typeface="Wingdings" pitchFamily="2" charset="2"/>
                <a:buNone/>
              </a:pPr>
              <a:r>
                <a:rPr lang="en-US" sz="1800">
                  <a:solidFill>
                    <a:srgbClr val="008000"/>
                  </a:solidFill>
                  <a:cs typeface="Arial" charset="0"/>
                </a:rPr>
                <a:t> 53 / 71 (75%) gaps closed</a:t>
              </a:r>
            </a:p>
          </p:txBody>
        </p:sp>
        <p:pic>
          <p:nvPicPr>
            <p:cNvPr id="457743" name="Picture 2"/>
            <p:cNvPicPr>
              <a:picLocks noChangeAspect="1"/>
            </p:cNvPicPr>
            <p:nvPr/>
          </p:nvPicPr>
          <p:blipFill>
            <a:blip r:embed="rId4"/>
            <a:srcRect b="8156"/>
            <a:stretch>
              <a:fillRect/>
            </a:stretch>
          </p:blipFill>
          <p:spPr bwMode="auto">
            <a:xfrm>
              <a:off x="1752600" y="1589618"/>
              <a:ext cx="554567" cy="822770"/>
            </a:xfrm>
            <a:prstGeom prst="rect">
              <a:avLst/>
            </a:prstGeom>
            <a:noFill/>
            <a:ln w="9525">
              <a:noFill/>
              <a:miter lim="800000"/>
              <a:headEnd/>
              <a:tailEnd/>
            </a:ln>
          </p:spPr>
        </p:pic>
      </p:grpSp>
      <p:cxnSp>
        <p:nvCxnSpPr>
          <p:cNvPr id="9" name="Straight Arrow Connector 8"/>
          <p:cNvCxnSpPr/>
          <p:nvPr/>
        </p:nvCxnSpPr>
        <p:spPr>
          <a:xfrm flipH="1">
            <a:off x="1227138" y="1916113"/>
            <a:ext cx="593725" cy="1068387"/>
          </a:xfrm>
          <a:prstGeom prst="straightConnector1">
            <a:avLst/>
          </a:prstGeom>
          <a:ln w="50800">
            <a:solidFill>
              <a:srgbClr val="008000"/>
            </a:solidFill>
            <a:tailEnd type="arrow"/>
          </a:ln>
        </p:spPr>
        <p:style>
          <a:lnRef idx="2">
            <a:schemeClr val="accent1"/>
          </a:lnRef>
          <a:fillRef idx="0">
            <a:schemeClr val="accent1"/>
          </a:fillRef>
          <a:effectRef idx="1">
            <a:schemeClr val="accent1"/>
          </a:effectRef>
          <a:fontRef idx="minor">
            <a:schemeClr val="tx1"/>
          </a:fontRef>
        </p:style>
      </p:cxnSp>
      <p:pic>
        <p:nvPicPr>
          <p:cNvPr id="457735" name="Picture 27"/>
          <p:cNvPicPr>
            <a:picLocks noChangeAspect="1"/>
          </p:cNvPicPr>
          <p:nvPr/>
        </p:nvPicPr>
        <p:blipFill>
          <a:blip r:embed="rId5"/>
          <a:srcRect r="10001"/>
          <a:stretch>
            <a:fillRect/>
          </a:stretch>
        </p:blipFill>
        <p:spPr bwMode="auto">
          <a:xfrm>
            <a:off x="6831013" y="2805113"/>
            <a:ext cx="661987" cy="654050"/>
          </a:xfrm>
          <a:prstGeom prst="rect">
            <a:avLst/>
          </a:prstGeom>
          <a:noFill/>
          <a:ln w="9525">
            <a:noFill/>
            <a:miter lim="800000"/>
            <a:headEnd/>
            <a:tailEnd/>
          </a:ln>
        </p:spPr>
      </p:pic>
      <p:cxnSp>
        <p:nvCxnSpPr>
          <p:cNvPr id="29" name="Straight Arrow Connector 28"/>
          <p:cNvCxnSpPr/>
          <p:nvPr/>
        </p:nvCxnSpPr>
        <p:spPr>
          <a:xfrm>
            <a:off x="7161213" y="3951288"/>
            <a:ext cx="498475" cy="1235075"/>
          </a:xfrm>
          <a:prstGeom prst="straightConnector1">
            <a:avLst/>
          </a:prstGeom>
          <a:ln w="50800">
            <a:solidFill>
              <a:srgbClr val="3366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207250" y="4000500"/>
            <a:ext cx="877888" cy="1227138"/>
          </a:xfrm>
          <a:prstGeom prst="straightConnector1">
            <a:avLst/>
          </a:prstGeom>
          <a:ln w="50800">
            <a:solidFill>
              <a:srgbClr val="336600"/>
            </a:solidFill>
            <a:tailEnd type="arrow"/>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5773738" y="1490663"/>
            <a:ext cx="271462" cy="287337"/>
          </a:xfrm>
          <a:prstGeom prst="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4" name="Rectangle 13"/>
          <p:cNvSpPr/>
          <p:nvPr/>
        </p:nvSpPr>
        <p:spPr>
          <a:xfrm>
            <a:off x="5773738" y="1897063"/>
            <a:ext cx="271462" cy="287337"/>
          </a:xfrm>
          <a:prstGeom prst="rect">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5" name="TextBox 14"/>
          <p:cNvSpPr txBox="1"/>
          <p:nvPr/>
        </p:nvSpPr>
        <p:spPr>
          <a:xfrm>
            <a:off x="6100763" y="1462088"/>
            <a:ext cx="1620837" cy="369887"/>
          </a:xfrm>
          <a:prstGeom prst="rect">
            <a:avLst/>
          </a:prstGeom>
          <a:noFill/>
        </p:spPr>
        <p:txBody>
          <a:bodyPr wrap="none">
            <a:spAutoFit/>
          </a:bodyPr>
          <a:lstStyle/>
          <a:p>
            <a:pPr algn="ctr" eaLnBrk="0" hangingPunct="0">
              <a:spcBef>
                <a:spcPts val="0"/>
              </a:spcBef>
              <a:buClr>
                <a:srgbClr val="063DE8"/>
              </a:buClr>
              <a:buFont typeface="Wingdings" pitchFamily="2" charset="2"/>
              <a:buNone/>
              <a:defRPr/>
            </a:pPr>
            <a:r>
              <a:rPr lang="en-US" sz="1800" dirty="0" err="1">
                <a:solidFill>
                  <a:schemeClr val="bg1">
                    <a:lumMod val="50000"/>
                  </a:schemeClr>
                </a:solidFill>
                <a:latin typeface="Arial" pitchFamily="34" charset="0"/>
                <a:cs typeface="Arial" pitchFamily="34" charset="0"/>
              </a:rPr>
              <a:t>Illumina</a:t>
            </a:r>
            <a:r>
              <a:rPr lang="en-US" sz="1800" dirty="0">
                <a:solidFill>
                  <a:schemeClr val="bg1">
                    <a:lumMod val="50000"/>
                  </a:schemeClr>
                </a:solidFill>
                <a:latin typeface="Arial" pitchFamily="34" charset="0"/>
                <a:cs typeface="Arial" pitchFamily="34" charset="0"/>
              </a:rPr>
              <a:t> only</a:t>
            </a:r>
          </a:p>
        </p:txBody>
      </p:sp>
      <p:sp>
        <p:nvSpPr>
          <p:cNvPr id="457741" name="TextBox 15"/>
          <p:cNvSpPr txBox="1">
            <a:spLocks noChangeArrowheads="1"/>
          </p:cNvSpPr>
          <p:nvPr/>
        </p:nvSpPr>
        <p:spPr bwMode="auto">
          <a:xfrm>
            <a:off x="6100763" y="1851025"/>
            <a:ext cx="2108200" cy="36988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1800">
                <a:solidFill>
                  <a:srgbClr val="0000FF"/>
                </a:solidFill>
                <a:cs typeface="Arial" charset="0"/>
              </a:rPr>
              <a:t>Illumina + PacBio</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Chart 34"/>
          <p:cNvGraphicFramePr>
            <a:graphicFrameLocks/>
          </p:cNvGraphicFramePr>
          <p:nvPr/>
        </p:nvGraphicFramePr>
        <p:xfrm>
          <a:off x="0" y="1841500"/>
          <a:ext cx="9144000" cy="4514850"/>
        </p:xfrm>
        <a:graphic>
          <a:graphicData uri="http://schemas.openxmlformats.org/drawingml/2006/chart">
            <c:chart xmlns:c="http://schemas.openxmlformats.org/drawingml/2006/chart" xmlns:r="http://schemas.openxmlformats.org/officeDocument/2006/relationships" r:id="rId3"/>
          </a:graphicData>
        </a:graphic>
      </p:graphicFrame>
      <p:sp>
        <p:nvSpPr>
          <p:cNvPr id="459778" name="Rectangle 3"/>
          <p:cNvSpPr>
            <a:spLocks noChangeArrowheads="1"/>
          </p:cNvSpPr>
          <p:nvPr/>
        </p:nvSpPr>
        <p:spPr bwMode="auto">
          <a:xfrm>
            <a:off x="1163638" y="-93663"/>
            <a:ext cx="7535862" cy="954088"/>
          </a:xfrm>
          <a:prstGeom prst="rect">
            <a:avLst/>
          </a:prstGeom>
          <a:noFill/>
          <a:ln w="9525">
            <a:noFill/>
            <a:miter lim="800000"/>
            <a:headEnd/>
            <a:tailEnd/>
          </a:ln>
        </p:spPr>
        <p:txBody>
          <a:bodyPr>
            <a:spAutoFit/>
          </a:bodyPr>
          <a:lstStyle/>
          <a:p>
            <a:pPr algn="ctr"/>
            <a:r>
              <a:rPr lang="en-US">
                <a:solidFill>
                  <a:srgbClr val="FFFFFF"/>
                </a:solidFill>
                <a:cs typeface="Arial" charset="0"/>
              </a:rPr>
              <a:t>PacBio assembly improvement is greatest for genomes with high GC content</a:t>
            </a:r>
          </a:p>
        </p:txBody>
      </p:sp>
      <p:cxnSp>
        <p:nvCxnSpPr>
          <p:cNvPr id="6" name="Straight Connector 5"/>
          <p:cNvCxnSpPr/>
          <p:nvPr/>
        </p:nvCxnSpPr>
        <p:spPr>
          <a:xfrm flipV="1">
            <a:off x="1268413" y="2921000"/>
            <a:ext cx="3208337" cy="11113"/>
          </a:xfrm>
          <a:prstGeom prst="line">
            <a:avLst/>
          </a:prstGeom>
          <a:ln w="50800">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4792663" y="3640138"/>
            <a:ext cx="3208337" cy="11112"/>
          </a:xfrm>
          <a:prstGeom prst="line">
            <a:avLst/>
          </a:prstGeom>
          <a:ln w="50800">
            <a:solidFill>
              <a:srgbClr val="008000"/>
            </a:solidFill>
          </a:ln>
        </p:spPr>
        <p:style>
          <a:lnRef idx="2">
            <a:schemeClr val="accent1"/>
          </a:lnRef>
          <a:fillRef idx="0">
            <a:schemeClr val="accent1"/>
          </a:fillRef>
          <a:effectRef idx="1">
            <a:schemeClr val="accent1"/>
          </a:effectRef>
          <a:fontRef idx="minor">
            <a:schemeClr val="tx1"/>
          </a:fontRef>
        </p:style>
      </p:cxnSp>
      <p:sp>
        <p:nvSpPr>
          <p:cNvPr id="459781" name="TextBox 11"/>
          <p:cNvSpPr txBox="1">
            <a:spLocks noChangeArrowheads="1"/>
          </p:cNvSpPr>
          <p:nvPr/>
        </p:nvSpPr>
        <p:spPr bwMode="auto">
          <a:xfrm>
            <a:off x="1216025" y="1598613"/>
            <a:ext cx="3248025" cy="646112"/>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1800" b="0" dirty="0">
                <a:solidFill>
                  <a:srgbClr val="000000"/>
                </a:solidFill>
                <a:cs typeface="Arial" charset="0"/>
              </a:rPr>
              <a:t>MOST improved genomes</a:t>
            </a:r>
          </a:p>
          <a:p>
            <a:pPr algn="ctr" eaLnBrk="0" hangingPunct="0">
              <a:buClr>
                <a:srgbClr val="063DE8"/>
              </a:buClr>
              <a:buFont typeface="Wingdings" pitchFamily="2" charset="2"/>
              <a:buNone/>
            </a:pPr>
            <a:r>
              <a:rPr lang="en-US" sz="1800" b="0" dirty="0">
                <a:solidFill>
                  <a:srgbClr val="000000"/>
                </a:solidFill>
                <a:cs typeface="Arial" charset="0"/>
              </a:rPr>
              <a:t>average </a:t>
            </a:r>
            <a:r>
              <a:rPr lang="en-US" sz="1800" dirty="0">
                <a:solidFill>
                  <a:srgbClr val="000000"/>
                </a:solidFill>
                <a:cs typeface="Arial" charset="0"/>
              </a:rPr>
              <a:t>66% </a:t>
            </a:r>
            <a:r>
              <a:rPr lang="en-US" sz="1800" dirty="0" smtClean="0">
                <a:solidFill>
                  <a:srgbClr val="000000"/>
                </a:solidFill>
                <a:cs typeface="Arial" charset="0"/>
              </a:rPr>
              <a:t>GC</a:t>
            </a:r>
            <a:endParaRPr lang="en-US" sz="1800" dirty="0">
              <a:solidFill>
                <a:srgbClr val="000000"/>
              </a:solidFill>
              <a:cs typeface="Arial" charset="0"/>
            </a:endParaRPr>
          </a:p>
        </p:txBody>
      </p:sp>
      <p:sp>
        <p:nvSpPr>
          <p:cNvPr id="459782" name="TextBox 21"/>
          <p:cNvSpPr txBox="1">
            <a:spLocks noChangeArrowheads="1"/>
          </p:cNvSpPr>
          <p:nvPr/>
        </p:nvSpPr>
        <p:spPr bwMode="auto">
          <a:xfrm>
            <a:off x="4814888" y="2370138"/>
            <a:ext cx="3111500" cy="646112"/>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1800" b="0" dirty="0">
                <a:solidFill>
                  <a:srgbClr val="000000"/>
                </a:solidFill>
                <a:cs typeface="Arial" charset="0"/>
              </a:rPr>
              <a:t>LEAST improved genomes</a:t>
            </a:r>
          </a:p>
          <a:p>
            <a:pPr algn="ctr" eaLnBrk="0" hangingPunct="0">
              <a:buClr>
                <a:srgbClr val="063DE8"/>
              </a:buClr>
              <a:buFont typeface="Wingdings" pitchFamily="2" charset="2"/>
              <a:buNone/>
            </a:pPr>
            <a:r>
              <a:rPr lang="en-US" sz="1800" b="0" dirty="0">
                <a:solidFill>
                  <a:srgbClr val="000000"/>
                </a:solidFill>
                <a:cs typeface="Arial" charset="0"/>
              </a:rPr>
              <a:t>average </a:t>
            </a:r>
            <a:r>
              <a:rPr lang="en-US" sz="1800" dirty="0">
                <a:solidFill>
                  <a:srgbClr val="000000"/>
                </a:solidFill>
                <a:cs typeface="Arial" charset="0"/>
              </a:rPr>
              <a:t>56% </a:t>
            </a:r>
            <a:r>
              <a:rPr lang="en-US" sz="1800" dirty="0" smtClean="0">
                <a:solidFill>
                  <a:srgbClr val="000000"/>
                </a:solidFill>
                <a:cs typeface="Arial" charset="0"/>
              </a:rPr>
              <a:t>GC</a:t>
            </a:r>
            <a:endParaRPr lang="en-US" sz="1800" dirty="0">
              <a:solidFill>
                <a:srgbClr val="000000"/>
              </a:solidFill>
              <a:cs typeface="Arial" charset="0"/>
            </a:endParaRPr>
          </a:p>
        </p:txBody>
      </p:sp>
      <p:sp>
        <p:nvSpPr>
          <p:cNvPr id="8" name="Rectangle 7"/>
          <p:cNvSpPr/>
          <p:nvPr/>
        </p:nvSpPr>
        <p:spPr>
          <a:xfrm>
            <a:off x="187325" y="5326063"/>
            <a:ext cx="8778875" cy="1273175"/>
          </a:xfrm>
          <a:prstGeom prst="rect">
            <a:avLst/>
          </a:prstGeom>
          <a:solidFill>
            <a:srgbClr val="FFFF00"/>
          </a:solidFill>
          <a:ln w="25400">
            <a:solidFill>
              <a:schemeClr val="tx1"/>
            </a:solidFill>
          </a:ln>
        </p:spPr>
        <p:txBody>
          <a:bodyPr>
            <a:spAutoFit/>
          </a:bodyPr>
          <a:lstStyle/>
          <a:p>
            <a:pPr>
              <a:spcBef>
                <a:spcPct val="20000"/>
              </a:spcBef>
              <a:buFont typeface="Wingdings" pitchFamily="2" charset="2"/>
              <a:buNone/>
              <a:defRPr/>
            </a:pPr>
            <a:r>
              <a:rPr lang="en-US" sz="2400" kern="0" dirty="0">
                <a:solidFill>
                  <a:srgbClr val="000000"/>
                </a:solidFill>
                <a:latin typeface="Arial"/>
                <a:cs typeface="Arial"/>
              </a:rPr>
              <a:t>Conclusion:</a:t>
            </a:r>
          </a:p>
          <a:p>
            <a:pPr>
              <a:spcBef>
                <a:spcPct val="20000"/>
              </a:spcBef>
              <a:buFont typeface="Wingdings" pitchFamily="2" charset="2"/>
              <a:buNone/>
              <a:defRPr/>
            </a:pPr>
            <a:r>
              <a:rPr lang="en-US" sz="2400" kern="0" dirty="0">
                <a:solidFill>
                  <a:srgbClr val="000000"/>
                </a:solidFill>
                <a:latin typeface="Arial"/>
                <a:cs typeface="Arial"/>
              </a:rPr>
              <a:t>3</a:t>
            </a:r>
            <a:r>
              <a:rPr lang="en-US" sz="2400" kern="0" baseline="30000" dirty="0">
                <a:solidFill>
                  <a:srgbClr val="000000"/>
                </a:solidFill>
                <a:latin typeface="Arial"/>
                <a:cs typeface="Arial"/>
              </a:rPr>
              <a:t>rd</a:t>
            </a:r>
            <a:r>
              <a:rPr lang="en-US" sz="2400" kern="0" dirty="0">
                <a:solidFill>
                  <a:srgbClr val="000000"/>
                </a:solidFill>
                <a:latin typeface="Arial"/>
                <a:cs typeface="Arial"/>
              </a:rPr>
              <a:t> generation sequencing is a </a:t>
            </a:r>
            <a:r>
              <a:rPr lang="en-US" sz="2400" kern="0" dirty="0" smtClean="0">
                <a:solidFill>
                  <a:srgbClr val="000000"/>
                </a:solidFill>
                <a:latin typeface="Arial"/>
                <a:cs typeface="Arial"/>
              </a:rPr>
              <a:t>excellent </a:t>
            </a:r>
            <a:r>
              <a:rPr lang="en-US" sz="2400" kern="0" dirty="0">
                <a:solidFill>
                  <a:srgbClr val="000000"/>
                </a:solidFill>
                <a:latin typeface="Arial"/>
                <a:cs typeface="Arial"/>
              </a:rPr>
              <a:t>tool for better assemblies, especially for </a:t>
            </a:r>
            <a:r>
              <a:rPr lang="en-US" sz="2400" kern="0" dirty="0" smtClean="0">
                <a:solidFill>
                  <a:srgbClr val="000000"/>
                </a:solidFill>
                <a:latin typeface="Arial"/>
                <a:cs typeface="Arial"/>
              </a:rPr>
              <a:t>GC-rich </a:t>
            </a:r>
            <a:r>
              <a:rPr lang="en-US" sz="2400" kern="0" dirty="0">
                <a:solidFill>
                  <a:srgbClr val="000000"/>
                </a:solidFill>
                <a:latin typeface="Arial"/>
                <a:cs typeface="Arial"/>
              </a:rPr>
              <a:t>genomes</a:t>
            </a:r>
            <a:r>
              <a:rPr lang="en-US" sz="2400" kern="0" dirty="0" smtClean="0">
                <a:solidFill>
                  <a:srgbClr val="000000"/>
                </a:solidFill>
                <a:latin typeface="Arial"/>
                <a:cs typeface="Arial"/>
              </a:rPr>
              <a:t>.</a:t>
            </a:r>
            <a:endParaRPr lang="en-US" sz="2400" kern="0" dirty="0">
              <a:solidFill>
                <a:srgbClr val="000000"/>
              </a:solidFill>
              <a:latin typeface="Arial"/>
              <a:cs typeface="Aria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1" name="Rectangle 6"/>
          <p:cNvSpPr>
            <a:spLocks noChangeArrowheads="1"/>
          </p:cNvSpPr>
          <p:nvPr/>
        </p:nvSpPr>
        <p:spPr bwMode="auto">
          <a:xfrm>
            <a:off x="838200" y="304800"/>
            <a:ext cx="7772400" cy="609600"/>
          </a:xfrm>
          <a:prstGeom prst="rect">
            <a:avLst/>
          </a:prstGeom>
          <a:noFill/>
          <a:ln w="9525">
            <a:noFill/>
            <a:miter lim="800000"/>
            <a:headEnd/>
            <a:tailEnd/>
          </a:ln>
        </p:spPr>
        <p:txBody>
          <a:bodyPr anchor="ctr"/>
          <a:lstStyle/>
          <a:p>
            <a:pPr algn="ctr" eaLnBrk="0" hangingPunct="0">
              <a:lnSpc>
                <a:spcPct val="120000"/>
              </a:lnSpc>
              <a:spcBef>
                <a:spcPct val="50000"/>
              </a:spcBef>
              <a:buClr>
                <a:srgbClr val="063DE8"/>
              </a:buClr>
              <a:buFont typeface="Wingdings" pitchFamily="2" charset="2"/>
              <a:buChar char="Ø"/>
            </a:pPr>
            <a:endParaRPr lang="en-US" sz="3200" b="0">
              <a:solidFill>
                <a:schemeClr val="tx2"/>
              </a:solidFill>
            </a:endParaRPr>
          </a:p>
        </p:txBody>
      </p:sp>
      <p:grpSp>
        <p:nvGrpSpPr>
          <p:cNvPr id="143362" name="Group 15"/>
          <p:cNvGrpSpPr>
            <a:grpSpLocks/>
          </p:cNvGrpSpPr>
          <p:nvPr/>
        </p:nvGrpSpPr>
        <p:grpSpPr bwMode="auto">
          <a:xfrm>
            <a:off x="1682750" y="1262063"/>
            <a:ext cx="5775325" cy="3643312"/>
            <a:chOff x="1682785" y="1066801"/>
            <a:chExt cx="5775256" cy="4800600"/>
          </a:xfrm>
        </p:grpSpPr>
        <p:graphicFrame>
          <p:nvGraphicFramePr>
            <p:cNvPr id="25" name="Chart 24"/>
            <p:cNvGraphicFramePr/>
            <p:nvPr/>
          </p:nvGraphicFramePr>
          <p:xfrm>
            <a:off x="1682785" y="1066801"/>
            <a:ext cx="5775256" cy="4800600"/>
          </p:xfrm>
          <a:graphic>
            <a:graphicData uri="http://schemas.openxmlformats.org/drawingml/2006/chart">
              <c:chart xmlns:c="http://schemas.openxmlformats.org/drawingml/2006/chart" xmlns:r="http://schemas.openxmlformats.org/officeDocument/2006/relationships" r:id="rId4"/>
            </a:graphicData>
          </a:graphic>
        </p:graphicFrame>
        <p:sp>
          <p:nvSpPr>
            <p:cNvPr id="143375" name="TextBox 28"/>
            <p:cNvSpPr txBox="1">
              <a:spLocks noChangeArrowheads="1"/>
            </p:cNvSpPr>
            <p:nvPr/>
          </p:nvSpPr>
          <p:spPr bwMode="auto">
            <a:xfrm>
              <a:off x="5924963" y="4562475"/>
              <a:ext cx="926857" cy="40011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FF0000"/>
                  </a:solidFill>
                </a:rPr>
                <a:t>150bp</a:t>
              </a:r>
            </a:p>
          </p:txBody>
        </p:sp>
        <p:sp>
          <p:nvSpPr>
            <p:cNvPr id="143376" name="TextBox 29"/>
            <p:cNvSpPr txBox="1">
              <a:spLocks noChangeArrowheads="1"/>
            </p:cNvSpPr>
            <p:nvPr/>
          </p:nvSpPr>
          <p:spPr bwMode="auto">
            <a:xfrm>
              <a:off x="4106985" y="4048125"/>
              <a:ext cx="926857" cy="40011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FF0000"/>
                  </a:solidFill>
                </a:rPr>
                <a:t>450bp</a:t>
              </a:r>
            </a:p>
          </p:txBody>
        </p:sp>
        <p:sp>
          <p:nvSpPr>
            <p:cNvPr id="143377" name="TextBox 13"/>
            <p:cNvSpPr txBox="1">
              <a:spLocks noChangeArrowheads="1"/>
            </p:cNvSpPr>
            <p:nvPr/>
          </p:nvSpPr>
          <p:spPr bwMode="auto">
            <a:xfrm>
              <a:off x="2249156" y="3511097"/>
              <a:ext cx="926857" cy="40011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FF0000"/>
                  </a:solidFill>
                </a:rPr>
                <a:t>650bp</a:t>
              </a:r>
            </a:p>
          </p:txBody>
        </p:sp>
      </p:grpSp>
      <p:sp>
        <p:nvSpPr>
          <p:cNvPr id="143363" name="Right Brace 18"/>
          <p:cNvSpPr>
            <a:spLocks/>
          </p:cNvSpPr>
          <p:nvPr/>
        </p:nvSpPr>
        <p:spPr bwMode="auto">
          <a:xfrm rot="5400000">
            <a:off x="3463925" y="3551238"/>
            <a:ext cx="327025" cy="2876550"/>
          </a:xfrm>
          <a:prstGeom prst="rightBrace">
            <a:avLst>
              <a:gd name="adj1" fmla="val 8307"/>
              <a:gd name="adj2" fmla="val 50000"/>
            </a:avLst>
          </a:prstGeom>
          <a:no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3364" name="TextBox 19"/>
          <p:cNvSpPr txBox="1">
            <a:spLocks noChangeArrowheads="1"/>
          </p:cNvSpPr>
          <p:nvPr/>
        </p:nvSpPr>
        <p:spPr bwMode="auto">
          <a:xfrm>
            <a:off x="2528888" y="4173538"/>
            <a:ext cx="327025" cy="3048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0070C0"/>
                </a:solidFill>
              </a:rPr>
              <a:t>1</a:t>
            </a:r>
          </a:p>
        </p:txBody>
      </p:sp>
      <p:sp>
        <p:nvSpPr>
          <p:cNvPr id="143365" name="TextBox 20"/>
          <p:cNvSpPr txBox="1">
            <a:spLocks noChangeArrowheads="1"/>
          </p:cNvSpPr>
          <p:nvPr/>
        </p:nvSpPr>
        <p:spPr bwMode="auto">
          <a:xfrm>
            <a:off x="2330450" y="3527425"/>
            <a:ext cx="755650" cy="3048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00B050"/>
                </a:solidFill>
              </a:rPr>
              <a:t>$400</a:t>
            </a:r>
          </a:p>
        </p:txBody>
      </p:sp>
      <p:sp>
        <p:nvSpPr>
          <p:cNvPr id="143366" name="TextBox 22"/>
          <p:cNvSpPr txBox="1">
            <a:spLocks noChangeArrowheads="1"/>
          </p:cNvSpPr>
          <p:nvPr/>
        </p:nvSpPr>
        <p:spPr bwMode="auto">
          <a:xfrm>
            <a:off x="3602038" y="4186238"/>
            <a:ext cx="612775" cy="3048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00B050"/>
                </a:solidFill>
              </a:rPr>
              <a:t>$15</a:t>
            </a:r>
          </a:p>
        </p:txBody>
      </p:sp>
      <p:sp>
        <p:nvSpPr>
          <p:cNvPr id="143367" name="TextBox 23"/>
          <p:cNvSpPr txBox="1">
            <a:spLocks noChangeArrowheads="1"/>
          </p:cNvSpPr>
          <p:nvPr/>
        </p:nvSpPr>
        <p:spPr bwMode="auto">
          <a:xfrm>
            <a:off x="6724650" y="4186238"/>
            <a:ext cx="682625" cy="3048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00B050"/>
                </a:solidFill>
              </a:rPr>
              <a:t>$0.1</a:t>
            </a:r>
          </a:p>
        </p:txBody>
      </p:sp>
      <p:sp>
        <p:nvSpPr>
          <p:cNvPr id="143368" name="TextBox 26"/>
          <p:cNvSpPr txBox="1">
            <a:spLocks noChangeArrowheads="1"/>
          </p:cNvSpPr>
          <p:nvPr/>
        </p:nvSpPr>
        <p:spPr bwMode="auto">
          <a:xfrm>
            <a:off x="4143375" y="4013200"/>
            <a:ext cx="825500" cy="3048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0070C0"/>
                </a:solidFill>
              </a:rPr>
              <a:t>1,000</a:t>
            </a:r>
          </a:p>
        </p:txBody>
      </p:sp>
      <p:sp>
        <p:nvSpPr>
          <p:cNvPr id="143369" name="TextBox 27"/>
          <p:cNvSpPr txBox="1">
            <a:spLocks noChangeArrowheads="1"/>
          </p:cNvSpPr>
          <p:nvPr/>
        </p:nvSpPr>
        <p:spPr bwMode="auto">
          <a:xfrm>
            <a:off x="5924550" y="1328738"/>
            <a:ext cx="968375" cy="3048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solidFill>
                  <a:srgbClr val="0070C0"/>
                </a:solidFill>
              </a:rPr>
              <a:t>20,000</a:t>
            </a:r>
          </a:p>
        </p:txBody>
      </p:sp>
      <p:sp>
        <p:nvSpPr>
          <p:cNvPr id="143370" name="TextBox 34"/>
          <p:cNvSpPr txBox="1">
            <a:spLocks noChangeArrowheads="1"/>
          </p:cNvSpPr>
          <p:nvPr/>
        </p:nvSpPr>
        <p:spPr bwMode="auto">
          <a:xfrm>
            <a:off x="1736725" y="5122863"/>
            <a:ext cx="3792538" cy="708025"/>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t>Traditional genome sequencing technology</a:t>
            </a:r>
          </a:p>
        </p:txBody>
      </p:sp>
      <p:sp>
        <p:nvSpPr>
          <p:cNvPr id="143371" name="TextBox 37"/>
          <p:cNvSpPr txBox="1">
            <a:spLocks noChangeArrowheads="1"/>
          </p:cNvSpPr>
          <p:nvPr/>
        </p:nvSpPr>
        <p:spPr bwMode="auto">
          <a:xfrm>
            <a:off x="4549775" y="5240338"/>
            <a:ext cx="3792538" cy="400050"/>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t>Short-read</a:t>
            </a:r>
          </a:p>
        </p:txBody>
      </p:sp>
      <p:sp>
        <p:nvSpPr>
          <p:cNvPr id="42" name="Rectangle 2"/>
          <p:cNvSpPr>
            <a:spLocks noGrp="1"/>
          </p:cNvSpPr>
          <p:nvPr>
            <p:ph type="title"/>
          </p:nvPr>
        </p:nvSpPr>
        <p:spPr>
          <a:xfrm>
            <a:off x="1757363" y="-101600"/>
            <a:ext cx="5629275" cy="1143000"/>
          </a:xfrm>
        </p:spPr>
        <p:txBody>
          <a:bodyPr/>
          <a:lstStyle/>
          <a:p>
            <a:pPr eaLnBrk="1" hangingPunct="1">
              <a:defRPr/>
            </a:pPr>
            <a:r>
              <a:rPr lang="en-US" sz="2800" dirty="0" smtClean="0"/>
              <a:t>Why sequence genomes using short reads?</a:t>
            </a:r>
          </a:p>
        </p:txBody>
      </p:sp>
    </p:spTree>
    <p:custDataLst>
      <p:tags r:id="rId1"/>
    </p:custDataLst>
    <p:extLst>
      <p:ext uri="{BB962C8B-B14F-4D97-AF65-F5344CB8AC3E}">
        <p14:creationId xmlns:p14="http://schemas.microsoft.com/office/powerpoint/2010/main" val="3012857490"/>
      </p:ext>
    </p:extLst>
  </p:cSld>
  <p:clrMapOvr>
    <a:masterClrMapping/>
  </p:clrMapOvr>
  <p:transition xmlns:p14="http://schemas.microsoft.com/office/powerpoint/2010/main" spd="slow" advTm="240"/>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66" name="Rectangle 2"/>
          <p:cNvSpPr>
            <a:spLocks noGrp="1"/>
          </p:cNvSpPr>
          <p:nvPr>
            <p:ph type="title"/>
          </p:nvPr>
        </p:nvSpPr>
        <p:spPr>
          <a:xfrm>
            <a:off x="1346200" y="0"/>
            <a:ext cx="7135813" cy="838200"/>
          </a:xfrm>
        </p:spPr>
        <p:txBody>
          <a:bodyPr/>
          <a:lstStyle/>
          <a:p>
            <a:pPr eaLnBrk="1" hangingPunct="1">
              <a:defRPr/>
            </a:pPr>
            <a:r>
              <a:rPr lang="en-US" dirty="0" smtClean="0"/>
              <a:t>Short read genome sequencing</a:t>
            </a:r>
          </a:p>
        </p:txBody>
      </p:sp>
      <p:sp>
        <p:nvSpPr>
          <p:cNvPr id="9" name="TextBox 8"/>
          <p:cNvSpPr txBox="1">
            <a:spLocks noChangeArrowheads="1"/>
          </p:cNvSpPr>
          <p:nvPr/>
        </p:nvSpPr>
        <p:spPr bwMode="auto">
          <a:xfrm>
            <a:off x="65088" y="6067425"/>
            <a:ext cx="9042400" cy="595313"/>
          </a:xfrm>
          <a:prstGeom prst="rect">
            <a:avLst/>
          </a:prstGeom>
          <a:solidFill>
            <a:srgbClr val="FFFF00"/>
          </a:solid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a:t>How do we assemble this data back into a genome?</a:t>
            </a:r>
          </a:p>
        </p:txBody>
      </p:sp>
      <p:grpSp>
        <p:nvGrpSpPr>
          <p:cNvPr id="154" name="Group 153"/>
          <p:cNvGrpSpPr>
            <a:grpSpLocks/>
          </p:cNvGrpSpPr>
          <p:nvPr/>
        </p:nvGrpSpPr>
        <p:grpSpPr bwMode="auto">
          <a:xfrm>
            <a:off x="455613" y="1120775"/>
            <a:ext cx="6613525" cy="1849438"/>
            <a:chOff x="455594" y="1121150"/>
            <a:chExt cx="6612866" cy="1848332"/>
          </a:xfrm>
        </p:grpSpPr>
        <p:sp>
          <p:nvSpPr>
            <p:cNvPr id="145520" name="Rectangle 6"/>
            <p:cNvSpPr>
              <a:spLocks noChangeArrowheads="1"/>
            </p:cNvSpPr>
            <p:nvPr/>
          </p:nvSpPr>
          <p:spPr bwMode="auto">
            <a:xfrm>
              <a:off x="1924960" y="1395189"/>
              <a:ext cx="5143500" cy="17235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21" name="TextBox 18"/>
            <p:cNvSpPr txBox="1">
              <a:spLocks noChangeArrowheads="1"/>
            </p:cNvSpPr>
            <p:nvPr/>
          </p:nvSpPr>
          <p:spPr bwMode="auto">
            <a:xfrm>
              <a:off x="676704" y="1121150"/>
              <a:ext cx="1281120" cy="707886"/>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Genomic</a:t>
              </a:r>
            </a:p>
            <a:p>
              <a:pPr algn="ctr" eaLnBrk="0" hangingPunct="0">
                <a:buClr>
                  <a:srgbClr val="063DE8"/>
                </a:buClr>
                <a:buFont typeface="Wingdings" pitchFamily="2" charset="2"/>
                <a:buNone/>
              </a:pPr>
              <a:r>
                <a:rPr lang="en-US" sz="2000"/>
                <a:t>DNA</a:t>
              </a:r>
            </a:p>
          </p:txBody>
        </p:sp>
        <p:sp>
          <p:nvSpPr>
            <p:cNvPr id="145522" name="Down Arrow 7"/>
            <p:cNvSpPr>
              <a:spLocks noChangeArrowheads="1"/>
            </p:cNvSpPr>
            <p:nvPr/>
          </p:nvSpPr>
          <p:spPr bwMode="auto">
            <a:xfrm rot="2850746">
              <a:off x="2904103" y="1653421"/>
              <a:ext cx="344084" cy="643396"/>
            </a:xfrm>
            <a:prstGeom prst="downArrow">
              <a:avLst>
                <a:gd name="adj1" fmla="val 50000"/>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nvGrpSpPr>
            <p:cNvPr id="145523" name="Group 39"/>
            <p:cNvGrpSpPr>
              <a:grpSpLocks/>
            </p:cNvGrpSpPr>
            <p:nvPr/>
          </p:nvGrpSpPr>
          <p:grpSpPr bwMode="auto">
            <a:xfrm>
              <a:off x="1912123" y="2428428"/>
              <a:ext cx="1638300" cy="416375"/>
              <a:chOff x="1083860" y="2781300"/>
              <a:chExt cx="1638300" cy="495300"/>
            </a:xfrm>
          </p:grpSpPr>
          <p:sp>
            <p:nvSpPr>
              <p:cNvPr id="145526" name="Rectangle 14"/>
              <p:cNvSpPr>
                <a:spLocks noChangeArrowheads="1"/>
              </p:cNvSpPr>
              <p:nvPr/>
            </p:nvSpPr>
            <p:spPr bwMode="auto">
              <a:xfrm>
                <a:off x="1248960" y="2781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27" name="Rectangle 19"/>
              <p:cNvSpPr>
                <a:spLocks noChangeArrowheads="1"/>
              </p:cNvSpPr>
              <p:nvPr/>
            </p:nvSpPr>
            <p:spPr bwMode="auto">
              <a:xfrm>
                <a:off x="1642660" y="30480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28" name="Rectangle 20"/>
              <p:cNvSpPr>
                <a:spLocks noChangeArrowheads="1"/>
              </p:cNvSpPr>
              <p:nvPr/>
            </p:nvSpPr>
            <p:spPr bwMode="auto">
              <a:xfrm>
                <a:off x="1896660" y="28575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29" name="Rectangle 21"/>
              <p:cNvSpPr>
                <a:spLocks noChangeArrowheads="1"/>
              </p:cNvSpPr>
              <p:nvPr/>
            </p:nvSpPr>
            <p:spPr bwMode="auto">
              <a:xfrm>
                <a:off x="2277660" y="3162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30" name="Rectangle 22"/>
              <p:cNvSpPr>
                <a:spLocks noChangeArrowheads="1"/>
              </p:cNvSpPr>
              <p:nvPr/>
            </p:nvSpPr>
            <p:spPr bwMode="auto">
              <a:xfrm>
                <a:off x="2468160" y="28829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31" name="Rectangle 23"/>
              <p:cNvSpPr>
                <a:spLocks noChangeArrowheads="1"/>
              </p:cNvSpPr>
              <p:nvPr/>
            </p:nvSpPr>
            <p:spPr bwMode="auto">
              <a:xfrm>
                <a:off x="1083860" y="30734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sp>
          <p:nvSpPr>
            <p:cNvPr id="145524" name="TextBox 30"/>
            <p:cNvSpPr txBox="1">
              <a:spLocks noChangeArrowheads="1"/>
            </p:cNvSpPr>
            <p:nvPr/>
          </p:nvSpPr>
          <p:spPr bwMode="auto">
            <a:xfrm>
              <a:off x="455594" y="2268226"/>
              <a:ext cx="1411147" cy="701256"/>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270 bp</a:t>
              </a:r>
            </a:p>
            <a:p>
              <a:pPr algn="ctr" eaLnBrk="0" hangingPunct="0">
                <a:buClr>
                  <a:srgbClr val="063DE8"/>
                </a:buClr>
                <a:buFont typeface="Wingdings" pitchFamily="2" charset="2"/>
                <a:buNone/>
              </a:pPr>
              <a:r>
                <a:rPr lang="en-US" sz="2000"/>
                <a:t>fragments</a:t>
              </a:r>
            </a:p>
          </p:txBody>
        </p:sp>
        <p:sp>
          <p:nvSpPr>
            <p:cNvPr id="145525" name="TextBox 143"/>
            <p:cNvSpPr txBox="1">
              <a:spLocks noChangeArrowheads="1"/>
            </p:cNvSpPr>
            <p:nvPr/>
          </p:nvSpPr>
          <p:spPr bwMode="auto">
            <a:xfrm>
              <a:off x="3324566" y="1648324"/>
              <a:ext cx="2336001" cy="707886"/>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u="sng"/>
                <a:t>Random </a:t>
              </a:r>
              <a:r>
                <a:rPr lang="en-US" sz="2000"/>
                <a:t>fragmentation</a:t>
              </a:r>
            </a:p>
          </p:txBody>
        </p:sp>
      </p:grpSp>
      <p:grpSp>
        <p:nvGrpSpPr>
          <p:cNvPr id="156" name="Group 155"/>
          <p:cNvGrpSpPr>
            <a:grpSpLocks/>
          </p:cNvGrpSpPr>
          <p:nvPr/>
        </p:nvGrpSpPr>
        <p:grpSpPr bwMode="auto">
          <a:xfrm>
            <a:off x="5151438" y="1809750"/>
            <a:ext cx="3978275" cy="3841898"/>
            <a:chOff x="5152016" y="1810335"/>
            <a:chExt cx="3977474" cy="3841750"/>
          </a:xfrm>
        </p:grpSpPr>
        <p:grpSp>
          <p:nvGrpSpPr>
            <p:cNvPr id="145461" name="Group 40"/>
            <p:cNvGrpSpPr>
              <a:grpSpLocks/>
            </p:cNvGrpSpPr>
            <p:nvPr/>
          </p:nvGrpSpPr>
          <p:grpSpPr bwMode="auto">
            <a:xfrm>
              <a:off x="5152016" y="2348639"/>
              <a:ext cx="2235200" cy="533814"/>
              <a:chOff x="5524500" y="2933700"/>
              <a:chExt cx="2235200" cy="635000"/>
            </a:xfrm>
          </p:grpSpPr>
          <p:sp>
            <p:nvSpPr>
              <p:cNvPr id="145514" name="Rectangle 24"/>
              <p:cNvSpPr>
                <a:spLocks noChangeArrowheads="1"/>
              </p:cNvSpPr>
              <p:nvPr/>
            </p:nvSpPr>
            <p:spPr bwMode="auto">
              <a:xfrm>
                <a:off x="5689600" y="2946400"/>
                <a:ext cx="698500" cy="127000"/>
              </a:xfrm>
              <a:prstGeom prst="rect">
                <a:avLst/>
              </a:prstGeom>
              <a:solidFill>
                <a:srgbClr val="336600"/>
              </a:solidFill>
              <a:ln w="9525" algn="ctr">
                <a:noFill/>
                <a:round/>
                <a:headEnd/>
                <a:tailEnd/>
              </a:ln>
            </p:spPr>
            <p:txBody>
              <a:bodyPr/>
              <a:lstStyle/>
              <a:p>
                <a:pPr marL="4572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15" name="Rectangle 25"/>
              <p:cNvSpPr>
                <a:spLocks noChangeArrowheads="1"/>
              </p:cNvSpPr>
              <p:nvPr/>
            </p:nvSpPr>
            <p:spPr bwMode="auto">
              <a:xfrm>
                <a:off x="6210300" y="3441700"/>
                <a:ext cx="698500" cy="1270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16" name="Rectangle 26"/>
              <p:cNvSpPr>
                <a:spLocks noChangeArrowheads="1"/>
              </p:cNvSpPr>
              <p:nvPr/>
            </p:nvSpPr>
            <p:spPr bwMode="auto">
              <a:xfrm>
                <a:off x="6400800" y="3136900"/>
                <a:ext cx="698500" cy="127000"/>
              </a:xfrm>
              <a:prstGeom prst="rect">
                <a:avLst/>
              </a:prstGeom>
              <a:solidFill>
                <a:srgbClr val="336600"/>
              </a:solidFill>
              <a:ln w="9525" algn="ctr">
                <a:noFill/>
                <a:round/>
                <a:headEnd/>
                <a:tailEnd/>
              </a:ln>
            </p:spPr>
            <p:txBody>
              <a:bodyPr/>
              <a:lstStyle/>
              <a:p>
                <a:pPr marL="4572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17" name="Rectangle 27"/>
              <p:cNvSpPr>
                <a:spLocks noChangeArrowheads="1"/>
              </p:cNvSpPr>
              <p:nvPr/>
            </p:nvSpPr>
            <p:spPr bwMode="auto">
              <a:xfrm>
                <a:off x="7061200" y="3327400"/>
                <a:ext cx="698500" cy="1270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18" name="Rectangle 28"/>
              <p:cNvSpPr>
                <a:spLocks noChangeArrowheads="1"/>
              </p:cNvSpPr>
              <p:nvPr/>
            </p:nvSpPr>
            <p:spPr bwMode="auto">
              <a:xfrm>
                <a:off x="7010400" y="2933700"/>
                <a:ext cx="698500" cy="1270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19" name="Rectangle 29"/>
              <p:cNvSpPr>
                <a:spLocks noChangeArrowheads="1"/>
              </p:cNvSpPr>
              <p:nvPr/>
            </p:nvSpPr>
            <p:spPr bwMode="auto">
              <a:xfrm>
                <a:off x="5524500" y="3238500"/>
                <a:ext cx="698500" cy="1270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sp>
          <p:nvSpPr>
            <p:cNvPr id="145462" name="TextBox 31"/>
            <p:cNvSpPr txBox="1">
              <a:spLocks noChangeArrowheads="1"/>
            </p:cNvSpPr>
            <p:nvPr/>
          </p:nvSpPr>
          <p:spPr bwMode="auto">
            <a:xfrm>
              <a:off x="7394702" y="2261168"/>
              <a:ext cx="1411003" cy="70164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4-8 kb</a:t>
              </a:r>
            </a:p>
            <a:p>
              <a:pPr algn="ctr" eaLnBrk="0" hangingPunct="0">
                <a:buClr>
                  <a:srgbClr val="063DE8"/>
                </a:buClr>
                <a:buFont typeface="Wingdings" pitchFamily="2" charset="2"/>
                <a:buNone/>
              </a:pPr>
              <a:r>
                <a:rPr lang="en-US" sz="2000"/>
                <a:t>fragments</a:t>
              </a:r>
            </a:p>
          </p:txBody>
        </p:sp>
        <p:sp>
          <p:nvSpPr>
            <p:cNvPr id="145463" name="Down Arrow 77"/>
            <p:cNvSpPr>
              <a:spLocks noChangeArrowheads="1"/>
            </p:cNvSpPr>
            <p:nvPr/>
          </p:nvSpPr>
          <p:spPr bwMode="auto">
            <a:xfrm rot="18749254" flipH="1">
              <a:off x="5820676" y="1636423"/>
              <a:ext cx="344084" cy="691908"/>
            </a:xfrm>
            <a:prstGeom prst="downArrow">
              <a:avLst>
                <a:gd name="adj1" fmla="val 50000"/>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nvGrpSpPr>
            <p:cNvPr id="145464" name="Group 112"/>
            <p:cNvGrpSpPr>
              <a:grpSpLocks/>
            </p:cNvGrpSpPr>
            <p:nvPr/>
          </p:nvGrpSpPr>
          <p:grpSpPr bwMode="auto">
            <a:xfrm>
              <a:off x="5818054" y="2993595"/>
              <a:ext cx="1046008" cy="475324"/>
              <a:chOff x="5345716" y="3183695"/>
              <a:chExt cx="1046008" cy="697867"/>
            </a:xfrm>
          </p:grpSpPr>
          <p:sp>
            <p:nvSpPr>
              <p:cNvPr id="145511" name="Down Arrow 79"/>
              <p:cNvSpPr>
                <a:spLocks noChangeArrowheads="1"/>
              </p:cNvSpPr>
              <p:nvPr/>
            </p:nvSpPr>
            <p:spPr bwMode="auto">
              <a:xfrm>
                <a:off x="5345716" y="3183695"/>
                <a:ext cx="344084" cy="430836"/>
              </a:xfrm>
              <a:prstGeom prst="downArrow">
                <a:avLst>
                  <a:gd name="adj1" fmla="val 50000"/>
                  <a:gd name="adj2" fmla="val 49998"/>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12" name="Down Arrow 80"/>
              <p:cNvSpPr>
                <a:spLocks noChangeArrowheads="1"/>
              </p:cNvSpPr>
              <p:nvPr/>
            </p:nvSpPr>
            <p:spPr bwMode="auto">
              <a:xfrm>
                <a:off x="5691598" y="3317210"/>
                <a:ext cx="344084" cy="430836"/>
              </a:xfrm>
              <a:prstGeom prst="downArrow">
                <a:avLst>
                  <a:gd name="adj1" fmla="val 50000"/>
                  <a:gd name="adj2" fmla="val 49998"/>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13" name="Down Arrow 81"/>
              <p:cNvSpPr>
                <a:spLocks noChangeArrowheads="1"/>
              </p:cNvSpPr>
              <p:nvPr/>
            </p:nvSpPr>
            <p:spPr bwMode="auto">
              <a:xfrm>
                <a:off x="6047640" y="3450726"/>
                <a:ext cx="344084" cy="430836"/>
              </a:xfrm>
              <a:prstGeom prst="downArrow">
                <a:avLst>
                  <a:gd name="adj1" fmla="val 50000"/>
                  <a:gd name="adj2" fmla="val 49998"/>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65" name="Group 147"/>
            <p:cNvGrpSpPr>
              <a:grpSpLocks/>
            </p:cNvGrpSpPr>
            <p:nvPr/>
          </p:nvGrpSpPr>
          <p:grpSpPr bwMode="auto">
            <a:xfrm>
              <a:off x="5444646" y="3599081"/>
              <a:ext cx="1823016" cy="566529"/>
              <a:chOff x="5691384" y="4092557"/>
              <a:chExt cx="1823016" cy="723900"/>
            </a:xfrm>
          </p:grpSpPr>
          <p:grpSp>
            <p:nvGrpSpPr>
              <p:cNvPr id="145475" name="Group 113"/>
              <p:cNvGrpSpPr>
                <a:grpSpLocks/>
              </p:cNvGrpSpPr>
              <p:nvPr/>
            </p:nvGrpSpPr>
            <p:grpSpPr bwMode="auto">
              <a:xfrm>
                <a:off x="5691384" y="4092557"/>
                <a:ext cx="1823016" cy="723900"/>
                <a:chOff x="5697855" y="4201886"/>
                <a:chExt cx="1823016" cy="723900"/>
              </a:xfrm>
            </p:grpSpPr>
            <p:grpSp>
              <p:nvGrpSpPr>
                <p:cNvPr id="145483" name="Group 82"/>
                <p:cNvGrpSpPr>
                  <a:grpSpLocks/>
                </p:cNvGrpSpPr>
                <p:nvPr/>
              </p:nvGrpSpPr>
              <p:grpSpPr bwMode="auto">
                <a:xfrm>
                  <a:off x="6089740" y="4201886"/>
                  <a:ext cx="516731" cy="114300"/>
                  <a:chOff x="638175" y="5283200"/>
                  <a:chExt cx="516731" cy="114300"/>
                </a:xfrm>
              </p:grpSpPr>
              <p:sp>
                <p:nvSpPr>
                  <p:cNvPr id="145508" name="Rectangle 8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09" name="Rectangle 8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10" name="Rectangle 8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84" name="Group 86"/>
                <p:cNvGrpSpPr>
                  <a:grpSpLocks/>
                </p:cNvGrpSpPr>
                <p:nvPr/>
              </p:nvGrpSpPr>
              <p:grpSpPr bwMode="auto">
                <a:xfrm>
                  <a:off x="5697855" y="4521201"/>
                  <a:ext cx="516731" cy="114300"/>
                  <a:chOff x="638175" y="5283200"/>
                  <a:chExt cx="516731" cy="114300"/>
                </a:xfrm>
              </p:grpSpPr>
              <p:sp>
                <p:nvSpPr>
                  <p:cNvPr id="145505" name="Rectangle 87"/>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06" name="Rectangle 88"/>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07" name="Rectangle 89"/>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85" name="Group 90"/>
                <p:cNvGrpSpPr>
                  <a:grpSpLocks/>
                </p:cNvGrpSpPr>
                <p:nvPr/>
              </p:nvGrpSpPr>
              <p:grpSpPr bwMode="auto">
                <a:xfrm>
                  <a:off x="6350997" y="4521200"/>
                  <a:ext cx="516731" cy="114300"/>
                  <a:chOff x="638175" y="5283200"/>
                  <a:chExt cx="516731" cy="114300"/>
                </a:xfrm>
              </p:grpSpPr>
              <p:sp>
                <p:nvSpPr>
                  <p:cNvPr id="145502" name="Rectangle 91"/>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03" name="Rectangle 92"/>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04" name="Rectangle 93"/>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86" name="Group 94"/>
                <p:cNvGrpSpPr>
                  <a:grpSpLocks/>
                </p:cNvGrpSpPr>
                <p:nvPr/>
              </p:nvGrpSpPr>
              <p:grpSpPr bwMode="auto">
                <a:xfrm>
                  <a:off x="6829969" y="4216400"/>
                  <a:ext cx="516731" cy="114300"/>
                  <a:chOff x="638175" y="5283200"/>
                  <a:chExt cx="516731" cy="114300"/>
                </a:xfrm>
              </p:grpSpPr>
              <p:sp>
                <p:nvSpPr>
                  <p:cNvPr id="145499" name="Rectangle 95"/>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00" name="Rectangle 96"/>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501" name="Rectangle 97"/>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87" name="Group 98"/>
                <p:cNvGrpSpPr>
                  <a:grpSpLocks/>
                </p:cNvGrpSpPr>
                <p:nvPr/>
              </p:nvGrpSpPr>
              <p:grpSpPr bwMode="auto">
                <a:xfrm>
                  <a:off x="7004140" y="4506686"/>
                  <a:ext cx="516731" cy="114300"/>
                  <a:chOff x="638175" y="5283200"/>
                  <a:chExt cx="516731" cy="114300"/>
                </a:xfrm>
              </p:grpSpPr>
              <p:sp>
                <p:nvSpPr>
                  <p:cNvPr id="145496" name="Rectangle 99"/>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97" name="Rectangle 100"/>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98" name="Rectangle 101"/>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88" name="Group 102"/>
                <p:cNvGrpSpPr>
                  <a:grpSpLocks/>
                </p:cNvGrpSpPr>
                <p:nvPr/>
              </p:nvGrpSpPr>
              <p:grpSpPr bwMode="auto">
                <a:xfrm>
                  <a:off x="6234882" y="4811486"/>
                  <a:ext cx="516731" cy="114300"/>
                  <a:chOff x="638175" y="5283200"/>
                  <a:chExt cx="516731" cy="114300"/>
                </a:xfrm>
              </p:grpSpPr>
              <p:sp>
                <p:nvSpPr>
                  <p:cNvPr id="145493" name="Rectangle 10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94" name="Rectangle 10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95" name="Rectangle 10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89" name="Group 106"/>
                <p:cNvGrpSpPr>
                  <a:grpSpLocks/>
                </p:cNvGrpSpPr>
                <p:nvPr/>
              </p:nvGrpSpPr>
              <p:grpSpPr bwMode="auto">
                <a:xfrm>
                  <a:off x="6931567" y="4811486"/>
                  <a:ext cx="516731" cy="114300"/>
                  <a:chOff x="638175" y="5283200"/>
                  <a:chExt cx="516731" cy="114300"/>
                </a:xfrm>
              </p:grpSpPr>
              <p:sp>
                <p:nvSpPr>
                  <p:cNvPr id="145490" name="Rectangle 107"/>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91" name="Rectangle 108"/>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92" name="Rectangle 109"/>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sp>
            <p:nvSpPr>
              <p:cNvPr id="145476" name="Freeform 120"/>
              <p:cNvSpPr>
                <a:spLocks/>
              </p:cNvSpPr>
              <p:nvPr/>
            </p:nvSpPr>
            <p:spPr bwMode="auto">
              <a:xfrm>
                <a:off x="5907306" y="4419600"/>
                <a:ext cx="66675" cy="95250"/>
              </a:xfrm>
              <a:custGeom>
                <a:avLst/>
                <a:gdLst>
                  <a:gd name="T0" fmla="*/ 0 w 174625"/>
                  <a:gd name="T1" fmla="*/ 0 h 419100"/>
                  <a:gd name="T2" fmla="*/ 3644 w 174625"/>
                  <a:gd name="T3" fmla="*/ 381 h 419100"/>
                  <a:gd name="T4" fmla="*/ 405 w 174625"/>
                  <a:gd name="T5" fmla="*/ 737 h 419100"/>
                  <a:gd name="T6" fmla="*/ 3441 w 174625"/>
                  <a:gd name="T7" fmla="*/ 1118 h 419100"/>
                  <a:gd name="T8" fmla="*/ 0 60000 65536"/>
                  <a:gd name="T9" fmla="*/ 0 60000 65536"/>
                  <a:gd name="T10" fmla="*/ 0 60000 65536"/>
                  <a:gd name="T11" fmla="*/ 0 60000 65536"/>
                  <a:gd name="T12" fmla="*/ 0 w 174625"/>
                  <a:gd name="T13" fmla="*/ 0 h 419100"/>
                  <a:gd name="T14" fmla="*/ 174625 w 174625"/>
                  <a:gd name="T15" fmla="*/ 419100 h 419100"/>
                </a:gdLst>
                <a:ahLst/>
                <a:cxnLst>
                  <a:cxn ang="T8">
                    <a:pos x="T0" y="T1"/>
                  </a:cxn>
                  <a:cxn ang="T9">
                    <a:pos x="T2" y="T3"/>
                  </a:cxn>
                  <a:cxn ang="T10">
                    <a:pos x="T4" y="T5"/>
                  </a:cxn>
                  <a:cxn ang="T11">
                    <a:pos x="T6" y="T7"/>
                  </a:cxn>
                </a:cxnLst>
                <a:rect l="T12" t="T13" r="T14" b="T15"/>
                <a:pathLst>
                  <a:path w="174625" h="419100">
                    <a:moveTo>
                      <a:pt x="0" y="0"/>
                    </a:moveTo>
                    <a:cubicBezTo>
                      <a:pt x="84137" y="48419"/>
                      <a:pt x="168275" y="96838"/>
                      <a:pt x="171450" y="142875"/>
                    </a:cubicBezTo>
                    <a:cubicBezTo>
                      <a:pt x="174625" y="188912"/>
                      <a:pt x="20637" y="230188"/>
                      <a:pt x="19050" y="276225"/>
                    </a:cubicBezTo>
                    <a:cubicBezTo>
                      <a:pt x="17463" y="322262"/>
                      <a:pt x="89694" y="370681"/>
                      <a:pt x="161925" y="419100"/>
                    </a:cubicBezTo>
                  </a:path>
                </a:pathLst>
              </a:custGeom>
              <a:noFill/>
              <a:ln w="12700" cap="flat" cmpd="sng" algn="ctr">
                <a:solidFill>
                  <a:srgbClr val="FFC000"/>
                </a:solidFill>
                <a:prstDash val="solid"/>
                <a:round/>
                <a:headEnd type="none" w="med" len="med"/>
                <a:tailEnd type="none" w="med" len="med"/>
              </a:ln>
            </p:spPr>
            <p:txBody>
              <a:bodyPr/>
              <a:lstStyle/>
              <a:p>
                <a:endParaRPr lang="en-US"/>
              </a:p>
            </p:txBody>
          </p:sp>
          <p:sp>
            <p:nvSpPr>
              <p:cNvPr id="145477" name="Freeform 121"/>
              <p:cNvSpPr>
                <a:spLocks/>
              </p:cNvSpPr>
              <p:nvPr/>
            </p:nvSpPr>
            <p:spPr bwMode="auto">
              <a:xfrm>
                <a:off x="6313706" y="4105275"/>
                <a:ext cx="66675" cy="95250"/>
              </a:xfrm>
              <a:custGeom>
                <a:avLst/>
                <a:gdLst>
                  <a:gd name="T0" fmla="*/ 0 w 174625"/>
                  <a:gd name="T1" fmla="*/ 0 h 419100"/>
                  <a:gd name="T2" fmla="*/ 3644 w 174625"/>
                  <a:gd name="T3" fmla="*/ 381 h 419100"/>
                  <a:gd name="T4" fmla="*/ 405 w 174625"/>
                  <a:gd name="T5" fmla="*/ 737 h 419100"/>
                  <a:gd name="T6" fmla="*/ 3441 w 174625"/>
                  <a:gd name="T7" fmla="*/ 1118 h 419100"/>
                  <a:gd name="T8" fmla="*/ 0 60000 65536"/>
                  <a:gd name="T9" fmla="*/ 0 60000 65536"/>
                  <a:gd name="T10" fmla="*/ 0 60000 65536"/>
                  <a:gd name="T11" fmla="*/ 0 60000 65536"/>
                  <a:gd name="T12" fmla="*/ 0 w 174625"/>
                  <a:gd name="T13" fmla="*/ 0 h 419100"/>
                  <a:gd name="T14" fmla="*/ 174625 w 174625"/>
                  <a:gd name="T15" fmla="*/ 419100 h 419100"/>
                </a:gdLst>
                <a:ahLst/>
                <a:cxnLst>
                  <a:cxn ang="T8">
                    <a:pos x="T0" y="T1"/>
                  </a:cxn>
                  <a:cxn ang="T9">
                    <a:pos x="T2" y="T3"/>
                  </a:cxn>
                  <a:cxn ang="T10">
                    <a:pos x="T4" y="T5"/>
                  </a:cxn>
                  <a:cxn ang="T11">
                    <a:pos x="T6" y="T7"/>
                  </a:cxn>
                </a:cxnLst>
                <a:rect l="T12" t="T13" r="T14" b="T15"/>
                <a:pathLst>
                  <a:path w="174625" h="419100">
                    <a:moveTo>
                      <a:pt x="0" y="0"/>
                    </a:moveTo>
                    <a:cubicBezTo>
                      <a:pt x="84137" y="48419"/>
                      <a:pt x="168275" y="96838"/>
                      <a:pt x="171450" y="142875"/>
                    </a:cubicBezTo>
                    <a:cubicBezTo>
                      <a:pt x="174625" y="188912"/>
                      <a:pt x="20637" y="230188"/>
                      <a:pt x="19050" y="276225"/>
                    </a:cubicBezTo>
                    <a:cubicBezTo>
                      <a:pt x="17463" y="322262"/>
                      <a:pt x="89694" y="370681"/>
                      <a:pt x="161925" y="419100"/>
                    </a:cubicBezTo>
                  </a:path>
                </a:pathLst>
              </a:custGeom>
              <a:noFill/>
              <a:ln w="12700" cap="flat" cmpd="sng" algn="ctr">
                <a:solidFill>
                  <a:srgbClr val="FFC000"/>
                </a:solidFill>
                <a:prstDash val="solid"/>
                <a:round/>
                <a:headEnd type="none" w="med" len="med"/>
                <a:tailEnd type="none" w="med" len="med"/>
              </a:ln>
            </p:spPr>
            <p:txBody>
              <a:bodyPr/>
              <a:lstStyle/>
              <a:p>
                <a:endParaRPr lang="en-US"/>
              </a:p>
            </p:txBody>
          </p:sp>
          <p:sp>
            <p:nvSpPr>
              <p:cNvPr id="145478" name="Freeform 122"/>
              <p:cNvSpPr>
                <a:spLocks/>
              </p:cNvSpPr>
              <p:nvPr/>
            </p:nvSpPr>
            <p:spPr bwMode="auto">
              <a:xfrm>
                <a:off x="7056656" y="4117975"/>
                <a:ext cx="66675" cy="95250"/>
              </a:xfrm>
              <a:custGeom>
                <a:avLst/>
                <a:gdLst>
                  <a:gd name="T0" fmla="*/ 0 w 174625"/>
                  <a:gd name="T1" fmla="*/ 0 h 419100"/>
                  <a:gd name="T2" fmla="*/ 3644 w 174625"/>
                  <a:gd name="T3" fmla="*/ 381 h 419100"/>
                  <a:gd name="T4" fmla="*/ 405 w 174625"/>
                  <a:gd name="T5" fmla="*/ 737 h 419100"/>
                  <a:gd name="T6" fmla="*/ 3441 w 174625"/>
                  <a:gd name="T7" fmla="*/ 1118 h 419100"/>
                  <a:gd name="T8" fmla="*/ 0 60000 65536"/>
                  <a:gd name="T9" fmla="*/ 0 60000 65536"/>
                  <a:gd name="T10" fmla="*/ 0 60000 65536"/>
                  <a:gd name="T11" fmla="*/ 0 60000 65536"/>
                  <a:gd name="T12" fmla="*/ 0 w 174625"/>
                  <a:gd name="T13" fmla="*/ 0 h 419100"/>
                  <a:gd name="T14" fmla="*/ 174625 w 174625"/>
                  <a:gd name="T15" fmla="*/ 419100 h 419100"/>
                </a:gdLst>
                <a:ahLst/>
                <a:cxnLst>
                  <a:cxn ang="T8">
                    <a:pos x="T0" y="T1"/>
                  </a:cxn>
                  <a:cxn ang="T9">
                    <a:pos x="T2" y="T3"/>
                  </a:cxn>
                  <a:cxn ang="T10">
                    <a:pos x="T4" y="T5"/>
                  </a:cxn>
                  <a:cxn ang="T11">
                    <a:pos x="T6" y="T7"/>
                  </a:cxn>
                </a:cxnLst>
                <a:rect l="T12" t="T13" r="T14" b="T15"/>
                <a:pathLst>
                  <a:path w="174625" h="419100">
                    <a:moveTo>
                      <a:pt x="0" y="0"/>
                    </a:moveTo>
                    <a:cubicBezTo>
                      <a:pt x="84137" y="48419"/>
                      <a:pt x="168275" y="96838"/>
                      <a:pt x="171450" y="142875"/>
                    </a:cubicBezTo>
                    <a:cubicBezTo>
                      <a:pt x="174625" y="188912"/>
                      <a:pt x="20637" y="230188"/>
                      <a:pt x="19050" y="276225"/>
                    </a:cubicBezTo>
                    <a:cubicBezTo>
                      <a:pt x="17463" y="322262"/>
                      <a:pt x="89694" y="370681"/>
                      <a:pt x="161925" y="419100"/>
                    </a:cubicBezTo>
                  </a:path>
                </a:pathLst>
              </a:custGeom>
              <a:noFill/>
              <a:ln w="12700" cap="flat" cmpd="sng" algn="ctr">
                <a:solidFill>
                  <a:srgbClr val="FFC000"/>
                </a:solidFill>
                <a:prstDash val="solid"/>
                <a:round/>
                <a:headEnd type="none" w="med" len="med"/>
                <a:tailEnd type="none" w="med" len="med"/>
              </a:ln>
            </p:spPr>
            <p:txBody>
              <a:bodyPr/>
              <a:lstStyle/>
              <a:p>
                <a:endParaRPr lang="en-US"/>
              </a:p>
            </p:txBody>
          </p:sp>
          <p:sp>
            <p:nvSpPr>
              <p:cNvPr id="145479" name="Freeform 123"/>
              <p:cNvSpPr>
                <a:spLocks/>
              </p:cNvSpPr>
              <p:nvPr/>
            </p:nvSpPr>
            <p:spPr bwMode="auto">
              <a:xfrm>
                <a:off x="6556593" y="4413250"/>
                <a:ext cx="66675" cy="95250"/>
              </a:xfrm>
              <a:custGeom>
                <a:avLst/>
                <a:gdLst>
                  <a:gd name="T0" fmla="*/ 0 w 174625"/>
                  <a:gd name="T1" fmla="*/ 0 h 419100"/>
                  <a:gd name="T2" fmla="*/ 3644 w 174625"/>
                  <a:gd name="T3" fmla="*/ 381 h 419100"/>
                  <a:gd name="T4" fmla="*/ 405 w 174625"/>
                  <a:gd name="T5" fmla="*/ 737 h 419100"/>
                  <a:gd name="T6" fmla="*/ 3441 w 174625"/>
                  <a:gd name="T7" fmla="*/ 1118 h 419100"/>
                  <a:gd name="T8" fmla="*/ 0 60000 65536"/>
                  <a:gd name="T9" fmla="*/ 0 60000 65536"/>
                  <a:gd name="T10" fmla="*/ 0 60000 65536"/>
                  <a:gd name="T11" fmla="*/ 0 60000 65536"/>
                  <a:gd name="T12" fmla="*/ 0 w 174625"/>
                  <a:gd name="T13" fmla="*/ 0 h 419100"/>
                  <a:gd name="T14" fmla="*/ 174625 w 174625"/>
                  <a:gd name="T15" fmla="*/ 419100 h 419100"/>
                </a:gdLst>
                <a:ahLst/>
                <a:cxnLst>
                  <a:cxn ang="T8">
                    <a:pos x="T0" y="T1"/>
                  </a:cxn>
                  <a:cxn ang="T9">
                    <a:pos x="T2" y="T3"/>
                  </a:cxn>
                  <a:cxn ang="T10">
                    <a:pos x="T4" y="T5"/>
                  </a:cxn>
                  <a:cxn ang="T11">
                    <a:pos x="T6" y="T7"/>
                  </a:cxn>
                </a:cxnLst>
                <a:rect l="T12" t="T13" r="T14" b="T15"/>
                <a:pathLst>
                  <a:path w="174625" h="419100">
                    <a:moveTo>
                      <a:pt x="0" y="0"/>
                    </a:moveTo>
                    <a:cubicBezTo>
                      <a:pt x="84137" y="48419"/>
                      <a:pt x="168275" y="96838"/>
                      <a:pt x="171450" y="142875"/>
                    </a:cubicBezTo>
                    <a:cubicBezTo>
                      <a:pt x="174625" y="188912"/>
                      <a:pt x="20637" y="230188"/>
                      <a:pt x="19050" y="276225"/>
                    </a:cubicBezTo>
                    <a:cubicBezTo>
                      <a:pt x="17463" y="322262"/>
                      <a:pt x="89694" y="370681"/>
                      <a:pt x="161925" y="419100"/>
                    </a:cubicBezTo>
                  </a:path>
                </a:pathLst>
              </a:custGeom>
              <a:noFill/>
              <a:ln w="12700" cap="flat" cmpd="sng" algn="ctr">
                <a:solidFill>
                  <a:srgbClr val="FFC000"/>
                </a:solidFill>
                <a:prstDash val="solid"/>
                <a:round/>
                <a:headEnd type="none" w="med" len="med"/>
                <a:tailEnd type="none" w="med" len="med"/>
              </a:ln>
            </p:spPr>
            <p:txBody>
              <a:bodyPr/>
              <a:lstStyle/>
              <a:p>
                <a:endParaRPr lang="en-US"/>
              </a:p>
            </p:txBody>
          </p:sp>
          <p:sp>
            <p:nvSpPr>
              <p:cNvPr id="145480" name="Freeform 124"/>
              <p:cNvSpPr>
                <a:spLocks/>
              </p:cNvSpPr>
              <p:nvPr/>
            </p:nvSpPr>
            <p:spPr bwMode="auto">
              <a:xfrm>
                <a:off x="7218581" y="4403725"/>
                <a:ext cx="66675" cy="95250"/>
              </a:xfrm>
              <a:custGeom>
                <a:avLst/>
                <a:gdLst>
                  <a:gd name="T0" fmla="*/ 0 w 174625"/>
                  <a:gd name="T1" fmla="*/ 0 h 419100"/>
                  <a:gd name="T2" fmla="*/ 3644 w 174625"/>
                  <a:gd name="T3" fmla="*/ 381 h 419100"/>
                  <a:gd name="T4" fmla="*/ 405 w 174625"/>
                  <a:gd name="T5" fmla="*/ 737 h 419100"/>
                  <a:gd name="T6" fmla="*/ 3441 w 174625"/>
                  <a:gd name="T7" fmla="*/ 1118 h 419100"/>
                  <a:gd name="T8" fmla="*/ 0 60000 65536"/>
                  <a:gd name="T9" fmla="*/ 0 60000 65536"/>
                  <a:gd name="T10" fmla="*/ 0 60000 65536"/>
                  <a:gd name="T11" fmla="*/ 0 60000 65536"/>
                  <a:gd name="T12" fmla="*/ 0 w 174625"/>
                  <a:gd name="T13" fmla="*/ 0 h 419100"/>
                  <a:gd name="T14" fmla="*/ 174625 w 174625"/>
                  <a:gd name="T15" fmla="*/ 419100 h 419100"/>
                </a:gdLst>
                <a:ahLst/>
                <a:cxnLst>
                  <a:cxn ang="T8">
                    <a:pos x="T0" y="T1"/>
                  </a:cxn>
                  <a:cxn ang="T9">
                    <a:pos x="T2" y="T3"/>
                  </a:cxn>
                  <a:cxn ang="T10">
                    <a:pos x="T4" y="T5"/>
                  </a:cxn>
                  <a:cxn ang="T11">
                    <a:pos x="T6" y="T7"/>
                  </a:cxn>
                </a:cxnLst>
                <a:rect l="T12" t="T13" r="T14" b="T15"/>
                <a:pathLst>
                  <a:path w="174625" h="419100">
                    <a:moveTo>
                      <a:pt x="0" y="0"/>
                    </a:moveTo>
                    <a:cubicBezTo>
                      <a:pt x="84137" y="48419"/>
                      <a:pt x="168275" y="96838"/>
                      <a:pt x="171450" y="142875"/>
                    </a:cubicBezTo>
                    <a:cubicBezTo>
                      <a:pt x="174625" y="188912"/>
                      <a:pt x="20637" y="230188"/>
                      <a:pt x="19050" y="276225"/>
                    </a:cubicBezTo>
                    <a:cubicBezTo>
                      <a:pt x="17463" y="322262"/>
                      <a:pt x="89694" y="370681"/>
                      <a:pt x="161925" y="419100"/>
                    </a:cubicBezTo>
                  </a:path>
                </a:pathLst>
              </a:custGeom>
              <a:noFill/>
              <a:ln w="12700" cap="flat" cmpd="sng" algn="ctr">
                <a:solidFill>
                  <a:srgbClr val="FFC000"/>
                </a:solidFill>
                <a:prstDash val="solid"/>
                <a:round/>
                <a:headEnd type="none" w="med" len="med"/>
                <a:tailEnd type="none" w="med" len="med"/>
              </a:ln>
            </p:spPr>
            <p:txBody>
              <a:bodyPr/>
              <a:lstStyle/>
              <a:p>
                <a:endParaRPr lang="en-US"/>
              </a:p>
            </p:txBody>
          </p:sp>
          <p:sp>
            <p:nvSpPr>
              <p:cNvPr id="145481" name="Freeform 125"/>
              <p:cNvSpPr>
                <a:spLocks/>
              </p:cNvSpPr>
              <p:nvPr/>
            </p:nvSpPr>
            <p:spPr bwMode="auto">
              <a:xfrm>
                <a:off x="6442293" y="4703763"/>
                <a:ext cx="66675" cy="95250"/>
              </a:xfrm>
              <a:custGeom>
                <a:avLst/>
                <a:gdLst>
                  <a:gd name="T0" fmla="*/ 0 w 174625"/>
                  <a:gd name="T1" fmla="*/ 0 h 419100"/>
                  <a:gd name="T2" fmla="*/ 3644 w 174625"/>
                  <a:gd name="T3" fmla="*/ 381 h 419100"/>
                  <a:gd name="T4" fmla="*/ 405 w 174625"/>
                  <a:gd name="T5" fmla="*/ 737 h 419100"/>
                  <a:gd name="T6" fmla="*/ 3441 w 174625"/>
                  <a:gd name="T7" fmla="*/ 1118 h 419100"/>
                  <a:gd name="T8" fmla="*/ 0 60000 65536"/>
                  <a:gd name="T9" fmla="*/ 0 60000 65536"/>
                  <a:gd name="T10" fmla="*/ 0 60000 65536"/>
                  <a:gd name="T11" fmla="*/ 0 60000 65536"/>
                  <a:gd name="T12" fmla="*/ 0 w 174625"/>
                  <a:gd name="T13" fmla="*/ 0 h 419100"/>
                  <a:gd name="T14" fmla="*/ 174625 w 174625"/>
                  <a:gd name="T15" fmla="*/ 419100 h 419100"/>
                </a:gdLst>
                <a:ahLst/>
                <a:cxnLst>
                  <a:cxn ang="T8">
                    <a:pos x="T0" y="T1"/>
                  </a:cxn>
                  <a:cxn ang="T9">
                    <a:pos x="T2" y="T3"/>
                  </a:cxn>
                  <a:cxn ang="T10">
                    <a:pos x="T4" y="T5"/>
                  </a:cxn>
                  <a:cxn ang="T11">
                    <a:pos x="T6" y="T7"/>
                  </a:cxn>
                </a:cxnLst>
                <a:rect l="T12" t="T13" r="T14" b="T15"/>
                <a:pathLst>
                  <a:path w="174625" h="419100">
                    <a:moveTo>
                      <a:pt x="0" y="0"/>
                    </a:moveTo>
                    <a:cubicBezTo>
                      <a:pt x="84137" y="48419"/>
                      <a:pt x="168275" y="96838"/>
                      <a:pt x="171450" y="142875"/>
                    </a:cubicBezTo>
                    <a:cubicBezTo>
                      <a:pt x="174625" y="188912"/>
                      <a:pt x="20637" y="230188"/>
                      <a:pt x="19050" y="276225"/>
                    </a:cubicBezTo>
                    <a:cubicBezTo>
                      <a:pt x="17463" y="322262"/>
                      <a:pt x="89694" y="370681"/>
                      <a:pt x="161925" y="419100"/>
                    </a:cubicBezTo>
                  </a:path>
                </a:pathLst>
              </a:custGeom>
              <a:noFill/>
              <a:ln w="12700" cap="flat" cmpd="sng" algn="ctr">
                <a:solidFill>
                  <a:srgbClr val="FFC000"/>
                </a:solidFill>
                <a:prstDash val="solid"/>
                <a:round/>
                <a:headEnd type="none" w="med" len="med"/>
                <a:tailEnd type="none" w="med" len="med"/>
              </a:ln>
            </p:spPr>
            <p:txBody>
              <a:bodyPr/>
              <a:lstStyle/>
              <a:p>
                <a:endParaRPr lang="en-US"/>
              </a:p>
            </p:txBody>
          </p:sp>
          <p:sp>
            <p:nvSpPr>
              <p:cNvPr id="145482" name="Freeform 126"/>
              <p:cNvSpPr>
                <a:spLocks/>
              </p:cNvSpPr>
              <p:nvPr/>
            </p:nvSpPr>
            <p:spPr bwMode="auto">
              <a:xfrm>
                <a:off x="7147143" y="4703763"/>
                <a:ext cx="66675" cy="95250"/>
              </a:xfrm>
              <a:custGeom>
                <a:avLst/>
                <a:gdLst>
                  <a:gd name="T0" fmla="*/ 0 w 174625"/>
                  <a:gd name="T1" fmla="*/ 0 h 419100"/>
                  <a:gd name="T2" fmla="*/ 3644 w 174625"/>
                  <a:gd name="T3" fmla="*/ 381 h 419100"/>
                  <a:gd name="T4" fmla="*/ 405 w 174625"/>
                  <a:gd name="T5" fmla="*/ 737 h 419100"/>
                  <a:gd name="T6" fmla="*/ 3441 w 174625"/>
                  <a:gd name="T7" fmla="*/ 1118 h 419100"/>
                  <a:gd name="T8" fmla="*/ 0 60000 65536"/>
                  <a:gd name="T9" fmla="*/ 0 60000 65536"/>
                  <a:gd name="T10" fmla="*/ 0 60000 65536"/>
                  <a:gd name="T11" fmla="*/ 0 60000 65536"/>
                  <a:gd name="T12" fmla="*/ 0 w 174625"/>
                  <a:gd name="T13" fmla="*/ 0 h 419100"/>
                  <a:gd name="T14" fmla="*/ 174625 w 174625"/>
                  <a:gd name="T15" fmla="*/ 419100 h 419100"/>
                </a:gdLst>
                <a:ahLst/>
                <a:cxnLst>
                  <a:cxn ang="T8">
                    <a:pos x="T0" y="T1"/>
                  </a:cxn>
                  <a:cxn ang="T9">
                    <a:pos x="T2" y="T3"/>
                  </a:cxn>
                  <a:cxn ang="T10">
                    <a:pos x="T4" y="T5"/>
                  </a:cxn>
                  <a:cxn ang="T11">
                    <a:pos x="T6" y="T7"/>
                  </a:cxn>
                </a:cxnLst>
                <a:rect l="T12" t="T13" r="T14" b="T15"/>
                <a:pathLst>
                  <a:path w="174625" h="419100">
                    <a:moveTo>
                      <a:pt x="0" y="0"/>
                    </a:moveTo>
                    <a:cubicBezTo>
                      <a:pt x="84137" y="48419"/>
                      <a:pt x="168275" y="96838"/>
                      <a:pt x="171450" y="142875"/>
                    </a:cubicBezTo>
                    <a:cubicBezTo>
                      <a:pt x="174625" y="188912"/>
                      <a:pt x="20637" y="230188"/>
                      <a:pt x="19050" y="276225"/>
                    </a:cubicBezTo>
                    <a:cubicBezTo>
                      <a:pt x="17463" y="322262"/>
                      <a:pt x="89694" y="370681"/>
                      <a:pt x="161925" y="419100"/>
                    </a:cubicBezTo>
                  </a:path>
                </a:pathLst>
              </a:custGeom>
              <a:noFill/>
              <a:ln w="12700" cap="flat" cmpd="sng" algn="ctr">
                <a:solidFill>
                  <a:srgbClr val="FFC000"/>
                </a:solidFill>
                <a:prstDash val="solid"/>
                <a:round/>
                <a:headEnd type="none" w="med" len="med"/>
                <a:tailEnd type="none" w="med" len="med"/>
              </a:ln>
            </p:spPr>
            <p:txBody>
              <a:bodyPr/>
              <a:lstStyle/>
              <a:p>
                <a:endParaRPr lang="en-US"/>
              </a:p>
            </p:txBody>
          </p:sp>
        </p:grpSp>
        <p:grpSp>
          <p:nvGrpSpPr>
            <p:cNvPr id="145466" name="Group 155"/>
            <p:cNvGrpSpPr>
              <a:grpSpLocks/>
            </p:cNvGrpSpPr>
            <p:nvPr/>
          </p:nvGrpSpPr>
          <p:grpSpPr bwMode="auto">
            <a:xfrm>
              <a:off x="5384800" y="4963900"/>
              <a:ext cx="1885950" cy="449263"/>
              <a:chOff x="6172200" y="5019584"/>
              <a:chExt cx="706305" cy="322554"/>
            </a:xfrm>
          </p:grpSpPr>
          <p:pic>
            <p:nvPicPr>
              <p:cNvPr id="145469" name="Picture 4"/>
              <p:cNvPicPr>
                <a:picLocks noChangeAspect="1" noChangeArrowheads="1"/>
              </p:cNvPicPr>
              <p:nvPr/>
            </p:nvPicPr>
            <p:blipFill>
              <a:blip r:embed="rId3"/>
              <a:srcRect/>
              <a:stretch>
                <a:fillRect/>
              </a:stretch>
            </p:blipFill>
            <p:spPr bwMode="auto">
              <a:xfrm>
                <a:off x="6172200" y="5029201"/>
                <a:ext cx="292891" cy="76199"/>
              </a:xfrm>
              <a:prstGeom prst="rect">
                <a:avLst/>
              </a:prstGeom>
              <a:noFill/>
              <a:ln w="9525">
                <a:noFill/>
                <a:miter lim="800000"/>
                <a:headEnd/>
                <a:tailEnd/>
              </a:ln>
            </p:spPr>
          </p:pic>
          <p:pic>
            <p:nvPicPr>
              <p:cNvPr id="145470" name="Picture 4"/>
              <p:cNvPicPr>
                <a:picLocks noChangeAspect="1" noChangeArrowheads="1"/>
              </p:cNvPicPr>
              <p:nvPr/>
            </p:nvPicPr>
            <p:blipFill>
              <a:blip r:embed="rId3"/>
              <a:srcRect/>
              <a:stretch>
                <a:fillRect/>
              </a:stretch>
            </p:blipFill>
            <p:spPr bwMode="auto">
              <a:xfrm>
                <a:off x="6249085" y="5133514"/>
                <a:ext cx="292891" cy="76199"/>
              </a:xfrm>
              <a:prstGeom prst="rect">
                <a:avLst/>
              </a:prstGeom>
              <a:noFill/>
              <a:ln w="9525">
                <a:noFill/>
                <a:miter lim="800000"/>
                <a:headEnd/>
                <a:tailEnd/>
              </a:ln>
            </p:spPr>
          </p:pic>
          <p:pic>
            <p:nvPicPr>
              <p:cNvPr id="145471" name="Picture 4"/>
              <p:cNvPicPr>
                <a:picLocks noChangeAspect="1" noChangeArrowheads="1"/>
              </p:cNvPicPr>
              <p:nvPr/>
            </p:nvPicPr>
            <p:blipFill>
              <a:blip r:embed="rId3"/>
              <a:srcRect/>
              <a:stretch>
                <a:fillRect/>
              </a:stretch>
            </p:blipFill>
            <p:spPr bwMode="auto">
              <a:xfrm>
                <a:off x="6186485" y="5259281"/>
                <a:ext cx="292891" cy="76199"/>
              </a:xfrm>
              <a:prstGeom prst="rect">
                <a:avLst/>
              </a:prstGeom>
              <a:noFill/>
              <a:ln w="9525">
                <a:noFill/>
                <a:miter lim="800000"/>
                <a:headEnd/>
                <a:tailEnd/>
              </a:ln>
            </p:spPr>
          </p:pic>
          <p:pic>
            <p:nvPicPr>
              <p:cNvPr id="145472" name="Picture 4"/>
              <p:cNvPicPr>
                <a:picLocks noChangeAspect="1" noChangeArrowheads="1"/>
              </p:cNvPicPr>
              <p:nvPr/>
            </p:nvPicPr>
            <p:blipFill>
              <a:blip r:embed="rId3"/>
              <a:srcRect/>
              <a:stretch>
                <a:fillRect/>
              </a:stretch>
            </p:blipFill>
            <p:spPr bwMode="auto">
              <a:xfrm>
                <a:off x="6483731" y="5019584"/>
                <a:ext cx="292891" cy="76199"/>
              </a:xfrm>
              <a:prstGeom prst="rect">
                <a:avLst/>
              </a:prstGeom>
              <a:noFill/>
              <a:ln w="9525">
                <a:noFill/>
                <a:miter lim="800000"/>
                <a:headEnd/>
                <a:tailEnd/>
              </a:ln>
            </p:spPr>
          </p:pic>
          <p:pic>
            <p:nvPicPr>
              <p:cNvPr id="145473" name="Picture 4"/>
              <p:cNvPicPr>
                <a:picLocks noChangeAspect="1" noChangeArrowheads="1"/>
              </p:cNvPicPr>
              <p:nvPr/>
            </p:nvPicPr>
            <p:blipFill>
              <a:blip r:embed="rId3"/>
              <a:srcRect/>
              <a:stretch>
                <a:fillRect/>
              </a:stretch>
            </p:blipFill>
            <p:spPr bwMode="auto">
              <a:xfrm>
                <a:off x="6510200" y="5265939"/>
                <a:ext cx="292891" cy="76199"/>
              </a:xfrm>
              <a:prstGeom prst="rect">
                <a:avLst/>
              </a:prstGeom>
              <a:noFill/>
              <a:ln w="9525">
                <a:noFill/>
                <a:miter lim="800000"/>
                <a:headEnd/>
                <a:tailEnd/>
              </a:ln>
            </p:spPr>
          </p:pic>
          <p:pic>
            <p:nvPicPr>
              <p:cNvPr id="145474" name="Picture 4"/>
              <p:cNvPicPr>
                <a:picLocks noChangeAspect="1" noChangeArrowheads="1"/>
              </p:cNvPicPr>
              <p:nvPr/>
            </p:nvPicPr>
            <p:blipFill>
              <a:blip r:embed="rId3"/>
              <a:srcRect/>
              <a:stretch>
                <a:fillRect/>
              </a:stretch>
            </p:blipFill>
            <p:spPr bwMode="auto">
              <a:xfrm>
                <a:off x="6585614" y="5159407"/>
                <a:ext cx="292891" cy="76199"/>
              </a:xfrm>
              <a:prstGeom prst="rect">
                <a:avLst/>
              </a:prstGeom>
              <a:noFill/>
              <a:ln w="9525">
                <a:noFill/>
                <a:miter lim="800000"/>
                <a:headEnd/>
                <a:tailEnd/>
              </a:ln>
            </p:spPr>
          </p:pic>
        </p:grpSp>
        <p:sp>
          <p:nvSpPr>
            <p:cNvPr id="145467" name="Down Arrow 145"/>
            <p:cNvSpPr>
              <a:spLocks noChangeArrowheads="1"/>
            </p:cNvSpPr>
            <p:nvPr/>
          </p:nvSpPr>
          <p:spPr bwMode="auto">
            <a:xfrm>
              <a:off x="6163936" y="4346317"/>
              <a:ext cx="344084" cy="293447"/>
            </a:xfrm>
            <a:prstGeom prst="downArrow">
              <a:avLst>
                <a:gd name="adj1" fmla="val 50000"/>
                <a:gd name="adj2" fmla="val 50000"/>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68" name="TextBox 144"/>
            <p:cNvSpPr txBox="1">
              <a:spLocks noChangeArrowheads="1"/>
            </p:cNvSpPr>
            <p:nvPr/>
          </p:nvSpPr>
          <p:spPr bwMode="auto">
            <a:xfrm>
              <a:off x="7069778" y="4636461"/>
              <a:ext cx="2059712" cy="1015624"/>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smtClean="0"/>
                <a:t>Long mate pair reads</a:t>
              </a:r>
              <a:endParaRPr lang="en-US" sz="2000" dirty="0"/>
            </a:p>
            <a:p>
              <a:pPr algn="ctr" eaLnBrk="0" hangingPunct="0">
                <a:buClr>
                  <a:srgbClr val="063DE8"/>
                </a:buClr>
                <a:buFont typeface="Wingdings" pitchFamily="2" charset="2"/>
                <a:buNone/>
              </a:pPr>
              <a:r>
                <a:rPr lang="en-US" sz="2000" dirty="0"/>
                <a:t>(</a:t>
              </a:r>
              <a:r>
                <a:rPr lang="en-US" sz="2000" dirty="0" smtClean="0">
                  <a:solidFill>
                    <a:srgbClr val="FF0000"/>
                  </a:solidFill>
                </a:rPr>
                <a:t>10’s </a:t>
              </a:r>
              <a:r>
                <a:rPr lang="en-US" sz="2000" dirty="0">
                  <a:solidFill>
                    <a:srgbClr val="FF0000"/>
                  </a:solidFill>
                </a:rPr>
                <a:t>millions</a:t>
              </a:r>
              <a:r>
                <a:rPr lang="en-US" sz="2000" dirty="0"/>
                <a:t>)</a:t>
              </a:r>
            </a:p>
          </p:txBody>
        </p:sp>
      </p:grpSp>
      <p:grpSp>
        <p:nvGrpSpPr>
          <p:cNvPr id="155" name="Group 154"/>
          <p:cNvGrpSpPr>
            <a:grpSpLocks/>
          </p:cNvGrpSpPr>
          <p:nvPr/>
        </p:nvGrpSpPr>
        <p:grpSpPr bwMode="auto">
          <a:xfrm>
            <a:off x="174625" y="3041650"/>
            <a:ext cx="5521325" cy="2874963"/>
            <a:chOff x="174167" y="3041696"/>
            <a:chExt cx="5521544" cy="2874661"/>
          </a:xfrm>
        </p:grpSpPr>
        <p:grpSp>
          <p:nvGrpSpPr>
            <p:cNvPr id="145414" name="Group 111"/>
            <p:cNvGrpSpPr>
              <a:grpSpLocks/>
            </p:cNvGrpSpPr>
            <p:nvPr/>
          </p:nvGrpSpPr>
          <p:grpSpPr bwMode="auto">
            <a:xfrm>
              <a:off x="1739218" y="3580305"/>
              <a:ext cx="1823016" cy="566529"/>
              <a:chOff x="942975" y="4252686"/>
              <a:chExt cx="1823016" cy="723900"/>
            </a:xfrm>
          </p:grpSpPr>
          <p:grpSp>
            <p:nvGrpSpPr>
              <p:cNvPr id="145433" name="Group 51"/>
              <p:cNvGrpSpPr>
                <a:grpSpLocks/>
              </p:cNvGrpSpPr>
              <p:nvPr/>
            </p:nvGrpSpPr>
            <p:grpSpPr bwMode="auto">
              <a:xfrm>
                <a:off x="1334860" y="4252686"/>
                <a:ext cx="516731" cy="114300"/>
                <a:chOff x="638175" y="5283200"/>
                <a:chExt cx="516731" cy="114300"/>
              </a:xfrm>
            </p:grpSpPr>
            <p:sp>
              <p:nvSpPr>
                <p:cNvPr id="145458" name="Rectangle 48"/>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59" name="Rectangle 49"/>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60" name="Rectangle 50"/>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34" name="Group 52"/>
              <p:cNvGrpSpPr>
                <a:grpSpLocks/>
              </p:cNvGrpSpPr>
              <p:nvPr/>
            </p:nvGrpSpPr>
            <p:grpSpPr bwMode="auto">
              <a:xfrm>
                <a:off x="942975" y="4572001"/>
                <a:ext cx="516731" cy="114300"/>
                <a:chOff x="638175" y="5283200"/>
                <a:chExt cx="516731" cy="114300"/>
              </a:xfrm>
            </p:grpSpPr>
            <p:sp>
              <p:nvSpPr>
                <p:cNvPr id="145455" name="Rectangle 5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56" name="Rectangle 5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57" name="Rectangle 5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35" name="Group 56"/>
              <p:cNvGrpSpPr>
                <a:grpSpLocks/>
              </p:cNvGrpSpPr>
              <p:nvPr/>
            </p:nvGrpSpPr>
            <p:grpSpPr bwMode="auto">
              <a:xfrm>
                <a:off x="1596117" y="4572000"/>
                <a:ext cx="516731" cy="114300"/>
                <a:chOff x="638175" y="5283200"/>
                <a:chExt cx="516731" cy="114300"/>
              </a:xfrm>
            </p:grpSpPr>
            <p:sp>
              <p:nvSpPr>
                <p:cNvPr id="145452" name="Rectangle 57"/>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53" name="Rectangle 58"/>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54" name="Rectangle 59"/>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36" name="Group 60"/>
              <p:cNvGrpSpPr>
                <a:grpSpLocks/>
              </p:cNvGrpSpPr>
              <p:nvPr/>
            </p:nvGrpSpPr>
            <p:grpSpPr bwMode="auto">
              <a:xfrm>
                <a:off x="2075089" y="4267200"/>
                <a:ext cx="516731" cy="114300"/>
                <a:chOff x="638175" y="5283200"/>
                <a:chExt cx="516731" cy="114300"/>
              </a:xfrm>
            </p:grpSpPr>
            <p:sp>
              <p:nvSpPr>
                <p:cNvPr id="145449" name="Rectangle 61"/>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50" name="Rectangle 62"/>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51" name="Rectangle 63"/>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37" name="Group 64"/>
              <p:cNvGrpSpPr>
                <a:grpSpLocks/>
              </p:cNvGrpSpPr>
              <p:nvPr/>
            </p:nvGrpSpPr>
            <p:grpSpPr bwMode="auto">
              <a:xfrm>
                <a:off x="2249260" y="4557486"/>
                <a:ext cx="516731" cy="114300"/>
                <a:chOff x="638175" y="5283200"/>
                <a:chExt cx="516731" cy="114300"/>
              </a:xfrm>
            </p:grpSpPr>
            <p:sp>
              <p:nvSpPr>
                <p:cNvPr id="145446" name="Rectangle 65"/>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47" name="Rectangle 66"/>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48" name="Rectangle 67"/>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38" name="Group 68"/>
              <p:cNvGrpSpPr>
                <a:grpSpLocks/>
              </p:cNvGrpSpPr>
              <p:nvPr/>
            </p:nvGrpSpPr>
            <p:grpSpPr bwMode="auto">
              <a:xfrm>
                <a:off x="1480002" y="4862286"/>
                <a:ext cx="516731" cy="114300"/>
                <a:chOff x="638175" y="5283200"/>
                <a:chExt cx="516731" cy="114300"/>
              </a:xfrm>
            </p:grpSpPr>
            <p:sp>
              <p:nvSpPr>
                <p:cNvPr id="145443" name="Rectangle 69"/>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44" name="Rectangle 70"/>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45" name="Rectangle 71"/>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5439" name="Group 72"/>
              <p:cNvGrpSpPr>
                <a:grpSpLocks/>
              </p:cNvGrpSpPr>
              <p:nvPr/>
            </p:nvGrpSpPr>
            <p:grpSpPr bwMode="auto">
              <a:xfrm>
                <a:off x="2176687" y="4862286"/>
                <a:ext cx="516731" cy="114300"/>
                <a:chOff x="638175" y="5283200"/>
                <a:chExt cx="516731" cy="114300"/>
              </a:xfrm>
            </p:grpSpPr>
            <p:sp>
              <p:nvSpPr>
                <p:cNvPr id="145440" name="Rectangle 7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41" name="Rectangle 7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42" name="Rectangle 7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sp>
          <p:nvSpPr>
            <p:cNvPr id="145415" name="TextBox 76"/>
            <p:cNvSpPr txBox="1">
              <a:spLocks noChangeArrowheads="1"/>
            </p:cNvSpPr>
            <p:nvPr/>
          </p:nvSpPr>
          <p:spPr bwMode="auto">
            <a:xfrm>
              <a:off x="174167" y="4592918"/>
              <a:ext cx="1973943" cy="1323439"/>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a:t>Paired-end short insert reads</a:t>
              </a:r>
            </a:p>
            <a:p>
              <a:pPr algn="ctr" eaLnBrk="0" hangingPunct="0">
                <a:buClr>
                  <a:srgbClr val="063DE8"/>
                </a:buClr>
                <a:buFont typeface="Wingdings" pitchFamily="2" charset="2"/>
                <a:buNone/>
              </a:pPr>
              <a:r>
                <a:rPr lang="en-US" sz="2000" dirty="0" smtClean="0"/>
                <a:t>(</a:t>
              </a:r>
              <a:r>
                <a:rPr lang="en-US" sz="2000" dirty="0" smtClean="0">
                  <a:solidFill>
                    <a:srgbClr val="FF0000"/>
                  </a:solidFill>
                </a:rPr>
                <a:t>10’s </a:t>
              </a:r>
              <a:r>
                <a:rPr lang="en-US" sz="2000" dirty="0">
                  <a:solidFill>
                    <a:srgbClr val="FF0000"/>
                  </a:solidFill>
                </a:rPr>
                <a:t>millions</a:t>
              </a:r>
              <a:r>
                <a:rPr lang="en-US" sz="2000" dirty="0"/>
                <a:t>)</a:t>
              </a:r>
            </a:p>
          </p:txBody>
        </p:sp>
        <p:sp>
          <p:nvSpPr>
            <p:cNvPr id="145416" name="Down Arrow 78"/>
            <p:cNvSpPr>
              <a:spLocks noChangeArrowheads="1"/>
            </p:cNvSpPr>
            <p:nvPr/>
          </p:nvSpPr>
          <p:spPr bwMode="auto">
            <a:xfrm>
              <a:off x="2598326" y="3082382"/>
              <a:ext cx="344084" cy="293447"/>
            </a:xfrm>
            <a:prstGeom prst="downArrow">
              <a:avLst>
                <a:gd name="adj1" fmla="val 50000"/>
                <a:gd name="adj2" fmla="val 50000"/>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17" name="TextBox 115"/>
            <p:cNvSpPr txBox="1">
              <a:spLocks noChangeArrowheads="1"/>
            </p:cNvSpPr>
            <p:nvPr/>
          </p:nvSpPr>
          <p:spPr bwMode="auto">
            <a:xfrm>
              <a:off x="3318136" y="3041696"/>
              <a:ext cx="2377575" cy="40011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molecular biology</a:t>
              </a:r>
              <a:endParaRPr lang="en-US" sz="2000" dirty="0"/>
            </a:p>
          </p:txBody>
        </p:sp>
        <p:grpSp>
          <p:nvGrpSpPr>
            <p:cNvPr id="145418" name="Group 268"/>
            <p:cNvGrpSpPr>
              <a:grpSpLocks/>
            </p:cNvGrpSpPr>
            <p:nvPr/>
          </p:nvGrpSpPr>
          <p:grpSpPr bwMode="auto">
            <a:xfrm>
              <a:off x="2190758" y="4963900"/>
              <a:ext cx="1136650" cy="496888"/>
              <a:chOff x="2286001" y="4648200"/>
              <a:chExt cx="1577298" cy="388894"/>
            </a:xfrm>
          </p:grpSpPr>
          <p:pic>
            <p:nvPicPr>
              <p:cNvPr id="145421" name="Picture 3"/>
              <p:cNvPicPr>
                <a:picLocks noChangeAspect="1" noChangeArrowheads="1"/>
              </p:cNvPicPr>
              <p:nvPr/>
            </p:nvPicPr>
            <p:blipFill>
              <a:blip r:embed="rId4"/>
              <a:srcRect/>
              <a:stretch>
                <a:fillRect/>
              </a:stretch>
            </p:blipFill>
            <p:spPr bwMode="auto">
              <a:xfrm>
                <a:off x="2286001" y="4800601"/>
                <a:ext cx="365497" cy="74477"/>
              </a:xfrm>
              <a:prstGeom prst="rect">
                <a:avLst/>
              </a:prstGeom>
              <a:noFill/>
              <a:ln w="9525">
                <a:noFill/>
                <a:miter lim="800000"/>
                <a:headEnd/>
                <a:tailEnd/>
              </a:ln>
            </p:spPr>
          </p:pic>
          <p:pic>
            <p:nvPicPr>
              <p:cNvPr id="145422" name="Picture 3"/>
              <p:cNvPicPr>
                <a:picLocks noChangeAspect="1" noChangeArrowheads="1"/>
              </p:cNvPicPr>
              <p:nvPr/>
            </p:nvPicPr>
            <p:blipFill>
              <a:blip r:embed="rId4"/>
              <a:srcRect/>
              <a:stretch>
                <a:fillRect/>
              </a:stretch>
            </p:blipFill>
            <p:spPr bwMode="auto">
              <a:xfrm>
                <a:off x="2438400" y="4953000"/>
                <a:ext cx="365497" cy="74477"/>
              </a:xfrm>
              <a:prstGeom prst="rect">
                <a:avLst/>
              </a:prstGeom>
              <a:noFill/>
              <a:ln w="9525">
                <a:noFill/>
                <a:miter lim="800000"/>
                <a:headEnd/>
                <a:tailEnd/>
              </a:ln>
            </p:spPr>
          </p:pic>
          <p:pic>
            <p:nvPicPr>
              <p:cNvPr id="145423" name="Picture 3"/>
              <p:cNvPicPr>
                <a:picLocks noChangeAspect="1" noChangeArrowheads="1"/>
              </p:cNvPicPr>
              <p:nvPr/>
            </p:nvPicPr>
            <p:blipFill>
              <a:blip r:embed="rId4"/>
              <a:srcRect/>
              <a:stretch>
                <a:fillRect/>
              </a:stretch>
            </p:blipFill>
            <p:spPr bwMode="auto">
              <a:xfrm>
                <a:off x="2667000" y="4876800"/>
                <a:ext cx="365497" cy="74477"/>
              </a:xfrm>
              <a:prstGeom prst="rect">
                <a:avLst/>
              </a:prstGeom>
              <a:noFill/>
              <a:ln w="9525">
                <a:noFill/>
                <a:miter lim="800000"/>
                <a:headEnd/>
                <a:tailEnd/>
              </a:ln>
            </p:spPr>
          </p:pic>
          <p:pic>
            <p:nvPicPr>
              <p:cNvPr id="145424" name="Picture 3"/>
              <p:cNvPicPr>
                <a:picLocks noChangeAspect="1" noChangeArrowheads="1"/>
              </p:cNvPicPr>
              <p:nvPr/>
            </p:nvPicPr>
            <p:blipFill>
              <a:blip r:embed="rId4"/>
              <a:srcRect/>
              <a:stretch>
                <a:fillRect/>
              </a:stretch>
            </p:blipFill>
            <p:spPr bwMode="auto">
              <a:xfrm>
                <a:off x="2438400" y="4648200"/>
                <a:ext cx="365497" cy="74477"/>
              </a:xfrm>
              <a:prstGeom prst="rect">
                <a:avLst/>
              </a:prstGeom>
              <a:noFill/>
              <a:ln w="9525">
                <a:noFill/>
                <a:miter lim="800000"/>
                <a:headEnd/>
                <a:tailEnd/>
              </a:ln>
            </p:spPr>
          </p:pic>
          <p:pic>
            <p:nvPicPr>
              <p:cNvPr id="145425" name="Picture 3"/>
              <p:cNvPicPr>
                <a:picLocks noChangeAspect="1" noChangeArrowheads="1"/>
              </p:cNvPicPr>
              <p:nvPr/>
            </p:nvPicPr>
            <p:blipFill>
              <a:blip r:embed="rId4"/>
              <a:srcRect/>
              <a:stretch>
                <a:fillRect/>
              </a:stretch>
            </p:blipFill>
            <p:spPr bwMode="auto">
              <a:xfrm>
                <a:off x="2713608" y="4758431"/>
                <a:ext cx="365497" cy="74477"/>
              </a:xfrm>
              <a:prstGeom prst="rect">
                <a:avLst/>
              </a:prstGeom>
              <a:noFill/>
              <a:ln w="9525">
                <a:noFill/>
                <a:miter lim="800000"/>
                <a:headEnd/>
                <a:tailEnd/>
              </a:ln>
            </p:spPr>
          </p:pic>
          <p:pic>
            <p:nvPicPr>
              <p:cNvPr id="145426" name="Picture 3"/>
              <p:cNvPicPr>
                <a:picLocks noChangeAspect="1" noChangeArrowheads="1"/>
              </p:cNvPicPr>
              <p:nvPr/>
            </p:nvPicPr>
            <p:blipFill>
              <a:blip r:embed="rId4"/>
              <a:srcRect/>
              <a:stretch>
                <a:fillRect/>
              </a:stretch>
            </p:blipFill>
            <p:spPr bwMode="auto">
              <a:xfrm>
                <a:off x="2864528" y="4962617"/>
                <a:ext cx="365497" cy="74477"/>
              </a:xfrm>
              <a:prstGeom prst="rect">
                <a:avLst/>
              </a:prstGeom>
              <a:noFill/>
              <a:ln w="9525">
                <a:noFill/>
                <a:miter lim="800000"/>
                <a:headEnd/>
                <a:tailEnd/>
              </a:ln>
            </p:spPr>
          </p:pic>
          <p:pic>
            <p:nvPicPr>
              <p:cNvPr id="145427" name="Picture 3"/>
              <p:cNvPicPr>
                <a:picLocks noChangeAspect="1" noChangeArrowheads="1"/>
              </p:cNvPicPr>
              <p:nvPr/>
            </p:nvPicPr>
            <p:blipFill>
              <a:blip r:embed="rId4"/>
              <a:srcRect/>
              <a:stretch>
                <a:fillRect/>
              </a:stretch>
            </p:blipFill>
            <p:spPr bwMode="auto">
              <a:xfrm>
                <a:off x="2868967" y="4661516"/>
                <a:ext cx="365497" cy="74477"/>
              </a:xfrm>
              <a:prstGeom prst="rect">
                <a:avLst/>
              </a:prstGeom>
              <a:noFill/>
              <a:ln w="9525">
                <a:noFill/>
                <a:miter lim="800000"/>
                <a:headEnd/>
                <a:tailEnd/>
              </a:ln>
            </p:spPr>
          </p:pic>
          <p:pic>
            <p:nvPicPr>
              <p:cNvPr id="145428" name="Picture 3"/>
              <p:cNvPicPr>
                <a:picLocks noChangeAspect="1" noChangeArrowheads="1"/>
              </p:cNvPicPr>
              <p:nvPr/>
            </p:nvPicPr>
            <p:blipFill>
              <a:blip r:embed="rId4"/>
              <a:srcRect/>
              <a:stretch>
                <a:fillRect/>
              </a:stretch>
            </p:blipFill>
            <p:spPr bwMode="auto">
              <a:xfrm>
                <a:off x="3077592" y="4842768"/>
                <a:ext cx="365497" cy="74477"/>
              </a:xfrm>
              <a:prstGeom prst="rect">
                <a:avLst/>
              </a:prstGeom>
              <a:noFill/>
              <a:ln w="9525">
                <a:noFill/>
                <a:miter lim="800000"/>
                <a:headEnd/>
                <a:tailEnd/>
              </a:ln>
            </p:spPr>
          </p:pic>
          <p:pic>
            <p:nvPicPr>
              <p:cNvPr id="145429" name="Picture 3"/>
              <p:cNvPicPr>
                <a:picLocks noChangeAspect="1" noChangeArrowheads="1"/>
              </p:cNvPicPr>
              <p:nvPr/>
            </p:nvPicPr>
            <p:blipFill>
              <a:blip r:embed="rId4"/>
              <a:srcRect/>
              <a:stretch>
                <a:fillRect/>
              </a:stretch>
            </p:blipFill>
            <p:spPr bwMode="auto">
              <a:xfrm>
                <a:off x="3279559" y="4724399"/>
                <a:ext cx="365497" cy="74477"/>
              </a:xfrm>
              <a:prstGeom prst="rect">
                <a:avLst/>
              </a:prstGeom>
              <a:noFill/>
              <a:ln w="9525">
                <a:noFill/>
                <a:miter lim="800000"/>
                <a:headEnd/>
                <a:tailEnd/>
              </a:ln>
            </p:spPr>
          </p:pic>
          <p:pic>
            <p:nvPicPr>
              <p:cNvPr id="145430" name="Picture 3"/>
              <p:cNvPicPr>
                <a:picLocks noChangeAspect="1" noChangeArrowheads="1"/>
              </p:cNvPicPr>
              <p:nvPr/>
            </p:nvPicPr>
            <p:blipFill>
              <a:blip r:embed="rId4"/>
              <a:srcRect/>
              <a:stretch>
                <a:fillRect/>
              </a:stretch>
            </p:blipFill>
            <p:spPr bwMode="auto">
              <a:xfrm>
                <a:off x="3311371" y="4962616"/>
                <a:ext cx="365497" cy="74477"/>
              </a:xfrm>
              <a:prstGeom prst="rect">
                <a:avLst/>
              </a:prstGeom>
              <a:noFill/>
              <a:ln w="9525">
                <a:noFill/>
                <a:miter lim="800000"/>
                <a:headEnd/>
                <a:tailEnd/>
              </a:ln>
            </p:spPr>
          </p:pic>
          <p:pic>
            <p:nvPicPr>
              <p:cNvPr id="145431" name="Picture 3"/>
              <p:cNvPicPr>
                <a:picLocks noChangeAspect="1" noChangeArrowheads="1"/>
              </p:cNvPicPr>
              <p:nvPr/>
            </p:nvPicPr>
            <p:blipFill>
              <a:blip r:embed="rId4"/>
              <a:srcRect/>
              <a:stretch>
                <a:fillRect/>
              </a:stretch>
            </p:blipFill>
            <p:spPr bwMode="auto">
              <a:xfrm>
                <a:off x="3497802" y="4842767"/>
                <a:ext cx="365497" cy="74477"/>
              </a:xfrm>
              <a:prstGeom prst="rect">
                <a:avLst/>
              </a:prstGeom>
              <a:noFill/>
              <a:ln w="9525">
                <a:noFill/>
                <a:miter lim="800000"/>
                <a:headEnd/>
                <a:tailEnd/>
              </a:ln>
            </p:spPr>
          </p:pic>
          <p:pic>
            <p:nvPicPr>
              <p:cNvPr id="145432" name="Picture 3"/>
              <p:cNvPicPr>
                <a:picLocks noChangeAspect="1" noChangeArrowheads="1"/>
              </p:cNvPicPr>
              <p:nvPr/>
            </p:nvPicPr>
            <p:blipFill>
              <a:blip r:embed="rId4"/>
              <a:srcRect/>
              <a:stretch>
                <a:fillRect/>
              </a:stretch>
            </p:blipFill>
            <p:spPr bwMode="auto">
              <a:xfrm>
                <a:off x="3434179" y="4653377"/>
                <a:ext cx="365497" cy="74477"/>
              </a:xfrm>
              <a:prstGeom prst="rect">
                <a:avLst/>
              </a:prstGeom>
              <a:noFill/>
              <a:ln w="9525">
                <a:noFill/>
                <a:miter lim="800000"/>
                <a:headEnd/>
                <a:tailEnd/>
              </a:ln>
            </p:spPr>
          </p:pic>
        </p:grpSp>
        <p:sp>
          <p:nvSpPr>
            <p:cNvPr id="145419" name="Down Arrow 142"/>
            <p:cNvSpPr>
              <a:spLocks noChangeArrowheads="1"/>
            </p:cNvSpPr>
            <p:nvPr/>
          </p:nvSpPr>
          <p:spPr bwMode="auto">
            <a:xfrm>
              <a:off x="2598326" y="4339690"/>
              <a:ext cx="344084" cy="293447"/>
            </a:xfrm>
            <a:prstGeom prst="downArrow">
              <a:avLst>
                <a:gd name="adj1" fmla="val 50000"/>
                <a:gd name="adj2" fmla="val 50000"/>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5420" name="TextBox 146"/>
            <p:cNvSpPr txBox="1">
              <a:spLocks noChangeArrowheads="1"/>
            </p:cNvSpPr>
            <p:nvPr/>
          </p:nvSpPr>
          <p:spPr bwMode="auto">
            <a:xfrm>
              <a:off x="3693623" y="4318961"/>
              <a:ext cx="1640193" cy="707886"/>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a:t>Sequencing</a:t>
              </a:r>
            </a:p>
            <a:p>
              <a:pPr algn="ctr" eaLnBrk="0" hangingPunct="0">
                <a:buClr>
                  <a:srgbClr val="063DE8"/>
                </a:buClr>
                <a:buFont typeface="Wingdings" pitchFamily="2" charset="2"/>
                <a:buNone/>
              </a:pPr>
              <a:r>
                <a:rPr lang="en-US" sz="2000"/>
                <a:t>(Illumina)</a:t>
              </a:r>
            </a:p>
          </p:txBody>
        </p:sp>
      </p:grpSp>
    </p:spTree>
    <p:extLst>
      <p:ext uri="{BB962C8B-B14F-4D97-AF65-F5344CB8AC3E}">
        <p14:creationId xmlns:p14="http://schemas.microsoft.com/office/powerpoint/2010/main" val="428172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Genome a</a:t>
            </a:r>
            <a:r>
              <a:rPr lang="en-US" dirty="0" smtClean="0"/>
              <a:t>ssembly </a:t>
            </a:r>
            <a:r>
              <a:rPr lang="en-US" dirty="0"/>
              <a:t>r</a:t>
            </a:r>
            <a:r>
              <a:rPr lang="en-US" dirty="0" smtClean="0"/>
              <a:t>eview</a:t>
            </a:r>
            <a:endParaRPr lang="en-US" dirty="0"/>
          </a:p>
        </p:txBody>
      </p:sp>
      <p:sp>
        <p:nvSpPr>
          <p:cNvPr id="4" name="Date Placeholder 3"/>
          <p:cNvSpPr>
            <a:spLocks noGrp="1"/>
          </p:cNvSpPr>
          <p:nvPr>
            <p:ph type="dt" sz="half" idx="10"/>
          </p:nvPr>
        </p:nvSpPr>
        <p:spPr/>
        <p:txBody>
          <a:bodyPr/>
          <a:lstStyle/>
          <a:p>
            <a:fld id="{3E244F7D-9AAC-394B-8846-E4B87C82A680}" type="datetime1">
              <a:rPr lang="en-US" smtClean="0"/>
              <a:pPr/>
              <a:t>9/23/16</a:t>
            </a:fld>
            <a:endParaRPr lang="en-US"/>
          </a:p>
        </p:txBody>
      </p:sp>
      <p:sp>
        <p:nvSpPr>
          <p:cNvPr id="5" name="Footer Placeholder 4"/>
          <p:cNvSpPr>
            <a:spLocks noGrp="1"/>
          </p:cNvSpPr>
          <p:nvPr>
            <p:ph type="ftr" sz="quarter" idx="11"/>
          </p:nvPr>
        </p:nvSpPr>
        <p:spPr>
          <a:xfrm>
            <a:off x="2833075" y="6356350"/>
            <a:ext cx="5629888" cy="365125"/>
          </a:xfrm>
        </p:spPr>
        <p:txBody>
          <a:bodyPr/>
          <a:lstStyle/>
          <a:p>
            <a:endParaRPr lang="en-US" dirty="0"/>
          </a:p>
        </p:txBody>
      </p:sp>
      <p:sp>
        <p:nvSpPr>
          <p:cNvPr id="6" name="Slide Number Placeholder 5"/>
          <p:cNvSpPr>
            <a:spLocks noGrp="1"/>
          </p:cNvSpPr>
          <p:nvPr>
            <p:ph type="sldNum" sz="quarter" idx="12"/>
          </p:nvPr>
        </p:nvSpPr>
        <p:spPr/>
        <p:txBody>
          <a:bodyPr/>
          <a:lstStyle/>
          <a:p>
            <a:fld id="{57BDDD3E-B192-BC47-90B1-888D524BFDAD}" type="slidenum">
              <a:rPr lang="en-US" smtClean="0"/>
              <a:pPr/>
              <a:t>56</a:t>
            </a:fld>
            <a:endParaRPr lang="en-US"/>
          </a:p>
        </p:txBody>
      </p:sp>
      <p:grpSp>
        <p:nvGrpSpPr>
          <p:cNvPr id="7" name="Group 6"/>
          <p:cNvGrpSpPr>
            <a:grpSpLocks/>
          </p:cNvGrpSpPr>
          <p:nvPr/>
        </p:nvGrpSpPr>
        <p:grpSpPr bwMode="auto">
          <a:xfrm>
            <a:off x="1647825" y="1286181"/>
            <a:ext cx="6565591" cy="1724684"/>
            <a:chOff x="132086" y="1121150"/>
            <a:chExt cx="6564937" cy="1723653"/>
          </a:xfrm>
        </p:grpSpPr>
        <p:sp>
          <p:nvSpPr>
            <p:cNvPr id="8" name="Rectangle 6"/>
            <p:cNvSpPr>
              <a:spLocks noChangeArrowheads="1"/>
            </p:cNvSpPr>
            <p:nvPr/>
          </p:nvSpPr>
          <p:spPr bwMode="auto">
            <a:xfrm>
              <a:off x="1553523" y="1299996"/>
              <a:ext cx="5143500" cy="172357"/>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9" name="TextBox 18"/>
            <p:cNvSpPr txBox="1">
              <a:spLocks noChangeArrowheads="1"/>
            </p:cNvSpPr>
            <p:nvPr/>
          </p:nvSpPr>
          <p:spPr bwMode="auto">
            <a:xfrm>
              <a:off x="132086" y="1121150"/>
              <a:ext cx="1454302" cy="707886"/>
            </a:xfrm>
            <a:prstGeom prst="rect">
              <a:avLst/>
            </a:prstGeom>
            <a:noFill/>
            <a:ln w="9525">
              <a:noFill/>
              <a:miter lim="800000"/>
              <a:headEnd/>
              <a:tailEnd/>
            </a:ln>
          </p:spPr>
          <p:txBody>
            <a:bodyPr wrap="square">
              <a:spAutoFit/>
            </a:bodyPr>
            <a:lstStyle/>
            <a:p>
              <a:pPr algn="ctr" eaLnBrk="0" hangingPunct="0">
                <a:buClr>
                  <a:srgbClr val="063DE8"/>
                </a:buClr>
                <a:buFont typeface="Wingdings" pitchFamily="2" charset="2"/>
                <a:buNone/>
              </a:pPr>
              <a:r>
                <a:rPr lang="en-US" sz="2000" dirty="0"/>
                <a:t>Genomic</a:t>
              </a:r>
            </a:p>
            <a:p>
              <a:pPr algn="ctr" eaLnBrk="0" hangingPunct="0">
                <a:buClr>
                  <a:srgbClr val="063DE8"/>
                </a:buClr>
                <a:buFont typeface="Wingdings" pitchFamily="2" charset="2"/>
                <a:buNone/>
              </a:pPr>
              <a:r>
                <a:rPr lang="en-US" sz="2000" dirty="0"/>
                <a:t>DNA</a:t>
              </a:r>
            </a:p>
          </p:txBody>
        </p:sp>
        <p:grpSp>
          <p:nvGrpSpPr>
            <p:cNvPr id="11" name="Group 39"/>
            <p:cNvGrpSpPr>
              <a:grpSpLocks/>
            </p:cNvGrpSpPr>
            <p:nvPr/>
          </p:nvGrpSpPr>
          <p:grpSpPr bwMode="auto">
            <a:xfrm>
              <a:off x="1912123" y="2428428"/>
              <a:ext cx="1638300" cy="416375"/>
              <a:chOff x="1083860" y="2781300"/>
              <a:chExt cx="1638300" cy="495300"/>
            </a:xfrm>
          </p:grpSpPr>
          <p:sp>
            <p:nvSpPr>
              <p:cNvPr id="14" name="Rectangle 13"/>
              <p:cNvSpPr>
                <a:spLocks noChangeArrowheads="1"/>
              </p:cNvSpPr>
              <p:nvPr/>
            </p:nvSpPr>
            <p:spPr bwMode="auto">
              <a:xfrm>
                <a:off x="1248960" y="2781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5" name="Rectangle 19"/>
              <p:cNvSpPr>
                <a:spLocks noChangeArrowheads="1"/>
              </p:cNvSpPr>
              <p:nvPr/>
            </p:nvSpPr>
            <p:spPr bwMode="auto">
              <a:xfrm>
                <a:off x="1642660" y="30480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6" name="Rectangle 20"/>
              <p:cNvSpPr>
                <a:spLocks noChangeArrowheads="1"/>
              </p:cNvSpPr>
              <p:nvPr/>
            </p:nvSpPr>
            <p:spPr bwMode="auto">
              <a:xfrm>
                <a:off x="1896660" y="28575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 name="Rectangle 21"/>
              <p:cNvSpPr>
                <a:spLocks noChangeArrowheads="1"/>
              </p:cNvSpPr>
              <p:nvPr/>
            </p:nvSpPr>
            <p:spPr bwMode="auto">
              <a:xfrm>
                <a:off x="2277660" y="31623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8" name="Rectangle 22"/>
              <p:cNvSpPr>
                <a:spLocks noChangeArrowheads="1"/>
              </p:cNvSpPr>
              <p:nvPr/>
            </p:nvSpPr>
            <p:spPr bwMode="auto">
              <a:xfrm>
                <a:off x="2468160" y="28829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9" name="Rectangle 23"/>
              <p:cNvSpPr>
                <a:spLocks noChangeArrowheads="1"/>
              </p:cNvSpPr>
              <p:nvPr/>
            </p:nvSpPr>
            <p:spPr bwMode="auto">
              <a:xfrm>
                <a:off x="1083860" y="3073400"/>
                <a:ext cx="254000" cy="11430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sp>
          <p:nvSpPr>
            <p:cNvPr id="13" name="TextBox 143"/>
            <p:cNvSpPr txBox="1">
              <a:spLocks noChangeArrowheads="1"/>
            </p:cNvSpPr>
            <p:nvPr/>
          </p:nvSpPr>
          <p:spPr bwMode="auto">
            <a:xfrm>
              <a:off x="3324566" y="1924384"/>
              <a:ext cx="2336001" cy="399871"/>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dirty="0" smtClean="0"/>
                <a:t>fragmentation</a:t>
              </a:r>
              <a:endParaRPr lang="en-US" sz="2000" dirty="0"/>
            </a:p>
          </p:txBody>
        </p:sp>
      </p:grpSp>
      <p:grpSp>
        <p:nvGrpSpPr>
          <p:cNvPr id="20" name="Group 19"/>
          <p:cNvGrpSpPr>
            <a:grpSpLocks/>
          </p:cNvGrpSpPr>
          <p:nvPr/>
        </p:nvGrpSpPr>
        <p:grpSpPr bwMode="auto">
          <a:xfrm>
            <a:off x="3225989" y="3368063"/>
            <a:ext cx="4009895" cy="2419346"/>
            <a:chOff x="1739218" y="3041696"/>
            <a:chExt cx="4010046" cy="2419092"/>
          </a:xfrm>
        </p:grpSpPr>
        <p:grpSp>
          <p:nvGrpSpPr>
            <p:cNvPr id="21" name="Group 111"/>
            <p:cNvGrpSpPr>
              <a:grpSpLocks/>
            </p:cNvGrpSpPr>
            <p:nvPr/>
          </p:nvGrpSpPr>
          <p:grpSpPr bwMode="auto">
            <a:xfrm>
              <a:off x="1739218" y="3580305"/>
              <a:ext cx="1823016" cy="566529"/>
              <a:chOff x="942975" y="4252686"/>
              <a:chExt cx="1823016" cy="723900"/>
            </a:xfrm>
          </p:grpSpPr>
          <p:grpSp>
            <p:nvGrpSpPr>
              <p:cNvPr id="40" name="Group 51"/>
              <p:cNvGrpSpPr>
                <a:grpSpLocks/>
              </p:cNvGrpSpPr>
              <p:nvPr/>
            </p:nvGrpSpPr>
            <p:grpSpPr bwMode="auto">
              <a:xfrm>
                <a:off x="1334860" y="4252686"/>
                <a:ext cx="516731" cy="114300"/>
                <a:chOff x="638175" y="5283200"/>
                <a:chExt cx="516731" cy="114300"/>
              </a:xfrm>
            </p:grpSpPr>
            <p:sp>
              <p:nvSpPr>
                <p:cNvPr id="65" name="Rectangle 48"/>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6" name="Rectangle 49"/>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7" name="Rectangle 50"/>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1" name="Group 52"/>
              <p:cNvGrpSpPr>
                <a:grpSpLocks/>
              </p:cNvGrpSpPr>
              <p:nvPr/>
            </p:nvGrpSpPr>
            <p:grpSpPr bwMode="auto">
              <a:xfrm>
                <a:off x="942975" y="4572001"/>
                <a:ext cx="516731" cy="114300"/>
                <a:chOff x="638175" y="5283200"/>
                <a:chExt cx="516731" cy="114300"/>
              </a:xfrm>
            </p:grpSpPr>
            <p:sp>
              <p:nvSpPr>
                <p:cNvPr id="62" name="Rectangle 5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3" name="Rectangle 5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4" name="Rectangle 5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2" name="Group 56"/>
              <p:cNvGrpSpPr>
                <a:grpSpLocks/>
              </p:cNvGrpSpPr>
              <p:nvPr/>
            </p:nvGrpSpPr>
            <p:grpSpPr bwMode="auto">
              <a:xfrm>
                <a:off x="1596117" y="4572000"/>
                <a:ext cx="516731" cy="114300"/>
                <a:chOff x="638175" y="5283200"/>
                <a:chExt cx="516731" cy="114300"/>
              </a:xfrm>
            </p:grpSpPr>
            <p:sp>
              <p:nvSpPr>
                <p:cNvPr id="59" name="Rectangle 57"/>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0" name="Rectangle 58"/>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1" name="Rectangle 59"/>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3" name="Group 60"/>
              <p:cNvGrpSpPr>
                <a:grpSpLocks/>
              </p:cNvGrpSpPr>
              <p:nvPr/>
            </p:nvGrpSpPr>
            <p:grpSpPr bwMode="auto">
              <a:xfrm>
                <a:off x="2075089" y="4267200"/>
                <a:ext cx="516731" cy="114300"/>
                <a:chOff x="638175" y="5283200"/>
                <a:chExt cx="516731" cy="114300"/>
              </a:xfrm>
            </p:grpSpPr>
            <p:sp>
              <p:nvSpPr>
                <p:cNvPr id="56" name="Rectangle 61"/>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7" name="Rectangle 62"/>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8" name="Rectangle 63"/>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4" name="Group 64"/>
              <p:cNvGrpSpPr>
                <a:grpSpLocks/>
              </p:cNvGrpSpPr>
              <p:nvPr/>
            </p:nvGrpSpPr>
            <p:grpSpPr bwMode="auto">
              <a:xfrm>
                <a:off x="2249260" y="4557486"/>
                <a:ext cx="516731" cy="114300"/>
                <a:chOff x="638175" y="5283200"/>
                <a:chExt cx="516731" cy="114300"/>
              </a:xfrm>
            </p:grpSpPr>
            <p:sp>
              <p:nvSpPr>
                <p:cNvPr id="53" name="Rectangle 65"/>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4" name="Rectangle 66"/>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5" name="Rectangle 67"/>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5" name="Group 68"/>
              <p:cNvGrpSpPr>
                <a:grpSpLocks/>
              </p:cNvGrpSpPr>
              <p:nvPr/>
            </p:nvGrpSpPr>
            <p:grpSpPr bwMode="auto">
              <a:xfrm>
                <a:off x="1480002" y="4862286"/>
                <a:ext cx="516731" cy="114300"/>
                <a:chOff x="638175" y="5283200"/>
                <a:chExt cx="516731" cy="114300"/>
              </a:xfrm>
            </p:grpSpPr>
            <p:sp>
              <p:nvSpPr>
                <p:cNvPr id="50" name="Rectangle 69"/>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1" name="Rectangle 70"/>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52" name="Rectangle 71"/>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46" name="Group 72"/>
              <p:cNvGrpSpPr>
                <a:grpSpLocks/>
              </p:cNvGrpSpPr>
              <p:nvPr/>
            </p:nvGrpSpPr>
            <p:grpSpPr bwMode="auto">
              <a:xfrm>
                <a:off x="2176687" y="4862286"/>
                <a:ext cx="516731" cy="114300"/>
                <a:chOff x="638175" y="5283200"/>
                <a:chExt cx="516731" cy="114300"/>
              </a:xfrm>
            </p:grpSpPr>
            <p:sp>
              <p:nvSpPr>
                <p:cNvPr id="47" name="Rectangle 73"/>
                <p:cNvSpPr>
                  <a:spLocks noChangeArrowheads="1"/>
                </p:cNvSpPr>
                <p:nvPr/>
              </p:nvSpPr>
              <p:spPr bwMode="auto">
                <a:xfrm>
                  <a:off x="771123" y="5283200"/>
                  <a:ext cx="254000" cy="114300"/>
                </a:xfrm>
                <a:prstGeom prst="rect">
                  <a:avLst/>
                </a:prstGeom>
                <a:solidFill>
                  <a:srgbClr val="33660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48" name="Rectangle 74"/>
                <p:cNvSpPr>
                  <a:spLocks noChangeArrowheads="1"/>
                </p:cNvSpPr>
                <p:nvPr/>
              </p:nvSpPr>
              <p:spPr bwMode="auto">
                <a:xfrm>
                  <a:off x="1028297" y="5283200"/>
                  <a:ext cx="126609"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49" name="Rectangle 75"/>
                <p:cNvSpPr>
                  <a:spLocks noChangeArrowheads="1"/>
                </p:cNvSpPr>
                <p:nvPr/>
              </p:nvSpPr>
              <p:spPr bwMode="auto">
                <a:xfrm>
                  <a:off x="638175" y="5283200"/>
                  <a:ext cx="129772" cy="114300"/>
                </a:xfrm>
                <a:prstGeom prst="rect">
                  <a:avLst/>
                </a:prstGeom>
                <a:solidFill>
                  <a:srgbClr val="0070C0"/>
                </a:solidFill>
                <a:ln w="9525"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sp>
          <p:nvSpPr>
            <p:cNvPr id="23" name="Down Arrow 78"/>
            <p:cNvSpPr>
              <a:spLocks noChangeArrowheads="1"/>
            </p:cNvSpPr>
            <p:nvPr/>
          </p:nvSpPr>
          <p:spPr bwMode="auto">
            <a:xfrm>
              <a:off x="2598326" y="3082382"/>
              <a:ext cx="344084" cy="293447"/>
            </a:xfrm>
            <a:prstGeom prst="downArrow">
              <a:avLst>
                <a:gd name="adj1" fmla="val 50000"/>
                <a:gd name="adj2" fmla="val 50000"/>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24" name="TextBox 115"/>
            <p:cNvSpPr txBox="1">
              <a:spLocks noChangeArrowheads="1"/>
            </p:cNvSpPr>
            <p:nvPr/>
          </p:nvSpPr>
          <p:spPr bwMode="auto">
            <a:xfrm>
              <a:off x="3798015" y="3041696"/>
              <a:ext cx="1951249" cy="40006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Library creation</a:t>
              </a:r>
              <a:endParaRPr lang="en-US" sz="2000" dirty="0"/>
            </a:p>
          </p:txBody>
        </p:sp>
        <p:grpSp>
          <p:nvGrpSpPr>
            <p:cNvPr id="25" name="Group 268"/>
            <p:cNvGrpSpPr>
              <a:grpSpLocks/>
            </p:cNvGrpSpPr>
            <p:nvPr/>
          </p:nvGrpSpPr>
          <p:grpSpPr bwMode="auto">
            <a:xfrm>
              <a:off x="2190758" y="4963900"/>
              <a:ext cx="1136650" cy="496888"/>
              <a:chOff x="2286001" y="4648200"/>
              <a:chExt cx="1577298" cy="388894"/>
            </a:xfrm>
          </p:grpSpPr>
          <p:pic>
            <p:nvPicPr>
              <p:cNvPr id="28"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86001" y="4800601"/>
                <a:ext cx="365497" cy="74477"/>
              </a:xfrm>
              <a:prstGeom prst="rect">
                <a:avLst/>
              </a:prstGeom>
              <a:noFill/>
              <a:ln w="9525">
                <a:noFill/>
                <a:miter lim="800000"/>
                <a:headEnd/>
                <a:tailEnd/>
              </a:ln>
            </p:spPr>
          </p:pic>
          <p:pic>
            <p:nvPicPr>
              <p:cNvPr id="2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38400" y="4953000"/>
                <a:ext cx="365497" cy="74477"/>
              </a:xfrm>
              <a:prstGeom prst="rect">
                <a:avLst/>
              </a:prstGeom>
              <a:noFill/>
              <a:ln w="9525">
                <a:noFill/>
                <a:miter lim="800000"/>
                <a:headEnd/>
                <a:tailEnd/>
              </a:ln>
            </p:spPr>
          </p:pic>
          <p:pic>
            <p:nvPicPr>
              <p:cNvPr id="30"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667000" y="4876800"/>
                <a:ext cx="365497" cy="74477"/>
              </a:xfrm>
              <a:prstGeom prst="rect">
                <a:avLst/>
              </a:prstGeom>
              <a:noFill/>
              <a:ln w="9525">
                <a:noFill/>
                <a:miter lim="800000"/>
                <a:headEnd/>
                <a:tailEnd/>
              </a:ln>
            </p:spPr>
          </p:pic>
          <p:pic>
            <p:nvPicPr>
              <p:cNvPr id="31"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38400" y="4648200"/>
                <a:ext cx="365497" cy="74477"/>
              </a:xfrm>
              <a:prstGeom prst="rect">
                <a:avLst/>
              </a:prstGeom>
              <a:noFill/>
              <a:ln w="9525">
                <a:noFill/>
                <a:miter lim="800000"/>
                <a:headEnd/>
                <a:tailEnd/>
              </a:ln>
            </p:spPr>
          </p:pic>
          <p:pic>
            <p:nvPicPr>
              <p:cNvPr id="32"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713608" y="4758431"/>
                <a:ext cx="365497" cy="74477"/>
              </a:xfrm>
              <a:prstGeom prst="rect">
                <a:avLst/>
              </a:prstGeom>
              <a:noFill/>
              <a:ln w="9525">
                <a:noFill/>
                <a:miter lim="800000"/>
                <a:headEnd/>
                <a:tailEnd/>
              </a:ln>
            </p:spPr>
          </p:pic>
          <p:pic>
            <p:nvPicPr>
              <p:cNvPr id="33"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64528" y="4962617"/>
                <a:ext cx="365497" cy="74477"/>
              </a:xfrm>
              <a:prstGeom prst="rect">
                <a:avLst/>
              </a:prstGeom>
              <a:noFill/>
              <a:ln w="9525">
                <a:noFill/>
                <a:miter lim="800000"/>
                <a:headEnd/>
                <a:tailEnd/>
              </a:ln>
            </p:spPr>
          </p:pic>
          <p:pic>
            <p:nvPicPr>
              <p:cNvPr id="34"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68967" y="4661516"/>
                <a:ext cx="365497" cy="74477"/>
              </a:xfrm>
              <a:prstGeom prst="rect">
                <a:avLst/>
              </a:prstGeom>
              <a:noFill/>
              <a:ln w="9525">
                <a:noFill/>
                <a:miter lim="800000"/>
                <a:headEnd/>
                <a:tailEnd/>
              </a:ln>
            </p:spPr>
          </p:pic>
          <p:pic>
            <p:nvPicPr>
              <p:cNvPr id="35"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77592" y="4842768"/>
                <a:ext cx="365497" cy="74477"/>
              </a:xfrm>
              <a:prstGeom prst="rect">
                <a:avLst/>
              </a:prstGeom>
              <a:noFill/>
              <a:ln w="9525">
                <a:noFill/>
                <a:miter lim="800000"/>
                <a:headEnd/>
                <a:tailEnd/>
              </a:ln>
            </p:spPr>
          </p:pic>
          <p:pic>
            <p:nvPicPr>
              <p:cNvPr id="36"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79559" y="4724399"/>
                <a:ext cx="365497" cy="74477"/>
              </a:xfrm>
              <a:prstGeom prst="rect">
                <a:avLst/>
              </a:prstGeom>
              <a:noFill/>
              <a:ln w="9525">
                <a:noFill/>
                <a:miter lim="800000"/>
                <a:headEnd/>
                <a:tailEnd/>
              </a:ln>
            </p:spPr>
          </p:pic>
          <p:pic>
            <p:nvPicPr>
              <p:cNvPr id="3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11370" y="4962613"/>
                <a:ext cx="365497" cy="74477"/>
              </a:xfrm>
              <a:prstGeom prst="rect">
                <a:avLst/>
              </a:prstGeom>
              <a:noFill/>
              <a:ln w="9525">
                <a:noFill/>
                <a:miter lim="800000"/>
                <a:headEnd/>
                <a:tailEnd/>
              </a:ln>
            </p:spPr>
          </p:pic>
          <p:pic>
            <p:nvPicPr>
              <p:cNvPr id="38"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97802" y="4842767"/>
                <a:ext cx="365497" cy="74477"/>
              </a:xfrm>
              <a:prstGeom prst="rect">
                <a:avLst/>
              </a:prstGeom>
              <a:noFill/>
              <a:ln w="9525">
                <a:noFill/>
                <a:miter lim="800000"/>
                <a:headEnd/>
                <a:tailEnd/>
              </a:ln>
            </p:spPr>
          </p:pic>
          <p:pic>
            <p:nvPicPr>
              <p:cNvPr id="3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34179" y="4653377"/>
                <a:ext cx="365497" cy="74477"/>
              </a:xfrm>
              <a:prstGeom prst="rect">
                <a:avLst/>
              </a:prstGeom>
              <a:noFill/>
              <a:ln w="9525">
                <a:noFill/>
                <a:miter lim="800000"/>
                <a:headEnd/>
                <a:tailEnd/>
              </a:ln>
            </p:spPr>
          </p:pic>
        </p:grpSp>
        <p:sp>
          <p:nvSpPr>
            <p:cNvPr id="26" name="Down Arrow 142"/>
            <p:cNvSpPr>
              <a:spLocks noChangeArrowheads="1"/>
            </p:cNvSpPr>
            <p:nvPr/>
          </p:nvSpPr>
          <p:spPr bwMode="auto">
            <a:xfrm>
              <a:off x="2598326" y="4339690"/>
              <a:ext cx="344084" cy="293447"/>
            </a:xfrm>
            <a:prstGeom prst="downArrow">
              <a:avLst>
                <a:gd name="adj1" fmla="val 50000"/>
                <a:gd name="adj2" fmla="val 50000"/>
              </a:avLst>
            </a:prstGeom>
            <a:solidFill>
              <a:schemeClr val="tx1"/>
            </a:solidFill>
            <a:ln w="9525" algn="ctr">
              <a:noFill/>
              <a:round/>
              <a:headEnd/>
              <a:tailEnd/>
            </a:ln>
          </p:spPr>
          <p:txBody>
            <a:bodyPr wrap="none"/>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27" name="TextBox 146"/>
            <p:cNvSpPr txBox="1">
              <a:spLocks noChangeArrowheads="1"/>
            </p:cNvSpPr>
            <p:nvPr/>
          </p:nvSpPr>
          <p:spPr bwMode="auto">
            <a:xfrm>
              <a:off x="3991621" y="4318961"/>
              <a:ext cx="1539515" cy="400068"/>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000" dirty="0" smtClean="0"/>
                <a:t>Sequencing</a:t>
              </a:r>
              <a:endParaRPr lang="en-US" sz="2000" dirty="0"/>
            </a:p>
          </p:txBody>
        </p:sp>
      </p:grpSp>
      <p:sp>
        <p:nvSpPr>
          <p:cNvPr id="68" name="Down Arrow 7"/>
          <p:cNvSpPr>
            <a:spLocks noChangeArrowheads="1"/>
          </p:cNvSpPr>
          <p:nvPr/>
        </p:nvSpPr>
        <p:spPr bwMode="auto">
          <a:xfrm>
            <a:off x="4134702" y="5944496"/>
            <a:ext cx="344290" cy="365760"/>
          </a:xfrm>
          <a:prstGeom prst="downArrow">
            <a:avLst>
              <a:gd name="adj1" fmla="val 38933"/>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69" name="Rectangle 6"/>
          <p:cNvSpPr>
            <a:spLocks noChangeArrowheads="1"/>
          </p:cNvSpPr>
          <p:nvPr/>
        </p:nvSpPr>
        <p:spPr bwMode="auto">
          <a:xfrm>
            <a:off x="3771949" y="6508245"/>
            <a:ext cx="1074784"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0" name="Rectangle 6"/>
          <p:cNvSpPr>
            <a:spLocks noChangeArrowheads="1"/>
          </p:cNvSpPr>
          <p:nvPr/>
        </p:nvSpPr>
        <p:spPr bwMode="auto">
          <a:xfrm>
            <a:off x="4950426" y="6508245"/>
            <a:ext cx="2097253"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1" name="Rectangle 6"/>
          <p:cNvSpPr>
            <a:spLocks noChangeArrowheads="1"/>
          </p:cNvSpPr>
          <p:nvPr/>
        </p:nvSpPr>
        <p:spPr bwMode="auto">
          <a:xfrm>
            <a:off x="3309489" y="6517770"/>
            <a:ext cx="365760" cy="172460"/>
          </a:xfrm>
          <a:prstGeom prst="rect">
            <a:avLst/>
          </a:prstGeom>
          <a:solidFill>
            <a:srgbClr val="336600"/>
          </a:solidFill>
          <a:ln w="9525"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72" name="TextBox 146"/>
          <p:cNvSpPr txBox="1">
            <a:spLocks noChangeArrowheads="1"/>
          </p:cNvSpPr>
          <p:nvPr/>
        </p:nvSpPr>
        <p:spPr bwMode="auto">
          <a:xfrm>
            <a:off x="5191060" y="5806641"/>
            <a:ext cx="2458509" cy="400110"/>
          </a:xfrm>
          <a:prstGeom prst="rect">
            <a:avLst/>
          </a:prstGeom>
          <a:noFill/>
          <a:ln w="9525">
            <a:noFill/>
            <a:miter lim="800000"/>
            <a:headEnd/>
            <a:tailEnd/>
          </a:ln>
        </p:spPr>
        <p:txBody>
          <a:bodyPr wrap="square">
            <a:spAutoFit/>
          </a:bodyPr>
          <a:lstStyle/>
          <a:p>
            <a:pPr algn="ctr" eaLnBrk="0" hangingPunct="0">
              <a:buClr>
                <a:srgbClr val="063DE8"/>
              </a:buClr>
              <a:buFont typeface="Wingdings" pitchFamily="2" charset="2"/>
              <a:buNone/>
            </a:pPr>
            <a:r>
              <a:rPr lang="en-US" sz="2000" dirty="0" smtClean="0"/>
              <a:t>Assemble reads </a:t>
            </a:r>
            <a:endParaRPr lang="en-US" sz="2000" dirty="0"/>
          </a:p>
        </p:txBody>
      </p:sp>
      <p:sp>
        <p:nvSpPr>
          <p:cNvPr id="73" name="Down Arrow 7"/>
          <p:cNvSpPr>
            <a:spLocks noChangeArrowheads="1"/>
          </p:cNvSpPr>
          <p:nvPr/>
        </p:nvSpPr>
        <p:spPr bwMode="auto">
          <a:xfrm>
            <a:off x="4087077" y="2077346"/>
            <a:ext cx="344290" cy="365760"/>
          </a:xfrm>
          <a:prstGeom prst="downArrow">
            <a:avLst>
              <a:gd name="adj1" fmla="val 38933"/>
              <a:gd name="adj2" fmla="val 50002"/>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Tree>
    <p:extLst>
      <p:ext uri="{BB962C8B-B14F-4D97-AF65-F5344CB8AC3E}">
        <p14:creationId xmlns:p14="http://schemas.microsoft.com/office/powerpoint/2010/main" val="117895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8" name="Rectangle 4"/>
          <p:cNvSpPr>
            <a:spLocks noGrp="1"/>
          </p:cNvSpPr>
          <p:nvPr>
            <p:ph type="title"/>
          </p:nvPr>
        </p:nvSpPr>
        <p:spPr>
          <a:xfrm>
            <a:off x="661988" y="0"/>
            <a:ext cx="8229600" cy="1143000"/>
          </a:xfrm>
        </p:spPr>
        <p:txBody>
          <a:bodyPr/>
          <a:lstStyle/>
          <a:p>
            <a:pPr eaLnBrk="1" hangingPunct="1">
              <a:defRPr/>
            </a:pPr>
            <a:r>
              <a:rPr lang="en-US" dirty="0" smtClean="0"/>
              <a:t>Assembly outline</a:t>
            </a:r>
          </a:p>
        </p:txBody>
      </p:sp>
      <p:sp>
        <p:nvSpPr>
          <p:cNvPr id="147458" name="Down Arrow 74"/>
          <p:cNvSpPr>
            <a:spLocks noChangeArrowheads="1"/>
          </p:cNvSpPr>
          <p:nvPr/>
        </p:nvSpPr>
        <p:spPr bwMode="auto">
          <a:xfrm>
            <a:off x="3824288" y="2298700"/>
            <a:ext cx="506412" cy="307975"/>
          </a:xfrm>
          <a:prstGeom prst="downArrow">
            <a:avLst>
              <a:gd name="adj1" fmla="val 50000"/>
              <a:gd name="adj2" fmla="val 50000"/>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nvGrpSpPr>
          <p:cNvPr id="74" name="Group 73"/>
          <p:cNvGrpSpPr>
            <a:grpSpLocks/>
          </p:cNvGrpSpPr>
          <p:nvPr/>
        </p:nvGrpSpPr>
        <p:grpSpPr bwMode="auto">
          <a:xfrm>
            <a:off x="6246813" y="1539875"/>
            <a:ext cx="2838450" cy="4197350"/>
            <a:chOff x="6246586" y="1184727"/>
            <a:chExt cx="2839358" cy="5448301"/>
          </a:xfrm>
        </p:grpSpPr>
        <p:sp>
          <p:nvSpPr>
            <p:cNvPr id="147534" name="Right Brace 64"/>
            <p:cNvSpPr>
              <a:spLocks/>
            </p:cNvSpPr>
            <p:nvPr/>
          </p:nvSpPr>
          <p:spPr bwMode="auto">
            <a:xfrm>
              <a:off x="6246586" y="1184727"/>
              <a:ext cx="546100" cy="5448301"/>
            </a:xfrm>
            <a:prstGeom prst="rightBrace">
              <a:avLst>
                <a:gd name="adj1" fmla="val 8314"/>
                <a:gd name="adj2" fmla="val 50000"/>
              </a:avLst>
            </a:prstGeom>
            <a:noFill/>
            <a:ln w="38100"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pic>
          <p:nvPicPr>
            <p:cNvPr id="147535" name="Picture 2"/>
            <p:cNvPicPr>
              <a:picLocks noChangeAspect="1" noChangeArrowheads="1"/>
            </p:cNvPicPr>
            <p:nvPr/>
          </p:nvPicPr>
          <p:blipFill>
            <a:blip r:embed="rId4"/>
            <a:srcRect/>
            <a:stretch>
              <a:fillRect/>
            </a:stretch>
          </p:blipFill>
          <p:spPr bwMode="auto">
            <a:xfrm>
              <a:off x="7282545" y="2235200"/>
              <a:ext cx="1397000" cy="1024467"/>
            </a:xfrm>
            <a:prstGeom prst="rect">
              <a:avLst/>
            </a:prstGeom>
            <a:noFill/>
            <a:ln w="9525">
              <a:noFill/>
              <a:miter lim="800000"/>
              <a:headEnd/>
              <a:tailEnd/>
            </a:ln>
          </p:spPr>
        </p:pic>
        <p:sp>
          <p:nvSpPr>
            <p:cNvPr id="147536" name="TextBox 65"/>
            <p:cNvSpPr txBox="1">
              <a:spLocks noChangeArrowheads="1"/>
            </p:cNvSpPr>
            <p:nvPr/>
          </p:nvSpPr>
          <p:spPr bwMode="auto">
            <a:xfrm>
              <a:off x="6766323" y="3543300"/>
              <a:ext cx="2319621" cy="1938992"/>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t>Assembly algorithms</a:t>
              </a:r>
            </a:p>
            <a:p>
              <a:pPr algn="ctr" eaLnBrk="0" hangingPunct="0">
                <a:buClr>
                  <a:srgbClr val="063DE8"/>
                </a:buClr>
                <a:buFont typeface="Wingdings" pitchFamily="2" charset="2"/>
                <a:buNone/>
              </a:pPr>
              <a:endParaRPr lang="en-US" sz="2000"/>
            </a:p>
            <a:p>
              <a:pPr algn="ctr" eaLnBrk="0" hangingPunct="0">
                <a:buClr>
                  <a:srgbClr val="063DE8"/>
                </a:buClr>
                <a:buFont typeface="Wingdings" pitchFamily="2" charset="2"/>
                <a:buNone/>
              </a:pPr>
              <a:r>
                <a:rPr lang="en-US" sz="2000"/>
                <a:t>e.g. </a:t>
              </a:r>
            </a:p>
            <a:p>
              <a:pPr algn="ctr" eaLnBrk="0" hangingPunct="0">
                <a:buClr>
                  <a:srgbClr val="063DE8"/>
                </a:buClr>
                <a:buFont typeface="Wingdings" pitchFamily="2" charset="2"/>
                <a:buNone/>
              </a:pPr>
              <a:r>
                <a:rPr lang="en-US" sz="2000"/>
                <a:t>Allpaths, Velvet, Meraculous</a:t>
              </a:r>
            </a:p>
          </p:txBody>
        </p:sp>
      </p:grpSp>
      <p:sp>
        <p:nvSpPr>
          <p:cNvPr id="147460" name="Rectangle 90"/>
          <p:cNvSpPr>
            <a:spLocks noChangeArrowheads="1"/>
          </p:cNvSpPr>
          <p:nvPr/>
        </p:nvSpPr>
        <p:spPr bwMode="auto">
          <a:xfrm>
            <a:off x="3687763" y="1700213"/>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61" name="Rectangle 91"/>
          <p:cNvSpPr>
            <a:spLocks noChangeArrowheads="1"/>
          </p:cNvSpPr>
          <p:nvPr/>
        </p:nvSpPr>
        <p:spPr bwMode="auto">
          <a:xfrm>
            <a:off x="3833813" y="1700213"/>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62" name="Rectangle 92"/>
          <p:cNvSpPr>
            <a:spLocks noChangeArrowheads="1"/>
          </p:cNvSpPr>
          <p:nvPr/>
        </p:nvSpPr>
        <p:spPr bwMode="auto">
          <a:xfrm>
            <a:off x="3987800" y="16970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63" name="Rectangle 93"/>
          <p:cNvSpPr>
            <a:spLocks noChangeArrowheads="1"/>
          </p:cNvSpPr>
          <p:nvPr/>
        </p:nvSpPr>
        <p:spPr bwMode="auto">
          <a:xfrm>
            <a:off x="4143375" y="1700213"/>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64" name="Rectangle 94"/>
          <p:cNvSpPr>
            <a:spLocks noChangeArrowheads="1"/>
          </p:cNvSpPr>
          <p:nvPr/>
        </p:nvSpPr>
        <p:spPr bwMode="auto">
          <a:xfrm>
            <a:off x="4297363" y="1700213"/>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65" name="Rectangle 95"/>
          <p:cNvSpPr>
            <a:spLocks noChangeArrowheads="1"/>
          </p:cNvSpPr>
          <p:nvPr/>
        </p:nvSpPr>
        <p:spPr bwMode="auto">
          <a:xfrm>
            <a:off x="4445000" y="1697038"/>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66" name="Rectangle 97"/>
          <p:cNvSpPr>
            <a:spLocks noChangeArrowheads="1"/>
          </p:cNvSpPr>
          <p:nvPr/>
        </p:nvSpPr>
        <p:spPr bwMode="auto">
          <a:xfrm>
            <a:off x="3467100" y="18113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67" name="Rectangle 98"/>
          <p:cNvSpPr>
            <a:spLocks noChangeArrowheads="1"/>
          </p:cNvSpPr>
          <p:nvPr/>
        </p:nvSpPr>
        <p:spPr bwMode="auto">
          <a:xfrm>
            <a:off x="3611563" y="18113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68" name="Rectangle 99"/>
          <p:cNvSpPr>
            <a:spLocks noChangeArrowheads="1"/>
          </p:cNvSpPr>
          <p:nvPr/>
        </p:nvSpPr>
        <p:spPr bwMode="auto">
          <a:xfrm>
            <a:off x="3767138" y="18097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69" name="Rectangle 100"/>
          <p:cNvSpPr>
            <a:spLocks noChangeArrowheads="1"/>
          </p:cNvSpPr>
          <p:nvPr/>
        </p:nvSpPr>
        <p:spPr bwMode="auto">
          <a:xfrm>
            <a:off x="3921125" y="18113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0" name="Rectangle 101"/>
          <p:cNvSpPr>
            <a:spLocks noChangeArrowheads="1"/>
          </p:cNvSpPr>
          <p:nvPr/>
        </p:nvSpPr>
        <p:spPr bwMode="auto">
          <a:xfrm>
            <a:off x="4076700" y="18113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1" name="Rectangle 102"/>
          <p:cNvSpPr>
            <a:spLocks noChangeArrowheads="1"/>
          </p:cNvSpPr>
          <p:nvPr/>
        </p:nvSpPr>
        <p:spPr bwMode="auto">
          <a:xfrm>
            <a:off x="4224338" y="18097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2" name="Rectangle 103"/>
          <p:cNvSpPr>
            <a:spLocks noChangeArrowheads="1"/>
          </p:cNvSpPr>
          <p:nvPr/>
        </p:nvSpPr>
        <p:spPr bwMode="auto">
          <a:xfrm>
            <a:off x="3559175" y="1925638"/>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3" name="Rectangle 104"/>
          <p:cNvSpPr>
            <a:spLocks noChangeArrowheads="1"/>
          </p:cNvSpPr>
          <p:nvPr/>
        </p:nvSpPr>
        <p:spPr bwMode="auto">
          <a:xfrm>
            <a:off x="3705225" y="19256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4" name="Rectangle 105"/>
          <p:cNvSpPr>
            <a:spLocks noChangeArrowheads="1"/>
          </p:cNvSpPr>
          <p:nvPr/>
        </p:nvSpPr>
        <p:spPr bwMode="auto">
          <a:xfrm>
            <a:off x="3859213" y="1924050"/>
            <a:ext cx="66675" cy="90488"/>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5" name="Rectangle 106"/>
          <p:cNvSpPr>
            <a:spLocks noChangeArrowheads="1"/>
          </p:cNvSpPr>
          <p:nvPr/>
        </p:nvSpPr>
        <p:spPr bwMode="auto">
          <a:xfrm>
            <a:off x="4014788" y="1925638"/>
            <a:ext cx="66675" cy="90487"/>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6" name="Rectangle 107"/>
          <p:cNvSpPr>
            <a:spLocks noChangeArrowheads="1"/>
          </p:cNvSpPr>
          <p:nvPr/>
        </p:nvSpPr>
        <p:spPr bwMode="auto">
          <a:xfrm>
            <a:off x="4168775" y="1925638"/>
            <a:ext cx="66675" cy="90487"/>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7" name="Rectangle 108"/>
          <p:cNvSpPr>
            <a:spLocks noChangeArrowheads="1"/>
          </p:cNvSpPr>
          <p:nvPr/>
        </p:nvSpPr>
        <p:spPr bwMode="auto">
          <a:xfrm>
            <a:off x="4316413" y="19240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8" name="Rectangle 109"/>
          <p:cNvSpPr>
            <a:spLocks noChangeArrowheads="1"/>
          </p:cNvSpPr>
          <p:nvPr/>
        </p:nvSpPr>
        <p:spPr bwMode="auto">
          <a:xfrm>
            <a:off x="3662363" y="20383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79" name="Rectangle 110"/>
          <p:cNvSpPr>
            <a:spLocks noChangeArrowheads="1"/>
          </p:cNvSpPr>
          <p:nvPr/>
        </p:nvSpPr>
        <p:spPr bwMode="auto">
          <a:xfrm>
            <a:off x="3806825" y="2038350"/>
            <a:ext cx="66675" cy="90488"/>
          </a:xfrm>
          <a:prstGeom prst="rect">
            <a:avLst/>
          </a:prstGeom>
          <a:solidFill>
            <a:srgbClr val="FF0000"/>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80" name="Rectangle 111"/>
          <p:cNvSpPr>
            <a:spLocks noChangeArrowheads="1"/>
          </p:cNvSpPr>
          <p:nvPr/>
        </p:nvSpPr>
        <p:spPr bwMode="auto">
          <a:xfrm>
            <a:off x="3962400" y="2035175"/>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81" name="Rectangle 112"/>
          <p:cNvSpPr>
            <a:spLocks noChangeArrowheads="1"/>
          </p:cNvSpPr>
          <p:nvPr/>
        </p:nvSpPr>
        <p:spPr bwMode="auto">
          <a:xfrm>
            <a:off x="4116388" y="20383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82" name="Rectangle 113"/>
          <p:cNvSpPr>
            <a:spLocks noChangeArrowheads="1"/>
          </p:cNvSpPr>
          <p:nvPr/>
        </p:nvSpPr>
        <p:spPr bwMode="auto">
          <a:xfrm>
            <a:off x="4271963" y="2038350"/>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sp>
        <p:nvSpPr>
          <p:cNvPr id="147483" name="Rectangle 114"/>
          <p:cNvSpPr>
            <a:spLocks noChangeArrowheads="1"/>
          </p:cNvSpPr>
          <p:nvPr/>
        </p:nvSpPr>
        <p:spPr bwMode="auto">
          <a:xfrm>
            <a:off x="4419600" y="2035175"/>
            <a:ext cx="66675" cy="90488"/>
          </a:xfrm>
          <a:prstGeom prst="rect">
            <a:avLst/>
          </a:prstGeom>
          <a:solidFill>
            <a:srgbClr val="0000FF"/>
          </a:solidFill>
          <a:ln w="9525">
            <a:noFill/>
            <a:miter lim="800000"/>
            <a:headEnd/>
            <a:tailEnd/>
          </a:ln>
        </p:spPr>
        <p:txBody>
          <a:bodyPr anchor="ctr"/>
          <a:lstStyle/>
          <a:p>
            <a:pPr eaLnBrk="0" hangingPunct="0">
              <a:lnSpc>
                <a:spcPct val="120000"/>
              </a:lnSpc>
              <a:spcBef>
                <a:spcPct val="50000"/>
              </a:spcBef>
              <a:buClr>
                <a:srgbClr val="063DE8"/>
              </a:buClr>
              <a:buFont typeface="Wingdings" pitchFamily="2" charset="2"/>
              <a:buNone/>
            </a:pPr>
            <a:endParaRPr lang="en-US" sz="1600">
              <a:solidFill>
                <a:srgbClr val="000000"/>
              </a:solidFill>
            </a:endParaRPr>
          </a:p>
        </p:txBody>
      </p:sp>
      <p:grpSp>
        <p:nvGrpSpPr>
          <p:cNvPr id="147484" name="Group 319"/>
          <p:cNvGrpSpPr>
            <a:grpSpLocks/>
          </p:cNvGrpSpPr>
          <p:nvPr/>
        </p:nvGrpSpPr>
        <p:grpSpPr bwMode="auto">
          <a:xfrm>
            <a:off x="2282825" y="3783013"/>
            <a:ext cx="3800475" cy="615950"/>
            <a:chOff x="678658" y="3609975"/>
            <a:chExt cx="3799764" cy="614446"/>
          </a:xfrm>
        </p:grpSpPr>
        <p:sp>
          <p:nvSpPr>
            <p:cNvPr id="147500" name="Rectangle 320"/>
            <p:cNvSpPr>
              <a:spLocks noChangeArrowheads="1"/>
            </p:cNvSpPr>
            <p:nvPr/>
          </p:nvSpPr>
          <p:spPr bwMode="auto">
            <a:xfrm>
              <a:off x="1632937" y="3905250"/>
              <a:ext cx="79111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01" name="Rectangle 321"/>
            <p:cNvSpPr>
              <a:spLocks noChangeArrowheads="1"/>
            </p:cNvSpPr>
            <p:nvPr/>
          </p:nvSpPr>
          <p:spPr bwMode="auto">
            <a:xfrm>
              <a:off x="3056418" y="3905250"/>
              <a:ext cx="94505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02" name="Rectangle 322"/>
            <p:cNvSpPr>
              <a:spLocks noChangeArrowheads="1"/>
            </p:cNvSpPr>
            <p:nvPr/>
          </p:nvSpPr>
          <p:spPr bwMode="auto">
            <a:xfrm>
              <a:off x="678658" y="3905250"/>
              <a:ext cx="88340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nvGrpSpPr>
            <p:cNvPr id="324" name="Group 323"/>
            <p:cNvGrpSpPr/>
            <p:nvPr/>
          </p:nvGrpSpPr>
          <p:grpSpPr>
            <a:xfrm>
              <a:off x="684565" y="3743325"/>
              <a:ext cx="279824" cy="73819"/>
              <a:chOff x="548481" y="4688284"/>
              <a:chExt cx="601663" cy="165497"/>
            </a:xfrm>
            <a:solidFill>
              <a:srgbClr val="0070C0"/>
            </a:solidFill>
          </p:grpSpPr>
          <p:sp>
            <p:nvSpPr>
              <p:cNvPr id="385" name="Rectangle 38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6" name="Rectangle 38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7" name="Freeform 38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5" name="Group 324"/>
            <p:cNvGrpSpPr/>
            <p:nvPr/>
          </p:nvGrpSpPr>
          <p:grpSpPr>
            <a:xfrm>
              <a:off x="1012379" y="3743325"/>
              <a:ext cx="279824" cy="73819"/>
              <a:chOff x="548481" y="4688284"/>
              <a:chExt cx="601663" cy="165497"/>
            </a:xfrm>
            <a:solidFill>
              <a:srgbClr val="0070C0"/>
            </a:solidFill>
          </p:grpSpPr>
          <p:sp>
            <p:nvSpPr>
              <p:cNvPr id="382" name="Rectangle 38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3" name="Rectangle 38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4" name="Freeform 38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6" name="Group 325"/>
            <p:cNvGrpSpPr/>
            <p:nvPr/>
          </p:nvGrpSpPr>
          <p:grpSpPr>
            <a:xfrm>
              <a:off x="1459801" y="3743325"/>
              <a:ext cx="279824" cy="73819"/>
              <a:chOff x="548481" y="4688284"/>
              <a:chExt cx="601663" cy="165497"/>
            </a:xfrm>
            <a:solidFill>
              <a:srgbClr val="0070C0"/>
            </a:solidFill>
          </p:grpSpPr>
          <p:sp>
            <p:nvSpPr>
              <p:cNvPr id="379" name="Rectangle 37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0" name="Rectangle 37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81" name="Freeform 38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7" name="Group 326"/>
            <p:cNvGrpSpPr/>
            <p:nvPr/>
          </p:nvGrpSpPr>
          <p:grpSpPr>
            <a:xfrm>
              <a:off x="1202865" y="3638550"/>
              <a:ext cx="279824" cy="73819"/>
              <a:chOff x="548481" y="4688284"/>
              <a:chExt cx="601663" cy="165497"/>
            </a:xfrm>
            <a:solidFill>
              <a:srgbClr val="0070C0"/>
            </a:solidFill>
          </p:grpSpPr>
          <p:sp>
            <p:nvSpPr>
              <p:cNvPr id="376" name="Rectangle 37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7" name="Rectangle 37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78" name="Freeform 37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8" name="Group 327"/>
            <p:cNvGrpSpPr/>
            <p:nvPr/>
          </p:nvGrpSpPr>
          <p:grpSpPr>
            <a:xfrm>
              <a:off x="1792045" y="3743325"/>
              <a:ext cx="279824" cy="73819"/>
              <a:chOff x="548481" y="4688284"/>
              <a:chExt cx="601663" cy="165497"/>
            </a:xfrm>
            <a:solidFill>
              <a:srgbClr val="0070C0"/>
            </a:solidFill>
          </p:grpSpPr>
          <p:sp>
            <p:nvSpPr>
              <p:cNvPr id="373" name="Rectangle 37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4" name="Rectangle 37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5" name="Freeform 37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9" name="Group 328"/>
            <p:cNvGrpSpPr/>
            <p:nvPr/>
          </p:nvGrpSpPr>
          <p:grpSpPr>
            <a:xfrm>
              <a:off x="2137578" y="3743325"/>
              <a:ext cx="279824" cy="73819"/>
              <a:chOff x="548481" y="4688284"/>
              <a:chExt cx="601663" cy="165497"/>
            </a:xfrm>
            <a:solidFill>
              <a:srgbClr val="0070C0"/>
            </a:solidFill>
          </p:grpSpPr>
          <p:sp>
            <p:nvSpPr>
              <p:cNvPr id="370" name="Rectangle 36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1" name="Rectangle 37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2" name="Freeform 37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0" name="Group 329"/>
            <p:cNvGrpSpPr/>
            <p:nvPr/>
          </p:nvGrpSpPr>
          <p:grpSpPr>
            <a:xfrm>
              <a:off x="1508530" y="3609975"/>
              <a:ext cx="279824" cy="73819"/>
              <a:chOff x="548481" y="4688284"/>
              <a:chExt cx="601663" cy="165497"/>
            </a:xfrm>
            <a:solidFill>
              <a:srgbClr val="0070C0"/>
            </a:solidFill>
          </p:grpSpPr>
          <p:sp>
            <p:nvSpPr>
              <p:cNvPr id="367" name="Rectangle 36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8" name="Rectangle 36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9" name="Freeform 36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1" name="Group 330"/>
            <p:cNvGrpSpPr/>
            <p:nvPr/>
          </p:nvGrpSpPr>
          <p:grpSpPr>
            <a:xfrm>
              <a:off x="3059002" y="3762375"/>
              <a:ext cx="279824" cy="73819"/>
              <a:chOff x="548481" y="4688284"/>
              <a:chExt cx="601663" cy="165497"/>
            </a:xfrm>
            <a:solidFill>
              <a:srgbClr val="0070C0"/>
            </a:solidFill>
          </p:grpSpPr>
          <p:sp>
            <p:nvSpPr>
              <p:cNvPr id="364" name="Rectangle 36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5" name="Rectangle 36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6" name="Freeform 36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2" name="Group 331"/>
            <p:cNvGrpSpPr/>
            <p:nvPr/>
          </p:nvGrpSpPr>
          <p:grpSpPr>
            <a:xfrm>
              <a:off x="3404535" y="3762375"/>
              <a:ext cx="279824" cy="73819"/>
              <a:chOff x="548481" y="4688284"/>
              <a:chExt cx="601663" cy="165497"/>
            </a:xfrm>
            <a:solidFill>
              <a:srgbClr val="0070C0"/>
            </a:solidFill>
          </p:grpSpPr>
          <p:sp>
            <p:nvSpPr>
              <p:cNvPr id="361" name="Rectangle 36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2" name="Rectangle 36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3" name="Freeform 36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3" name="Group 332"/>
            <p:cNvGrpSpPr/>
            <p:nvPr/>
          </p:nvGrpSpPr>
          <p:grpSpPr>
            <a:xfrm>
              <a:off x="3253918" y="3657600"/>
              <a:ext cx="279824" cy="73819"/>
              <a:chOff x="548481" y="4688284"/>
              <a:chExt cx="601663" cy="165497"/>
            </a:xfrm>
            <a:solidFill>
              <a:srgbClr val="0070C0"/>
            </a:solidFill>
          </p:grpSpPr>
          <p:sp>
            <p:nvSpPr>
              <p:cNvPr id="358" name="Rectangle 35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9" name="Rectangle 35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0" name="Freeform 35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4" name="Group 333"/>
            <p:cNvGrpSpPr/>
            <p:nvPr/>
          </p:nvGrpSpPr>
          <p:grpSpPr>
            <a:xfrm>
              <a:off x="3705770" y="3762375"/>
              <a:ext cx="279824" cy="73819"/>
              <a:chOff x="548481" y="4688284"/>
              <a:chExt cx="601663" cy="165497"/>
            </a:xfrm>
            <a:solidFill>
              <a:srgbClr val="0070C0"/>
            </a:solidFill>
          </p:grpSpPr>
          <p:sp>
            <p:nvSpPr>
              <p:cNvPr id="355" name="Rectangle 35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6" name="Rectangle 35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7" name="Freeform 35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47514" name="Group 334"/>
            <p:cNvGrpSpPr>
              <a:grpSpLocks/>
            </p:cNvGrpSpPr>
            <p:nvPr/>
          </p:nvGrpSpPr>
          <p:grpSpPr bwMode="auto">
            <a:xfrm>
              <a:off x="699203" y="4027229"/>
              <a:ext cx="3779219" cy="197192"/>
              <a:chOff x="699203" y="4027228"/>
              <a:chExt cx="3779219" cy="382847"/>
            </a:xfrm>
          </p:grpSpPr>
          <p:grpSp>
            <p:nvGrpSpPr>
              <p:cNvPr id="147515" name="Group 335"/>
              <p:cNvGrpSpPr>
                <a:grpSpLocks/>
              </p:cNvGrpSpPr>
              <p:nvPr/>
            </p:nvGrpSpPr>
            <p:grpSpPr bwMode="auto">
              <a:xfrm>
                <a:off x="699203" y="4036753"/>
                <a:ext cx="1205677" cy="173297"/>
                <a:chOff x="2684980" y="4674928"/>
                <a:chExt cx="2592388" cy="173297"/>
              </a:xfrm>
            </p:grpSpPr>
            <p:sp>
              <p:nvSpPr>
                <p:cNvPr id="147531" name="Rectangle 351"/>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32" name="Rectangle 352"/>
                <p:cNvSpPr>
                  <a:spLocks noChangeArrowheads="1"/>
                </p:cNvSpPr>
                <p:nvPr/>
              </p:nvSpPr>
              <p:spPr bwMode="auto">
                <a:xfrm>
                  <a:off x="5051943"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33" name="Freeform 353"/>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nvGrpSpPr>
              <p:cNvPr id="147516" name="Group 336"/>
              <p:cNvGrpSpPr>
                <a:grpSpLocks/>
              </p:cNvGrpSpPr>
              <p:nvPr/>
            </p:nvGrpSpPr>
            <p:grpSpPr bwMode="auto">
              <a:xfrm>
                <a:off x="894119" y="4236778"/>
                <a:ext cx="1205677" cy="173297"/>
                <a:chOff x="2684980" y="4674928"/>
                <a:chExt cx="2592388" cy="173297"/>
              </a:xfrm>
            </p:grpSpPr>
            <p:sp>
              <p:nvSpPr>
                <p:cNvPr id="147528" name="Rectangle 348"/>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29" name="Rectangle 349"/>
                <p:cNvSpPr>
                  <a:spLocks noChangeArrowheads="1"/>
                </p:cNvSpPr>
                <p:nvPr/>
              </p:nvSpPr>
              <p:spPr bwMode="auto">
                <a:xfrm>
                  <a:off x="5051943"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30" name="Freeform 350"/>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nvGrpSpPr>
              <p:cNvPr id="147517" name="Group 337"/>
              <p:cNvGrpSpPr>
                <a:grpSpLocks/>
              </p:cNvGrpSpPr>
              <p:nvPr/>
            </p:nvGrpSpPr>
            <p:grpSpPr bwMode="auto">
              <a:xfrm>
                <a:off x="2143357" y="4027228"/>
                <a:ext cx="1205677" cy="173297"/>
                <a:chOff x="2684980" y="4674928"/>
                <a:chExt cx="2592388" cy="173297"/>
              </a:xfrm>
            </p:grpSpPr>
            <p:sp>
              <p:nvSpPr>
                <p:cNvPr id="147525" name="Rectangle 345"/>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26" name="Rectangle 346"/>
                <p:cNvSpPr>
                  <a:spLocks noChangeArrowheads="1"/>
                </p:cNvSpPr>
                <p:nvPr/>
              </p:nvSpPr>
              <p:spPr bwMode="auto">
                <a:xfrm>
                  <a:off x="5051943"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27" name="Freeform 347"/>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nvGrpSpPr>
              <p:cNvPr id="147518" name="Group 338"/>
              <p:cNvGrpSpPr>
                <a:grpSpLocks/>
              </p:cNvGrpSpPr>
              <p:nvPr/>
            </p:nvGrpSpPr>
            <p:grpSpPr bwMode="auto">
              <a:xfrm>
                <a:off x="2307264" y="4189153"/>
                <a:ext cx="1205677" cy="173297"/>
                <a:chOff x="2684980" y="4674928"/>
                <a:chExt cx="2592388" cy="173297"/>
              </a:xfrm>
            </p:grpSpPr>
            <p:sp>
              <p:nvSpPr>
                <p:cNvPr id="147522" name="Rectangle 342"/>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23" name="Rectangle 343"/>
                <p:cNvSpPr>
                  <a:spLocks noChangeArrowheads="1"/>
                </p:cNvSpPr>
                <p:nvPr/>
              </p:nvSpPr>
              <p:spPr bwMode="auto">
                <a:xfrm>
                  <a:off x="5051943"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24" name="Freeform 344"/>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nvGrpSpPr>
              <p:cNvPr id="147519" name="Group 339"/>
              <p:cNvGrpSpPr>
                <a:grpSpLocks/>
              </p:cNvGrpSpPr>
              <p:nvPr/>
            </p:nvGrpSpPr>
            <p:grpSpPr bwMode="auto">
              <a:xfrm>
                <a:off x="3578651" y="4036753"/>
                <a:ext cx="899771" cy="182822"/>
                <a:chOff x="2684980" y="4674928"/>
                <a:chExt cx="2363270" cy="173297"/>
              </a:xfrm>
            </p:grpSpPr>
            <p:sp>
              <p:nvSpPr>
                <p:cNvPr id="147520" name="Rectangle 340"/>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521" name="Freeform 341"/>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grpSp>
      <p:grpSp>
        <p:nvGrpSpPr>
          <p:cNvPr id="147485" name="Group 387"/>
          <p:cNvGrpSpPr>
            <a:grpSpLocks/>
          </p:cNvGrpSpPr>
          <p:nvPr/>
        </p:nvGrpSpPr>
        <p:grpSpPr bwMode="auto">
          <a:xfrm>
            <a:off x="2336800" y="2859088"/>
            <a:ext cx="3322638" cy="101600"/>
            <a:chOff x="678656" y="1628781"/>
            <a:chExt cx="7144544" cy="101600"/>
          </a:xfrm>
        </p:grpSpPr>
        <p:sp>
          <p:nvSpPr>
            <p:cNvPr id="147497" name="Rectangle 388"/>
            <p:cNvSpPr>
              <a:spLocks noChangeArrowheads="1"/>
            </p:cNvSpPr>
            <p:nvPr/>
          </p:nvSpPr>
          <p:spPr bwMode="auto">
            <a:xfrm>
              <a:off x="2730500" y="1628781"/>
              <a:ext cx="1701006"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498" name="Rectangle 389"/>
            <p:cNvSpPr>
              <a:spLocks noChangeArrowheads="1"/>
            </p:cNvSpPr>
            <p:nvPr/>
          </p:nvSpPr>
          <p:spPr bwMode="auto">
            <a:xfrm>
              <a:off x="5791200" y="1628781"/>
              <a:ext cx="203200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499" name="Rectangle 390"/>
            <p:cNvSpPr>
              <a:spLocks noChangeArrowheads="1"/>
            </p:cNvSpPr>
            <p:nvPr/>
          </p:nvSpPr>
          <p:spPr bwMode="auto">
            <a:xfrm>
              <a:off x="678656" y="1628781"/>
              <a:ext cx="1899444"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47486" name="Group 391"/>
          <p:cNvGrpSpPr>
            <a:grpSpLocks/>
          </p:cNvGrpSpPr>
          <p:nvPr/>
        </p:nvGrpSpPr>
        <p:grpSpPr bwMode="auto">
          <a:xfrm>
            <a:off x="2255838" y="5330825"/>
            <a:ext cx="3322637" cy="101600"/>
            <a:chOff x="678656" y="5972175"/>
            <a:chExt cx="7144544" cy="101600"/>
          </a:xfrm>
        </p:grpSpPr>
        <p:sp>
          <p:nvSpPr>
            <p:cNvPr id="147492" name="Rectangle 392"/>
            <p:cNvSpPr>
              <a:spLocks noChangeArrowheads="1"/>
            </p:cNvSpPr>
            <p:nvPr/>
          </p:nvSpPr>
          <p:spPr bwMode="auto">
            <a:xfrm>
              <a:off x="2730500" y="5972175"/>
              <a:ext cx="1701006"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493" name="Rectangle 393"/>
            <p:cNvSpPr>
              <a:spLocks noChangeArrowheads="1"/>
            </p:cNvSpPr>
            <p:nvPr/>
          </p:nvSpPr>
          <p:spPr bwMode="auto">
            <a:xfrm>
              <a:off x="5791200" y="5972175"/>
              <a:ext cx="2032000" cy="101600"/>
            </a:xfrm>
            <a:prstGeom prst="rect">
              <a:avLst/>
            </a:prstGeom>
            <a:solidFill>
              <a:srgbClr val="336600"/>
            </a:solidFill>
            <a:ln w="25400" algn="ctr">
              <a:noFill/>
              <a:round/>
              <a:headEnd/>
              <a:tailEnd/>
            </a:ln>
          </p:spPr>
          <p:txBody>
            <a:bodyPr/>
            <a:lstStyle/>
            <a:p>
              <a:pPr marL="4572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494" name="Rectangle 394"/>
            <p:cNvSpPr>
              <a:spLocks noChangeArrowheads="1"/>
            </p:cNvSpPr>
            <p:nvPr/>
          </p:nvSpPr>
          <p:spPr bwMode="auto">
            <a:xfrm>
              <a:off x="678656" y="5972175"/>
              <a:ext cx="1899444"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396" name="Rectangle 395"/>
            <p:cNvSpPr/>
            <p:nvPr/>
          </p:nvSpPr>
          <p:spPr bwMode="auto">
            <a:xfrm>
              <a:off x="4430138" y="5972175"/>
              <a:ext cx="1365417" cy="101600"/>
            </a:xfrm>
            <a:prstGeom prst="rect">
              <a:avLst/>
            </a:prstGeom>
            <a:solidFill>
              <a:schemeClr val="bg1">
                <a:lumMod val="65000"/>
              </a:schemeClr>
            </a:solid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7" name="Rectangle 396"/>
            <p:cNvSpPr/>
            <p:nvPr/>
          </p:nvSpPr>
          <p:spPr bwMode="auto">
            <a:xfrm>
              <a:off x="2579998" y="5972175"/>
              <a:ext cx="150196" cy="101600"/>
            </a:xfrm>
            <a:prstGeom prst="rect">
              <a:avLst/>
            </a:prstGeom>
            <a:solidFill>
              <a:schemeClr val="bg1">
                <a:lumMod val="65000"/>
              </a:schemeClr>
            </a:solid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sp>
        <p:nvSpPr>
          <p:cNvPr id="147487" name="TextBox 17"/>
          <p:cNvSpPr txBox="1">
            <a:spLocks noChangeArrowheads="1"/>
          </p:cNvSpPr>
          <p:nvPr/>
        </p:nvSpPr>
        <p:spPr bwMode="auto">
          <a:xfrm>
            <a:off x="0" y="2600325"/>
            <a:ext cx="2832100" cy="427038"/>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pPr>
            <a:r>
              <a:rPr lang="en-US" sz="2000">
                <a:cs typeface="Arial" charset="0"/>
              </a:rPr>
              <a:t>Contigs</a:t>
            </a:r>
          </a:p>
        </p:txBody>
      </p:sp>
      <p:sp>
        <p:nvSpPr>
          <p:cNvPr id="147488" name="TextBox 64"/>
          <p:cNvSpPr txBox="1">
            <a:spLocks noChangeArrowheads="1"/>
          </p:cNvSpPr>
          <p:nvPr/>
        </p:nvSpPr>
        <p:spPr bwMode="auto">
          <a:xfrm>
            <a:off x="-11113" y="5111750"/>
            <a:ext cx="2927351" cy="427038"/>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pPr>
            <a:r>
              <a:rPr lang="en-US" sz="2000">
                <a:cs typeface="Arial" charset="0"/>
              </a:rPr>
              <a:t>Scaffolds</a:t>
            </a:r>
          </a:p>
        </p:txBody>
      </p:sp>
      <p:sp>
        <p:nvSpPr>
          <p:cNvPr id="147489" name="Down Arrow 399"/>
          <p:cNvSpPr>
            <a:spLocks noChangeArrowheads="1"/>
          </p:cNvSpPr>
          <p:nvPr/>
        </p:nvSpPr>
        <p:spPr bwMode="auto">
          <a:xfrm>
            <a:off x="3824288" y="3340100"/>
            <a:ext cx="506412" cy="309563"/>
          </a:xfrm>
          <a:prstGeom prst="downArrow">
            <a:avLst>
              <a:gd name="adj1" fmla="val 50000"/>
              <a:gd name="adj2" fmla="val 50000"/>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490" name="Down Arrow 400"/>
          <p:cNvSpPr>
            <a:spLocks noChangeArrowheads="1"/>
          </p:cNvSpPr>
          <p:nvPr/>
        </p:nvSpPr>
        <p:spPr bwMode="auto">
          <a:xfrm>
            <a:off x="3824288" y="4664075"/>
            <a:ext cx="506412" cy="309563"/>
          </a:xfrm>
          <a:prstGeom prst="downArrow">
            <a:avLst>
              <a:gd name="adj1" fmla="val 50000"/>
              <a:gd name="adj2" fmla="val 50000"/>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47491" name="TextBox 17"/>
          <p:cNvSpPr txBox="1">
            <a:spLocks noChangeArrowheads="1"/>
          </p:cNvSpPr>
          <p:nvPr/>
        </p:nvSpPr>
        <p:spPr bwMode="auto">
          <a:xfrm>
            <a:off x="0" y="1690688"/>
            <a:ext cx="2832100" cy="450850"/>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pPr>
            <a:r>
              <a:rPr lang="en-US" sz="2000">
                <a:cs typeface="Arial" charset="0"/>
              </a:rPr>
              <a:t>Reads</a:t>
            </a:r>
          </a:p>
        </p:txBody>
      </p:sp>
    </p:spTree>
    <p:custDataLst>
      <p:tags r:id="rId1"/>
    </p:custDataLst>
    <p:extLst>
      <p:ext uri="{BB962C8B-B14F-4D97-AF65-F5344CB8AC3E}">
        <p14:creationId xmlns:p14="http://schemas.microsoft.com/office/powerpoint/2010/main" val="192730597"/>
      </p:ext>
    </p:extLst>
  </p:cSld>
  <p:clrMapOvr>
    <a:masterClrMapping/>
  </p:clrMapOvr>
  <p:transition xmlns:p14="http://schemas.microsoft.com/office/powerpoint/2010/main" spd="slow" advTm="26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37" name="Rectangle 3"/>
          <p:cNvSpPr>
            <a:spLocks noGrp="1"/>
          </p:cNvSpPr>
          <p:nvPr>
            <p:ph idx="1"/>
          </p:nvPr>
        </p:nvSpPr>
        <p:spPr>
          <a:xfrm>
            <a:off x="0" y="1506538"/>
            <a:ext cx="9142413" cy="4525962"/>
          </a:xfrm>
        </p:spPr>
        <p:txBody>
          <a:bodyPr/>
          <a:lstStyle/>
          <a:p>
            <a:pPr marL="609600" indent="-609600" eaLnBrk="1" hangingPunct="1">
              <a:buFont typeface="Calibri" pitchFamily="34" charset="0"/>
              <a:buNone/>
            </a:pPr>
            <a:r>
              <a:rPr lang="en-US" smtClean="0">
                <a:latin typeface="Arial" charset="0"/>
                <a:cs typeface="Arial" charset="0"/>
              </a:rPr>
              <a:t>2.  Introduction to short-read genome sequencing and assembly</a:t>
            </a:r>
          </a:p>
          <a:p>
            <a:pPr marL="1409700" lvl="2" indent="-609600" eaLnBrk="1" hangingPunct="1"/>
            <a:r>
              <a:rPr lang="en-US" smtClean="0">
                <a:solidFill>
                  <a:srgbClr val="D9D9D9"/>
                </a:solidFill>
                <a:latin typeface="Arial" charset="0"/>
                <a:cs typeface="Arial" charset="0"/>
              </a:rPr>
              <a:t>Short read sequencing and assembly basics</a:t>
            </a:r>
          </a:p>
          <a:p>
            <a:pPr marL="1409700" lvl="2" indent="-609600" eaLnBrk="1" hangingPunct="1"/>
            <a:r>
              <a:rPr lang="en-US" smtClean="0">
                <a:solidFill>
                  <a:srgbClr val="D9D9D9"/>
                </a:solidFill>
                <a:latin typeface="Arial" charset="0"/>
                <a:cs typeface="Arial" charset="0"/>
              </a:rPr>
              <a:t>Short read assembly - De Bruijn graph example</a:t>
            </a:r>
          </a:p>
          <a:p>
            <a:pPr marL="1409700" lvl="2" indent="-609600" eaLnBrk="1" hangingPunct="1"/>
            <a:r>
              <a:rPr lang="en-US" b="1" smtClean="0">
                <a:latin typeface="Arial" charset="0"/>
                <a:cs typeface="Arial" charset="0"/>
              </a:rPr>
              <a:t>Short read assembly – Scaffolding</a:t>
            </a:r>
            <a:endParaRPr lang="en-US" smtClean="0">
              <a:latin typeface="Arial" charset="0"/>
              <a:cs typeface="Arial" charset="0"/>
            </a:endParaRPr>
          </a:p>
          <a:p>
            <a:pPr marL="1409700" lvl="2" indent="-609600" eaLnBrk="1" hangingPunct="1"/>
            <a:endParaRPr lang="en-US" smtClean="0">
              <a:latin typeface="Arial" charset="0"/>
              <a:cs typeface="Arial" charset="0"/>
            </a:endParaRPr>
          </a:p>
        </p:txBody>
      </p:sp>
      <p:sp>
        <p:nvSpPr>
          <p:cNvPr id="5" name="Rectangle 2"/>
          <p:cNvSpPr txBox="1">
            <a:spLocks/>
          </p:cNvSpPr>
          <p:nvPr/>
        </p:nvSpPr>
        <p:spPr bwMode="auto">
          <a:xfrm>
            <a:off x="454025" y="-211138"/>
            <a:ext cx="8229600" cy="1143001"/>
          </a:xfrm>
          <a:prstGeom prst="rect">
            <a:avLst/>
          </a:prstGeom>
          <a:noFill/>
          <a:ln w="9525">
            <a:noFill/>
            <a:miter lim="800000"/>
            <a:headEnd/>
            <a:tailEnd/>
          </a:ln>
        </p:spPr>
        <p:txBody>
          <a:bodyPr lIns="91436" tIns="45716" rIns="91436" bIns="45716" anchor="ctr"/>
          <a:lstStyle/>
          <a:p>
            <a:pPr algn="ctr">
              <a:defRPr/>
            </a:pPr>
            <a:r>
              <a:rPr lang="en-US" sz="4400" kern="0" dirty="0">
                <a:solidFill>
                  <a:srgbClr val="FFFFFF"/>
                </a:solidFill>
                <a:effectLst>
                  <a:outerShdw blurRad="38100" dist="38100" dir="2700000" algn="tl">
                    <a:srgbClr val="C0C0C0"/>
                  </a:outerShdw>
                </a:effectLst>
                <a:latin typeface="Arial" pitchFamily="34" charset="0"/>
                <a:ea typeface="+mj-ea"/>
                <a:cs typeface="Arial" pitchFamily="34" charset="0"/>
              </a:rPr>
              <a:t>Contents</a:t>
            </a:r>
          </a:p>
        </p:txBody>
      </p:sp>
    </p:spTree>
    <p:extLst>
      <p:ext uri="{BB962C8B-B14F-4D97-AF65-F5344CB8AC3E}">
        <p14:creationId xmlns:p14="http://schemas.microsoft.com/office/powerpoint/2010/main" val="2253004988"/>
      </p:ext>
    </p:extLst>
  </p:cSld>
  <p:clrMapOvr>
    <a:masterClrMapping/>
  </p:clrMapOvr>
  <p:transition xmlns:p14="http://schemas.microsoft.com/office/powerpoint/2010/main" spd="slow" advTm="139"/>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8" name="Rectangle 4"/>
          <p:cNvSpPr>
            <a:spLocks noGrp="1"/>
          </p:cNvSpPr>
          <p:nvPr>
            <p:ph type="title"/>
          </p:nvPr>
        </p:nvSpPr>
        <p:spPr>
          <a:xfrm>
            <a:off x="661988" y="0"/>
            <a:ext cx="8229600" cy="1143000"/>
          </a:xfrm>
        </p:spPr>
        <p:txBody>
          <a:bodyPr/>
          <a:lstStyle/>
          <a:p>
            <a:pPr eaLnBrk="1" hangingPunct="1">
              <a:defRPr/>
            </a:pPr>
            <a:r>
              <a:rPr lang="en-US" dirty="0" smtClean="0"/>
              <a:t>Scaffolding</a:t>
            </a:r>
          </a:p>
        </p:txBody>
      </p:sp>
      <p:sp>
        <p:nvSpPr>
          <p:cNvPr id="75" name="Down Arrow 74"/>
          <p:cNvSpPr/>
          <p:nvPr/>
        </p:nvSpPr>
        <p:spPr bwMode="auto">
          <a:xfrm>
            <a:off x="3824288" y="2298700"/>
            <a:ext cx="506412" cy="307975"/>
          </a:xfrm>
          <a:prstGeom prst="downArrow">
            <a:avLst/>
          </a:prstGeom>
          <a:solidFill>
            <a:schemeClr val="bg1">
              <a:lumMod val="85000"/>
            </a:schemeClr>
          </a:solidFill>
          <a:ln w="9525" cap="flat" cmpd="sng" algn="ctr">
            <a:no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91" name="Rectangle 90"/>
          <p:cNvSpPr/>
          <p:nvPr/>
        </p:nvSpPr>
        <p:spPr>
          <a:xfrm>
            <a:off x="3687763" y="1700213"/>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2" name="Rectangle 91"/>
          <p:cNvSpPr/>
          <p:nvPr/>
        </p:nvSpPr>
        <p:spPr>
          <a:xfrm>
            <a:off x="3833813" y="1700213"/>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3" name="Rectangle 92"/>
          <p:cNvSpPr/>
          <p:nvPr/>
        </p:nvSpPr>
        <p:spPr>
          <a:xfrm>
            <a:off x="3987800" y="16970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4" name="Rectangle 93"/>
          <p:cNvSpPr/>
          <p:nvPr/>
        </p:nvSpPr>
        <p:spPr>
          <a:xfrm>
            <a:off x="4143375" y="1700213"/>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5" name="Rectangle 94"/>
          <p:cNvSpPr/>
          <p:nvPr/>
        </p:nvSpPr>
        <p:spPr>
          <a:xfrm>
            <a:off x="4297363" y="1700213"/>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6" name="Rectangle 95"/>
          <p:cNvSpPr/>
          <p:nvPr/>
        </p:nvSpPr>
        <p:spPr>
          <a:xfrm>
            <a:off x="4445000" y="16970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8" name="Rectangle 97"/>
          <p:cNvSpPr/>
          <p:nvPr/>
        </p:nvSpPr>
        <p:spPr>
          <a:xfrm>
            <a:off x="3467100" y="18113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99" name="Rectangle 98"/>
          <p:cNvSpPr/>
          <p:nvPr/>
        </p:nvSpPr>
        <p:spPr>
          <a:xfrm>
            <a:off x="3611563" y="18113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0" name="Rectangle 99"/>
          <p:cNvSpPr/>
          <p:nvPr/>
        </p:nvSpPr>
        <p:spPr>
          <a:xfrm>
            <a:off x="3767138" y="18097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1" name="Rectangle 100"/>
          <p:cNvSpPr/>
          <p:nvPr/>
        </p:nvSpPr>
        <p:spPr>
          <a:xfrm>
            <a:off x="3921125" y="18113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2" name="Rectangle 101"/>
          <p:cNvSpPr/>
          <p:nvPr/>
        </p:nvSpPr>
        <p:spPr>
          <a:xfrm>
            <a:off x="4076700" y="18113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3" name="Rectangle 102"/>
          <p:cNvSpPr/>
          <p:nvPr/>
        </p:nvSpPr>
        <p:spPr>
          <a:xfrm>
            <a:off x="4224338" y="18097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4" name="Rectangle 103"/>
          <p:cNvSpPr/>
          <p:nvPr/>
        </p:nvSpPr>
        <p:spPr>
          <a:xfrm>
            <a:off x="3559175" y="19256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5" name="Rectangle 104"/>
          <p:cNvSpPr/>
          <p:nvPr/>
        </p:nvSpPr>
        <p:spPr>
          <a:xfrm>
            <a:off x="3705225" y="19256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6" name="Rectangle 105"/>
          <p:cNvSpPr/>
          <p:nvPr/>
        </p:nvSpPr>
        <p:spPr>
          <a:xfrm>
            <a:off x="3859213" y="19240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7" name="Rectangle 106"/>
          <p:cNvSpPr/>
          <p:nvPr/>
        </p:nvSpPr>
        <p:spPr>
          <a:xfrm>
            <a:off x="4014788" y="19256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8" name="Rectangle 107"/>
          <p:cNvSpPr/>
          <p:nvPr/>
        </p:nvSpPr>
        <p:spPr>
          <a:xfrm>
            <a:off x="4168775" y="1925638"/>
            <a:ext cx="66675" cy="90487"/>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09" name="Rectangle 108"/>
          <p:cNvSpPr/>
          <p:nvPr/>
        </p:nvSpPr>
        <p:spPr>
          <a:xfrm>
            <a:off x="4316413" y="19240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0" name="Rectangle 109"/>
          <p:cNvSpPr/>
          <p:nvPr/>
        </p:nvSpPr>
        <p:spPr>
          <a:xfrm>
            <a:off x="3662363" y="20383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1" name="Rectangle 110"/>
          <p:cNvSpPr/>
          <p:nvPr/>
        </p:nvSpPr>
        <p:spPr>
          <a:xfrm>
            <a:off x="3806825" y="20383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2" name="Rectangle 111"/>
          <p:cNvSpPr/>
          <p:nvPr/>
        </p:nvSpPr>
        <p:spPr>
          <a:xfrm>
            <a:off x="3962400" y="2035175"/>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3" name="Rectangle 112"/>
          <p:cNvSpPr/>
          <p:nvPr/>
        </p:nvSpPr>
        <p:spPr>
          <a:xfrm>
            <a:off x="4116388" y="20383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4" name="Rectangle 113"/>
          <p:cNvSpPr/>
          <p:nvPr/>
        </p:nvSpPr>
        <p:spPr>
          <a:xfrm>
            <a:off x="4271963" y="2038350"/>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sp>
        <p:nvSpPr>
          <p:cNvPr id="115" name="Rectangle 114"/>
          <p:cNvSpPr/>
          <p:nvPr/>
        </p:nvSpPr>
        <p:spPr>
          <a:xfrm>
            <a:off x="4419600" y="2035175"/>
            <a:ext cx="66675" cy="90488"/>
          </a:xfrm>
          <a:prstGeom prst="rect">
            <a:avLst/>
          </a:prstGeom>
          <a:solidFill>
            <a:schemeClr val="bg1">
              <a:lumMod val="85000"/>
            </a:schemeClr>
          </a:solidFill>
        </p:spPr>
        <p:txBody>
          <a:bodyPr anchor="ctr"/>
          <a:lstStyle/>
          <a:p>
            <a:pPr eaLnBrk="0" hangingPunct="0">
              <a:lnSpc>
                <a:spcPct val="120000"/>
              </a:lnSpc>
              <a:spcBef>
                <a:spcPct val="50000"/>
              </a:spcBef>
              <a:buClr>
                <a:srgbClr val="063DE8"/>
              </a:buClr>
              <a:buFont typeface="Wingdings" pitchFamily="2" charset="2"/>
              <a:buNone/>
              <a:defRPr/>
            </a:pPr>
            <a:endParaRPr lang="en-US" sz="1600" dirty="0">
              <a:solidFill>
                <a:srgbClr val="000000"/>
              </a:solidFill>
            </a:endParaRPr>
          </a:p>
        </p:txBody>
      </p:sp>
      <p:grpSp>
        <p:nvGrpSpPr>
          <p:cNvPr id="170011" name="Group 319"/>
          <p:cNvGrpSpPr>
            <a:grpSpLocks/>
          </p:cNvGrpSpPr>
          <p:nvPr/>
        </p:nvGrpSpPr>
        <p:grpSpPr bwMode="auto">
          <a:xfrm>
            <a:off x="2282825" y="3783013"/>
            <a:ext cx="3800475" cy="803275"/>
            <a:chOff x="678658" y="3609975"/>
            <a:chExt cx="3799764" cy="803275"/>
          </a:xfrm>
        </p:grpSpPr>
        <p:sp>
          <p:nvSpPr>
            <p:cNvPr id="170035" name="Rectangle 320"/>
            <p:cNvSpPr>
              <a:spLocks noChangeArrowheads="1"/>
            </p:cNvSpPr>
            <p:nvPr/>
          </p:nvSpPr>
          <p:spPr bwMode="auto">
            <a:xfrm>
              <a:off x="1632937" y="3905250"/>
              <a:ext cx="79111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36" name="Rectangle 321"/>
            <p:cNvSpPr>
              <a:spLocks noChangeArrowheads="1"/>
            </p:cNvSpPr>
            <p:nvPr/>
          </p:nvSpPr>
          <p:spPr bwMode="auto">
            <a:xfrm>
              <a:off x="3056418" y="3905250"/>
              <a:ext cx="94505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37" name="Rectangle 322"/>
            <p:cNvSpPr>
              <a:spLocks noChangeArrowheads="1"/>
            </p:cNvSpPr>
            <p:nvPr/>
          </p:nvSpPr>
          <p:spPr bwMode="auto">
            <a:xfrm>
              <a:off x="678658" y="3905250"/>
              <a:ext cx="88340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nvGrpSpPr>
            <p:cNvPr id="324" name="Group 323"/>
            <p:cNvGrpSpPr/>
            <p:nvPr/>
          </p:nvGrpSpPr>
          <p:grpSpPr>
            <a:xfrm>
              <a:off x="684565" y="3743325"/>
              <a:ext cx="279824" cy="73819"/>
              <a:chOff x="548481" y="4688284"/>
              <a:chExt cx="601663" cy="165497"/>
            </a:xfrm>
            <a:solidFill>
              <a:srgbClr val="0070C0"/>
            </a:solidFill>
          </p:grpSpPr>
          <p:sp>
            <p:nvSpPr>
              <p:cNvPr id="385" name="Rectangle 38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6" name="Rectangle 38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7" name="Freeform 38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5" name="Group 324"/>
            <p:cNvGrpSpPr/>
            <p:nvPr/>
          </p:nvGrpSpPr>
          <p:grpSpPr>
            <a:xfrm>
              <a:off x="1012379" y="3743325"/>
              <a:ext cx="279824" cy="73819"/>
              <a:chOff x="548481" y="4688284"/>
              <a:chExt cx="601663" cy="165497"/>
            </a:xfrm>
            <a:solidFill>
              <a:srgbClr val="0070C0"/>
            </a:solidFill>
          </p:grpSpPr>
          <p:sp>
            <p:nvSpPr>
              <p:cNvPr id="382" name="Rectangle 381"/>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3" name="Rectangle 382"/>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4" name="Freeform 383"/>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6" name="Group 325"/>
            <p:cNvGrpSpPr/>
            <p:nvPr/>
          </p:nvGrpSpPr>
          <p:grpSpPr>
            <a:xfrm>
              <a:off x="1459801" y="3743325"/>
              <a:ext cx="279824" cy="73819"/>
              <a:chOff x="548481" y="4688284"/>
              <a:chExt cx="601663" cy="165497"/>
            </a:xfrm>
            <a:solidFill>
              <a:srgbClr val="0070C0"/>
            </a:solidFill>
          </p:grpSpPr>
          <p:sp>
            <p:nvSpPr>
              <p:cNvPr id="379" name="Rectangle 378"/>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80" name="Rectangle 379"/>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81" name="Freeform 380"/>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7" name="Group 326"/>
            <p:cNvGrpSpPr/>
            <p:nvPr/>
          </p:nvGrpSpPr>
          <p:grpSpPr>
            <a:xfrm>
              <a:off x="1202865" y="3638550"/>
              <a:ext cx="279824" cy="73819"/>
              <a:chOff x="548481" y="4688284"/>
              <a:chExt cx="601663" cy="165497"/>
            </a:xfrm>
            <a:solidFill>
              <a:srgbClr val="0070C0"/>
            </a:solidFill>
          </p:grpSpPr>
          <p:sp>
            <p:nvSpPr>
              <p:cNvPr id="376" name="Rectangle 375"/>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7" name="Rectangle 376"/>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dirty="0"/>
              </a:p>
            </p:txBody>
          </p:sp>
          <p:sp>
            <p:nvSpPr>
              <p:cNvPr id="378" name="Freeform 377"/>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8" name="Group 327"/>
            <p:cNvGrpSpPr/>
            <p:nvPr/>
          </p:nvGrpSpPr>
          <p:grpSpPr>
            <a:xfrm>
              <a:off x="1792045" y="3743325"/>
              <a:ext cx="279824" cy="73819"/>
              <a:chOff x="548481" y="4688284"/>
              <a:chExt cx="601663" cy="165497"/>
            </a:xfrm>
            <a:solidFill>
              <a:srgbClr val="0070C0"/>
            </a:solidFill>
          </p:grpSpPr>
          <p:sp>
            <p:nvSpPr>
              <p:cNvPr id="373" name="Rectangle 372"/>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4" name="Rectangle 373"/>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5" name="Freeform 374"/>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29" name="Group 328"/>
            <p:cNvGrpSpPr/>
            <p:nvPr/>
          </p:nvGrpSpPr>
          <p:grpSpPr>
            <a:xfrm>
              <a:off x="2137578" y="3743325"/>
              <a:ext cx="279824" cy="73819"/>
              <a:chOff x="548481" y="4688284"/>
              <a:chExt cx="601663" cy="165497"/>
            </a:xfrm>
            <a:solidFill>
              <a:srgbClr val="0070C0"/>
            </a:solidFill>
          </p:grpSpPr>
          <p:sp>
            <p:nvSpPr>
              <p:cNvPr id="370" name="Rectangle 369"/>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1" name="Rectangle 370"/>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72" name="Freeform 371"/>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0" name="Group 329"/>
            <p:cNvGrpSpPr/>
            <p:nvPr/>
          </p:nvGrpSpPr>
          <p:grpSpPr>
            <a:xfrm>
              <a:off x="1508530" y="3609975"/>
              <a:ext cx="279824" cy="73819"/>
              <a:chOff x="548481" y="4688284"/>
              <a:chExt cx="601663" cy="165497"/>
            </a:xfrm>
            <a:solidFill>
              <a:srgbClr val="0070C0"/>
            </a:solidFill>
          </p:grpSpPr>
          <p:sp>
            <p:nvSpPr>
              <p:cNvPr id="367" name="Rectangle 366"/>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8" name="Rectangle 367"/>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9" name="Freeform 368"/>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1" name="Group 330"/>
            <p:cNvGrpSpPr/>
            <p:nvPr/>
          </p:nvGrpSpPr>
          <p:grpSpPr>
            <a:xfrm>
              <a:off x="3059002" y="3762375"/>
              <a:ext cx="279824" cy="73819"/>
              <a:chOff x="548481" y="4688284"/>
              <a:chExt cx="601663" cy="165497"/>
            </a:xfrm>
            <a:solidFill>
              <a:srgbClr val="0070C0"/>
            </a:solidFill>
          </p:grpSpPr>
          <p:sp>
            <p:nvSpPr>
              <p:cNvPr id="364" name="Rectangle 363"/>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5" name="Rectangle 364"/>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6" name="Freeform 365"/>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2" name="Group 331"/>
            <p:cNvGrpSpPr/>
            <p:nvPr/>
          </p:nvGrpSpPr>
          <p:grpSpPr>
            <a:xfrm>
              <a:off x="3404535" y="3762375"/>
              <a:ext cx="279824" cy="73819"/>
              <a:chOff x="548481" y="4688284"/>
              <a:chExt cx="601663" cy="165497"/>
            </a:xfrm>
            <a:solidFill>
              <a:srgbClr val="0070C0"/>
            </a:solidFill>
          </p:grpSpPr>
          <p:sp>
            <p:nvSpPr>
              <p:cNvPr id="361" name="Rectangle 360"/>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2" name="Rectangle 361"/>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3" name="Freeform 362"/>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3" name="Group 332"/>
            <p:cNvGrpSpPr/>
            <p:nvPr/>
          </p:nvGrpSpPr>
          <p:grpSpPr>
            <a:xfrm>
              <a:off x="3253918" y="3657600"/>
              <a:ext cx="279824" cy="73819"/>
              <a:chOff x="548481" y="4688284"/>
              <a:chExt cx="601663" cy="165497"/>
            </a:xfrm>
            <a:solidFill>
              <a:srgbClr val="0070C0"/>
            </a:solidFill>
          </p:grpSpPr>
          <p:sp>
            <p:nvSpPr>
              <p:cNvPr id="358" name="Rectangle 357"/>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9" name="Rectangle 358"/>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60" name="Freeform 359"/>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334" name="Group 333"/>
            <p:cNvGrpSpPr/>
            <p:nvPr/>
          </p:nvGrpSpPr>
          <p:grpSpPr>
            <a:xfrm>
              <a:off x="3705770" y="3762375"/>
              <a:ext cx="279824" cy="73819"/>
              <a:chOff x="548481" y="4688284"/>
              <a:chExt cx="601663" cy="165497"/>
            </a:xfrm>
            <a:solidFill>
              <a:srgbClr val="0070C0"/>
            </a:solidFill>
          </p:grpSpPr>
          <p:sp>
            <p:nvSpPr>
              <p:cNvPr id="355" name="Rectangle 354"/>
              <p:cNvSpPr/>
              <p:nvPr/>
            </p:nvSpPr>
            <p:spPr bwMode="auto">
              <a:xfrm>
                <a:off x="548481" y="4749800"/>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6" name="Rectangle 355"/>
              <p:cNvSpPr/>
              <p:nvPr/>
            </p:nvSpPr>
            <p:spPr bwMode="auto">
              <a:xfrm>
                <a:off x="924719" y="4752181"/>
                <a:ext cx="225425" cy="101600"/>
              </a:xfrm>
              <a:prstGeom prst="rect">
                <a:avLst/>
              </a:prstGeom>
              <a:grpFill/>
              <a:ln w="25400" cap="flat" cmpd="sng" algn="ctr">
                <a:solidFill>
                  <a:srgbClr val="0070C0"/>
                </a:solid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57" name="Freeform 356"/>
              <p:cNvSpPr/>
              <p:nvPr/>
            </p:nvSpPr>
            <p:spPr bwMode="auto">
              <a:xfrm>
                <a:off x="776287" y="4688284"/>
                <a:ext cx="142875" cy="57547"/>
              </a:xfrm>
              <a:custGeom>
                <a:avLst/>
                <a:gdLst>
                  <a:gd name="connsiteX0" fmla="*/ 0 w 142875"/>
                  <a:gd name="connsiteY0" fmla="*/ 55166 h 57547"/>
                  <a:gd name="connsiteX1" fmla="*/ 73819 w 142875"/>
                  <a:gd name="connsiteY1" fmla="*/ 397 h 57547"/>
                  <a:gd name="connsiteX2" fmla="*/ 142875 w 142875"/>
                  <a:gd name="connsiteY2" fmla="*/ 57547 h 57547"/>
                </a:gdLst>
                <a:ahLst/>
                <a:cxnLst>
                  <a:cxn ang="0">
                    <a:pos x="connsiteX0" y="connsiteY0"/>
                  </a:cxn>
                  <a:cxn ang="0">
                    <a:pos x="connsiteX1" y="connsiteY1"/>
                  </a:cxn>
                  <a:cxn ang="0">
                    <a:pos x="connsiteX2" y="connsiteY2"/>
                  </a:cxn>
                </a:cxnLst>
                <a:rect l="l" t="t" r="r" b="b"/>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0070C0"/>
                </a:solidFill>
                <a:prstDash val="solid"/>
                <a:round/>
                <a:headEnd type="none" w="med" len="med"/>
                <a:tailEnd type="none" w="med" len="med"/>
              </a:ln>
              <a:effectLst/>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grpSp>
        <p:grpSp>
          <p:nvGrpSpPr>
            <p:cNvPr id="170049" name="Group 334"/>
            <p:cNvGrpSpPr>
              <a:grpSpLocks/>
            </p:cNvGrpSpPr>
            <p:nvPr/>
          </p:nvGrpSpPr>
          <p:grpSpPr bwMode="auto">
            <a:xfrm>
              <a:off x="699203" y="4027229"/>
              <a:ext cx="3779219" cy="197192"/>
              <a:chOff x="699203" y="4027228"/>
              <a:chExt cx="3779219" cy="382847"/>
            </a:xfrm>
          </p:grpSpPr>
          <p:grpSp>
            <p:nvGrpSpPr>
              <p:cNvPr id="170051" name="Group 335"/>
              <p:cNvGrpSpPr>
                <a:grpSpLocks/>
              </p:cNvGrpSpPr>
              <p:nvPr/>
            </p:nvGrpSpPr>
            <p:grpSpPr bwMode="auto">
              <a:xfrm>
                <a:off x="699203" y="4036753"/>
                <a:ext cx="1205677" cy="173297"/>
                <a:chOff x="2684980" y="4674928"/>
                <a:chExt cx="2592388" cy="173297"/>
              </a:xfrm>
            </p:grpSpPr>
            <p:sp>
              <p:nvSpPr>
                <p:cNvPr id="170067" name="Rectangle 351"/>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68" name="Rectangle 352"/>
                <p:cNvSpPr>
                  <a:spLocks noChangeArrowheads="1"/>
                </p:cNvSpPr>
                <p:nvPr/>
              </p:nvSpPr>
              <p:spPr bwMode="auto">
                <a:xfrm>
                  <a:off x="5051943"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69" name="Freeform 353"/>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nvGrpSpPr>
              <p:cNvPr id="170052" name="Group 336"/>
              <p:cNvGrpSpPr>
                <a:grpSpLocks/>
              </p:cNvGrpSpPr>
              <p:nvPr/>
            </p:nvGrpSpPr>
            <p:grpSpPr bwMode="auto">
              <a:xfrm>
                <a:off x="894119" y="4236778"/>
                <a:ext cx="1205677" cy="173297"/>
                <a:chOff x="2684980" y="4674928"/>
                <a:chExt cx="2592388" cy="173297"/>
              </a:xfrm>
            </p:grpSpPr>
            <p:sp>
              <p:nvSpPr>
                <p:cNvPr id="170064" name="Rectangle 348"/>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65" name="Rectangle 349"/>
                <p:cNvSpPr>
                  <a:spLocks noChangeArrowheads="1"/>
                </p:cNvSpPr>
                <p:nvPr/>
              </p:nvSpPr>
              <p:spPr bwMode="auto">
                <a:xfrm>
                  <a:off x="5051943"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66" name="Freeform 350"/>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nvGrpSpPr>
              <p:cNvPr id="170053" name="Group 337"/>
              <p:cNvGrpSpPr>
                <a:grpSpLocks/>
              </p:cNvGrpSpPr>
              <p:nvPr/>
            </p:nvGrpSpPr>
            <p:grpSpPr bwMode="auto">
              <a:xfrm>
                <a:off x="2143357" y="4027228"/>
                <a:ext cx="1205677" cy="173297"/>
                <a:chOff x="2684980" y="4674928"/>
                <a:chExt cx="2592388" cy="173297"/>
              </a:xfrm>
            </p:grpSpPr>
            <p:sp>
              <p:nvSpPr>
                <p:cNvPr id="170061" name="Rectangle 345"/>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62" name="Rectangle 346"/>
                <p:cNvSpPr>
                  <a:spLocks noChangeArrowheads="1"/>
                </p:cNvSpPr>
                <p:nvPr/>
              </p:nvSpPr>
              <p:spPr bwMode="auto">
                <a:xfrm>
                  <a:off x="5051943"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63" name="Freeform 347"/>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nvGrpSpPr>
              <p:cNvPr id="170054" name="Group 338"/>
              <p:cNvGrpSpPr>
                <a:grpSpLocks/>
              </p:cNvGrpSpPr>
              <p:nvPr/>
            </p:nvGrpSpPr>
            <p:grpSpPr bwMode="auto">
              <a:xfrm>
                <a:off x="2307264" y="4189153"/>
                <a:ext cx="1205677" cy="173297"/>
                <a:chOff x="2684980" y="4674928"/>
                <a:chExt cx="2592388" cy="173297"/>
              </a:xfrm>
            </p:grpSpPr>
            <p:sp>
              <p:nvSpPr>
                <p:cNvPr id="170058" name="Rectangle 342"/>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59" name="Rectangle 343"/>
                <p:cNvSpPr>
                  <a:spLocks noChangeArrowheads="1"/>
                </p:cNvSpPr>
                <p:nvPr/>
              </p:nvSpPr>
              <p:spPr bwMode="auto">
                <a:xfrm>
                  <a:off x="5051943"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60" name="Freeform 344"/>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nvGrpSpPr>
              <p:cNvPr id="170055" name="Group 339"/>
              <p:cNvGrpSpPr>
                <a:grpSpLocks/>
              </p:cNvGrpSpPr>
              <p:nvPr/>
            </p:nvGrpSpPr>
            <p:grpSpPr bwMode="auto">
              <a:xfrm>
                <a:off x="3578651" y="4036753"/>
                <a:ext cx="899771" cy="182822"/>
                <a:chOff x="2684980" y="4674928"/>
                <a:chExt cx="2363270" cy="173297"/>
              </a:xfrm>
            </p:grpSpPr>
            <p:sp>
              <p:nvSpPr>
                <p:cNvPr id="170056" name="Rectangle 340"/>
                <p:cNvSpPr>
                  <a:spLocks noChangeArrowheads="1"/>
                </p:cNvSpPr>
                <p:nvPr/>
              </p:nvSpPr>
              <p:spPr bwMode="auto">
                <a:xfrm>
                  <a:off x="2684980" y="4674928"/>
                  <a:ext cx="225425" cy="45318"/>
                </a:xfrm>
                <a:prstGeom prst="rect">
                  <a:avLst/>
                </a:prstGeom>
                <a:solidFill>
                  <a:srgbClr val="FF0000"/>
                </a:solidFill>
                <a:ln w="25400" algn="ctr">
                  <a:solidFill>
                    <a:srgbClr val="FF0000"/>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57" name="Freeform 341"/>
                <p:cNvSpPr>
                  <a:spLocks/>
                </p:cNvSpPr>
                <p:nvPr/>
              </p:nvSpPr>
              <p:spPr bwMode="auto">
                <a:xfrm flipV="1">
                  <a:off x="2912786" y="4706476"/>
                  <a:ext cx="2135464" cy="141749"/>
                </a:xfrm>
                <a:custGeom>
                  <a:avLst/>
                  <a:gdLst>
                    <a:gd name="T0" fmla="*/ 0 w 142875"/>
                    <a:gd name="T1" fmla="*/ 2030769 h 57547"/>
                    <a:gd name="T2" fmla="*/ 2147483647 w 142875"/>
                    <a:gd name="T3" fmla="*/ 14617 h 57547"/>
                    <a:gd name="T4" fmla="*/ 2147483647 w 142875"/>
                    <a:gd name="T5" fmla="*/ 2118419 h 57547"/>
                    <a:gd name="T6" fmla="*/ 0 60000 65536"/>
                    <a:gd name="T7" fmla="*/ 0 60000 65536"/>
                    <a:gd name="T8" fmla="*/ 0 60000 65536"/>
                    <a:gd name="T9" fmla="*/ 0 w 142875"/>
                    <a:gd name="T10" fmla="*/ 0 h 57547"/>
                    <a:gd name="T11" fmla="*/ 142875 w 142875"/>
                    <a:gd name="T12" fmla="*/ 57547 h 57547"/>
                  </a:gdLst>
                  <a:ahLst/>
                  <a:cxnLst>
                    <a:cxn ang="T6">
                      <a:pos x="T0" y="T1"/>
                    </a:cxn>
                    <a:cxn ang="T7">
                      <a:pos x="T2" y="T3"/>
                    </a:cxn>
                    <a:cxn ang="T8">
                      <a:pos x="T4" y="T5"/>
                    </a:cxn>
                  </a:cxnLst>
                  <a:rect l="T9" t="T10" r="T11" b="T12"/>
                  <a:pathLst>
                    <a:path w="142875" h="57547">
                      <a:moveTo>
                        <a:pt x="0" y="55166"/>
                      </a:moveTo>
                      <a:cubicBezTo>
                        <a:pt x="25003" y="27583"/>
                        <a:pt x="50007" y="0"/>
                        <a:pt x="73819" y="397"/>
                      </a:cubicBezTo>
                      <a:cubicBezTo>
                        <a:pt x="97632" y="794"/>
                        <a:pt x="120253" y="29170"/>
                        <a:pt x="142875" y="57547"/>
                      </a:cubicBezTo>
                    </a:path>
                  </a:pathLst>
                </a:custGeom>
                <a:noFill/>
                <a:ln w="25400" cap="flat" cmpd="sng" algn="ctr">
                  <a:solidFill>
                    <a:srgbClr val="FF0000"/>
                  </a:solidFill>
                  <a:prstDash val="solid"/>
                  <a:round/>
                  <a:headEnd type="none" w="med" len="med"/>
                  <a:tailEnd type="none" w="med" len="med"/>
                </a:ln>
              </p:spPr>
              <p:txBody>
                <a:bodyPr/>
                <a:lstStyle/>
                <a:p>
                  <a:endParaRPr lang="en-US"/>
                </a:p>
              </p:txBody>
            </p:sp>
          </p:grpSp>
        </p:grpSp>
        <p:sp>
          <p:nvSpPr>
            <p:cNvPr id="170050" name="Rectangle 124"/>
            <p:cNvSpPr>
              <a:spLocks noChangeArrowheads="1"/>
            </p:cNvSpPr>
            <p:nvPr/>
          </p:nvSpPr>
          <p:spPr bwMode="auto">
            <a:xfrm>
              <a:off x="1192670" y="4311650"/>
              <a:ext cx="79111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70012" name="Group 387"/>
          <p:cNvGrpSpPr>
            <a:grpSpLocks/>
          </p:cNvGrpSpPr>
          <p:nvPr/>
        </p:nvGrpSpPr>
        <p:grpSpPr bwMode="auto">
          <a:xfrm>
            <a:off x="2336800" y="2859088"/>
            <a:ext cx="3322638" cy="388937"/>
            <a:chOff x="678656" y="1628781"/>
            <a:chExt cx="7144544" cy="389466"/>
          </a:xfrm>
        </p:grpSpPr>
        <p:sp>
          <p:nvSpPr>
            <p:cNvPr id="170031" name="Rectangle 388"/>
            <p:cNvSpPr>
              <a:spLocks noChangeArrowheads="1"/>
            </p:cNvSpPr>
            <p:nvPr/>
          </p:nvSpPr>
          <p:spPr bwMode="auto">
            <a:xfrm>
              <a:off x="2730500" y="1628781"/>
              <a:ext cx="1701006"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32" name="Rectangle 389"/>
            <p:cNvSpPr>
              <a:spLocks noChangeArrowheads="1"/>
            </p:cNvSpPr>
            <p:nvPr/>
          </p:nvSpPr>
          <p:spPr bwMode="auto">
            <a:xfrm>
              <a:off x="5791200" y="1628781"/>
              <a:ext cx="203200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33" name="Rectangle 390"/>
            <p:cNvSpPr>
              <a:spLocks noChangeArrowheads="1"/>
            </p:cNvSpPr>
            <p:nvPr/>
          </p:nvSpPr>
          <p:spPr bwMode="auto">
            <a:xfrm>
              <a:off x="678656" y="1628781"/>
              <a:ext cx="1899444"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34" name="Rectangle 123"/>
            <p:cNvSpPr>
              <a:spLocks noChangeArrowheads="1"/>
            </p:cNvSpPr>
            <p:nvPr/>
          </p:nvSpPr>
          <p:spPr bwMode="auto">
            <a:xfrm>
              <a:off x="1929498" y="1916647"/>
              <a:ext cx="1701006"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grpSp>
        <p:nvGrpSpPr>
          <p:cNvPr id="170013" name="Group 391"/>
          <p:cNvGrpSpPr>
            <a:grpSpLocks/>
          </p:cNvGrpSpPr>
          <p:nvPr/>
        </p:nvGrpSpPr>
        <p:grpSpPr bwMode="auto">
          <a:xfrm>
            <a:off x="2255838" y="5330825"/>
            <a:ext cx="3322637" cy="406400"/>
            <a:chOff x="678656" y="5972175"/>
            <a:chExt cx="7144544" cy="406400"/>
          </a:xfrm>
        </p:grpSpPr>
        <p:sp>
          <p:nvSpPr>
            <p:cNvPr id="170025" name="Rectangle 392"/>
            <p:cNvSpPr>
              <a:spLocks noChangeArrowheads="1"/>
            </p:cNvSpPr>
            <p:nvPr/>
          </p:nvSpPr>
          <p:spPr bwMode="auto">
            <a:xfrm>
              <a:off x="2730500" y="5972175"/>
              <a:ext cx="1701006"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26" name="Rectangle 393"/>
            <p:cNvSpPr>
              <a:spLocks noChangeArrowheads="1"/>
            </p:cNvSpPr>
            <p:nvPr/>
          </p:nvSpPr>
          <p:spPr bwMode="auto">
            <a:xfrm>
              <a:off x="5791200" y="5972175"/>
              <a:ext cx="2032000"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27" name="Rectangle 394"/>
            <p:cNvSpPr>
              <a:spLocks noChangeArrowheads="1"/>
            </p:cNvSpPr>
            <p:nvPr/>
          </p:nvSpPr>
          <p:spPr bwMode="auto">
            <a:xfrm>
              <a:off x="678656" y="5972175"/>
              <a:ext cx="1899444"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396" name="Rectangle 395"/>
            <p:cNvSpPr/>
            <p:nvPr/>
          </p:nvSpPr>
          <p:spPr bwMode="auto">
            <a:xfrm>
              <a:off x="4430138" y="5972175"/>
              <a:ext cx="1365417" cy="101600"/>
            </a:xfrm>
            <a:prstGeom prst="rect">
              <a:avLst/>
            </a:prstGeom>
            <a:solidFill>
              <a:schemeClr val="bg1">
                <a:lumMod val="65000"/>
              </a:schemeClr>
            </a:solid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397" name="Rectangle 396"/>
            <p:cNvSpPr/>
            <p:nvPr/>
          </p:nvSpPr>
          <p:spPr bwMode="auto">
            <a:xfrm>
              <a:off x="2579998" y="5972175"/>
              <a:ext cx="150196" cy="101600"/>
            </a:xfrm>
            <a:prstGeom prst="rect">
              <a:avLst/>
            </a:prstGeom>
            <a:solidFill>
              <a:schemeClr val="bg1">
                <a:lumMod val="65000"/>
              </a:schemeClr>
            </a:solidFill>
            <a:ln w="25400" cap="flat" cmpd="sng" algn="ctr">
              <a:noFill/>
              <a:prstDash val="solid"/>
              <a:round/>
              <a:headEnd type="none" w="med" len="med"/>
              <a:tailEnd type="none" w="med" len="med"/>
            </a:ln>
            <a:effectLst/>
          </p:spPr>
          <p:txBody>
            <a:bodyPr/>
            <a:lstStyle/>
            <a:p>
              <a:pPr marL="914400" indent="-457200" algn="ctr" eaLnBrk="0" hangingPunct="0">
                <a:lnSpc>
                  <a:spcPct val="120000"/>
                </a:lnSpc>
                <a:spcBef>
                  <a:spcPct val="50000"/>
                </a:spcBef>
                <a:buClr>
                  <a:srgbClr val="063DE8"/>
                </a:buClr>
                <a:buFont typeface="Wingdings" pitchFamily="2" charset="2"/>
                <a:buAutoNum type="arabicPeriod"/>
                <a:defRPr/>
              </a:pPr>
              <a:endParaRPr lang="en-US"/>
            </a:p>
          </p:txBody>
        </p:sp>
        <p:sp>
          <p:nvSpPr>
            <p:cNvPr id="170030" name="Rectangle 125"/>
            <p:cNvSpPr>
              <a:spLocks noChangeArrowheads="1"/>
            </p:cNvSpPr>
            <p:nvPr/>
          </p:nvSpPr>
          <p:spPr bwMode="auto">
            <a:xfrm>
              <a:off x="2038723" y="6276975"/>
              <a:ext cx="1701006" cy="101600"/>
            </a:xfrm>
            <a:prstGeom prst="rect">
              <a:avLst/>
            </a:prstGeom>
            <a:solidFill>
              <a:srgbClr val="336600"/>
            </a:solidFill>
            <a:ln w="25400" algn="ctr">
              <a:no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grpSp>
      <p:sp>
        <p:nvSpPr>
          <p:cNvPr id="170014" name="TextBox 17"/>
          <p:cNvSpPr txBox="1">
            <a:spLocks noChangeArrowheads="1"/>
          </p:cNvSpPr>
          <p:nvPr/>
        </p:nvSpPr>
        <p:spPr bwMode="auto">
          <a:xfrm>
            <a:off x="0" y="2600325"/>
            <a:ext cx="2832100" cy="427038"/>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pPr>
            <a:r>
              <a:rPr lang="en-US" sz="2000">
                <a:cs typeface="Arial" charset="0"/>
              </a:rPr>
              <a:t>Contigs</a:t>
            </a:r>
          </a:p>
        </p:txBody>
      </p:sp>
      <p:sp>
        <p:nvSpPr>
          <p:cNvPr id="170015" name="TextBox 64"/>
          <p:cNvSpPr txBox="1">
            <a:spLocks noChangeArrowheads="1"/>
          </p:cNvSpPr>
          <p:nvPr/>
        </p:nvSpPr>
        <p:spPr bwMode="auto">
          <a:xfrm>
            <a:off x="0" y="5280025"/>
            <a:ext cx="2927350" cy="427746"/>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pPr>
            <a:r>
              <a:rPr lang="en-US" sz="2000" dirty="0" smtClean="0">
                <a:cs typeface="Arial" charset="0"/>
              </a:rPr>
              <a:t>Scaffolds</a:t>
            </a:r>
            <a:endParaRPr lang="en-US" sz="2000" dirty="0">
              <a:cs typeface="Arial" charset="0"/>
            </a:endParaRPr>
          </a:p>
        </p:txBody>
      </p:sp>
      <p:sp>
        <p:nvSpPr>
          <p:cNvPr id="170016" name="Down Arrow 399"/>
          <p:cNvSpPr>
            <a:spLocks noChangeArrowheads="1"/>
          </p:cNvSpPr>
          <p:nvPr/>
        </p:nvSpPr>
        <p:spPr bwMode="auto">
          <a:xfrm>
            <a:off x="3824288" y="3340100"/>
            <a:ext cx="506412" cy="309563"/>
          </a:xfrm>
          <a:prstGeom prst="downArrow">
            <a:avLst>
              <a:gd name="adj1" fmla="val 50000"/>
              <a:gd name="adj2" fmla="val 50000"/>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170017" name="Down Arrow 400"/>
          <p:cNvSpPr>
            <a:spLocks noChangeArrowheads="1"/>
          </p:cNvSpPr>
          <p:nvPr/>
        </p:nvSpPr>
        <p:spPr bwMode="auto">
          <a:xfrm>
            <a:off x="3824288" y="4664075"/>
            <a:ext cx="506412" cy="309563"/>
          </a:xfrm>
          <a:prstGeom prst="downArrow">
            <a:avLst>
              <a:gd name="adj1" fmla="val 50000"/>
              <a:gd name="adj2" fmla="val 50000"/>
            </a:avLst>
          </a:prstGeom>
          <a:solidFill>
            <a:schemeClr val="tx1"/>
          </a:solidFill>
          <a:ln w="9525" algn="ctr">
            <a:noFill/>
            <a:round/>
            <a:headEnd/>
            <a:tailEnd/>
          </a:ln>
        </p:spPr>
        <p:txBody>
          <a:bodyPr>
            <a:spAutoFit/>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402" name="TextBox 17"/>
          <p:cNvSpPr txBox="1">
            <a:spLocks noChangeArrowheads="1"/>
          </p:cNvSpPr>
          <p:nvPr/>
        </p:nvSpPr>
        <p:spPr bwMode="auto">
          <a:xfrm>
            <a:off x="0" y="1690688"/>
            <a:ext cx="2832100" cy="450850"/>
          </a:xfrm>
          <a:prstGeom prst="rect">
            <a:avLst/>
          </a:prstGeom>
          <a:noFill/>
          <a:ln w="9525">
            <a:noFill/>
            <a:miter lim="800000"/>
            <a:headEnd/>
            <a:tailEnd/>
          </a:ln>
        </p:spPr>
        <p:txBody>
          <a:bodyPr>
            <a:spAutoFit/>
          </a:bodyPr>
          <a:lstStyle/>
          <a:p>
            <a:pPr algn="ctr" eaLnBrk="0" hangingPunct="0">
              <a:lnSpc>
                <a:spcPct val="120000"/>
              </a:lnSpc>
              <a:spcBef>
                <a:spcPct val="50000"/>
              </a:spcBef>
              <a:buClr>
                <a:srgbClr val="063DE8"/>
              </a:buClr>
              <a:buFont typeface="Wingdings" pitchFamily="2" charset="2"/>
              <a:buNone/>
              <a:defRPr/>
            </a:pPr>
            <a:r>
              <a:rPr lang="en-US" sz="2000" dirty="0">
                <a:solidFill>
                  <a:schemeClr val="bg1">
                    <a:lumMod val="85000"/>
                  </a:schemeClr>
                </a:solidFill>
                <a:cs typeface="Arial" charset="0"/>
              </a:rPr>
              <a:t>Reads</a:t>
            </a:r>
          </a:p>
        </p:txBody>
      </p:sp>
      <p:sp>
        <p:nvSpPr>
          <p:cNvPr id="117" name="TextBox 116"/>
          <p:cNvSpPr txBox="1"/>
          <p:nvPr/>
        </p:nvSpPr>
        <p:spPr>
          <a:xfrm>
            <a:off x="6165850" y="2087563"/>
            <a:ext cx="2319338" cy="708025"/>
          </a:xfrm>
          <a:prstGeom prst="rect">
            <a:avLst/>
          </a:prstGeom>
          <a:noFill/>
        </p:spPr>
        <p:txBody>
          <a:bodyPr>
            <a:spAutoFit/>
          </a:bodyPr>
          <a:lstStyle/>
          <a:p>
            <a:pPr algn="ctr" eaLnBrk="0" hangingPunct="0">
              <a:spcBef>
                <a:spcPts val="0"/>
              </a:spcBef>
              <a:buClr>
                <a:srgbClr val="063DE8"/>
              </a:buClr>
              <a:buFont typeface="Wingdings" pitchFamily="2" charset="2"/>
              <a:buNone/>
              <a:defRPr/>
            </a:pPr>
            <a:r>
              <a:rPr lang="en-US" sz="2000" dirty="0">
                <a:solidFill>
                  <a:schemeClr val="bg1">
                    <a:lumMod val="85000"/>
                  </a:schemeClr>
                </a:solidFill>
              </a:rPr>
              <a:t>‘De </a:t>
            </a:r>
            <a:r>
              <a:rPr lang="en-US" sz="2000" dirty="0" err="1">
                <a:solidFill>
                  <a:schemeClr val="bg1">
                    <a:lumMod val="85000"/>
                  </a:schemeClr>
                </a:solidFill>
              </a:rPr>
              <a:t>Bruijn</a:t>
            </a:r>
            <a:r>
              <a:rPr lang="en-US" sz="2000" dirty="0">
                <a:solidFill>
                  <a:schemeClr val="bg1">
                    <a:lumMod val="85000"/>
                  </a:schemeClr>
                </a:solidFill>
              </a:rPr>
              <a:t>’  assembly</a:t>
            </a:r>
          </a:p>
        </p:txBody>
      </p:sp>
      <p:grpSp>
        <p:nvGrpSpPr>
          <p:cNvPr id="3" name="Group 2"/>
          <p:cNvGrpSpPr>
            <a:grpSpLocks/>
          </p:cNvGrpSpPr>
          <p:nvPr/>
        </p:nvGrpSpPr>
        <p:grpSpPr bwMode="auto">
          <a:xfrm>
            <a:off x="4354513" y="5626100"/>
            <a:ext cx="4545012" cy="942975"/>
            <a:chOff x="4354994" y="5626749"/>
            <a:chExt cx="4544684" cy="941651"/>
          </a:xfrm>
        </p:grpSpPr>
        <p:sp>
          <p:nvSpPr>
            <p:cNvPr id="2" name="Up Arrow 1"/>
            <p:cNvSpPr/>
            <p:nvPr/>
          </p:nvSpPr>
          <p:spPr>
            <a:xfrm rot="18210228">
              <a:off x="4718723" y="5263020"/>
              <a:ext cx="326566" cy="1054024"/>
            </a:xfrm>
            <a:prstGeom prst="up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Char char="Ø"/>
                <a:defRPr/>
              </a:pPr>
              <a:endParaRPr lang="en-US"/>
            </a:p>
          </p:txBody>
        </p:sp>
        <p:sp>
          <p:nvSpPr>
            <p:cNvPr id="118" name="TextBox 117"/>
            <p:cNvSpPr txBox="1"/>
            <p:nvPr/>
          </p:nvSpPr>
          <p:spPr>
            <a:xfrm>
              <a:off x="5256629" y="5737718"/>
              <a:ext cx="3643049" cy="830682"/>
            </a:xfrm>
            <a:prstGeom prst="rect">
              <a:avLst/>
            </a:prstGeom>
            <a:solidFill>
              <a:schemeClr val="bg1">
                <a:lumMod val="65000"/>
              </a:schemeClr>
            </a:solidFill>
            <a:ln>
              <a:solidFill>
                <a:schemeClr val="tx1"/>
              </a:solidFill>
            </a:ln>
          </p:spPr>
          <p:txBody>
            <a:bodyPr>
              <a:spAutoFit/>
            </a:bodyPr>
            <a:lstStyle/>
            <a:p>
              <a:pPr algn="ctr" eaLnBrk="0" hangingPunct="0">
                <a:spcBef>
                  <a:spcPts val="0"/>
                </a:spcBef>
                <a:buClr>
                  <a:srgbClr val="063DE8"/>
                </a:buClr>
                <a:buFont typeface="Wingdings" pitchFamily="2" charset="2"/>
                <a:buNone/>
                <a:defRPr/>
              </a:pPr>
              <a:r>
                <a:rPr lang="en-US" sz="1600" dirty="0" smtClean="0"/>
                <a:t>Captured </a:t>
              </a:r>
              <a:r>
                <a:rPr lang="en-US" sz="1600" dirty="0"/>
                <a:t>gaps caused by </a:t>
              </a:r>
              <a:r>
                <a:rPr lang="en-US" sz="1600" dirty="0" smtClean="0"/>
                <a:t>repeats or poor coverage.  Represented </a:t>
              </a:r>
              <a:r>
                <a:rPr lang="en-US" sz="1600" dirty="0"/>
                <a:t>by </a:t>
              </a:r>
              <a:r>
                <a:rPr lang="en-US" sz="1600" dirty="0" smtClean="0"/>
                <a:t>poly-“N” </a:t>
              </a:r>
              <a:r>
                <a:rPr lang="en-US" sz="1600" dirty="0"/>
                <a:t>in </a:t>
              </a:r>
              <a:r>
                <a:rPr lang="en-US" sz="1600" dirty="0" smtClean="0"/>
                <a:t>assembly.</a:t>
              </a:r>
              <a:endParaRPr lang="en-US" sz="1600" dirty="0"/>
            </a:p>
          </p:txBody>
        </p:sp>
      </p:grpSp>
      <p:sp>
        <p:nvSpPr>
          <p:cNvPr id="170021" name="TextBox 119"/>
          <p:cNvSpPr txBox="1">
            <a:spLocks noChangeArrowheads="1"/>
          </p:cNvSpPr>
          <p:nvPr/>
        </p:nvSpPr>
        <p:spPr bwMode="auto">
          <a:xfrm>
            <a:off x="5313363" y="4414838"/>
            <a:ext cx="3684587" cy="707886"/>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dirty="0"/>
              <a:t>Join contigs using evidence from </a:t>
            </a:r>
            <a:r>
              <a:rPr lang="en-US" sz="2000" dirty="0" smtClean="0"/>
              <a:t>long mate pair data</a:t>
            </a:r>
            <a:endParaRPr lang="en-US" sz="2000" dirty="0"/>
          </a:p>
        </p:txBody>
      </p:sp>
      <p:sp>
        <p:nvSpPr>
          <p:cNvPr id="170022" name="TextBox 115"/>
          <p:cNvSpPr txBox="1">
            <a:spLocks noChangeArrowheads="1"/>
          </p:cNvSpPr>
          <p:nvPr/>
        </p:nvSpPr>
        <p:spPr bwMode="auto">
          <a:xfrm>
            <a:off x="5313363" y="3043238"/>
            <a:ext cx="3684587" cy="400110"/>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dirty="0"/>
              <a:t>Align </a:t>
            </a:r>
            <a:r>
              <a:rPr lang="en-US" sz="2000" dirty="0" smtClean="0"/>
              <a:t>LMP reads </a:t>
            </a:r>
            <a:r>
              <a:rPr lang="en-US" sz="2000" dirty="0"/>
              <a:t>to </a:t>
            </a:r>
            <a:r>
              <a:rPr lang="en-US" sz="2000" dirty="0" smtClean="0"/>
              <a:t>contigs</a:t>
            </a:r>
            <a:endParaRPr lang="en-US" sz="2000" dirty="0"/>
          </a:p>
        </p:txBody>
      </p:sp>
    </p:spTree>
    <p:extLst>
      <p:ext uri="{BB962C8B-B14F-4D97-AF65-F5344CB8AC3E}">
        <p14:creationId xmlns:p14="http://schemas.microsoft.com/office/powerpoint/2010/main" val="4166742939"/>
      </p:ext>
    </p:extLst>
  </p:cSld>
  <p:clrMapOvr>
    <a:masterClrMapping/>
  </p:clrMapOvr>
  <p:transition xmlns:p14="http://schemas.microsoft.com/office/powerpoint/2010/main" spd="slow" advTm="5193"/>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Assembly at JGI</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94493152"/>
              </p:ext>
            </p:extLst>
          </p:nvPr>
        </p:nvGraphicFramePr>
        <p:xfrm>
          <a:off x="2009775" y="1561306"/>
          <a:ext cx="6715125" cy="4444013"/>
        </p:xfrm>
        <a:graphic>
          <a:graphicData uri="http://schemas.openxmlformats.org/drawingml/2006/table">
            <a:tbl>
              <a:tblPr firstRow="1" bandRow="1">
                <a:tableStyleId>{5C22544A-7EE6-4342-B048-85BDC9FD1C3A}</a:tableStyleId>
              </a:tblPr>
              <a:tblGrid>
                <a:gridCol w="1533525"/>
                <a:gridCol w="1205926"/>
                <a:gridCol w="974200"/>
                <a:gridCol w="1704547"/>
                <a:gridCol w="1296927"/>
              </a:tblGrid>
              <a:tr h="899919">
                <a:tc>
                  <a:txBody>
                    <a:bodyPr/>
                    <a:lstStyle/>
                    <a:p>
                      <a:pPr algn="l" fontAlgn="b"/>
                      <a:r>
                        <a:rPr lang="en-US" sz="2000" u="none" strike="noStrike" dirty="0">
                          <a:effectLst/>
                        </a:rPr>
                        <a:t>Program</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smtClean="0">
                          <a:effectLst/>
                        </a:rPr>
                        <a:t>Size (MB)</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Libraries</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Assembler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smtClean="0">
                          <a:effectLst/>
                        </a:rPr>
                        <a:t>Target  genomes / year</a:t>
                      </a:r>
                      <a:endParaRPr lang="en-US" sz="2000" b="0" i="0" u="none" strike="noStrike" dirty="0">
                        <a:solidFill>
                          <a:srgbClr val="000000"/>
                        </a:solidFill>
                        <a:effectLst/>
                        <a:latin typeface="Calibri"/>
                      </a:endParaRPr>
                    </a:p>
                  </a:txBody>
                  <a:tcPr marL="9525" marR="9525" marT="9525" marB="0" anchor="b"/>
                </a:tc>
              </a:tr>
              <a:tr h="848519">
                <a:tc>
                  <a:txBody>
                    <a:bodyPr/>
                    <a:lstStyle/>
                    <a:p>
                      <a:pPr algn="l" fontAlgn="b"/>
                      <a:r>
                        <a:rPr lang="en-US" sz="2000" u="none" strike="noStrike" dirty="0">
                          <a:effectLst/>
                        </a:rPr>
                        <a:t>Microbe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err="1" smtClean="0">
                          <a:effectLst/>
                        </a:rPr>
                        <a:t>SPAdes</a:t>
                      </a:r>
                      <a:r>
                        <a:rPr lang="en-US" sz="2000" u="none" strike="noStrike" dirty="0" smtClean="0">
                          <a:effectLst/>
                        </a:rPr>
                        <a:t> / HGAP</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smtClean="0">
                          <a:effectLst/>
                        </a:rPr>
                        <a:t>1,330</a:t>
                      </a:r>
                      <a:endParaRPr lang="en-US" sz="2000" b="0" i="0" u="none" strike="noStrike" dirty="0">
                        <a:solidFill>
                          <a:srgbClr val="000000"/>
                        </a:solidFill>
                        <a:effectLst/>
                        <a:latin typeface="Calibri"/>
                      </a:endParaRPr>
                    </a:p>
                  </a:txBody>
                  <a:tcPr marL="9525" marR="9525" marT="9525" marB="0" anchor="b"/>
                </a:tc>
              </a:tr>
              <a:tr h="828675">
                <a:tc>
                  <a:txBody>
                    <a:bodyPr/>
                    <a:lstStyle/>
                    <a:p>
                      <a:pPr algn="l" fontAlgn="b"/>
                      <a:r>
                        <a:rPr lang="en-US" sz="2000" u="none" strike="noStrike">
                          <a:effectLst/>
                        </a:rPr>
                        <a:t>Fungi</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10's</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smtClean="0">
                          <a:effectLst/>
                        </a:rPr>
                        <a:t>1</a:t>
                      </a:r>
                    </a:p>
                  </a:txBody>
                  <a:tcPr marL="9525" marR="9525" marT="9525" marB="0" anchor="b"/>
                </a:tc>
                <a:tc>
                  <a:txBody>
                    <a:bodyPr/>
                    <a:lstStyle/>
                    <a:p>
                      <a:pPr algn="l" fontAlgn="b"/>
                      <a:r>
                        <a:rPr lang="en-US" sz="2000" u="none" strike="noStrike" dirty="0" smtClean="0">
                          <a:effectLst/>
                        </a:rPr>
                        <a:t>Falcon</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smtClean="0">
                          <a:effectLst/>
                        </a:rPr>
                        <a:t>160</a:t>
                      </a:r>
                      <a:endParaRPr lang="en-US" sz="2000" b="0" i="0" u="none" strike="noStrike" dirty="0">
                        <a:solidFill>
                          <a:srgbClr val="000000"/>
                        </a:solidFill>
                        <a:effectLst/>
                        <a:latin typeface="Calibri"/>
                      </a:endParaRPr>
                    </a:p>
                  </a:txBody>
                  <a:tcPr marL="9525" marR="9525" marT="9525" marB="0" anchor="b"/>
                </a:tc>
              </a:tr>
              <a:tr h="942975">
                <a:tc>
                  <a:txBody>
                    <a:bodyPr/>
                    <a:lstStyle/>
                    <a:p>
                      <a:pPr algn="l" fontAlgn="b"/>
                      <a:r>
                        <a:rPr lang="en-US" sz="2000" u="none" strike="noStrike">
                          <a:effectLst/>
                        </a:rPr>
                        <a:t>Plant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smtClean="0">
                          <a:effectLst/>
                        </a:rPr>
                        <a:t>100-10000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smtClean="0">
                          <a:effectLst/>
                        </a:rPr>
                        <a:t>Falcon</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smtClean="0">
                          <a:effectLst/>
                        </a:rPr>
                        <a:t>20</a:t>
                      </a:r>
                      <a:endParaRPr lang="en-US" sz="2000" b="0" i="0" u="none" strike="noStrike" dirty="0">
                        <a:solidFill>
                          <a:srgbClr val="FF0000"/>
                        </a:solidFill>
                        <a:effectLst/>
                        <a:latin typeface="Calibri"/>
                      </a:endParaRPr>
                    </a:p>
                  </a:txBody>
                  <a:tcPr marL="9525" marR="9525" marT="9525" marB="0" anchor="b"/>
                </a:tc>
              </a:tr>
              <a:tr h="899919">
                <a:tc>
                  <a:txBody>
                    <a:bodyPr/>
                    <a:lstStyle/>
                    <a:p>
                      <a:pPr algn="l" fontAlgn="b"/>
                      <a:r>
                        <a:rPr lang="en-US" sz="2000" u="none" strike="noStrike">
                          <a:effectLst/>
                        </a:rPr>
                        <a:t>Metagenome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smtClean="0">
                          <a:effectLst/>
                        </a:rPr>
                        <a:t>10-10000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MEGAHIT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b="0" i="0" u="none" strike="noStrike" dirty="0" smtClean="0">
                          <a:solidFill>
                            <a:schemeClr val="dk1"/>
                          </a:solidFill>
                          <a:effectLst/>
                          <a:latin typeface="+mn-lt"/>
                        </a:rPr>
                        <a:t>825</a:t>
                      </a:r>
                      <a:endParaRPr lang="en-US" sz="2000" b="0" i="0" u="none" strike="noStrike" dirty="0">
                        <a:solidFill>
                          <a:srgbClr val="000000"/>
                        </a:solidFill>
                        <a:effectLst/>
                        <a:latin typeface="Calibri"/>
                      </a:endParaRPr>
                    </a:p>
                  </a:txBody>
                  <a:tcPr marL="9525" marR="9525" marT="9525" marB="0" anchor="b"/>
                </a:tc>
              </a:tr>
            </a:tbl>
          </a:graphicData>
        </a:graphic>
      </p:graphicFrame>
      <p:pic>
        <p:nvPicPr>
          <p:cNvPr id="8" name="Picture 14" descr="microbe.jpg"/>
          <p:cNvPicPr preferRelativeResize="0">
            <a:picLocks/>
          </p:cNvPicPr>
          <p:nvPr/>
        </p:nvPicPr>
        <p:blipFill>
          <a:blip r:embed="rId3">
            <a:extLst>
              <a:ext uri="{28A0092B-C50C-407E-A947-70E740481C1C}">
                <a14:useLocalDpi xmlns:a14="http://schemas.microsoft.com/office/drawing/2010/main" val="0"/>
              </a:ext>
            </a:extLst>
          </a:blip>
          <a:srcRect l="19102" r="25841"/>
          <a:stretch>
            <a:fillRect/>
          </a:stretch>
        </p:blipFill>
        <p:spPr bwMode="auto">
          <a:xfrm rot="5400000">
            <a:off x="969185" y="2271225"/>
            <a:ext cx="844836" cy="123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descr="lr_Laccaria_douglas_01.jpg"/>
          <p:cNvPicPr>
            <a:picLocks noChangeAspect="1"/>
          </p:cNvPicPr>
          <p:nvPr/>
        </p:nvPicPr>
        <p:blipFill rotWithShape="1">
          <a:blip r:embed="rId4">
            <a:extLst>
              <a:ext uri="{28A0092B-C50C-407E-A947-70E740481C1C}">
                <a14:useLocalDpi xmlns:a14="http://schemas.microsoft.com/office/drawing/2010/main" val="0"/>
              </a:ext>
            </a:extLst>
          </a:blip>
          <a:srcRect t="49964"/>
          <a:stretch/>
        </p:blipFill>
        <p:spPr bwMode="auto">
          <a:xfrm>
            <a:off x="773431" y="3324225"/>
            <a:ext cx="1236343" cy="86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upload.wikimedia.org/wikipedia/commons/thumb/3/3e/Panicum_virgaturn_heavy_metal_switch_grass_MN_2007.JPG/220px-Panicum_virgaturn_heavy_metal_switch_grass_MN_200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430" y="4190335"/>
            <a:ext cx="1264919" cy="8769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idahohotsprings.com/destinations/atlanta/atlanta_hot_springs_0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082" y="5067300"/>
            <a:ext cx="1250692" cy="93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25101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3874" name="Rectangle 2"/>
          <p:cNvSpPr>
            <a:spLocks noGrp="1"/>
          </p:cNvSpPr>
          <p:nvPr>
            <p:ph type="title" idx="4294967295"/>
          </p:nvPr>
        </p:nvSpPr>
        <p:spPr/>
        <p:txBody>
          <a:bodyPr/>
          <a:lstStyle/>
          <a:p>
            <a:pPr>
              <a:defRPr/>
            </a:pPr>
            <a:r>
              <a:rPr lang="en-US" smtClean="0">
                <a:effectLst>
                  <a:outerShdw blurRad="38100" dist="38100" dir="2700000" algn="tl">
                    <a:srgbClr val="C0C0C0"/>
                  </a:outerShdw>
                </a:effectLst>
                <a:latin typeface="Arial" charset="0"/>
                <a:cs typeface="Arial" charset="0"/>
              </a:rPr>
              <a:t>Real life assembly is messy!</a:t>
            </a:r>
          </a:p>
        </p:txBody>
      </p:sp>
      <p:pic>
        <p:nvPicPr>
          <p:cNvPr id="176130" name="Picture 4" descr="cov"/>
          <p:cNvPicPr>
            <a:picLocks noChangeAspect="1" noChangeArrowheads="1"/>
          </p:cNvPicPr>
          <p:nvPr/>
        </p:nvPicPr>
        <p:blipFill>
          <a:blip r:embed="rId3"/>
          <a:srcRect/>
          <a:stretch>
            <a:fillRect/>
          </a:stretch>
        </p:blipFill>
        <p:spPr bwMode="auto">
          <a:xfrm>
            <a:off x="660400" y="1395932"/>
            <a:ext cx="3594100" cy="3594100"/>
          </a:xfrm>
          <a:prstGeom prst="rect">
            <a:avLst/>
          </a:prstGeom>
          <a:noFill/>
          <a:ln w="9525">
            <a:noFill/>
            <a:miter lim="800000"/>
            <a:headEnd/>
            <a:tailEnd/>
          </a:ln>
        </p:spPr>
      </p:pic>
      <p:sp>
        <p:nvSpPr>
          <p:cNvPr id="176131" name="Line 34"/>
          <p:cNvSpPr>
            <a:spLocks noChangeShapeType="1"/>
          </p:cNvSpPr>
          <p:nvPr/>
        </p:nvSpPr>
        <p:spPr bwMode="auto">
          <a:xfrm flipV="1">
            <a:off x="5168900" y="4164532"/>
            <a:ext cx="2755900" cy="12700"/>
          </a:xfrm>
          <a:prstGeom prst="line">
            <a:avLst/>
          </a:prstGeom>
          <a:noFill/>
          <a:ln w="22225">
            <a:solidFill>
              <a:schemeClr val="tx1"/>
            </a:solidFill>
            <a:prstDash val="dash"/>
            <a:round/>
            <a:headEnd/>
            <a:tailEnd/>
          </a:ln>
        </p:spPr>
        <p:txBody>
          <a:bodyPr/>
          <a:lstStyle/>
          <a:p>
            <a:endParaRPr lang="en-US"/>
          </a:p>
        </p:txBody>
      </p:sp>
      <p:sp>
        <p:nvSpPr>
          <p:cNvPr id="176132" name="Line 37"/>
          <p:cNvSpPr>
            <a:spLocks noChangeShapeType="1"/>
          </p:cNvSpPr>
          <p:nvPr/>
        </p:nvSpPr>
        <p:spPr bwMode="auto">
          <a:xfrm flipV="1">
            <a:off x="7456488" y="2832620"/>
            <a:ext cx="431800" cy="0"/>
          </a:xfrm>
          <a:prstGeom prst="line">
            <a:avLst/>
          </a:prstGeom>
          <a:noFill/>
          <a:ln w="22225">
            <a:solidFill>
              <a:schemeClr val="tx1"/>
            </a:solidFill>
            <a:prstDash val="dash"/>
            <a:round/>
            <a:headEnd/>
            <a:tailEnd/>
          </a:ln>
        </p:spPr>
        <p:txBody>
          <a:bodyPr/>
          <a:lstStyle/>
          <a:p>
            <a:endParaRPr lang="en-US"/>
          </a:p>
        </p:txBody>
      </p:sp>
      <p:sp>
        <p:nvSpPr>
          <p:cNvPr id="176133" name="Text Box 38"/>
          <p:cNvSpPr txBox="1">
            <a:spLocks noChangeArrowheads="1"/>
          </p:cNvSpPr>
          <p:nvPr/>
        </p:nvSpPr>
        <p:spPr bwMode="auto">
          <a:xfrm>
            <a:off x="6781800" y="2704032"/>
            <a:ext cx="1257300" cy="214313"/>
          </a:xfrm>
          <a:prstGeom prst="rect">
            <a:avLst/>
          </a:prstGeom>
          <a:noFill/>
          <a:ln w="9525">
            <a:noFill/>
            <a:miter lim="800000"/>
            <a:headEnd/>
            <a:tailEnd/>
          </a:ln>
        </p:spPr>
        <p:txBody>
          <a:bodyPr>
            <a:spAutoFit/>
          </a:bodyPr>
          <a:lstStyle/>
          <a:p>
            <a:pPr>
              <a:spcBef>
                <a:spcPct val="50000"/>
              </a:spcBef>
            </a:pPr>
            <a:r>
              <a:rPr lang="en-US" sz="800"/>
              <a:t>Theoretical</a:t>
            </a:r>
          </a:p>
        </p:txBody>
      </p:sp>
      <p:pic>
        <p:nvPicPr>
          <p:cNvPr id="176134" name="Picture 9" descr="IGBF"/>
          <p:cNvPicPr>
            <a:picLocks noChangeAspect="1" noChangeArrowheads="1"/>
          </p:cNvPicPr>
          <p:nvPr/>
        </p:nvPicPr>
        <p:blipFill>
          <a:blip r:embed="rId4"/>
          <a:srcRect/>
          <a:stretch>
            <a:fillRect/>
          </a:stretch>
        </p:blipFill>
        <p:spPr bwMode="auto">
          <a:xfrm>
            <a:off x="4800600" y="1649932"/>
            <a:ext cx="4013200" cy="3009900"/>
          </a:xfrm>
          <a:prstGeom prst="rect">
            <a:avLst/>
          </a:prstGeom>
          <a:noFill/>
          <a:ln w="9525">
            <a:noFill/>
            <a:miter lim="800000"/>
            <a:headEnd/>
            <a:tailEnd/>
          </a:ln>
        </p:spPr>
      </p:pic>
      <p:sp>
        <p:nvSpPr>
          <p:cNvPr id="176135" name="Text Box 10"/>
          <p:cNvSpPr txBox="1">
            <a:spLocks noChangeArrowheads="1"/>
          </p:cNvSpPr>
          <p:nvPr/>
        </p:nvSpPr>
        <p:spPr bwMode="auto">
          <a:xfrm>
            <a:off x="5676900" y="4812232"/>
            <a:ext cx="3149600" cy="336550"/>
          </a:xfrm>
          <a:prstGeom prst="rect">
            <a:avLst/>
          </a:prstGeom>
          <a:noFill/>
          <a:ln w="9525">
            <a:noFill/>
            <a:miter lim="800000"/>
            <a:headEnd/>
            <a:tailEnd/>
          </a:ln>
        </p:spPr>
        <p:txBody>
          <a:bodyPr>
            <a:spAutoFit/>
          </a:bodyPr>
          <a:lstStyle/>
          <a:p>
            <a:pPr>
              <a:spcBef>
                <a:spcPct val="50000"/>
              </a:spcBef>
            </a:pPr>
            <a:r>
              <a:rPr lang="en-US" sz="1600"/>
              <a:t>GC% of 100 base windows</a:t>
            </a:r>
          </a:p>
        </p:txBody>
      </p:sp>
      <p:sp>
        <p:nvSpPr>
          <p:cNvPr id="176136" name="Text Box 11"/>
          <p:cNvSpPr txBox="1">
            <a:spLocks noChangeArrowheads="1"/>
          </p:cNvSpPr>
          <p:nvPr/>
        </p:nvSpPr>
        <p:spPr bwMode="auto">
          <a:xfrm rot="-5400000">
            <a:off x="2871788" y="2766088"/>
            <a:ext cx="3784600" cy="336550"/>
          </a:xfrm>
          <a:prstGeom prst="rect">
            <a:avLst/>
          </a:prstGeom>
          <a:noFill/>
          <a:ln w="9525">
            <a:noFill/>
            <a:miter lim="800000"/>
            <a:headEnd/>
            <a:tailEnd/>
          </a:ln>
        </p:spPr>
        <p:txBody>
          <a:bodyPr>
            <a:spAutoFit/>
          </a:bodyPr>
          <a:lstStyle/>
          <a:p>
            <a:pPr>
              <a:spcBef>
                <a:spcPct val="50000"/>
              </a:spcBef>
            </a:pPr>
            <a:r>
              <a:rPr lang="en-US" sz="1600"/>
              <a:t>Fraction of normalized coverage</a:t>
            </a:r>
          </a:p>
        </p:txBody>
      </p:sp>
      <p:sp>
        <p:nvSpPr>
          <p:cNvPr id="176137" name="Text Box 12"/>
          <p:cNvSpPr txBox="1">
            <a:spLocks noChangeArrowheads="1"/>
          </p:cNvSpPr>
          <p:nvPr/>
        </p:nvSpPr>
        <p:spPr bwMode="auto">
          <a:xfrm>
            <a:off x="1004888" y="4877320"/>
            <a:ext cx="3149600" cy="336550"/>
          </a:xfrm>
          <a:prstGeom prst="rect">
            <a:avLst/>
          </a:prstGeom>
          <a:noFill/>
          <a:ln w="9525">
            <a:noFill/>
            <a:miter lim="800000"/>
            <a:headEnd/>
            <a:tailEnd/>
          </a:ln>
        </p:spPr>
        <p:txBody>
          <a:bodyPr>
            <a:spAutoFit/>
          </a:bodyPr>
          <a:lstStyle/>
          <a:p>
            <a:pPr>
              <a:spcBef>
                <a:spcPct val="50000"/>
              </a:spcBef>
            </a:pPr>
            <a:r>
              <a:rPr lang="en-US" sz="1600"/>
              <a:t>Reference position (bp)</a:t>
            </a:r>
          </a:p>
        </p:txBody>
      </p:sp>
      <p:sp>
        <p:nvSpPr>
          <p:cNvPr id="176138" name="Text Box 13"/>
          <p:cNvSpPr txBox="1">
            <a:spLocks noChangeArrowheads="1"/>
          </p:cNvSpPr>
          <p:nvPr/>
        </p:nvSpPr>
        <p:spPr bwMode="auto">
          <a:xfrm rot="-5400000">
            <a:off x="-320675" y="2662757"/>
            <a:ext cx="1816100" cy="336550"/>
          </a:xfrm>
          <a:prstGeom prst="rect">
            <a:avLst/>
          </a:prstGeom>
          <a:noFill/>
          <a:ln w="9525">
            <a:noFill/>
            <a:miter lim="800000"/>
            <a:headEnd/>
            <a:tailEnd/>
          </a:ln>
        </p:spPr>
        <p:txBody>
          <a:bodyPr>
            <a:spAutoFit/>
          </a:bodyPr>
          <a:lstStyle/>
          <a:p>
            <a:pPr>
              <a:spcBef>
                <a:spcPct val="50000"/>
              </a:spcBef>
            </a:pPr>
            <a:r>
              <a:rPr lang="en-US" sz="1600"/>
              <a:t>Coverage (x)</a:t>
            </a:r>
          </a:p>
        </p:txBody>
      </p:sp>
      <p:sp>
        <p:nvSpPr>
          <p:cNvPr id="176139" name="Rectangle 428"/>
          <p:cNvSpPr>
            <a:spLocks noChangeArrowheads="1"/>
          </p:cNvSpPr>
          <p:nvPr/>
        </p:nvSpPr>
        <p:spPr bwMode="auto">
          <a:xfrm>
            <a:off x="1054100" y="1446732"/>
            <a:ext cx="3035300" cy="317500"/>
          </a:xfrm>
          <a:prstGeom prst="rect">
            <a:avLst/>
          </a:prstGeom>
          <a:solidFill>
            <a:schemeClr val="bg1"/>
          </a:solidFill>
          <a:ln w="9525">
            <a:noFill/>
            <a:miter lim="800000"/>
            <a:headEnd/>
            <a:tailEnd/>
          </a:ln>
        </p:spPr>
        <p:txBody>
          <a:bodyPr wrap="none" anchor="ctr"/>
          <a:lstStyle/>
          <a:p>
            <a:pPr algn="ctr"/>
            <a:endParaRPr lang="en-US"/>
          </a:p>
        </p:txBody>
      </p:sp>
    </p:spTree>
    <p:extLst>
      <p:ext uri="{BB962C8B-B14F-4D97-AF65-F5344CB8AC3E}">
        <p14:creationId xmlns:p14="http://schemas.microsoft.com/office/powerpoint/2010/main" val="2347120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9301" name="Rectangle 2"/>
          <p:cNvSpPr>
            <a:spLocks noGrp="1"/>
          </p:cNvSpPr>
          <p:nvPr>
            <p:ph type="title" idx="4294967295"/>
          </p:nvPr>
        </p:nvSpPr>
        <p:spPr>
          <a:noFill/>
        </p:spPr>
        <p:txBody>
          <a:bodyPr/>
          <a:lstStyle/>
          <a:p>
            <a:r>
              <a:rPr lang="en-US" dirty="0" smtClean="0">
                <a:effectLst/>
                <a:latin typeface="Arial" charset="0"/>
                <a:cs typeface="Arial" charset="0"/>
              </a:rPr>
              <a:t>Error-Correction</a:t>
            </a:r>
          </a:p>
        </p:txBody>
      </p:sp>
      <p:sp>
        <p:nvSpPr>
          <p:cNvPr id="439302" name="Rectangle 3"/>
          <p:cNvSpPr>
            <a:spLocks noGrp="1"/>
          </p:cNvSpPr>
          <p:nvPr>
            <p:ph type="body" sz="half" idx="4294967295"/>
          </p:nvPr>
        </p:nvSpPr>
        <p:spPr>
          <a:xfrm>
            <a:off x="457200" y="1371600"/>
            <a:ext cx="7810500" cy="5321300"/>
          </a:xfrm>
        </p:spPr>
        <p:txBody>
          <a:bodyPr/>
          <a:lstStyle/>
          <a:p>
            <a:r>
              <a:rPr lang="en-US" sz="2400" dirty="0" smtClean="0">
                <a:latin typeface="Arial" charset="0"/>
                <a:cs typeface="Arial" charset="0"/>
              </a:rPr>
              <a:t>Simplifies the graph by removing kmers at low coverage caused by errors</a:t>
            </a:r>
          </a:p>
          <a:p>
            <a:pPr lvl="1">
              <a:buFont typeface="Arial" charset="0"/>
              <a:buNone/>
            </a:pPr>
            <a:endParaRPr lang="en-US" sz="2000" dirty="0" smtClean="0">
              <a:latin typeface="Arial" charset="0"/>
              <a:cs typeface="Arial" charset="0"/>
            </a:endParaRPr>
          </a:p>
          <a:p>
            <a:pPr lvl="1">
              <a:buFont typeface="Arial" charset="0"/>
              <a:buNone/>
            </a:pPr>
            <a:endParaRPr lang="en-US" sz="2000" dirty="0" smtClean="0">
              <a:latin typeface="Arial" charset="0"/>
              <a:cs typeface="Arial" charset="0"/>
            </a:endParaRPr>
          </a:p>
          <a:p>
            <a:pPr lvl="1">
              <a:buFont typeface="Arial" charset="0"/>
              <a:buNone/>
            </a:pPr>
            <a:endParaRPr lang="en-US" sz="2000" dirty="0" smtClean="0">
              <a:latin typeface="Arial" charset="0"/>
              <a:cs typeface="Arial" charset="0"/>
            </a:endParaRPr>
          </a:p>
          <a:p>
            <a:pPr lvl="1">
              <a:buFont typeface="Arial" charset="0"/>
              <a:buNone/>
            </a:pPr>
            <a:endParaRPr lang="en-US" sz="2000" dirty="0" smtClean="0">
              <a:latin typeface="Arial" charset="0"/>
              <a:cs typeface="Arial" charset="0"/>
            </a:endParaRPr>
          </a:p>
          <a:p>
            <a:pPr lvl="1">
              <a:buFont typeface="Arial" charset="0"/>
              <a:buNone/>
            </a:pPr>
            <a:endParaRPr lang="en-US" sz="2000" dirty="0" smtClean="0">
              <a:latin typeface="Arial" charset="0"/>
              <a:cs typeface="Arial" charset="0"/>
            </a:endParaRPr>
          </a:p>
          <a:p>
            <a:endParaRPr lang="en-US" sz="2000" dirty="0" smtClean="0">
              <a:latin typeface="Arial" charset="0"/>
              <a:cs typeface="Arial" charset="0"/>
            </a:endParaRPr>
          </a:p>
          <a:p>
            <a:endParaRPr lang="en-US" sz="2000" dirty="0" smtClean="0">
              <a:latin typeface="Arial" charset="0"/>
              <a:cs typeface="Arial" charset="0"/>
            </a:endParaRPr>
          </a:p>
          <a:p>
            <a:r>
              <a:rPr lang="en-US" sz="2000" dirty="0" smtClean="0">
                <a:latin typeface="Arial" charset="0"/>
                <a:cs typeface="Arial" charset="0"/>
              </a:rPr>
              <a:t>Given the correct input data, a good assembly can be produced with default options</a:t>
            </a:r>
          </a:p>
          <a:p>
            <a:r>
              <a:rPr lang="en-US" sz="2000" dirty="0" smtClean="0">
                <a:latin typeface="Arial" charset="0"/>
                <a:cs typeface="Arial" charset="0"/>
              </a:rPr>
              <a:t>Overlaps the fragment data to use a longer kmer size</a:t>
            </a:r>
          </a:p>
          <a:p>
            <a:r>
              <a:rPr lang="en-US" sz="2000" dirty="0" smtClean="0">
                <a:latin typeface="Arial" charset="0"/>
                <a:cs typeface="Arial" charset="0"/>
              </a:rPr>
              <a:t>Produces accurate and highly contiguous assemblies</a:t>
            </a:r>
          </a:p>
          <a:p>
            <a:pPr lvl="1"/>
            <a:endParaRPr lang="en-US" sz="2000" dirty="0" smtClean="0">
              <a:latin typeface="Arial" charset="0"/>
              <a:cs typeface="Arial" charset="0"/>
            </a:endParaRPr>
          </a:p>
        </p:txBody>
      </p:sp>
      <p:graphicFrame>
        <p:nvGraphicFramePr>
          <p:cNvPr id="439300" name="Object 4"/>
          <p:cNvGraphicFramePr>
            <a:graphicFrameLocks noGrp="1" noChangeAspect="1"/>
          </p:cNvGraphicFramePr>
          <p:nvPr>
            <p:ph sz="half" idx="4294967295"/>
            <p:extLst>
              <p:ext uri="{D42A27DB-BD31-4B8C-83A1-F6EECF244321}">
                <p14:modId xmlns:p14="http://schemas.microsoft.com/office/powerpoint/2010/main" val="1128977520"/>
              </p:ext>
            </p:extLst>
          </p:nvPr>
        </p:nvGraphicFramePr>
        <p:xfrm>
          <a:off x="1168400" y="2068512"/>
          <a:ext cx="5746750" cy="2816225"/>
        </p:xfrm>
        <a:graphic>
          <a:graphicData uri="http://schemas.openxmlformats.org/presentationml/2006/ole">
            <mc:AlternateContent xmlns:mc="http://schemas.openxmlformats.org/markup-compatibility/2006">
              <mc:Choice xmlns:v="urn:schemas-microsoft-com:vml" Requires="v">
                <p:oleObj spid="_x0000_s1081" name="Chart" r:id="rId4" imgW="6419988" imgH="3209986" progId="Excel.Chart.8">
                  <p:embed/>
                </p:oleObj>
              </mc:Choice>
              <mc:Fallback>
                <p:oleObj name="Chart" r:id="rId4" imgW="6419988" imgH="3209986"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068512"/>
                        <a:ext cx="5746750" cy="28162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100167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Rectangle 2"/>
          <p:cNvSpPr>
            <a:spLocks noGrp="1"/>
          </p:cNvSpPr>
          <p:nvPr>
            <p:ph type="title"/>
          </p:nvPr>
        </p:nvSpPr>
        <p:spPr>
          <a:xfrm>
            <a:off x="868363" y="9525"/>
            <a:ext cx="8274050" cy="728663"/>
          </a:xfrm>
        </p:spPr>
        <p:txBody>
          <a:bodyPr/>
          <a:lstStyle/>
          <a:p>
            <a:pPr eaLnBrk="1" hangingPunct="1">
              <a:defRPr/>
            </a:pPr>
            <a:r>
              <a:rPr lang="en-US" sz="2800" dirty="0" smtClean="0"/>
              <a:t>How good are short read assemblies?</a:t>
            </a:r>
          </a:p>
        </p:txBody>
      </p:sp>
      <p:graphicFrame>
        <p:nvGraphicFramePr>
          <p:cNvPr id="47" name="Chart 46"/>
          <p:cNvGraphicFramePr/>
          <p:nvPr/>
        </p:nvGraphicFramePr>
        <p:xfrm>
          <a:off x="1376947" y="999065"/>
          <a:ext cx="5013158" cy="4521202"/>
        </p:xfrm>
        <a:graphic>
          <a:graphicData uri="http://schemas.openxmlformats.org/drawingml/2006/chart">
            <c:chart xmlns:c="http://schemas.openxmlformats.org/drawingml/2006/chart" xmlns:r="http://schemas.openxmlformats.org/officeDocument/2006/relationships" r:id="rId3"/>
          </a:graphicData>
        </a:graphic>
      </p:graphicFrame>
      <p:grpSp>
        <p:nvGrpSpPr>
          <p:cNvPr id="446467" name="Group 94"/>
          <p:cNvGrpSpPr>
            <a:grpSpLocks/>
          </p:cNvGrpSpPr>
          <p:nvPr/>
        </p:nvGrpSpPr>
        <p:grpSpPr bwMode="auto">
          <a:xfrm>
            <a:off x="528638" y="2106613"/>
            <a:ext cx="841375" cy="368300"/>
            <a:chOff x="818221" y="3452588"/>
            <a:chExt cx="841963" cy="368065"/>
          </a:xfrm>
        </p:grpSpPr>
        <p:pic>
          <p:nvPicPr>
            <p:cNvPr id="446487" name="Picture 3"/>
            <p:cNvPicPr>
              <a:picLocks noChangeAspect="1" noChangeArrowheads="1"/>
            </p:cNvPicPr>
            <p:nvPr/>
          </p:nvPicPr>
          <p:blipFill>
            <a:blip r:embed="rId4"/>
            <a:srcRect/>
            <a:stretch>
              <a:fillRect/>
            </a:stretch>
          </p:blipFill>
          <p:spPr bwMode="auto">
            <a:xfrm>
              <a:off x="818221" y="3596826"/>
              <a:ext cx="195103" cy="70488"/>
            </a:xfrm>
            <a:prstGeom prst="rect">
              <a:avLst/>
            </a:prstGeom>
            <a:noFill/>
            <a:ln w="9525">
              <a:noFill/>
              <a:miter lim="800000"/>
              <a:headEnd/>
              <a:tailEnd/>
            </a:ln>
          </p:spPr>
        </p:pic>
        <p:pic>
          <p:nvPicPr>
            <p:cNvPr id="446488" name="Picture 3"/>
            <p:cNvPicPr>
              <a:picLocks noChangeAspect="1" noChangeArrowheads="1"/>
            </p:cNvPicPr>
            <p:nvPr/>
          </p:nvPicPr>
          <p:blipFill>
            <a:blip r:embed="rId4"/>
            <a:srcRect/>
            <a:stretch>
              <a:fillRect/>
            </a:stretch>
          </p:blipFill>
          <p:spPr bwMode="auto">
            <a:xfrm>
              <a:off x="899572" y="3741063"/>
              <a:ext cx="195103" cy="70488"/>
            </a:xfrm>
            <a:prstGeom prst="rect">
              <a:avLst/>
            </a:prstGeom>
            <a:noFill/>
            <a:ln w="9525">
              <a:noFill/>
              <a:miter lim="800000"/>
              <a:headEnd/>
              <a:tailEnd/>
            </a:ln>
          </p:spPr>
        </p:pic>
        <p:pic>
          <p:nvPicPr>
            <p:cNvPr id="446489" name="Picture 3"/>
            <p:cNvPicPr>
              <a:picLocks noChangeAspect="1" noChangeArrowheads="1"/>
            </p:cNvPicPr>
            <p:nvPr/>
          </p:nvPicPr>
          <p:blipFill>
            <a:blip r:embed="rId4"/>
            <a:srcRect/>
            <a:stretch>
              <a:fillRect/>
            </a:stretch>
          </p:blipFill>
          <p:spPr bwMode="auto">
            <a:xfrm>
              <a:off x="1021599" y="3668944"/>
              <a:ext cx="195103" cy="70488"/>
            </a:xfrm>
            <a:prstGeom prst="rect">
              <a:avLst/>
            </a:prstGeom>
            <a:noFill/>
            <a:ln w="9525">
              <a:noFill/>
              <a:miter lim="800000"/>
              <a:headEnd/>
              <a:tailEnd/>
            </a:ln>
          </p:spPr>
        </p:pic>
        <p:pic>
          <p:nvPicPr>
            <p:cNvPr id="446490" name="Picture 3"/>
            <p:cNvPicPr>
              <a:picLocks noChangeAspect="1" noChangeArrowheads="1"/>
            </p:cNvPicPr>
            <p:nvPr/>
          </p:nvPicPr>
          <p:blipFill>
            <a:blip r:embed="rId4"/>
            <a:srcRect/>
            <a:stretch>
              <a:fillRect/>
            </a:stretch>
          </p:blipFill>
          <p:spPr bwMode="auto">
            <a:xfrm>
              <a:off x="899572" y="3452588"/>
              <a:ext cx="195103" cy="70488"/>
            </a:xfrm>
            <a:prstGeom prst="rect">
              <a:avLst/>
            </a:prstGeom>
            <a:noFill/>
            <a:ln w="9525">
              <a:noFill/>
              <a:miter lim="800000"/>
              <a:headEnd/>
              <a:tailEnd/>
            </a:ln>
          </p:spPr>
        </p:pic>
        <p:pic>
          <p:nvPicPr>
            <p:cNvPr id="446491" name="Picture 3"/>
            <p:cNvPicPr>
              <a:picLocks noChangeAspect="1" noChangeArrowheads="1"/>
            </p:cNvPicPr>
            <p:nvPr/>
          </p:nvPicPr>
          <p:blipFill>
            <a:blip r:embed="rId4"/>
            <a:srcRect/>
            <a:stretch>
              <a:fillRect/>
            </a:stretch>
          </p:blipFill>
          <p:spPr bwMode="auto">
            <a:xfrm>
              <a:off x="1046478" y="3556915"/>
              <a:ext cx="195103" cy="70488"/>
            </a:xfrm>
            <a:prstGeom prst="rect">
              <a:avLst/>
            </a:prstGeom>
            <a:noFill/>
            <a:ln w="9525">
              <a:noFill/>
              <a:miter lim="800000"/>
              <a:headEnd/>
              <a:tailEnd/>
            </a:ln>
          </p:spPr>
        </p:pic>
        <p:pic>
          <p:nvPicPr>
            <p:cNvPr id="446492" name="Picture 3"/>
            <p:cNvPicPr>
              <a:picLocks noChangeAspect="1" noChangeArrowheads="1"/>
            </p:cNvPicPr>
            <p:nvPr/>
          </p:nvPicPr>
          <p:blipFill>
            <a:blip r:embed="rId4"/>
            <a:srcRect/>
            <a:stretch>
              <a:fillRect/>
            </a:stretch>
          </p:blipFill>
          <p:spPr bwMode="auto">
            <a:xfrm>
              <a:off x="1127039" y="3750165"/>
              <a:ext cx="195103" cy="70488"/>
            </a:xfrm>
            <a:prstGeom prst="rect">
              <a:avLst/>
            </a:prstGeom>
            <a:noFill/>
            <a:ln w="9525">
              <a:noFill/>
              <a:miter lim="800000"/>
              <a:headEnd/>
              <a:tailEnd/>
            </a:ln>
          </p:spPr>
        </p:pic>
        <p:pic>
          <p:nvPicPr>
            <p:cNvPr id="446493" name="Picture 3"/>
            <p:cNvPicPr>
              <a:picLocks noChangeAspect="1" noChangeArrowheads="1"/>
            </p:cNvPicPr>
            <p:nvPr/>
          </p:nvPicPr>
          <p:blipFill>
            <a:blip r:embed="rId4"/>
            <a:srcRect/>
            <a:stretch>
              <a:fillRect/>
            </a:stretch>
          </p:blipFill>
          <p:spPr bwMode="auto">
            <a:xfrm>
              <a:off x="1129409" y="3465191"/>
              <a:ext cx="195103" cy="70488"/>
            </a:xfrm>
            <a:prstGeom prst="rect">
              <a:avLst/>
            </a:prstGeom>
            <a:noFill/>
            <a:ln w="9525">
              <a:noFill/>
              <a:miter lim="800000"/>
              <a:headEnd/>
              <a:tailEnd/>
            </a:ln>
          </p:spPr>
        </p:pic>
        <p:pic>
          <p:nvPicPr>
            <p:cNvPr id="446494" name="Picture 3"/>
            <p:cNvPicPr>
              <a:picLocks noChangeAspect="1" noChangeArrowheads="1"/>
            </p:cNvPicPr>
            <p:nvPr/>
          </p:nvPicPr>
          <p:blipFill>
            <a:blip r:embed="rId4"/>
            <a:srcRect/>
            <a:stretch>
              <a:fillRect/>
            </a:stretch>
          </p:blipFill>
          <p:spPr bwMode="auto">
            <a:xfrm>
              <a:off x="1240773" y="3636735"/>
              <a:ext cx="195103" cy="70488"/>
            </a:xfrm>
            <a:prstGeom prst="rect">
              <a:avLst/>
            </a:prstGeom>
            <a:noFill/>
            <a:ln w="9525">
              <a:noFill/>
              <a:miter lim="800000"/>
              <a:headEnd/>
              <a:tailEnd/>
            </a:ln>
          </p:spPr>
        </p:pic>
        <p:pic>
          <p:nvPicPr>
            <p:cNvPr id="446495" name="Picture 3"/>
            <p:cNvPicPr>
              <a:picLocks noChangeAspect="1" noChangeArrowheads="1"/>
            </p:cNvPicPr>
            <p:nvPr/>
          </p:nvPicPr>
          <p:blipFill>
            <a:blip r:embed="rId4"/>
            <a:srcRect/>
            <a:stretch>
              <a:fillRect/>
            </a:stretch>
          </p:blipFill>
          <p:spPr bwMode="auto">
            <a:xfrm>
              <a:off x="1348583" y="3524706"/>
              <a:ext cx="195103" cy="70488"/>
            </a:xfrm>
            <a:prstGeom prst="rect">
              <a:avLst/>
            </a:prstGeom>
            <a:noFill/>
            <a:ln w="9525">
              <a:noFill/>
              <a:miter lim="800000"/>
              <a:headEnd/>
              <a:tailEnd/>
            </a:ln>
          </p:spPr>
        </p:pic>
        <p:pic>
          <p:nvPicPr>
            <p:cNvPr id="446496" name="Picture 3"/>
            <p:cNvPicPr>
              <a:picLocks noChangeAspect="1" noChangeArrowheads="1"/>
            </p:cNvPicPr>
            <p:nvPr/>
          </p:nvPicPr>
          <p:blipFill>
            <a:blip r:embed="rId4"/>
            <a:srcRect/>
            <a:stretch>
              <a:fillRect/>
            </a:stretch>
          </p:blipFill>
          <p:spPr bwMode="auto">
            <a:xfrm>
              <a:off x="1365564" y="3750164"/>
              <a:ext cx="195103" cy="70488"/>
            </a:xfrm>
            <a:prstGeom prst="rect">
              <a:avLst/>
            </a:prstGeom>
            <a:noFill/>
            <a:ln w="9525">
              <a:noFill/>
              <a:miter lim="800000"/>
              <a:headEnd/>
              <a:tailEnd/>
            </a:ln>
          </p:spPr>
        </p:pic>
        <p:pic>
          <p:nvPicPr>
            <p:cNvPr id="446497" name="Picture 3"/>
            <p:cNvPicPr>
              <a:picLocks noChangeAspect="1" noChangeArrowheads="1"/>
            </p:cNvPicPr>
            <p:nvPr/>
          </p:nvPicPr>
          <p:blipFill>
            <a:blip r:embed="rId4"/>
            <a:srcRect/>
            <a:stretch>
              <a:fillRect/>
            </a:stretch>
          </p:blipFill>
          <p:spPr bwMode="auto">
            <a:xfrm>
              <a:off x="1465081" y="3636734"/>
              <a:ext cx="195103" cy="70488"/>
            </a:xfrm>
            <a:prstGeom prst="rect">
              <a:avLst/>
            </a:prstGeom>
            <a:noFill/>
            <a:ln w="9525">
              <a:noFill/>
              <a:miter lim="800000"/>
              <a:headEnd/>
              <a:tailEnd/>
            </a:ln>
          </p:spPr>
        </p:pic>
        <p:pic>
          <p:nvPicPr>
            <p:cNvPr id="446498" name="Picture 3"/>
            <p:cNvPicPr>
              <a:picLocks noChangeAspect="1" noChangeArrowheads="1"/>
            </p:cNvPicPr>
            <p:nvPr/>
          </p:nvPicPr>
          <p:blipFill>
            <a:blip r:embed="rId4"/>
            <a:srcRect/>
            <a:stretch>
              <a:fillRect/>
            </a:stretch>
          </p:blipFill>
          <p:spPr bwMode="auto">
            <a:xfrm>
              <a:off x="1431119" y="3457488"/>
              <a:ext cx="195103" cy="70488"/>
            </a:xfrm>
            <a:prstGeom prst="rect">
              <a:avLst/>
            </a:prstGeom>
            <a:noFill/>
            <a:ln w="9525">
              <a:noFill/>
              <a:miter lim="800000"/>
              <a:headEnd/>
              <a:tailEnd/>
            </a:ln>
          </p:spPr>
        </p:pic>
      </p:grpSp>
      <p:grpSp>
        <p:nvGrpSpPr>
          <p:cNvPr id="446468" name="Group 95"/>
          <p:cNvGrpSpPr>
            <a:grpSpLocks/>
          </p:cNvGrpSpPr>
          <p:nvPr/>
        </p:nvGrpSpPr>
        <p:grpSpPr bwMode="auto">
          <a:xfrm>
            <a:off x="250825" y="2744788"/>
            <a:ext cx="1397000" cy="333375"/>
            <a:chOff x="540702" y="3882578"/>
            <a:chExt cx="1397000" cy="332787"/>
          </a:xfrm>
        </p:grpSpPr>
        <p:pic>
          <p:nvPicPr>
            <p:cNvPr id="446481" name="Picture 4"/>
            <p:cNvPicPr>
              <a:picLocks noChangeAspect="1" noChangeArrowheads="1"/>
            </p:cNvPicPr>
            <p:nvPr/>
          </p:nvPicPr>
          <p:blipFill>
            <a:blip r:embed="rId5"/>
            <a:srcRect/>
            <a:stretch>
              <a:fillRect/>
            </a:stretch>
          </p:blipFill>
          <p:spPr bwMode="auto">
            <a:xfrm>
              <a:off x="540702" y="3892500"/>
              <a:ext cx="579309" cy="78616"/>
            </a:xfrm>
            <a:prstGeom prst="rect">
              <a:avLst/>
            </a:prstGeom>
            <a:noFill/>
            <a:ln w="9525">
              <a:noFill/>
              <a:miter lim="800000"/>
              <a:headEnd/>
              <a:tailEnd/>
            </a:ln>
          </p:spPr>
        </p:pic>
        <p:pic>
          <p:nvPicPr>
            <p:cNvPr id="446482" name="Picture 4"/>
            <p:cNvPicPr>
              <a:picLocks noChangeAspect="1" noChangeArrowheads="1"/>
            </p:cNvPicPr>
            <p:nvPr/>
          </p:nvPicPr>
          <p:blipFill>
            <a:blip r:embed="rId5"/>
            <a:srcRect/>
            <a:stretch>
              <a:fillRect/>
            </a:stretch>
          </p:blipFill>
          <p:spPr bwMode="auto">
            <a:xfrm>
              <a:off x="692773" y="4000122"/>
              <a:ext cx="579309" cy="78616"/>
            </a:xfrm>
            <a:prstGeom prst="rect">
              <a:avLst/>
            </a:prstGeom>
            <a:noFill/>
            <a:ln w="9525">
              <a:noFill/>
              <a:miter lim="800000"/>
              <a:headEnd/>
              <a:tailEnd/>
            </a:ln>
          </p:spPr>
        </p:pic>
        <p:pic>
          <p:nvPicPr>
            <p:cNvPr id="446483" name="Picture 4"/>
            <p:cNvPicPr>
              <a:picLocks noChangeAspect="1" noChangeArrowheads="1"/>
            </p:cNvPicPr>
            <p:nvPr/>
          </p:nvPicPr>
          <p:blipFill>
            <a:blip r:embed="rId5"/>
            <a:srcRect/>
            <a:stretch>
              <a:fillRect/>
            </a:stretch>
          </p:blipFill>
          <p:spPr bwMode="auto">
            <a:xfrm>
              <a:off x="568956" y="4129879"/>
              <a:ext cx="579309" cy="78616"/>
            </a:xfrm>
            <a:prstGeom prst="rect">
              <a:avLst/>
            </a:prstGeom>
            <a:noFill/>
            <a:ln w="9525">
              <a:noFill/>
              <a:miter lim="800000"/>
              <a:headEnd/>
              <a:tailEnd/>
            </a:ln>
          </p:spPr>
        </p:pic>
        <p:pic>
          <p:nvPicPr>
            <p:cNvPr id="446484" name="Picture 4"/>
            <p:cNvPicPr>
              <a:picLocks noChangeAspect="1" noChangeArrowheads="1"/>
            </p:cNvPicPr>
            <p:nvPr/>
          </p:nvPicPr>
          <p:blipFill>
            <a:blip r:embed="rId5"/>
            <a:srcRect/>
            <a:stretch>
              <a:fillRect/>
            </a:stretch>
          </p:blipFill>
          <p:spPr bwMode="auto">
            <a:xfrm>
              <a:off x="1156879" y="3882578"/>
              <a:ext cx="579309" cy="78616"/>
            </a:xfrm>
            <a:prstGeom prst="rect">
              <a:avLst/>
            </a:prstGeom>
            <a:noFill/>
            <a:ln w="9525">
              <a:noFill/>
              <a:miter lim="800000"/>
              <a:headEnd/>
              <a:tailEnd/>
            </a:ln>
          </p:spPr>
        </p:pic>
        <p:pic>
          <p:nvPicPr>
            <p:cNvPr id="446485" name="Picture 4"/>
            <p:cNvPicPr>
              <a:picLocks noChangeAspect="1" noChangeArrowheads="1"/>
            </p:cNvPicPr>
            <p:nvPr/>
          </p:nvPicPr>
          <p:blipFill>
            <a:blip r:embed="rId5"/>
            <a:srcRect/>
            <a:stretch>
              <a:fillRect/>
            </a:stretch>
          </p:blipFill>
          <p:spPr bwMode="auto">
            <a:xfrm>
              <a:off x="1209232" y="4136749"/>
              <a:ext cx="579309" cy="78616"/>
            </a:xfrm>
            <a:prstGeom prst="rect">
              <a:avLst/>
            </a:prstGeom>
            <a:noFill/>
            <a:ln w="9525">
              <a:noFill/>
              <a:miter lim="800000"/>
              <a:headEnd/>
              <a:tailEnd/>
            </a:ln>
          </p:spPr>
        </p:pic>
        <p:pic>
          <p:nvPicPr>
            <p:cNvPr id="446486" name="Picture 4"/>
            <p:cNvPicPr>
              <a:picLocks noChangeAspect="1" noChangeArrowheads="1"/>
            </p:cNvPicPr>
            <p:nvPr/>
          </p:nvPicPr>
          <p:blipFill>
            <a:blip r:embed="rId5"/>
            <a:srcRect/>
            <a:stretch>
              <a:fillRect/>
            </a:stretch>
          </p:blipFill>
          <p:spPr bwMode="auto">
            <a:xfrm>
              <a:off x="1358393" y="4026837"/>
              <a:ext cx="579309" cy="78616"/>
            </a:xfrm>
            <a:prstGeom prst="rect">
              <a:avLst/>
            </a:prstGeom>
            <a:noFill/>
            <a:ln w="9525">
              <a:noFill/>
              <a:miter lim="800000"/>
              <a:headEnd/>
              <a:tailEnd/>
            </a:ln>
          </p:spPr>
        </p:pic>
      </p:grpSp>
      <p:sp>
        <p:nvSpPr>
          <p:cNvPr id="446469" name="TextBox 79"/>
          <p:cNvSpPr txBox="1">
            <a:spLocks noChangeArrowheads="1"/>
          </p:cNvSpPr>
          <p:nvPr/>
        </p:nvSpPr>
        <p:spPr bwMode="auto">
          <a:xfrm>
            <a:off x="87313" y="3025775"/>
            <a:ext cx="1724025" cy="923925"/>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1800">
                <a:solidFill>
                  <a:srgbClr val="0000FF"/>
                </a:solidFill>
              </a:rPr>
              <a:t>Short</a:t>
            </a:r>
            <a:r>
              <a:rPr lang="en-US" sz="1800"/>
              <a:t> + </a:t>
            </a:r>
            <a:r>
              <a:rPr lang="en-US" sz="1800">
                <a:solidFill>
                  <a:srgbClr val="FF0000"/>
                </a:solidFill>
              </a:rPr>
              <a:t>long</a:t>
            </a:r>
            <a:r>
              <a:rPr lang="en-US" sz="1800"/>
              <a:t> insert libraries</a:t>
            </a:r>
          </a:p>
        </p:txBody>
      </p:sp>
      <p:sp>
        <p:nvSpPr>
          <p:cNvPr id="446470" name="TextBox 30"/>
          <p:cNvSpPr txBox="1">
            <a:spLocks noChangeArrowheads="1"/>
          </p:cNvSpPr>
          <p:nvPr/>
        </p:nvSpPr>
        <p:spPr bwMode="auto">
          <a:xfrm>
            <a:off x="390525" y="5832475"/>
            <a:ext cx="8351838" cy="831850"/>
          </a:xfrm>
          <a:prstGeom prst="rect">
            <a:avLst/>
          </a:prstGeom>
          <a:solidFill>
            <a:srgbClr val="FFFF00"/>
          </a:solidFill>
          <a:ln w="9525">
            <a:solidFill>
              <a:schemeClr val="tx1"/>
            </a:solidFill>
            <a:miter lim="800000"/>
            <a:headEnd/>
            <a:tailEnd/>
          </a:ln>
        </p:spPr>
        <p:txBody>
          <a:bodyPr>
            <a:spAutoFit/>
          </a:bodyPr>
          <a:lstStyle/>
          <a:p>
            <a:pPr eaLnBrk="0" hangingPunct="0">
              <a:buClr>
                <a:srgbClr val="063DE8"/>
              </a:buClr>
              <a:buFont typeface="Wingdings" pitchFamily="2" charset="2"/>
              <a:buNone/>
            </a:pPr>
            <a:r>
              <a:rPr lang="en-US" sz="2400">
                <a:cs typeface="Arial" charset="0"/>
              </a:rPr>
              <a:t>Assemblies using </a:t>
            </a:r>
            <a:r>
              <a:rPr lang="en-US" sz="2400">
                <a:solidFill>
                  <a:srgbClr val="0000FF"/>
                </a:solidFill>
                <a:cs typeface="Arial" charset="0"/>
              </a:rPr>
              <a:t>short</a:t>
            </a:r>
            <a:r>
              <a:rPr lang="en-US" sz="2400">
                <a:cs typeface="Arial" charset="0"/>
              </a:rPr>
              <a:t> and</a:t>
            </a:r>
            <a:r>
              <a:rPr lang="en-US" sz="2400">
                <a:solidFill>
                  <a:srgbClr val="FF0000"/>
                </a:solidFill>
                <a:cs typeface="Arial" charset="0"/>
              </a:rPr>
              <a:t> long </a:t>
            </a:r>
            <a:r>
              <a:rPr lang="en-US" sz="2400">
                <a:cs typeface="Arial" charset="0"/>
              </a:rPr>
              <a:t>insert sequencing libraries are very good (often a single fragment!)</a:t>
            </a:r>
          </a:p>
        </p:txBody>
      </p:sp>
      <p:sp>
        <p:nvSpPr>
          <p:cNvPr id="446471" name="TextBox 32"/>
          <p:cNvSpPr txBox="1">
            <a:spLocks noChangeArrowheads="1"/>
          </p:cNvSpPr>
          <p:nvPr/>
        </p:nvSpPr>
        <p:spPr bwMode="auto">
          <a:xfrm>
            <a:off x="3557588" y="5403850"/>
            <a:ext cx="2657475" cy="400050"/>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a:t>Number of scaffolds</a:t>
            </a:r>
          </a:p>
        </p:txBody>
      </p:sp>
      <p:sp>
        <p:nvSpPr>
          <p:cNvPr id="446472" name="Rectangle 33"/>
          <p:cNvSpPr>
            <a:spLocks noChangeArrowheads="1"/>
          </p:cNvSpPr>
          <p:nvPr/>
        </p:nvSpPr>
        <p:spPr bwMode="auto">
          <a:xfrm>
            <a:off x="6129338" y="2222500"/>
            <a:ext cx="228600" cy="190500"/>
          </a:xfrm>
          <a:prstGeom prst="rect">
            <a:avLst/>
          </a:prstGeom>
          <a:solidFill>
            <a:schemeClr val="tx1"/>
          </a:solidFill>
          <a:ln w="38100"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446473" name="TextBox 34"/>
          <p:cNvSpPr txBox="1">
            <a:spLocks noChangeArrowheads="1"/>
          </p:cNvSpPr>
          <p:nvPr/>
        </p:nvSpPr>
        <p:spPr bwMode="auto">
          <a:xfrm>
            <a:off x="6351588" y="1349375"/>
            <a:ext cx="2351087" cy="708025"/>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a:t>Assemblies from real data</a:t>
            </a:r>
          </a:p>
        </p:txBody>
      </p:sp>
      <p:sp>
        <p:nvSpPr>
          <p:cNvPr id="446474" name="Rectangle 35"/>
          <p:cNvSpPr>
            <a:spLocks noChangeArrowheads="1"/>
          </p:cNvSpPr>
          <p:nvPr/>
        </p:nvSpPr>
        <p:spPr bwMode="auto">
          <a:xfrm>
            <a:off x="6129338" y="1465263"/>
            <a:ext cx="228600" cy="190500"/>
          </a:xfrm>
          <a:prstGeom prst="rect">
            <a:avLst/>
          </a:prstGeom>
          <a:solidFill>
            <a:srgbClr val="00B050"/>
          </a:solidFill>
          <a:ln w="38100" algn="ctr">
            <a:solidFill>
              <a:schemeClr val="tx1"/>
            </a:solidFill>
            <a:round/>
            <a:headEnd/>
            <a:tailEnd/>
          </a:ln>
        </p:spPr>
        <p:txBody>
          <a:bodyPr/>
          <a:lstStyle/>
          <a:p>
            <a:pPr marL="914400" indent="-457200" algn="ctr" eaLnBrk="0" hangingPunct="0">
              <a:lnSpc>
                <a:spcPct val="120000"/>
              </a:lnSpc>
              <a:spcBef>
                <a:spcPct val="50000"/>
              </a:spcBef>
              <a:buClr>
                <a:srgbClr val="063DE8"/>
              </a:buClr>
              <a:buFont typeface="Wingdings" pitchFamily="2" charset="2"/>
              <a:buAutoNum type="arabicPeriod"/>
            </a:pPr>
            <a:endParaRPr lang="en-US"/>
          </a:p>
        </p:txBody>
      </p:sp>
      <p:sp>
        <p:nvSpPr>
          <p:cNvPr id="446475" name="TextBox 36"/>
          <p:cNvSpPr txBox="1">
            <a:spLocks noChangeArrowheads="1"/>
          </p:cNvSpPr>
          <p:nvPr/>
        </p:nvSpPr>
        <p:spPr bwMode="auto">
          <a:xfrm>
            <a:off x="6350000" y="2109788"/>
            <a:ext cx="2311400" cy="708025"/>
          </a:xfrm>
          <a:prstGeom prst="rect">
            <a:avLst/>
          </a:prstGeom>
          <a:noFill/>
          <a:ln w="9525">
            <a:noFill/>
            <a:miter lim="800000"/>
            <a:headEnd/>
            <a:tailEnd/>
          </a:ln>
        </p:spPr>
        <p:txBody>
          <a:bodyPr>
            <a:spAutoFit/>
          </a:bodyPr>
          <a:lstStyle/>
          <a:p>
            <a:pPr eaLnBrk="0" hangingPunct="0">
              <a:buClr>
                <a:srgbClr val="063DE8"/>
              </a:buClr>
              <a:buFont typeface="Wingdings" pitchFamily="2" charset="2"/>
              <a:buNone/>
            </a:pPr>
            <a:r>
              <a:rPr lang="en-US" sz="2000"/>
              <a:t>Assemblies from simulated data</a:t>
            </a:r>
          </a:p>
        </p:txBody>
      </p:sp>
      <p:grpSp>
        <p:nvGrpSpPr>
          <p:cNvPr id="446476" name="Group 31"/>
          <p:cNvGrpSpPr>
            <a:grpSpLocks/>
          </p:cNvGrpSpPr>
          <p:nvPr/>
        </p:nvGrpSpPr>
        <p:grpSpPr bwMode="auto">
          <a:xfrm>
            <a:off x="2744788" y="812800"/>
            <a:ext cx="4095750" cy="4198938"/>
            <a:chOff x="2506856" y="795872"/>
            <a:chExt cx="4096971" cy="4199461"/>
          </a:xfrm>
        </p:grpSpPr>
        <p:cxnSp>
          <p:nvCxnSpPr>
            <p:cNvPr id="38" name="Straight Connector 37"/>
            <p:cNvCxnSpPr>
              <a:cxnSpLocks noChangeShapeType="1"/>
            </p:cNvCxnSpPr>
            <p:nvPr/>
          </p:nvCxnSpPr>
          <p:spPr bwMode="auto">
            <a:xfrm>
              <a:off x="3267495" y="1168981"/>
              <a:ext cx="0" cy="3826352"/>
            </a:xfrm>
            <a:prstGeom prst="line">
              <a:avLst/>
            </a:prstGeom>
            <a:noFill/>
            <a:ln w="19050" algn="ctr">
              <a:solidFill>
                <a:srgbClr val="FF0000"/>
              </a:solidFill>
              <a:prstDash val="sysDash"/>
              <a:round/>
              <a:headEnd/>
              <a:tailEnd/>
            </a:ln>
            <a:effectLst>
              <a:outerShdw dist="20000" dir="5400000" rotWithShape="0">
                <a:srgbClr val="000000">
                  <a:alpha val="37999"/>
                </a:srgbClr>
              </a:outerShdw>
            </a:effectLst>
          </p:spPr>
        </p:cxnSp>
        <p:sp>
          <p:nvSpPr>
            <p:cNvPr id="446480" name="TextBox 38"/>
            <p:cNvSpPr txBox="1">
              <a:spLocks noChangeArrowheads="1"/>
            </p:cNvSpPr>
            <p:nvPr/>
          </p:nvSpPr>
          <p:spPr bwMode="auto">
            <a:xfrm>
              <a:off x="2506856" y="795872"/>
              <a:ext cx="4096971" cy="385811"/>
            </a:xfrm>
            <a:prstGeom prst="rect">
              <a:avLst/>
            </a:prstGeom>
            <a:noFill/>
            <a:ln w="9525">
              <a:noFill/>
              <a:miter lim="800000"/>
              <a:headEnd/>
              <a:tailEnd/>
            </a:ln>
          </p:spPr>
          <p:txBody>
            <a:bodyPr wrap="none">
              <a:spAutoFit/>
            </a:bodyPr>
            <a:lstStyle/>
            <a:p>
              <a:pPr algn="ctr" eaLnBrk="0" hangingPunct="0">
                <a:lnSpc>
                  <a:spcPct val="120000"/>
                </a:lnSpc>
                <a:spcBef>
                  <a:spcPct val="50000"/>
                </a:spcBef>
                <a:buClr>
                  <a:srgbClr val="063DE8"/>
                </a:buClr>
                <a:buFont typeface="Wingdings" pitchFamily="2" charset="2"/>
                <a:buNone/>
              </a:pPr>
              <a:r>
                <a:rPr lang="en-US" sz="1600">
                  <a:solidFill>
                    <a:srgbClr val="FF0000"/>
                  </a:solidFill>
                  <a:cs typeface="Arial" charset="0"/>
                </a:rPr>
                <a:t>Goal: genome in 1 fragment per replicon</a:t>
              </a:r>
            </a:p>
          </p:txBody>
        </p:sp>
      </p:grpSp>
      <p:sp>
        <p:nvSpPr>
          <p:cNvPr id="446477" name="Text Box 34"/>
          <p:cNvSpPr txBox="1">
            <a:spLocks noChangeArrowheads="1"/>
          </p:cNvSpPr>
          <p:nvPr/>
        </p:nvSpPr>
        <p:spPr bwMode="auto">
          <a:xfrm>
            <a:off x="2057400" y="2641600"/>
            <a:ext cx="876300" cy="519113"/>
          </a:xfrm>
          <a:prstGeom prst="rect">
            <a:avLst/>
          </a:prstGeom>
          <a:noFill/>
          <a:ln w="9525">
            <a:noFill/>
            <a:miter lim="800000"/>
            <a:headEnd/>
            <a:tailEnd/>
          </a:ln>
        </p:spPr>
        <p:txBody>
          <a:bodyPr>
            <a:spAutoFit/>
          </a:bodyPr>
          <a:lstStyle/>
          <a:p>
            <a:pPr>
              <a:spcBef>
                <a:spcPct val="50000"/>
              </a:spcBef>
            </a:pPr>
            <a:endParaRPr lang="en-US"/>
          </a:p>
        </p:txBody>
      </p:sp>
      <p:sp>
        <p:nvSpPr>
          <p:cNvPr id="446478" name="Text Box 35"/>
          <p:cNvSpPr txBox="1">
            <a:spLocks noChangeArrowheads="1"/>
          </p:cNvSpPr>
          <p:nvPr/>
        </p:nvSpPr>
        <p:spPr bwMode="auto">
          <a:xfrm>
            <a:off x="1841500" y="2565400"/>
            <a:ext cx="2476500" cy="304800"/>
          </a:xfrm>
          <a:prstGeom prst="rect">
            <a:avLst/>
          </a:prstGeom>
          <a:noFill/>
          <a:ln w="9525">
            <a:noFill/>
            <a:miter lim="800000"/>
            <a:headEnd/>
            <a:tailEnd/>
          </a:ln>
        </p:spPr>
        <p:txBody>
          <a:bodyPr>
            <a:spAutoFit/>
          </a:bodyPr>
          <a:lstStyle/>
          <a:p>
            <a:pPr>
              <a:spcBef>
                <a:spcPct val="50000"/>
              </a:spcBef>
            </a:pPr>
            <a:r>
              <a:rPr lang="en-US" sz="1400"/>
              <a:t>(7 replicons)</a:t>
            </a:r>
          </a:p>
        </p:txBody>
      </p:sp>
    </p:spTree>
    <p:extLst>
      <p:ext uri="{BB962C8B-B14F-4D97-AF65-F5344CB8AC3E}">
        <p14:creationId xmlns:p14="http://schemas.microsoft.com/office/powerpoint/2010/main" val="1409437296"/>
      </p:ext>
    </p:extLst>
  </p:cSld>
  <p:clrMapOvr>
    <a:masterClrMapping/>
  </p:clrMapOvr>
  <p:transition xmlns:p14="http://schemas.microsoft.com/office/powerpoint/2010/main" spd="slow" advTm="3684"/>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8513" name="Group 77"/>
          <p:cNvGrpSpPr>
            <a:grpSpLocks/>
          </p:cNvGrpSpPr>
          <p:nvPr/>
        </p:nvGrpSpPr>
        <p:grpSpPr bwMode="auto">
          <a:xfrm>
            <a:off x="2573338" y="3468688"/>
            <a:ext cx="1854200" cy="677862"/>
            <a:chOff x="3429000" y="4254500"/>
            <a:chExt cx="2273300" cy="677863"/>
          </a:xfrm>
        </p:grpSpPr>
        <p:grpSp>
          <p:nvGrpSpPr>
            <p:cNvPr id="448569" name="Group 62"/>
            <p:cNvGrpSpPr>
              <a:grpSpLocks/>
            </p:cNvGrpSpPr>
            <p:nvPr/>
          </p:nvGrpSpPr>
          <p:grpSpPr bwMode="auto">
            <a:xfrm>
              <a:off x="3499644" y="4254500"/>
              <a:ext cx="2132012" cy="68262"/>
              <a:chOff x="3484563" y="4267200"/>
              <a:chExt cx="2132012" cy="68262"/>
            </a:xfrm>
          </p:grpSpPr>
          <p:sp>
            <p:nvSpPr>
              <p:cNvPr id="67" name="Rectangle 66"/>
              <p:cNvSpPr>
                <a:spLocks noChangeArrowheads="1"/>
              </p:cNvSpPr>
              <p:nvPr/>
            </p:nvSpPr>
            <p:spPr bwMode="auto">
              <a:xfrm flipV="1">
                <a:off x="3483987" y="4267200"/>
                <a:ext cx="2133164" cy="68262"/>
              </a:xfrm>
              <a:prstGeom prst="rect">
                <a:avLst/>
              </a:prstGeom>
              <a:solidFill>
                <a:srgbClr val="336600"/>
              </a:solidFill>
              <a:ln w="25400" algn="ctr">
                <a:solidFill>
                  <a:srgbClr val="336600"/>
                </a:solidFill>
                <a:miter lim="800000"/>
                <a:headEnd/>
                <a:tailEnd/>
              </a:ln>
            </p:spPr>
            <p:txBody>
              <a:bodyPr rot="10800000" anchor="ctr"/>
              <a:lstStyle/>
              <a:p>
                <a:pPr algn="ctr" eaLnBrk="0" hangingPunct="0">
                  <a:lnSpc>
                    <a:spcPct val="120000"/>
                  </a:lnSpc>
                  <a:spcBef>
                    <a:spcPct val="50000"/>
                  </a:spcBef>
                  <a:buClr>
                    <a:srgbClr val="063DE8"/>
                  </a:buClr>
                  <a:buFont typeface="Wingdings" pitchFamily="2" charset="2"/>
                  <a:buNone/>
                  <a:defRPr/>
                </a:pPr>
                <a:endParaRPr lang="en-US">
                  <a:solidFill>
                    <a:schemeClr val="lt1"/>
                  </a:solidFill>
                  <a:latin typeface="+mn-lt"/>
                </a:endParaRPr>
              </a:p>
            </p:txBody>
          </p:sp>
          <p:sp>
            <p:nvSpPr>
              <p:cNvPr id="70" name="Rectangle 69"/>
              <p:cNvSpPr/>
              <p:nvPr/>
            </p:nvSpPr>
            <p:spPr bwMode="auto">
              <a:xfrm>
                <a:off x="3912177" y="4267200"/>
                <a:ext cx="552754" cy="6826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grpSp>
        <p:grpSp>
          <p:nvGrpSpPr>
            <p:cNvPr id="448570" name="Group 64"/>
            <p:cNvGrpSpPr>
              <a:grpSpLocks/>
            </p:cNvGrpSpPr>
            <p:nvPr/>
          </p:nvGrpSpPr>
          <p:grpSpPr bwMode="auto">
            <a:xfrm>
              <a:off x="3429000" y="4559300"/>
              <a:ext cx="2273300" cy="68262"/>
              <a:chOff x="3200400" y="4575969"/>
              <a:chExt cx="2273300" cy="68262"/>
            </a:xfrm>
          </p:grpSpPr>
          <p:sp>
            <p:nvSpPr>
              <p:cNvPr id="68" name="Rectangle 67"/>
              <p:cNvSpPr/>
              <p:nvPr/>
            </p:nvSpPr>
            <p:spPr bwMode="auto">
              <a:xfrm>
                <a:off x="3200400" y="4575969"/>
                <a:ext cx="2273300" cy="68262"/>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71" name="Rectangle 70"/>
              <p:cNvSpPr/>
              <p:nvPr/>
            </p:nvSpPr>
            <p:spPr bwMode="auto">
              <a:xfrm>
                <a:off x="3484563" y="4575969"/>
                <a:ext cx="552754" cy="6826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72" name="Rectangle 71"/>
              <p:cNvSpPr/>
              <p:nvPr/>
            </p:nvSpPr>
            <p:spPr bwMode="auto">
              <a:xfrm>
                <a:off x="4621213" y="4575969"/>
                <a:ext cx="552754" cy="6826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grpSp>
        <p:grpSp>
          <p:nvGrpSpPr>
            <p:cNvPr id="448571" name="Group 65"/>
            <p:cNvGrpSpPr>
              <a:grpSpLocks/>
            </p:cNvGrpSpPr>
            <p:nvPr/>
          </p:nvGrpSpPr>
          <p:grpSpPr bwMode="auto">
            <a:xfrm>
              <a:off x="3642519" y="4864101"/>
              <a:ext cx="1846262" cy="68262"/>
              <a:chOff x="4479926" y="4876801"/>
              <a:chExt cx="1846262" cy="68262"/>
            </a:xfrm>
          </p:grpSpPr>
          <p:sp>
            <p:nvSpPr>
              <p:cNvPr id="69" name="Rectangle 68"/>
              <p:cNvSpPr/>
              <p:nvPr/>
            </p:nvSpPr>
            <p:spPr bwMode="auto">
              <a:xfrm>
                <a:off x="4480502" y="4876801"/>
                <a:ext cx="1845110" cy="68262"/>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73" name="Rectangle 72"/>
              <p:cNvSpPr/>
              <p:nvPr/>
            </p:nvSpPr>
            <p:spPr bwMode="auto">
              <a:xfrm>
                <a:off x="4764665" y="4876801"/>
                <a:ext cx="552754" cy="6826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grpSp>
      </p:grpSp>
      <p:grpSp>
        <p:nvGrpSpPr>
          <p:cNvPr id="448514" name="Group 73"/>
          <p:cNvGrpSpPr>
            <a:grpSpLocks/>
          </p:cNvGrpSpPr>
          <p:nvPr/>
        </p:nvGrpSpPr>
        <p:grpSpPr bwMode="auto">
          <a:xfrm>
            <a:off x="2700338" y="2227263"/>
            <a:ext cx="1598612" cy="593725"/>
            <a:chOff x="3528060" y="2751136"/>
            <a:chExt cx="1958340" cy="593728"/>
          </a:xfrm>
        </p:grpSpPr>
        <p:sp>
          <p:nvSpPr>
            <p:cNvPr id="19" name="Rectangle 18"/>
            <p:cNvSpPr/>
            <p:nvPr/>
          </p:nvSpPr>
          <p:spPr bwMode="auto">
            <a:xfrm>
              <a:off x="3981181" y="2897187"/>
              <a:ext cx="439508" cy="68262"/>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20" name="Rectangle 19"/>
            <p:cNvSpPr/>
            <p:nvPr/>
          </p:nvSpPr>
          <p:spPr bwMode="auto">
            <a:xfrm>
              <a:off x="3528060" y="3047999"/>
              <a:ext cx="439508"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27" name="Rectangle 26"/>
            <p:cNvSpPr/>
            <p:nvPr/>
          </p:nvSpPr>
          <p:spPr bwMode="auto">
            <a:xfrm>
              <a:off x="4953545" y="2895599"/>
              <a:ext cx="303377"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29" name="Rectangle 28"/>
            <p:cNvSpPr/>
            <p:nvPr/>
          </p:nvSpPr>
          <p:spPr bwMode="auto">
            <a:xfrm>
              <a:off x="4352624" y="3047999"/>
              <a:ext cx="439508"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55" name="Rectangle 54"/>
            <p:cNvSpPr/>
            <p:nvPr/>
          </p:nvSpPr>
          <p:spPr bwMode="auto">
            <a:xfrm>
              <a:off x="3658356" y="2751136"/>
              <a:ext cx="1219345" cy="68262"/>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57" name="Rectangle 56"/>
            <p:cNvSpPr/>
            <p:nvPr/>
          </p:nvSpPr>
          <p:spPr bwMode="auto">
            <a:xfrm>
              <a:off x="4267056" y="3276601"/>
              <a:ext cx="1219344"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sp>
          <p:nvSpPr>
            <p:cNvPr id="59" name="Rectangle 58"/>
            <p:cNvSpPr/>
            <p:nvPr/>
          </p:nvSpPr>
          <p:spPr bwMode="auto">
            <a:xfrm>
              <a:off x="3829492" y="3219450"/>
              <a:ext cx="305323" cy="68263"/>
            </a:xfrm>
            <a:prstGeom prst="rect">
              <a:avLst/>
            </a:prstGeom>
            <a:solidFill>
              <a:srgbClr val="336600"/>
            </a:solid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20000"/>
                </a:lnSpc>
                <a:spcBef>
                  <a:spcPct val="50000"/>
                </a:spcBef>
                <a:buClr>
                  <a:srgbClr val="063DE8"/>
                </a:buClr>
                <a:buFont typeface="Wingdings" pitchFamily="2" charset="2"/>
                <a:buNone/>
                <a:defRPr/>
              </a:pPr>
              <a:endParaRPr lang="en-US"/>
            </a:p>
          </p:txBody>
        </p:sp>
      </p:grpSp>
      <p:sp>
        <p:nvSpPr>
          <p:cNvPr id="448515" name="TextBox 77"/>
          <p:cNvSpPr txBox="1">
            <a:spLocks noChangeArrowheads="1"/>
          </p:cNvSpPr>
          <p:nvPr/>
        </p:nvSpPr>
        <p:spPr bwMode="auto">
          <a:xfrm>
            <a:off x="4389438" y="1176338"/>
            <a:ext cx="1851025" cy="1006475"/>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t>Average number of fragments</a:t>
            </a:r>
          </a:p>
        </p:txBody>
      </p:sp>
      <p:sp>
        <p:nvSpPr>
          <p:cNvPr id="448516" name="TextBox 78"/>
          <p:cNvSpPr txBox="1">
            <a:spLocks noChangeArrowheads="1"/>
          </p:cNvSpPr>
          <p:nvPr/>
        </p:nvSpPr>
        <p:spPr bwMode="auto">
          <a:xfrm>
            <a:off x="6697663" y="1162050"/>
            <a:ext cx="1952625" cy="1006475"/>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000"/>
              <a:t>Average % known genes identified</a:t>
            </a:r>
          </a:p>
        </p:txBody>
      </p:sp>
      <p:sp>
        <p:nvSpPr>
          <p:cNvPr id="448517" name="TextBox 29"/>
          <p:cNvSpPr txBox="1">
            <a:spLocks noChangeArrowheads="1"/>
          </p:cNvSpPr>
          <p:nvPr/>
        </p:nvSpPr>
        <p:spPr bwMode="auto">
          <a:xfrm>
            <a:off x="5053013" y="2293938"/>
            <a:ext cx="523875" cy="4572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400"/>
              <a:t>85</a:t>
            </a:r>
          </a:p>
        </p:txBody>
      </p:sp>
      <p:sp>
        <p:nvSpPr>
          <p:cNvPr id="448518" name="TextBox 30"/>
          <p:cNvSpPr txBox="1">
            <a:spLocks noChangeArrowheads="1"/>
          </p:cNvSpPr>
          <p:nvPr/>
        </p:nvSpPr>
        <p:spPr bwMode="auto">
          <a:xfrm>
            <a:off x="7148513" y="2293938"/>
            <a:ext cx="1049337" cy="4572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400"/>
              <a:t>97.3%</a:t>
            </a:r>
          </a:p>
        </p:txBody>
      </p:sp>
      <p:sp>
        <p:nvSpPr>
          <p:cNvPr id="448519" name="TextBox 31"/>
          <p:cNvSpPr txBox="1">
            <a:spLocks noChangeArrowheads="1"/>
          </p:cNvSpPr>
          <p:nvPr/>
        </p:nvSpPr>
        <p:spPr bwMode="auto">
          <a:xfrm>
            <a:off x="5137150" y="3525838"/>
            <a:ext cx="354013" cy="4572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400"/>
              <a:t>3</a:t>
            </a:r>
          </a:p>
        </p:txBody>
      </p:sp>
      <p:sp>
        <p:nvSpPr>
          <p:cNvPr id="448520" name="TextBox 33"/>
          <p:cNvSpPr txBox="1">
            <a:spLocks noChangeArrowheads="1"/>
          </p:cNvSpPr>
          <p:nvPr/>
        </p:nvSpPr>
        <p:spPr bwMode="auto">
          <a:xfrm>
            <a:off x="7148513" y="3525838"/>
            <a:ext cx="1049337" cy="457200"/>
          </a:xfrm>
          <a:prstGeom prst="rect">
            <a:avLst/>
          </a:prstGeom>
          <a:noFill/>
          <a:ln w="9525">
            <a:noFill/>
            <a:miter lim="800000"/>
            <a:headEnd/>
            <a:tailEnd/>
          </a:ln>
        </p:spPr>
        <p:txBody>
          <a:bodyPr wrap="none">
            <a:spAutoFit/>
          </a:bodyPr>
          <a:lstStyle/>
          <a:p>
            <a:pPr algn="ctr" eaLnBrk="0" hangingPunct="0">
              <a:buClr>
                <a:srgbClr val="063DE8"/>
              </a:buClr>
              <a:buFont typeface="Wingdings" pitchFamily="2" charset="2"/>
              <a:buNone/>
            </a:pPr>
            <a:r>
              <a:rPr lang="en-US" sz="2400"/>
              <a:t>97.4%</a:t>
            </a:r>
          </a:p>
        </p:txBody>
      </p:sp>
      <p:grpSp>
        <p:nvGrpSpPr>
          <p:cNvPr id="448521" name="Group 87"/>
          <p:cNvGrpSpPr>
            <a:grpSpLocks/>
          </p:cNvGrpSpPr>
          <p:nvPr/>
        </p:nvGrpSpPr>
        <p:grpSpPr bwMode="auto">
          <a:xfrm>
            <a:off x="185738" y="1938338"/>
            <a:ext cx="2128837" cy="1163637"/>
            <a:chOff x="185050" y="2198910"/>
            <a:chExt cx="2130068" cy="1162569"/>
          </a:xfrm>
        </p:grpSpPr>
        <p:grpSp>
          <p:nvGrpSpPr>
            <p:cNvPr id="448548" name="Group 268"/>
            <p:cNvGrpSpPr>
              <a:grpSpLocks/>
            </p:cNvGrpSpPr>
            <p:nvPr/>
          </p:nvGrpSpPr>
          <p:grpSpPr bwMode="auto">
            <a:xfrm>
              <a:off x="829103" y="2198910"/>
              <a:ext cx="841963" cy="368065"/>
              <a:chOff x="2286001" y="4648200"/>
              <a:chExt cx="1577298" cy="388894"/>
            </a:xfrm>
          </p:grpSpPr>
          <p:pic>
            <p:nvPicPr>
              <p:cNvPr id="448550" name="Picture 3"/>
              <p:cNvPicPr>
                <a:picLocks noChangeAspect="1" noChangeArrowheads="1"/>
              </p:cNvPicPr>
              <p:nvPr/>
            </p:nvPicPr>
            <p:blipFill>
              <a:blip r:embed="rId4"/>
              <a:srcRect/>
              <a:stretch>
                <a:fillRect/>
              </a:stretch>
            </p:blipFill>
            <p:spPr bwMode="auto">
              <a:xfrm>
                <a:off x="2286001" y="4800601"/>
                <a:ext cx="365497" cy="74477"/>
              </a:xfrm>
              <a:prstGeom prst="rect">
                <a:avLst/>
              </a:prstGeom>
              <a:noFill/>
              <a:ln w="9525">
                <a:noFill/>
                <a:miter lim="800000"/>
                <a:headEnd/>
                <a:tailEnd/>
              </a:ln>
            </p:spPr>
          </p:pic>
          <p:pic>
            <p:nvPicPr>
              <p:cNvPr id="448551" name="Picture 3"/>
              <p:cNvPicPr>
                <a:picLocks noChangeAspect="1" noChangeArrowheads="1"/>
              </p:cNvPicPr>
              <p:nvPr/>
            </p:nvPicPr>
            <p:blipFill>
              <a:blip r:embed="rId4"/>
              <a:srcRect/>
              <a:stretch>
                <a:fillRect/>
              </a:stretch>
            </p:blipFill>
            <p:spPr bwMode="auto">
              <a:xfrm>
                <a:off x="2438400" y="4953000"/>
                <a:ext cx="365497" cy="74477"/>
              </a:xfrm>
              <a:prstGeom prst="rect">
                <a:avLst/>
              </a:prstGeom>
              <a:noFill/>
              <a:ln w="9525">
                <a:noFill/>
                <a:miter lim="800000"/>
                <a:headEnd/>
                <a:tailEnd/>
              </a:ln>
            </p:spPr>
          </p:pic>
          <p:pic>
            <p:nvPicPr>
              <p:cNvPr id="448552" name="Picture 3"/>
              <p:cNvPicPr>
                <a:picLocks noChangeAspect="1" noChangeArrowheads="1"/>
              </p:cNvPicPr>
              <p:nvPr/>
            </p:nvPicPr>
            <p:blipFill>
              <a:blip r:embed="rId4"/>
              <a:srcRect/>
              <a:stretch>
                <a:fillRect/>
              </a:stretch>
            </p:blipFill>
            <p:spPr bwMode="auto">
              <a:xfrm>
                <a:off x="2667000" y="4876800"/>
                <a:ext cx="365497" cy="74477"/>
              </a:xfrm>
              <a:prstGeom prst="rect">
                <a:avLst/>
              </a:prstGeom>
              <a:noFill/>
              <a:ln w="9525">
                <a:noFill/>
                <a:miter lim="800000"/>
                <a:headEnd/>
                <a:tailEnd/>
              </a:ln>
            </p:spPr>
          </p:pic>
          <p:pic>
            <p:nvPicPr>
              <p:cNvPr id="448553" name="Picture 3"/>
              <p:cNvPicPr>
                <a:picLocks noChangeAspect="1" noChangeArrowheads="1"/>
              </p:cNvPicPr>
              <p:nvPr/>
            </p:nvPicPr>
            <p:blipFill>
              <a:blip r:embed="rId4"/>
              <a:srcRect/>
              <a:stretch>
                <a:fillRect/>
              </a:stretch>
            </p:blipFill>
            <p:spPr bwMode="auto">
              <a:xfrm>
                <a:off x="2438400" y="4648200"/>
                <a:ext cx="365497" cy="74477"/>
              </a:xfrm>
              <a:prstGeom prst="rect">
                <a:avLst/>
              </a:prstGeom>
              <a:noFill/>
              <a:ln w="9525">
                <a:noFill/>
                <a:miter lim="800000"/>
                <a:headEnd/>
                <a:tailEnd/>
              </a:ln>
            </p:spPr>
          </p:pic>
          <p:pic>
            <p:nvPicPr>
              <p:cNvPr id="448554" name="Picture 3"/>
              <p:cNvPicPr>
                <a:picLocks noChangeAspect="1" noChangeArrowheads="1"/>
              </p:cNvPicPr>
              <p:nvPr/>
            </p:nvPicPr>
            <p:blipFill>
              <a:blip r:embed="rId4"/>
              <a:srcRect/>
              <a:stretch>
                <a:fillRect/>
              </a:stretch>
            </p:blipFill>
            <p:spPr bwMode="auto">
              <a:xfrm>
                <a:off x="2713608" y="4758431"/>
                <a:ext cx="365497" cy="74477"/>
              </a:xfrm>
              <a:prstGeom prst="rect">
                <a:avLst/>
              </a:prstGeom>
              <a:noFill/>
              <a:ln w="9525">
                <a:noFill/>
                <a:miter lim="800000"/>
                <a:headEnd/>
                <a:tailEnd/>
              </a:ln>
            </p:spPr>
          </p:pic>
          <p:pic>
            <p:nvPicPr>
              <p:cNvPr id="448555" name="Picture 3"/>
              <p:cNvPicPr>
                <a:picLocks noChangeAspect="1" noChangeArrowheads="1"/>
              </p:cNvPicPr>
              <p:nvPr/>
            </p:nvPicPr>
            <p:blipFill>
              <a:blip r:embed="rId4"/>
              <a:srcRect/>
              <a:stretch>
                <a:fillRect/>
              </a:stretch>
            </p:blipFill>
            <p:spPr bwMode="auto">
              <a:xfrm>
                <a:off x="2864528" y="4962617"/>
                <a:ext cx="365497" cy="74477"/>
              </a:xfrm>
              <a:prstGeom prst="rect">
                <a:avLst/>
              </a:prstGeom>
              <a:noFill/>
              <a:ln w="9525">
                <a:noFill/>
                <a:miter lim="800000"/>
                <a:headEnd/>
                <a:tailEnd/>
              </a:ln>
            </p:spPr>
          </p:pic>
          <p:pic>
            <p:nvPicPr>
              <p:cNvPr id="448556" name="Picture 3"/>
              <p:cNvPicPr>
                <a:picLocks noChangeAspect="1" noChangeArrowheads="1"/>
              </p:cNvPicPr>
              <p:nvPr/>
            </p:nvPicPr>
            <p:blipFill>
              <a:blip r:embed="rId4"/>
              <a:srcRect/>
              <a:stretch>
                <a:fillRect/>
              </a:stretch>
            </p:blipFill>
            <p:spPr bwMode="auto">
              <a:xfrm>
                <a:off x="2868967" y="4661516"/>
                <a:ext cx="365497" cy="74477"/>
              </a:xfrm>
              <a:prstGeom prst="rect">
                <a:avLst/>
              </a:prstGeom>
              <a:noFill/>
              <a:ln w="9525">
                <a:noFill/>
                <a:miter lim="800000"/>
                <a:headEnd/>
                <a:tailEnd/>
              </a:ln>
            </p:spPr>
          </p:pic>
          <p:pic>
            <p:nvPicPr>
              <p:cNvPr id="448557" name="Picture 3"/>
              <p:cNvPicPr>
                <a:picLocks noChangeAspect="1" noChangeArrowheads="1"/>
              </p:cNvPicPr>
              <p:nvPr/>
            </p:nvPicPr>
            <p:blipFill>
              <a:blip r:embed="rId4"/>
              <a:srcRect/>
              <a:stretch>
                <a:fillRect/>
              </a:stretch>
            </p:blipFill>
            <p:spPr bwMode="auto">
              <a:xfrm>
                <a:off x="3077592" y="4842768"/>
                <a:ext cx="365497" cy="74477"/>
              </a:xfrm>
              <a:prstGeom prst="rect">
                <a:avLst/>
              </a:prstGeom>
              <a:noFill/>
              <a:ln w="9525">
                <a:noFill/>
                <a:miter lim="800000"/>
                <a:headEnd/>
                <a:tailEnd/>
              </a:ln>
            </p:spPr>
          </p:pic>
          <p:pic>
            <p:nvPicPr>
              <p:cNvPr id="448558" name="Picture 3"/>
              <p:cNvPicPr>
                <a:picLocks noChangeAspect="1" noChangeArrowheads="1"/>
              </p:cNvPicPr>
              <p:nvPr/>
            </p:nvPicPr>
            <p:blipFill>
              <a:blip r:embed="rId4"/>
              <a:srcRect/>
              <a:stretch>
                <a:fillRect/>
              </a:stretch>
            </p:blipFill>
            <p:spPr bwMode="auto">
              <a:xfrm>
                <a:off x="3279559" y="4724399"/>
                <a:ext cx="365497" cy="74477"/>
              </a:xfrm>
              <a:prstGeom prst="rect">
                <a:avLst/>
              </a:prstGeom>
              <a:noFill/>
              <a:ln w="9525">
                <a:noFill/>
                <a:miter lim="800000"/>
                <a:headEnd/>
                <a:tailEnd/>
              </a:ln>
            </p:spPr>
          </p:pic>
          <p:pic>
            <p:nvPicPr>
              <p:cNvPr id="448559" name="Picture 3"/>
              <p:cNvPicPr>
                <a:picLocks noChangeAspect="1" noChangeArrowheads="1"/>
              </p:cNvPicPr>
              <p:nvPr/>
            </p:nvPicPr>
            <p:blipFill>
              <a:blip r:embed="rId4"/>
              <a:srcRect/>
              <a:stretch>
                <a:fillRect/>
              </a:stretch>
            </p:blipFill>
            <p:spPr bwMode="auto">
              <a:xfrm>
                <a:off x="3311371" y="4962616"/>
                <a:ext cx="365497" cy="74477"/>
              </a:xfrm>
              <a:prstGeom prst="rect">
                <a:avLst/>
              </a:prstGeom>
              <a:noFill/>
              <a:ln w="9525">
                <a:noFill/>
                <a:miter lim="800000"/>
                <a:headEnd/>
                <a:tailEnd/>
              </a:ln>
            </p:spPr>
          </p:pic>
          <p:pic>
            <p:nvPicPr>
              <p:cNvPr id="448560" name="Picture 3"/>
              <p:cNvPicPr>
                <a:picLocks noChangeAspect="1" noChangeArrowheads="1"/>
              </p:cNvPicPr>
              <p:nvPr/>
            </p:nvPicPr>
            <p:blipFill>
              <a:blip r:embed="rId4"/>
              <a:srcRect/>
              <a:stretch>
                <a:fillRect/>
              </a:stretch>
            </p:blipFill>
            <p:spPr bwMode="auto">
              <a:xfrm>
                <a:off x="3497802" y="4842767"/>
                <a:ext cx="365497" cy="74477"/>
              </a:xfrm>
              <a:prstGeom prst="rect">
                <a:avLst/>
              </a:prstGeom>
              <a:noFill/>
              <a:ln w="9525">
                <a:noFill/>
                <a:miter lim="800000"/>
                <a:headEnd/>
                <a:tailEnd/>
              </a:ln>
            </p:spPr>
          </p:pic>
          <p:pic>
            <p:nvPicPr>
              <p:cNvPr id="448561" name="Picture 3"/>
              <p:cNvPicPr>
                <a:picLocks noChangeAspect="1" noChangeArrowheads="1"/>
              </p:cNvPicPr>
              <p:nvPr/>
            </p:nvPicPr>
            <p:blipFill>
              <a:blip r:embed="rId4"/>
              <a:srcRect/>
              <a:stretch>
                <a:fillRect/>
              </a:stretch>
            </p:blipFill>
            <p:spPr bwMode="auto">
              <a:xfrm>
                <a:off x="3434179" y="4653377"/>
                <a:ext cx="365497" cy="74477"/>
              </a:xfrm>
              <a:prstGeom prst="rect">
                <a:avLst/>
              </a:prstGeom>
              <a:noFill/>
              <a:ln w="9525">
                <a:noFill/>
                <a:miter lim="800000"/>
                <a:headEnd/>
                <a:tailEnd/>
              </a:ln>
            </p:spPr>
          </p:pic>
        </p:grpSp>
        <p:sp>
          <p:nvSpPr>
            <p:cNvPr id="448549" name="TextBox 35"/>
            <p:cNvSpPr txBox="1">
              <a:spLocks noChangeArrowheads="1"/>
            </p:cNvSpPr>
            <p:nvPr/>
          </p:nvSpPr>
          <p:spPr bwMode="auto">
            <a:xfrm>
              <a:off x="185050" y="2539909"/>
              <a:ext cx="2130068" cy="821570"/>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400"/>
                <a:t>Short insert library only</a:t>
              </a:r>
            </a:p>
          </p:txBody>
        </p:sp>
      </p:grpSp>
      <p:grpSp>
        <p:nvGrpSpPr>
          <p:cNvPr id="448522" name="Group 96"/>
          <p:cNvGrpSpPr>
            <a:grpSpLocks/>
          </p:cNvGrpSpPr>
          <p:nvPr/>
        </p:nvGrpSpPr>
        <p:grpSpPr bwMode="auto">
          <a:xfrm>
            <a:off x="0" y="3454400"/>
            <a:ext cx="2460625" cy="1166813"/>
            <a:chOff x="0" y="3829961"/>
            <a:chExt cx="2460219" cy="1167772"/>
          </a:xfrm>
        </p:grpSpPr>
        <p:grpSp>
          <p:nvGrpSpPr>
            <p:cNvPr id="448527" name="Group 94"/>
            <p:cNvGrpSpPr>
              <a:grpSpLocks/>
            </p:cNvGrpSpPr>
            <p:nvPr/>
          </p:nvGrpSpPr>
          <p:grpSpPr bwMode="auto">
            <a:xfrm>
              <a:off x="58056" y="3829961"/>
              <a:ext cx="841963" cy="368065"/>
              <a:chOff x="818221" y="3452588"/>
              <a:chExt cx="841963" cy="368065"/>
            </a:xfrm>
          </p:grpSpPr>
          <p:pic>
            <p:nvPicPr>
              <p:cNvPr id="448536" name="Picture 3"/>
              <p:cNvPicPr>
                <a:picLocks noChangeAspect="1" noChangeArrowheads="1"/>
              </p:cNvPicPr>
              <p:nvPr/>
            </p:nvPicPr>
            <p:blipFill>
              <a:blip r:embed="rId4"/>
              <a:srcRect/>
              <a:stretch>
                <a:fillRect/>
              </a:stretch>
            </p:blipFill>
            <p:spPr bwMode="auto">
              <a:xfrm>
                <a:off x="818221" y="3596826"/>
                <a:ext cx="195103" cy="70488"/>
              </a:xfrm>
              <a:prstGeom prst="rect">
                <a:avLst/>
              </a:prstGeom>
              <a:noFill/>
              <a:ln w="9525">
                <a:noFill/>
                <a:miter lim="800000"/>
                <a:headEnd/>
                <a:tailEnd/>
              </a:ln>
            </p:spPr>
          </p:pic>
          <p:pic>
            <p:nvPicPr>
              <p:cNvPr id="448537" name="Picture 3"/>
              <p:cNvPicPr>
                <a:picLocks noChangeAspect="1" noChangeArrowheads="1"/>
              </p:cNvPicPr>
              <p:nvPr/>
            </p:nvPicPr>
            <p:blipFill>
              <a:blip r:embed="rId4"/>
              <a:srcRect/>
              <a:stretch>
                <a:fillRect/>
              </a:stretch>
            </p:blipFill>
            <p:spPr bwMode="auto">
              <a:xfrm>
                <a:off x="899572" y="3741063"/>
                <a:ext cx="195103" cy="70488"/>
              </a:xfrm>
              <a:prstGeom prst="rect">
                <a:avLst/>
              </a:prstGeom>
              <a:noFill/>
              <a:ln w="9525">
                <a:noFill/>
                <a:miter lim="800000"/>
                <a:headEnd/>
                <a:tailEnd/>
              </a:ln>
            </p:spPr>
          </p:pic>
          <p:pic>
            <p:nvPicPr>
              <p:cNvPr id="448538" name="Picture 3"/>
              <p:cNvPicPr>
                <a:picLocks noChangeAspect="1" noChangeArrowheads="1"/>
              </p:cNvPicPr>
              <p:nvPr/>
            </p:nvPicPr>
            <p:blipFill>
              <a:blip r:embed="rId4"/>
              <a:srcRect/>
              <a:stretch>
                <a:fillRect/>
              </a:stretch>
            </p:blipFill>
            <p:spPr bwMode="auto">
              <a:xfrm>
                <a:off x="1021599" y="3668944"/>
                <a:ext cx="195103" cy="70488"/>
              </a:xfrm>
              <a:prstGeom prst="rect">
                <a:avLst/>
              </a:prstGeom>
              <a:noFill/>
              <a:ln w="9525">
                <a:noFill/>
                <a:miter lim="800000"/>
                <a:headEnd/>
                <a:tailEnd/>
              </a:ln>
            </p:spPr>
          </p:pic>
          <p:pic>
            <p:nvPicPr>
              <p:cNvPr id="448539" name="Picture 3"/>
              <p:cNvPicPr>
                <a:picLocks noChangeAspect="1" noChangeArrowheads="1"/>
              </p:cNvPicPr>
              <p:nvPr/>
            </p:nvPicPr>
            <p:blipFill>
              <a:blip r:embed="rId4"/>
              <a:srcRect/>
              <a:stretch>
                <a:fillRect/>
              </a:stretch>
            </p:blipFill>
            <p:spPr bwMode="auto">
              <a:xfrm>
                <a:off x="899572" y="3452588"/>
                <a:ext cx="195103" cy="70488"/>
              </a:xfrm>
              <a:prstGeom prst="rect">
                <a:avLst/>
              </a:prstGeom>
              <a:noFill/>
              <a:ln w="9525">
                <a:noFill/>
                <a:miter lim="800000"/>
                <a:headEnd/>
                <a:tailEnd/>
              </a:ln>
            </p:spPr>
          </p:pic>
          <p:pic>
            <p:nvPicPr>
              <p:cNvPr id="448540" name="Picture 3"/>
              <p:cNvPicPr>
                <a:picLocks noChangeAspect="1" noChangeArrowheads="1"/>
              </p:cNvPicPr>
              <p:nvPr/>
            </p:nvPicPr>
            <p:blipFill>
              <a:blip r:embed="rId4"/>
              <a:srcRect/>
              <a:stretch>
                <a:fillRect/>
              </a:stretch>
            </p:blipFill>
            <p:spPr bwMode="auto">
              <a:xfrm>
                <a:off x="1046478" y="3556915"/>
                <a:ext cx="195103" cy="70488"/>
              </a:xfrm>
              <a:prstGeom prst="rect">
                <a:avLst/>
              </a:prstGeom>
              <a:noFill/>
              <a:ln w="9525">
                <a:noFill/>
                <a:miter lim="800000"/>
                <a:headEnd/>
                <a:tailEnd/>
              </a:ln>
            </p:spPr>
          </p:pic>
          <p:pic>
            <p:nvPicPr>
              <p:cNvPr id="448541" name="Picture 3"/>
              <p:cNvPicPr>
                <a:picLocks noChangeAspect="1" noChangeArrowheads="1"/>
              </p:cNvPicPr>
              <p:nvPr/>
            </p:nvPicPr>
            <p:blipFill>
              <a:blip r:embed="rId4"/>
              <a:srcRect/>
              <a:stretch>
                <a:fillRect/>
              </a:stretch>
            </p:blipFill>
            <p:spPr bwMode="auto">
              <a:xfrm>
                <a:off x="1127039" y="3750165"/>
                <a:ext cx="195103" cy="70488"/>
              </a:xfrm>
              <a:prstGeom prst="rect">
                <a:avLst/>
              </a:prstGeom>
              <a:noFill/>
              <a:ln w="9525">
                <a:noFill/>
                <a:miter lim="800000"/>
                <a:headEnd/>
                <a:tailEnd/>
              </a:ln>
            </p:spPr>
          </p:pic>
          <p:pic>
            <p:nvPicPr>
              <p:cNvPr id="448542" name="Picture 3"/>
              <p:cNvPicPr>
                <a:picLocks noChangeAspect="1" noChangeArrowheads="1"/>
              </p:cNvPicPr>
              <p:nvPr/>
            </p:nvPicPr>
            <p:blipFill>
              <a:blip r:embed="rId4"/>
              <a:srcRect/>
              <a:stretch>
                <a:fillRect/>
              </a:stretch>
            </p:blipFill>
            <p:spPr bwMode="auto">
              <a:xfrm>
                <a:off x="1129409" y="3465191"/>
                <a:ext cx="195103" cy="70488"/>
              </a:xfrm>
              <a:prstGeom prst="rect">
                <a:avLst/>
              </a:prstGeom>
              <a:noFill/>
              <a:ln w="9525">
                <a:noFill/>
                <a:miter lim="800000"/>
                <a:headEnd/>
                <a:tailEnd/>
              </a:ln>
            </p:spPr>
          </p:pic>
          <p:pic>
            <p:nvPicPr>
              <p:cNvPr id="448543" name="Picture 3"/>
              <p:cNvPicPr>
                <a:picLocks noChangeAspect="1" noChangeArrowheads="1"/>
              </p:cNvPicPr>
              <p:nvPr/>
            </p:nvPicPr>
            <p:blipFill>
              <a:blip r:embed="rId4"/>
              <a:srcRect/>
              <a:stretch>
                <a:fillRect/>
              </a:stretch>
            </p:blipFill>
            <p:spPr bwMode="auto">
              <a:xfrm>
                <a:off x="1240773" y="3636735"/>
                <a:ext cx="195103" cy="70488"/>
              </a:xfrm>
              <a:prstGeom prst="rect">
                <a:avLst/>
              </a:prstGeom>
              <a:noFill/>
              <a:ln w="9525">
                <a:noFill/>
                <a:miter lim="800000"/>
                <a:headEnd/>
                <a:tailEnd/>
              </a:ln>
            </p:spPr>
          </p:pic>
          <p:pic>
            <p:nvPicPr>
              <p:cNvPr id="448544" name="Picture 3"/>
              <p:cNvPicPr>
                <a:picLocks noChangeAspect="1" noChangeArrowheads="1"/>
              </p:cNvPicPr>
              <p:nvPr/>
            </p:nvPicPr>
            <p:blipFill>
              <a:blip r:embed="rId4"/>
              <a:srcRect/>
              <a:stretch>
                <a:fillRect/>
              </a:stretch>
            </p:blipFill>
            <p:spPr bwMode="auto">
              <a:xfrm>
                <a:off x="1348583" y="3524706"/>
                <a:ext cx="195103" cy="70488"/>
              </a:xfrm>
              <a:prstGeom prst="rect">
                <a:avLst/>
              </a:prstGeom>
              <a:noFill/>
              <a:ln w="9525">
                <a:noFill/>
                <a:miter lim="800000"/>
                <a:headEnd/>
                <a:tailEnd/>
              </a:ln>
            </p:spPr>
          </p:pic>
          <p:pic>
            <p:nvPicPr>
              <p:cNvPr id="448545" name="Picture 3"/>
              <p:cNvPicPr>
                <a:picLocks noChangeAspect="1" noChangeArrowheads="1"/>
              </p:cNvPicPr>
              <p:nvPr/>
            </p:nvPicPr>
            <p:blipFill>
              <a:blip r:embed="rId4"/>
              <a:srcRect/>
              <a:stretch>
                <a:fillRect/>
              </a:stretch>
            </p:blipFill>
            <p:spPr bwMode="auto">
              <a:xfrm>
                <a:off x="1365564" y="3750164"/>
                <a:ext cx="195103" cy="70488"/>
              </a:xfrm>
              <a:prstGeom prst="rect">
                <a:avLst/>
              </a:prstGeom>
              <a:noFill/>
              <a:ln w="9525">
                <a:noFill/>
                <a:miter lim="800000"/>
                <a:headEnd/>
                <a:tailEnd/>
              </a:ln>
            </p:spPr>
          </p:pic>
          <p:pic>
            <p:nvPicPr>
              <p:cNvPr id="448546" name="Picture 3"/>
              <p:cNvPicPr>
                <a:picLocks noChangeAspect="1" noChangeArrowheads="1"/>
              </p:cNvPicPr>
              <p:nvPr/>
            </p:nvPicPr>
            <p:blipFill>
              <a:blip r:embed="rId4"/>
              <a:srcRect/>
              <a:stretch>
                <a:fillRect/>
              </a:stretch>
            </p:blipFill>
            <p:spPr bwMode="auto">
              <a:xfrm>
                <a:off x="1465081" y="3636734"/>
                <a:ext cx="195103" cy="70488"/>
              </a:xfrm>
              <a:prstGeom prst="rect">
                <a:avLst/>
              </a:prstGeom>
              <a:noFill/>
              <a:ln w="9525">
                <a:noFill/>
                <a:miter lim="800000"/>
                <a:headEnd/>
                <a:tailEnd/>
              </a:ln>
            </p:spPr>
          </p:pic>
          <p:pic>
            <p:nvPicPr>
              <p:cNvPr id="448547" name="Picture 3"/>
              <p:cNvPicPr>
                <a:picLocks noChangeAspect="1" noChangeArrowheads="1"/>
              </p:cNvPicPr>
              <p:nvPr/>
            </p:nvPicPr>
            <p:blipFill>
              <a:blip r:embed="rId4"/>
              <a:srcRect/>
              <a:stretch>
                <a:fillRect/>
              </a:stretch>
            </p:blipFill>
            <p:spPr bwMode="auto">
              <a:xfrm>
                <a:off x="1431119" y="3457488"/>
                <a:ext cx="195103" cy="70488"/>
              </a:xfrm>
              <a:prstGeom prst="rect">
                <a:avLst/>
              </a:prstGeom>
              <a:noFill/>
              <a:ln w="9525">
                <a:noFill/>
                <a:miter lim="800000"/>
                <a:headEnd/>
                <a:tailEnd/>
              </a:ln>
            </p:spPr>
          </p:pic>
        </p:grpSp>
        <p:grpSp>
          <p:nvGrpSpPr>
            <p:cNvPr id="448528" name="Group 95"/>
            <p:cNvGrpSpPr>
              <a:grpSpLocks/>
            </p:cNvGrpSpPr>
            <p:nvPr/>
          </p:nvGrpSpPr>
          <p:grpSpPr bwMode="auto">
            <a:xfrm>
              <a:off x="1063219" y="3853551"/>
              <a:ext cx="1397000" cy="332787"/>
              <a:chOff x="540702" y="3882578"/>
              <a:chExt cx="1397000" cy="332787"/>
            </a:xfrm>
          </p:grpSpPr>
          <p:pic>
            <p:nvPicPr>
              <p:cNvPr id="448530" name="Picture 4"/>
              <p:cNvPicPr>
                <a:picLocks noChangeAspect="1" noChangeArrowheads="1"/>
              </p:cNvPicPr>
              <p:nvPr/>
            </p:nvPicPr>
            <p:blipFill>
              <a:blip r:embed="rId5"/>
              <a:srcRect/>
              <a:stretch>
                <a:fillRect/>
              </a:stretch>
            </p:blipFill>
            <p:spPr bwMode="auto">
              <a:xfrm>
                <a:off x="540702" y="3892500"/>
                <a:ext cx="579309" cy="78616"/>
              </a:xfrm>
              <a:prstGeom prst="rect">
                <a:avLst/>
              </a:prstGeom>
              <a:noFill/>
              <a:ln w="9525">
                <a:noFill/>
                <a:miter lim="800000"/>
                <a:headEnd/>
                <a:tailEnd/>
              </a:ln>
            </p:spPr>
          </p:pic>
          <p:pic>
            <p:nvPicPr>
              <p:cNvPr id="448531" name="Picture 4"/>
              <p:cNvPicPr>
                <a:picLocks noChangeAspect="1" noChangeArrowheads="1"/>
              </p:cNvPicPr>
              <p:nvPr/>
            </p:nvPicPr>
            <p:blipFill>
              <a:blip r:embed="rId5"/>
              <a:srcRect/>
              <a:stretch>
                <a:fillRect/>
              </a:stretch>
            </p:blipFill>
            <p:spPr bwMode="auto">
              <a:xfrm>
                <a:off x="692773" y="4000122"/>
                <a:ext cx="579309" cy="78616"/>
              </a:xfrm>
              <a:prstGeom prst="rect">
                <a:avLst/>
              </a:prstGeom>
              <a:noFill/>
              <a:ln w="9525">
                <a:noFill/>
                <a:miter lim="800000"/>
                <a:headEnd/>
                <a:tailEnd/>
              </a:ln>
            </p:spPr>
          </p:pic>
          <p:pic>
            <p:nvPicPr>
              <p:cNvPr id="448532" name="Picture 4"/>
              <p:cNvPicPr>
                <a:picLocks noChangeAspect="1" noChangeArrowheads="1"/>
              </p:cNvPicPr>
              <p:nvPr/>
            </p:nvPicPr>
            <p:blipFill>
              <a:blip r:embed="rId5"/>
              <a:srcRect/>
              <a:stretch>
                <a:fillRect/>
              </a:stretch>
            </p:blipFill>
            <p:spPr bwMode="auto">
              <a:xfrm>
                <a:off x="568956" y="4129879"/>
                <a:ext cx="579309" cy="78616"/>
              </a:xfrm>
              <a:prstGeom prst="rect">
                <a:avLst/>
              </a:prstGeom>
              <a:noFill/>
              <a:ln w="9525">
                <a:noFill/>
                <a:miter lim="800000"/>
                <a:headEnd/>
                <a:tailEnd/>
              </a:ln>
            </p:spPr>
          </p:pic>
          <p:pic>
            <p:nvPicPr>
              <p:cNvPr id="448533" name="Picture 4"/>
              <p:cNvPicPr>
                <a:picLocks noChangeAspect="1" noChangeArrowheads="1"/>
              </p:cNvPicPr>
              <p:nvPr/>
            </p:nvPicPr>
            <p:blipFill>
              <a:blip r:embed="rId5"/>
              <a:srcRect/>
              <a:stretch>
                <a:fillRect/>
              </a:stretch>
            </p:blipFill>
            <p:spPr bwMode="auto">
              <a:xfrm>
                <a:off x="1156879" y="3882578"/>
                <a:ext cx="579309" cy="78616"/>
              </a:xfrm>
              <a:prstGeom prst="rect">
                <a:avLst/>
              </a:prstGeom>
              <a:noFill/>
              <a:ln w="9525">
                <a:noFill/>
                <a:miter lim="800000"/>
                <a:headEnd/>
                <a:tailEnd/>
              </a:ln>
            </p:spPr>
          </p:pic>
          <p:pic>
            <p:nvPicPr>
              <p:cNvPr id="448534" name="Picture 4"/>
              <p:cNvPicPr>
                <a:picLocks noChangeAspect="1" noChangeArrowheads="1"/>
              </p:cNvPicPr>
              <p:nvPr/>
            </p:nvPicPr>
            <p:blipFill>
              <a:blip r:embed="rId5"/>
              <a:srcRect/>
              <a:stretch>
                <a:fillRect/>
              </a:stretch>
            </p:blipFill>
            <p:spPr bwMode="auto">
              <a:xfrm>
                <a:off x="1209232" y="4136749"/>
                <a:ext cx="579309" cy="78616"/>
              </a:xfrm>
              <a:prstGeom prst="rect">
                <a:avLst/>
              </a:prstGeom>
              <a:noFill/>
              <a:ln w="9525">
                <a:noFill/>
                <a:miter lim="800000"/>
                <a:headEnd/>
                <a:tailEnd/>
              </a:ln>
            </p:spPr>
          </p:pic>
          <p:pic>
            <p:nvPicPr>
              <p:cNvPr id="448535" name="Picture 4"/>
              <p:cNvPicPr>
                <a:picLocks noChangeAspect="1" noChangeArrowheads="1"/>
              </p:cNvPicPr>
              <p:nvPr/>
            </p:nvPicPr>
            <p:blipFill>
              <a:blip r:embed="rId5"/>
              <a:srcRect/>
              <a:stretch>
                <a:fillRect/>
              </a:stretch>
            </p:blipFill>
            <p:spPr bwMode="auto">
              <a:xfrm>
                <a:off x="1358393" y="4026837"/>
                <a:ext cx="579309" cy="78616"/>
              </a:xfrm>
              <a:prstGeom prst="rect">
                <a:avLst/>
              </a:prstGeom>
              <a:noFill/>
              <a:ln w="9525">
                <a:noFill/>
                <a:miter lim="800000"/>
                <a:headEnd/>
                <a:tailEnd/>
              </a:ln>
            </p:spPr>
          </p:pic>
        </p:grpSp>
        <p:sp>
          <p:nvSpPr>
            <p:cNvPr id="448529" name="TextBox 55"/>
            <p:cNvSpPr txBox="1">
              <a:spLocks noChangeArrowheads="1"/>
            </p:cNvSpPr>
            <p:nvPr/>
          </p:nvSpPr>
          <p:spPr bwMode="auto">
            <a:xfrm>
              <a:off x="0" y="4174732"/>
              <a:ext cx="2452283" cy="823001"/>
            </a:xfrm>
            <a:prstGeom prst="rect">
              <a:avLst/>
            </a:prstGeom>
            <a:noFill/>
            <a:ln w="9525">
              <a:noFill/>
              <a:miter lim="800000"/>
              <a:headEnd/>
              <a:tailEnd/>
            </a:ln>
          </p:spPr>
          <p:txBody>
            <a:bodyPr>
              <a:spAutoFit/>
            </a:bodyPr>
            <a:lstStyle/>
            <a:p>
              <a:pPr algn="ctr" eaLnBrk="0" hangingPunct="0">
                <a:buClr>
                  <a:srgbClr val="063DE8"/>
                </a:buClr>
                <a:buFont typeface="Wingdings" pitchFamily="2" charset="2"/>
                <a:buNone/>
              </a:pPr>
              <a:r>
                <a:rPr lang="en-US" sz="2400"/>
                <a:t>Short + long insert libraries</a:t>
              </a:r>
            </a:p>
          </p:txBody>
        </p:sp>
      </p:grpSp>
      <p:sp>
        <p:nvSpPr>
          <p:cNvPr id="104" name="Rectangle 2"/>
          <p:cNvSpPr txBox="1">
            <a:spLocks/>
          </p:cNvSpPr>
          <p:nvPr/>
        </p:nvSpPr>
        <p:spPr bwMode="auto">
          <a:xfrm>
            <a:off x="1617663" y="-185738"/>
            <a:ext cx="6386512" cy="1143001"/>
          </a:xfrm>
          <a:prstGeom prst="rect">
            <a:avLst/>
          </a:prstGeom>
          <a:noFill/>
          <a:ln w="9525">
            <a:noFill/>
            <a:miter lim="800000"/>
            <a:headEnd/>
            <a:tailEnd/>
          </a:ln>
          <a:effectLst>
            <a:outerShdw blurRad="50800" dist="38100" dir="2700000" algn="tl" rotWithShape="0">
              <a:srgbClr val="000000">
                <a:alpha val="43000"/>
              </a:srgbClr>
            </a:outerShdw>
          </a:effectLst>
        </p:spPr>
        <p:txBody>
          <a:bodyPr lIns="91436" tIns="45716" rIns="91436" bIns="45716" anchor="ctr"/>
          <a:lstStyle/>
          <a:p>
            <a:pPr algn="ctr" eaLnBrk="0" hangingPunct="0">
              <a:buClr>
                <a:srgbClr val="063DE8"/>
              </a:buClr>
              <a:buFont typeface="Wingdings" pitchFamily="2" charset="2"/>
              <a:buNone/>
            </a:pPr>
            <a:r>
              <a:rPr lang="en-US">
                <a:solidFill>
                  <a:schemeClr val="bg1"/>
                </a:solidFill>
              </a:rPr>
              <a:t>Comparison of assembly results to reference genome annotation</a:t>
            </a:r>
          </a:p>
        </p:txBody>
      </p:sp>
      <p:sp>
        <p:nvSpPr>
          <p:cNvPr id="448526" name="TextBox 79"/>
          <p:cNvSpPr txBox="1">
            <a:spLocks noChangeArrowheads="1"/>
          </p:cNvSpPr>
          <p:nvPr/>
        </p:nvSpPr>
        <p:spPr bwMode="auto">
          <a:xfrm>
            <a:off x="390525" y="5080000"/>
            <a:ext cx="8351838" cy="830263"/>
          </a:xfrm>
          <a:prstGeom prst="rect">
            <a:avLst/>
          </a:prstGeom>
          <a:solidFill>
            <a:srgbClr val="FFFF00"/>
          </a:solidFill>
          <a:ln w="9525">
            <a:solidFill>
              <a:schemeClr val="tx1"/>
            </a:solidFill>
            <a:miter lim="800000"/>
            <a:headEnd/>
            <a:tailEnd/>
          </a:ln>
        </p:spPr>
        <p:txBody>
          <a:bodyPr>
            <a:spAutoFit/>
          </a:bodyPr>
          <a:lstStyle/>
          <a:p>
            <a:pPr eaLnBrk="0" hangingPunct="0">
              <a:buClr>
                <a:srgbClr val="063DE8"/>
              </a:buClr>
              <a:buFont typeface="Wingdings" pitchFamily="2" charset="2"/>
              <a:buNone/>
            </a:pPr>
            <a:r>
              <a:rPr lang="en-US" sz="2400" dirty="0" smtClean="0">
                <a:cs typeface="Arial" charset="0"/>
              </a:rPr>
              <a:t>Near-complete </a:t>
            </a:r>
            <a:r>
              <a:rPr lang="en-US" sz="2400" dirty="0">
                <a:cs typeface="Arial" charset="0"/>
              </a:rPr>
              <a:t>and </a:t>
            </a:r>
            <a:r>
              <a:rPr lang="en-US" sz="2400" dirty="0" smtClean="0">
                <a:cs typeface="Arial" charset="0"/>
              </a:rPr>
              <a:t>highly accurate </a:t>
            </a:r>
            <a:r>
              <a:rPr lang="en-US" sz="2400" dirty="0">
                <a:cs typeface="Arial" charset="0"/>
              </a:rPr>
              <a:t>assemblies are </a:t>
            </a:r>
            <a:r>
              <a:rPr lang="en-US" sz="2400" dirty="0" smtClean="0">
                <a:cs typeface="Arial" charset="0"/>
              </a:rPr>
              <a:t>possible </a:t>
            </a:r>
            <a:r>
              <a:rPr lang="en-US" sz="2400" dirty="0">
                <a:cs typeface="Arial" charset="0"/>
              </a:rPr>
              <a:t>using only short read data.</a:t>
            </a:r>
          </a:p>
        </p:txBody>
      </p:sp>
    </p:spTree>
    <p:custDataLst>
      <p:tags r:id="rId1"/>
    </p:custDataLst>
    <p:extLst>
      <p:ext uri="{BB962C8B-B14F-4D97-AF65-F5344CB8AC3E}">
        <p14:creationId xmlns:p14="http://schemas.microsoft.com/office/powerpoint/2010/main" val="2679642353"/>
      </p:ext>
    </p:extLst>
  </p:cSld>
  <p:clrMapOvr>
    <a:masterClrMapping/>
  </p:clrMapOvr>
  <p:transition xmlns:p14="http://schemas.microsoft.com/office/powerpoint/2010/main" spd="slow" advTm="3668"/>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4657" name="TextBox 40"/>
          <p:cNvSpPr txBox="1">
            <a:spLocks noChangeArrowheads="1"/>
          </p:cNvSpPr>
          <p:nvPr/>
        </p:nvSpPr>
        <p:spPr bwMode="auto">
          <a:xfrm>
            <a:off x="168275" y="906463"/>
            <a:ext cx="8756650" cy="641350"/>
          </a:xfrm>
          <a:prstGeom prst="rect">
            <a:avLst/>
          </a:prstGeom>
          <a:noFill/>
          <a:ln w="9525">
            <a:noFill/>
            <a:miter lim="800000"/>
            <a:headEnd/>
            <a:tailEnd/>
          </a:ln>
        </p:spPr>
        <p:txBody>
          <a:bodyPr lIns="91439" tIns="45719" rIns="91439" bIns="45719">
            <a:spAutoFit/>
          </a:bodyPr>
          <a:lstStyle/>
          <a:p>
            <a:pPr eaLnBrk="0" hangingPunct="0">
              <a:buClr>
                <a:srgbClr val="063DE8"/>
              </a:buClr>
              <a:buFont typeface="Wingdings" pitchFamily="2" charset="2"/>
              <a:buNone/>
            </a:pPr>
            <a:r>
              <a:rPr lang="en-US" sz="1800" dirty="0"/>
              <a:t>Long reads from “3</a:t>
            </a:r>
            <a:r>
              <a:rPr lang="en-US" sz="1800" baseline="30000" dirty="0"/>
              <a:t>rd</a:t>
            </a:r>
            <a:r>
              <a:rPr lang="en-US" sz="1800" dirty="0"/>
              <a:t> generation” Pacific </a:t>
            </a:r>
            <a:r>
              <a:rPr lang="en-US" sz="1800" dirty="0" smtClean="0"/>
              <a:t>Bioscience </a:t>
            </a:r>
            <a:r>
              <a:rPr lang="en-US" sz="1800" dirty="0"/>
              <a:t>sequencer </a:t>
            </a:r>
            <a:r>
              <a:rPr lang="en-US" sz="1800" dirty="0" smtClean="0"/>
              <a:t>have been very useful for </a:t>
            </a:r>
            <a:r>
              <a:rPr lang="en-US" sz="1800" dirty="0"/>
              <a:t>improving short-read based </a:t>
            </a:r>
            <a:r>
              <a:rPr lang="en-US" sz="1800" dirty="0" smtClean="0"/>
              <a:t>assemblies.</a:t>
            </a:r>
            <a:endParaRPr lang="en-US" sz="1800" dirty="0"/>
          </a:p>
        </p:txBody>
      </p:sp>
      <p:grpSp>
        <p:nvGrpSpPr>
          <p:cNvPr id="454658" name="Group 4"/>
          <p:cNvGrpSpPr>
            <a:grpSpLocks/>
          </p:cNvGrpSpPr>
          <p:nvPr/>
        </p:nvGrpSpPr>
        <p:grpSpPr bwMode="auto">
          <a:xfrm>
            <a:off x="346075" y="1666875"/>
            <a:ext cx="3227388" cy="2270125"/>
            <a:chOff x="2541" y="998"/>
            <a:chExt cx="3870" cy="3061"/>
          </a:xfrm>
        </p:grpSpPr>
        <p:pic>
          <p:nvPicPr>
            <p:cNvPr id="454670" name="Picture 42" descr="mappedSubreadRLHistogram.png"/>
            <p:cNvPicPr>
              <a:picLocks noChangeAspect="1"/>
            </p:cNvPicPr>
            <p:nvPr/>
          </p:nvPicPr>
          <p:blipFill>
            <a:blip r:embed="rId3"/>
            <a:srcRect l="12010" r="9560" b="9891"/>
            <a:stretch>
              <a:fillRect/>
            </a:stretch>
          </p:blipFill>
          <p:spPr bwMode="auto">
            <a:xfrm>
              <a:off x="3209" y="998"/>
              <a:ext cx="2844" cy="2451"/>
            </a:xfrm>
            <a:prstGeom prst="rect">
              <a:avLst/>
            </a:prstGeom>
            <a:noFill/>
            <a:ln w="9525">
              <a:noFill/>
              <a:miter lim="800000"/>
              <a:headEnd/>
              <a:tailEnd/>
            </a:ln>
          </p:spPr>
        </p:pic>
        <p:sp>
          <p:nvSpPr>
            <p:cNvPr id="454671" name="TextBox 43"/>
            <p:cNvSpPr txBox="1">
              <a:spLocks noChangeArrowheads="1"/>
            </p:cNvSpPr>
            <p:nvPr/>
          </p:nvSpPr>
          <p:spPr bwMode="auto">
            <a:xfrm>
              <a:off x="3457" y="2531"/>
              <a:ext cx="2954" cy="411"/>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400"/>
                <a:t>Maximum read length &gt;4kb</a:t>
              </a:r>
            </a:p>
          </p:txBody>
        </p:sp>
        <p:sp>
          <p:nvSpPr>
            <p:cNvPr id="454672" name="TextBox 6"/>
            <p:cNvSpPr txBox="1">
              <a:spLocks noChangeArrowheads="1"/>
            </p:cNvSpPr>
            <p:nvPr/>
          </p:nvSpPr>
          <p:spPr bwMode="auto">
            <a:xfrm>
              <a:off x="3455" y="3419"/>
              <a:ext cx="331"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1</a:t>
              </a:r>
            </a:p>
          </p:txBody>
        </p:sp>
        <p:sp>
          <p:nvSpPr>
            <p:cNvPr id="454673" name="TextBox 7"/>
            <p:cNvSpPr txBox="1">
              <a:spLocks noChangeArrowheads="1"/>
            </p:cNvSpPr>
            <p:nvPr/>
          </p:nvSpPr>
          <p:spPr bwMode="auto">
            <a:xfrm>
              <a:off x="4262" y="3419"/>
              <a:ext cx="331"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3</a:t>
              </a:r>
            </a:p>
          </p:txBody>
        </p:sp>
        <p:sp>
          <p:nvSpPr>
            <p:cNvPr id="454674" name="TextBox 8"/>
            <p:cNvSpPr txBox="1">
              <a:spLocks noChangeArrowheads="1"/>
            </p:cNvSpPr>
            <p:nvPr/>
          </p:nvSpPr>
          <p:spPr bwMode="auto">
            <a:xfrm>
              <a:off x="3856" y="3419"/>
              <a:ext cx="332"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2</a:t>
              </a:r>
            </a:p>
          </p:txBody>
        </p:sp>
        <p:sp>
          <p:nvSpPr>
            <p:cNvPr id="454675" name="TextBox 9"/>
            <p:cNvSpPr txBox="1">
              <a:spLocks noChangeArrowheads="1"/>
            </p:cNvSpPr>
            <p:nvPr/>
          </p:nvSpPr>
          <p:spPr bwMode="auto">
            <a:xfrm>
              <a:off x="4664" y="3419"/>
              <a:ext cx="331"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4</a:t>
              </a:r>
            </a:p>
          </p:txBody>
        </p:sp>
        <p:sp>
          <p:nvSpPr>
            <p:cNvPr id="454676" name="TextBox 10"/>
            <p:cNvSpPr txBox="1">
              <a:spLocks noChangeArrowheads="1"/>
            </p:cNvSpPr>
            <p:nvPr/>
          </p:nvSpPr>
          <p:spPr bwMode="auto">
            <a:xfrm>
              <a:off x="5065" y="3419"/>
              <a:ext cx="332"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5</a:t>
              </a:r>
            </a:p>
          </p:txBody>
        </p:sp>
        <p:sp>
          <p:nvSpPr>
            <p:cNvPr id="454677" name="TextBox 11"/>
            <p:cNvSpPr txBox="1">
              <a:spLocks noChangeArrowheads="1"/>
            </p:cNvSpPr>
            <p:nvPr/>
          </p:nvSpPr>
          <p:spPr bwMode="auto">
            <a:xfrm>
              <a:off x="5469" y="3419"/>
              <a:ext cx="331"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6</a:t>
              </a:r>
            </a:p>
          </p:txBody>
        </p:sp>
        <p:sp>
          <p:nvSpPr>
            <p:cNvPr id="454678" name="TextBox 12"/>
            <p:cNvSpPr txBox="1">
              <a:spLocks noChangeArrowheads="1"/>
            </p:cNvSpPr>
            <p:nvPr/>
          </p:nvSpPr>
          <p:spPr bwMode="auto">
            <a:xfrm>
              <a:off x="5872" y="3419"/>
              <a:ext cx="332"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7</a:t>
              </a:r>
            </a:p>
          </p:txBody>
        </p:sp>
        <p:sp>
          <p:nvSpPr>
            <p:cNvPr id="454679" name="Rectangle 13"/>
            <p:cNvSpPr>
              <a:spLocks noChangeArrowheads="1"/>
            </p:cNvSpPr>
            <p:nvPr/>
          </p:nvSpPr>
          <p:spPr bwMode="auto">
            <a:xfrm>
              <a:off x="3748" y="3590"/>
              <a:ext cx="1978" cy="469"/>
            </a:xfrm>
            <a:prstGeom prst="rect">
              <a:avLst/>
            </a:prstGeom>
            <a:noFill/>
            <a:ln w="9525">
              <a:noFill/>
              <a:miter lim="800000"/>
              <a:headEnd/>
              <a:tailEnd/>
            </a:ln>
          </p:spPr>
          <p:txBody>
            <a:bodyPr wrap="none" lIns="91439" tIns="45719" rIns="91439" bIns="45719">
              <a:spAutoFit/>
            </a:bodyPr>
            <a:lstStyle/>
            <a:p>
              <a:pPr algn="ctr" eaLnBrk="0" hangingPunct="0">
                <a:lnSpc>
                  <a:spcPct val="120000"/>
                </a:lnSpc>
                <a:spcBef>
                  <a:spcPct val="50000"/>
                </a:spcBef>
                <a:buClr>
                  <a:srgbClr val="063DE8"/>
                </a:buClr>
                <a:buFont typeface="Wingdings" pitchFamily="2" charset="2"/>
                <a:buNone/>
              </a:pPr>
              <a:r>
                <a:rPr lang="en-US" sz="1400">
                  <a:solidFill>
                    <a:srgbClr val="000000"/>
                  </a:solidFill>
                </a:rPr>
                <a:t>Read length (Kb) </a:t>
              </a:r>
              <a:endParaRPr lang="en-US" sz="1400"/>
            </a:p>
          </p:txBody>
        </p:sp>
        <p:sp>
          <p:nvSpPr>
            <p:cNvPr id="454680" name="TextBox 14"/>
            <p:cNvSpPr txBox="1">
              <a:spLocks noChangeArrowheads="1"/>
            </p:cNvSpPr>
            <p:nvPr/>
          </p:nvSpPr>
          <p:spPr bwMode="auto">
            <a:xfrm>
              <a:off x="2644" y="2991"/>
              <a:ext cx="717"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2,000</a:t>
              </a:r>
            </a:p>
          </p:txBody>
        </p:sp>
        <p:sp>
          <p:nvSpPr>
            <p:cNvPr id="454681" name="TextBox 15"/>
            <p:cNvSpPr txBox="1">
              <a:spLocks noChangeArrowheads="1"/>
            </p:cNvSpPr>
            <p:nvPr/>
          </p:nvSpPr>
          <p:spPr bwMode="auto">
            <a:xfrm>
              <a:off x="2644" y="2679"/>
              <a:ext cx="717" cy="391"/>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4,000</a:t>
              </a:r>
            </a:p>
          </p:txBody>
        </p:sp>
        <p:sp>
          <p:nvSpPr>
            <p:cNvPr id="454682" name="TextBox 16"/>
            <p:cNvSpPr txBox="1">
              <a:spLocks noChangeArrowheads="1"/>
            </p:cNvSpPr>
            <p:nvPr/>
          </p:nvSpPr>
          <p:spPr bwMode="auto">
            <a:xfrm>
              <a:off x="2644" y="2368"/>
              <a:ext cx="717"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6,000</a:t>
              </a:r>
            </a:p>
          </p:txBody>
        </p:sp>
        <p:sp>
          <p:nvSpPr>
            <p:cNvPr id="454683" name="TextBox 17"/>
            <p:cNvSpPr txBox="1">
              <a:spLocks noChangeArrowheads="1"/>
            </p:cNvSpPr>
            <p:nvPr/>
          </p:nvSpPr>
          <p:spPr bwMode="auto">
            <a:xfrm>
              <a:off x="2644" y="2056"/>
              <a:ext cx="717" cy="391"/>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8,000</a:t>
              </a:r>
            </a:p>
          </p:txBody>
        </p:sp>
        <p:sp>
          <p:nvSpPr>
            <p:cNvPr id="454684" name="TextBox 18"/>
            <p:cNvSpPr txBox="1">
              <a:spLocks noChangeArrowheads="1"/>
            </p:cNvSpPr>
            <p:nvPr/>
          </p:nvSpPr>
          <p:spPr bwMode="auto">
            <a:xfrm>
              <a:off x="2541" y="1743"/>
              <a:ext cx="828"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10,000</a:t>
              </a:r>
            </a:p>
          </p:txBody>
        </p:sp>
        <p:sp>
          <p:nvSpPr>
            <p:cNvPr id="454685" name="TextBox 19"/>
            <p:cNvSpPr txBox="1">
              <a:spLocks noChangeArrowheads="1"/>
            </p:cNvSpPr>
            <p:nvPr/>
          </p:nvSpPr>
          <p:spPr bwMode="auto">
            <a:xfrm>
              <a:off x="2541" y="1433"/>
              <a:ext cx="828" cy="391"/>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12,000</a:t>
              </a:r>
            </a:p>
          </p:txBody>
        </p:sp>
        <p:sp>
          <p:nvSpPr>
            <p:cNvPr id="454686" name="TextBox 20"/>
            <p:cNvSpPr txBox="1">
              <a:spLocks noChangeArrowheads="1"/>
            </p:cNvSpPr>
            <p:nvPr/>
          </p:nvSpPr>
          <p:spPr bwMode="auto">
            <a:xfrm>
              <a:off x="2541" y="1120"/>
              <a:ext cx="828" cy="392"/>
            </a:xfrm>
            <a:prstGeom prst="rect">
              <a:avLst/>
            </a:prstGeom>
            <a:noFill/>
            <a:ln w="9525">
              <a:noFill/>
              <a:miter lim="800000"/>
              <a:headEnd/>
              <a:tailEnd/>
            </a:ln>
          </p:spPr>
          <p:txBody>
            <a:bodyPr wrap="none" lIns="91439" tIns="45719" rIns="91439" bIns="45719">
              <a:spAutoFit/>
            </a:bodyPr>
            <a:lstStyle/>
            <a:p>
              <a:pPr algn="ctr" eaLnBrk="0" hangingPunct="0">
                <a:buClr>
                  <a:srgbClr val="063DE8"/>
                </a:buClr>
                <a:buFont typeface="Wingdings" pitchFamily="2" charset="2"/>
                <a:buNone/>
              </a:pPr>
              <a:r>
                <a:rPr lang="en-US" sz="1300"/>
                <a:t>14,000</a:t>
              </a:r>
            </a:p>
          </p:txBody>
        </p:sp>
        <p:sp>
          <p:nvSpPr>
            <p:cNvPr id="454687" name="Rectangle 22"/>
            <p:cNvSpPr>
              <a:spLocks noChangeArrowheads="1"/>
            </p:cNvSpPr>
            <p:nvPr/>
          </p:nvSpPr>
          <p:spPr bwMode="auto">
            <a:xfrm>
              <a:off x="3565" y="1373"/>
              <a:ext cx="2425" cy="698"/>
            </a:xfrm>
            <a:prstGeom prst="rect">
              <a:avLst/>
            </a:prstGeom>
            <a:noFill/>
            <a:ln w="9525">
              <a:noFill/>
              <a:miter lim="800000"/>
              <a:headEnd/>
              <a:tailEnd/>
            </a:ln>
          </p:spPr>
          <p:txBody>
            <a:bodyPr lIns="91439" tIns="45719" rIns="91439" bIns="45719">
              <a:spAutoFit/>
            </a:bodyPr>
            <a:lstStyle/>
            <a:p>
              <a:pPr algn="ctr" eaLnBrk="0" hangingPunct="0">
                <a:buClr>
                  <a:srgbClr val="063DE8"/>
                </a:buClr>
                <a:buFont typeface="Wingdings" pitchFamily="2" charset="2"/>
                <a:buNone/>
              </a:pPr>
              <a:r>
                <a:rPr lang="en-US" sz="1400">
                  <a:solidFill>
                    <a:srgbClr val="000000"/>
                  </a:solidFill>
                </a:rPr>
                <a:t>Mean read length = 1080bp</a:t>
              </a:r>
            </a:p>
          </p:txBody>
        </p:sp>
        <p:cxnSp>
          <p:nvCxnSpPr>
            <p:cNvPr id="28" name="Straight Arrow Connector 27"/>
            <p:cNvCxnSpPr>
              <a:stCxn id="454671" idx="2"/>
            </p:cNvCxnSpPr>
            <p:nvPr/>
          </p:nvCxnSpPr>
          <p:spPr bwMode="auto">
            <a:xfrm>
              <a:off x="4934" y="2788"/>
              <a:ext cx="8" cy="505"/>
            </a:xfrm>
            <a:prstGeom prst="straightConnector1">
              <a:avLst/>
            </a:pr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arrow"/>
            </a:ln>
            <a:effectLst/>
          </p:spPr>
        </p:cxnSp>
      </p:grpSp>
      <p:sp>
        <p:nvSpPr>
          <p:cNvPr id="454659" name="Rectangle 24"/>
          <p:cNvSpPr>
            <a:spLocks noGrp="1"/>
          </p:cNvSpPr>
          <p:nvPr>
            <p:ph type="title" idx="4294967295"/>
          </p:nvPr>
        </p:nvSpPr>
        <p:spPr>
          <a:xfrm>
            <a:off x="914400" y="-174625"/>
            <a:ext cx="8229600" cy="1143000"/>
          </a:xfrm>
          <a:noFill/>
        </p:spPr>
        <p:txBody>
          <a:bodyPr/>
          <a:lstStyle/>
          <a:p>
            <a:pPr eaLnBrk="1" hangingPunct="1"/>
            <a:r>
              <a:rPr lang="en-US" dirty="0" smtClean="0">
                <a:effectLst/>
                <a:latin typeface="Arial" charset="0"/>
                <a:cs typeface="Arial" charset="0"/>
              </a:rPr>
              <a:t>Pacific Biosciences Sequencer</a:t>
            </a:r>
          </a:p>
        </p:txBody>
      </p:sp>
      <p:sp>
        <p:nvSpPr>
          <p:cNvPr id="454660" name="Text Box 27"/>
          <p:cNvSpPr txBox="1">
            <a:spLocks noChangeArrowheads="1"/>
          </p:cNvSpPr>
          <p:nvPr/>
        </p:nvSpPr>
        <p:spPr bwMode="auto">
          <a:xfrm>
            <a:off x="911225" y="1554163"/>
            <a:ext cx="1989138" cy="298543"/>
          </a:xfrm>
          <a:prstGeom prst="rect">
            <a:avLst/>
          </a:prstGeom>
          <a:noFill/>
          <a:ln w="12700" algn="ctr">
            <a:noFill/>
            <a:miter lim="800000"/>
            <a:headEnd/>
            <a:tailEnd/>
          </a:ln>
        </p:spPr>
        <p:txBody>
          <a:bodyPr lIns="82296" tIns="41148" rIns="82296" bIns="41148">
            <a:spAutoFit/>
          </a:bodyPr>
          <a:lstStyle/>
          <a:p>
            <a:pPr algn="ctr" defTabSz="822325">
              <a:spcBef>
                <a:spcPct val="50000"/>
              </a:spcBef>
            </a:pPr>
            <a:r>
              <a:rPr lang="en-US" sz="1400" dirty="0" smtClean="0"/>
              <a:t>“Early </a:t>
            </a:r>
            <a:r>
              <a:rPr lang="en-US" sz="1400" dirty="0"/>
              <a:t>data</a:t>
            </a:r>
          </a:p>
        </p:txBody>
      </p:sp>
      <p:sp>
        <p:nvSpPr>
          <p:cNvPr id="454661" name="TextBox 25"/>
          <p:cNvSpPr txBox="1">
            <a:spLocks noChangeArrowheads="1"/>
          </p:cNvSpPr>
          <p:nvPr/>
        </p:nvSpPr>
        <p:spPr bwMode="auto">
          <a:xfrm>
            <a:off x="0" y="4286250"/>
            <a:ext cx="3387725" cy="1981200"/>
          </a:xfrm>
          <a:prstGeom prst="rect">
            <a:avLst/>
          </a:prstGeom>
          <a:noFill/>
          <a:ln w="38100">
            <a:noFill/>
            <a:miter lim="800000"/>
            <a:headEnd/>
            <a:tailEnd/>
          </a:ln>
        </p:spPr>
        <p:txBody>
          <a:bodyPr>
            <a:spAutoFit/>
          </a:bodyPr>
          <a:lstStyle/>
          <a:p>
            <a:pPr eaLnBrk="0" hangingPunct="0">
              <a:buClr>
                <a:srgbClr val="063DE8"/>
              </a:buClr>
              <a:buFont typeface="Wingdings" pitchFamily="2" charset="2"/>
              <a:buNone/>
            </a:pPr>
            <a:r>
              <a:rPr lang="en-US" sz="2400" u="sng">
                <a:solidFill>
                  <a:srgbClr val="008000"/>
                </a:solidFill>
                <a:cs typeface="Arial" charset="0"/>
              </a:rPr>
              <a:t>Low coverage bias</a:t>
            </a:r>
          </a:p>
          <a:p>
            <a:pPr eaLnBrk="0" hangingPunct="0">
              <a:buClr>
                <a:srgbClr val="063DE8"/>
              </a:buClr>
              <a:buFont typeface="Wingdings" pitchFamily="2" charset="2"/>
              <a:buNone/>
            </a:pPr>
            <a:r>
              <a:rPr lang="en-US" sz="2000" i="1">
                <a:solidFill>
                  <a:srgbClr val="008000"/>
                </a:solidFill>
                <a:cs typeface="Arial" charset="0"/>
              </a:rPr>
              <a:t>Reduced sensitivity to G+C rich regions compared to illumina chemistry</a:t>
            </a:r>
          </a:p>
          <a:p>
            <a:pPr eaLnBrk="0" hangingPunct="0">
              <a:buClr>
                <a:srgbClr val="063DE8"/>
              </a:buClr>
              <a:buFont typeface="Wingdings" pitchFamily="2" charset="2"/>
              <a:buNone/>
            </a:pPr>
            <a:endParaRPr lang="en-US" sz="2000" i="1">
              <a:solidFill>
                <a:srgbClr val="008000"/>
              </a:solidFill>
              <a:cs typeface="Arial" charset="0"/>
            </a:endParaRPr>
          </a:p>
        </p:txBody>
      </p:sp>
      <p:sp>
        <p:nvSpPr>
          <p:cNvPr id="454662" name="TextBox 26"/>
          <p:cNvSpPr txBox="1">
            <a:spLocks noChangeArrowheads="1"/>
          </p:cNvSpPr>
          <p:nvPr/>
        </p:nvSpPr>
        <p:spPr bwMode="auto">
          <a:xfrm>
            <a:off x="6396039" y="4260850"/>
            <a:ext cx="2747962" cy="2000548"/>
          </a:xfrm>
          <a:prstGeom prst="rect">
            <a:avLst/>
          </a:prstGeom>
          <a:noFill/>
          <a:ln w="38100">
            <a:noFill/>
            <a:miter lim="800000"/>
            <a:headEnd/>
            <a:tailEnd/>
          </a:ln>
        </p:spPr>
        <p:txBody>
          <a:bodyPr wrap="square">
            <a:spAutoFit/>
          </a:bodyPr>
          <a:lstStyle/>
          <a:p>
            <a:pPr eaLnBrk="0" hangingPunct="0">
              <a:buClr>
                <a:srgbClr val="063DE8"/>
              </a:buClr>
              <a:buFont typeface="Wingdings" pitchFamily="2" charset="2"/>
              <a:buNone/>
            </a:pPr>
            <a:r>
              <a:rPr lang="en-US" sz="2400" u="sng" dirty="0">
                <a:solidFill>
                  <a:srgbClr val="FF0000"/>
                </a:solidFill>
                <a:cs typeface="Arial" charset="0"/>
              </a:rPr>
              <a:t>High error rate</a:t>
            </a:r>
          </a:p>
          <a:p>
            <a:pPr eaLnBrk="0" hangingPunct="0">
              <a:buClr>
                <a:srgbClr val="063DE8"/>
              </a:buClr>
              <a:buFont typeface="Wingdings" pitchFamily="2" charset="2"/>
              <a:buNone/>
            </a:pPr>
            <a:r>
              <a:rPr lang="en-US" sz="2000" i="1" dirty="0">
                <a:solidFill>
                  <a:srgbClr val="FF0000"/>
                </a:solidFill>
                <a:cs typeface="Arial" charset="0"/>
              </a:rPr>
              <a:t>Up to 15% error </a:t>
            </a:r>
            <a:r>
              <a:rPr lang="en-US" sz="2000" i="1" dirty="0" smtClean="0">
                <a:solidFill>
                  <a:srgbClr val="FF0000"/>
                </a:solidFill>
                <a:cs typeface="Arial" charset="0"/>
              </a:rPr>
              <a:t>rate, </a:t>
            </a:r>
            <a:endParaRPr lang="en-US" sz="2000" i="1" dirty="0">
              <a:solidFill>
                <a:srgbClr val="FF0000"/>
              </a:solidFill>
              <a:cs typeface="Arial" charset="0"/>
            </a:endParaRPr>
          </a:p>
          <a:p>
            <a:pPr eaLnBrk="0" hangingPunct="0">
              <a:buClr>
                <a:srgbClr val="063DE8"/>
              </a:buClr>
              <a:buFont typeface="Wingdings" pitchFamily="2" charset="2"/>
              <a:buNone/>
            </a:pPr>
            <a:r>
              <a:rPr lang="en-US" sz="2000" i="1" dirty="0" smtClean="0">
                <a:solidFill>
                  <a:srgbClr val="FF0000"/>
                </a:solidFill>
                <a:cs typeface="Arial" charset="0"/>
              </a:rPr>
              <a:t>dominated by indels</a:t>
            </a:r>
          </a:p>
          <a:p>
            <a:pPr eaLnBrk="0" hangingPunct="0">
              <a:buClr>
                <a:srgbClr val="063DE8"/>
              </a:buClr>
              <a:buFont typeface="Wingdings" pitchFamily="2" charset="2"/>
              <a:buNone/>
            </a:pPr>
            <a:r>
              <a:rPr lang="en-US" sz="2000" i="1" dirty="0" smtClean="0">
                <a:solidFill>
                  <a:srgbClr val="FF0000"/>
                </a:solidFill>
                <a:cs typeface="Arial" charset="0"/>
              </a:rPr>
              <a:t>(but a single read can be sequenced multiple times)</a:t>
            </a:r>
            <a:endParaRPr lang="en-US" sz="2000" i="1" dirty="0">
              <a:solidFill>
                <a:srgbClr val="FF0000"/>
              </a:solidFill>
              <a:cs typeface="Arial" charset="0"/>
            </a:endParaRPr>
          </a:p>
        </p:txBody>
      </p:sp>
      <p:pic>
        <p:nvPicPr>
          <p:cNvPr id="454663" name="Picture 34" descr="test"/>
          <p:cNvPicPr>
            <a:picLocks noChangeAspect="1" noChangeArrowheads="1"/>
          </p:cNvPicPr>
          <p:nvPr/>
        </p:nvPicPr>
        <p:blipFill>
          <a:blip r:embed="rId4"/>
          <a:srcRect/>
          <a:stretch>
            <a:fillRect/>
          </a:stretch>
        </p:blipFill>
        <p:spPr bwMode="auto">
          <a:xfrm>
            <a:off x="5246688" y="1635125"/>
            <a:ext cx="3046412" cy="2136775"/>
          </a:xfrm>
          <a:prstGeom prst="rect">
            <a:avLst/>
          </a:prstGeom>
          <a:noFill/>
          <a:ln w="9525">
            <a:noFill/>
            <a:miter lim="800000"/>
            <a:headEnd/>
            <a:tailEnd/>
          </a:ln>
        </p:spPr>
      </p:pic>
      <p:sp>
        <p:nvSpPr>
          <p:cNvPr id="454664" name="Text Box 36"/>
          <p:cNvSpPr txBox="1">
            <a:spLocks noChangeArrowheads="1"/>
          </p:cNvSpPr>
          <p:nvPr/>
        </p:nvSpPr>
        <p:spPr bwMode="auto">
          <a:xfrm>
            <a:off x="6042820" y="1482725"/>
            <a:ext cx="1727200" cy="304800"/>
          </a:xfrm>
          <a:prstGeom prst="rect">
            <a:avLst/>
          </a:prstGeom>
          <a:noFill/>
          <a:ln w="9525">
            <a:noFill/>
            <a:miter lim="800000"/>
            <a:headEnd/>
            <a:tailEnd/>
          </a:ln>
        </p:spPr>
        <p:txBody>
          <a:bodyPr>
            <a:spAutoFit/>
          </a:bodyPr>
          <a:lstStyle/>
          <a:p>
            <a:pPr>
              <a:spcBef>
                <a:spcPct val="50000"/>
              </a:spcBef>
            </a:pPr>
            <a:r>
              <a:rPr lang="en-US" sz="1400" dirty="0"/>
              <a:t>Late April 2012</a:t>
            </a:r>
          </a:p>
        </p:txBody>
      </p:sp>
      <p:sp>
        <p:nvSpPr>
          <p:cNvPr id="454665" name="Text Box 57"/>
          <p:cNvSpPr txBox="1">
            <a:spLocks noChangeArrowheads="1"/>
          </p:cNvSpPr>
          <p:nvPr/>
        </p:nvSpPr>
        <p:spPr bwMode="auto">
          <a:xfrm>
            <a:off x="6451600" y="1816100"/>
            <a:ext cx="1638300" cy="517525"/>
          </a:xfrm>
          <a:prstGeom prst="rect">
            <a:avLst/>
          </a:prstGeom>
          <a:noFill/>
          <a:ln w="9525">
            <a:noFill/>
            <a:miter lim="800000"/>
            <a:headEnd/>
            <a:tailEnd/>
          </a:ln>
        </p:spPr>
        <p:txBody>
          <a:bodyPr>
            <a:spAutoFit/>
          </a:bodyPr>
          <a:lstStyle/>
          <a:p>
            <a:pPr>
              <a:spcBef>
                <a:spcPct val="50000"/>
              </a:spcBef>
            </a:pPr>
            <a:r>
              <a:rPr lang="en-US" sz="1400" dirty="0"/>
              <a:t>Mean read length = 2743 </a:t>
            </a:r>
            <a:r>
              <a:rPr lang="en-US" sz="1400" dirty="0" err="1"/>
              <a:t>bp</a:t>
            </a:r>
            <a:endParaRPr lang="en-US" sz="1400" dirty="0"/>
          </a:p>
        </p:txBody>
      </p:sp>
      <p:pic>
        <p:nvPicPr>
          <p:cNvPr id="454666" name="Picture 34" descr="IGBF"/>
          <p:cNvPicPr>
            <a:picLocks noChangeAspect="1" noChangeArrowheads="1"/>
          </p:cNvPicPr>
          <p:nvPr/>
        </p:nvPicPr>
        <p:blipFill>
          <a:blip r:embed="rId5"/>
          <a:srcRect/>
          <a:stretch>
            <a:fillRect/>
          </a:stretch>
        </p:blipFill>
        <p:spPr bwMode="auto">
          <a:xfrm>
            <a:off x="3441700" y="4229100"/>
            <a:ext cx="2921000" cy="2124075"/>
          </a:xfrm>
          <a:prstGeom prst="rect">
            <a:avLst/>
          </a:prstGeom>
          <a:noFill/>
          <a:ln w="9525">
            <a:noFill/>
            <a:miter lim="800000"/>
            <a:headEnd/>
            <a:tailEnd/>
          </a:ln>
        </p:spPr>
      </p:pic>
      <p:sp>
        <p:nvSpPr>
          <p:cNvPr id="454667" name="Text Box 35"/>
          <p:cNvSpPr txBox="1">
            <a:spLocks noChangeArrowheads="1"/>
          </p:cNvSpPr>
          <p:nvPr/>
        </p:nvSpPr>
        <p:spPr bwMode="auto">
          <a:xfrm>
            <a:off x="3708400" y="6311900"/>
            <a:ext cx="3149600" cy="304800"/>
          </a:xfrm>
          <a:prstGeom prst="rect">
            <a:avLst/>
          </a:prstGeom>
          <a:noFill/>
          <a:ln w="9525">
            <a:noFill/>
            <a:miter lim="800000"/>
            <a:headEnd/>
            <a:tailEnd/>
          </a:ln>
        </p:spPr>
        <p:txBody>
          <a:bodyPr>
            <a:spAutoFit/>
          </a:bodyPr>
          <a:lstStyle/>
          <a:p>
            <a:pPr>
              <a:spcBef>
                <a:spcPct val="50000"/>
              </a:spcBef>
            </a:pPr>
            <a:r>
              <a:rPr lang="en-US" sz="1400"/>
              <a:t>GC% of 100 base windows</a:t>
            </a:r>
          </a:p>
        </p:txBody>
      </p:sp>
      <p:sp>
        <p:nvSpPr>
          <p:cNvPr id="454668" name="Text Box 36"/>
          <p:cNvSpPr txBox="1">
            <a:spLocks noChangeArrowheads="1"/>
          </p:cNvSpPr>
          <p:nvPr/>
        </p:nvSpPr>
        <p:spPr bwMode="auto">
          <a:xfrm rot="-5400000">
            <a:off x="1408113" y="4646613"/>
            <a:ext cx="3784600" cy="304800"/>
          </a:xfrm>
          <a:prstGeom prst="rect">
            <a:avLst/>
          </a:prstGeom>
          <a:noFill/>
          <a:ln w="9525">
            <a:noFill/>
            <a:miter lim="800000"/>
            <a:headEnd/>
            <a:tailEnd/>
          </a:ln>
        </p:spPr>
        <p:txBody>
          <a:bodyPr>
            <a:spAutoFit/>
          </a:bodyPr>
          <a:lstStyle/>
          <a:p>
            <a:pPr>
              <a:spcBef>
                <a:spcPct val="50000"/>
              </a:spcBef>
            </a:pPr>
            <a:r>
              <a:rPr lang="en-US" sz="1400"/>
              <a:t>Fraction of normalized coverage</a:t>
            </a:r>
          </a:p>
        </p:txBody>
      </p:sp>
      <p:sp>
        <p:nvSpPr>
          <p:cNvPr id="454669" name="Text Box 57"/>
          <p:cNvSpPr txBox="1">
            <a:spLocks noChangeArrowheads="1"/>
          </p:cNvSpPr>
          <p:nvPr/>
        </p:nvSpPr>
        <p:spPr bwMode="auto">
          <a:xfrm rot="-5400000">
            <a:off x="-660400" y="2438400"/>
            <a:ext cx="1866900" cy="304800"/>
          </a:xfrm>
          <a:prstGeom prst="rect">
            <a:avLst/>
          </a:prstGeom>
          <a:noFill/>
          <a:ln w="9525" algn="ctr">
            <a:noFill/>
            <a:miter lim="800000"/>
            <a:headEnd/>
            <a:tailEnd/>
          </a:ln>
        </p:spPr>
        <p:txBody>
          <a:bodyPr>
            <a:spAutoFit/>
          </a:bodyPr>
          <a:lstStyle/>
          <a:p>
            <a:pPr algn="ctr">
              <a:spcBef>
                <a:spcPct val="50000"/>
              </a:spcBef>
            </a:pPr>
            <a:r>
              <a:rPr lang="en-US" sz="1400"/>
              <a:t>Number of reads</a:t>
            </a:r>
          </a:p>
        </p:txBody>
      </p:sp>
    </p:spTree>
    <p:extLst>
      <p:ext uri="{BB962C8B-B14F-4D97-AF65-F5344CB8AC3E}">
        <p14:creationId xmlns:p14="http://schemas.microsoft.com/office/powerpoint/2010/main" val="40547361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kb PacBio Library</a:t>
            </a:r>
            <a:endParaRPr lang="en-US" dirty="0"/>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4027" y="1004341"/>
            <a:ext cx="6219252" cy="4664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1924443019"/>
              </p:ext>
            </p:extLst>
          </p:nvPr>
        </p:nvGraphicFramePr>
        <p:xfrm>
          <a:off x="520908" y="5802443"/>
          <a:ext cx="8229600" cy="624840"/>
        </p:xfrm>
        <a:graphic>
          <a:graphicData uri="http://schemas.openxmlformats.org/drawingml/2006/table">
            <a:tbl>
              <a:tblPr/>
              <a:tblGrid>
                <a:gridCol w="2438400"/>
                <a:gridCol w="1676400"/>
                <a:gridCol w="2286000"/>
                <a:gridCol w="1828800"/>
              </a:tblGrid>
              <a:tr h="0">
                <a:tc>
                  <a:txBody>
                    <a:bodyPr/>
                    <a:lstStyle/>
                    <a:p>
                      <a:pPr algn="l" fontAlgn="ctr"/>
                      <a:r>
                        <a:rPr lang="en-US" b="0" dirty="0">
                          <a:effectLst/>
                          <a:latin typeface="inherit"/>
                        </a:rPr>
                        <a:t>Mean </a:t>
                      </a:r>
                      <a:r>
                        <a:rPr lang="en-US" b="0" dirty="0" err="1">
                          <a:effectLst/>
                          <a:latin typeface="inherit"/>
                        </a:rPr>
                        <a:t>Subread</a:t>
                      </a:r>
                      <a:r>
                        <a:rPr lang="en-US" b="0" dirty="0">
                          <a:effectLst/>
                          <a:latin typeface="inherit"/>
                        </a:rPr>
                        <a:t> </a:t>
                      </a:r>
                      <a:r>
                        <a:rPr lang="en-US" b="0" dirty="0" smtClean="0">
                          <a:effectLst/>
                          <a:latin typeface="inherit"/>
                        </a:rPr>
                        <a:t>Length</a:t>
                      </a:r>
                      <a:endParaRPr lang="en-US" b="0" dirty="0">
                        <a:effectLst/>
                        <a:latin typeface="inherit"/>
                      </a:endParaRPr>
                    </a:p>
                  </a:txBody>
                  <a:tcPr marL="76200" marR="76200" marT="19050" marB="19050" anchor="ctr">
                    <a:lnL>
                      <a:noFill/>
                    </a:lnL>
                    <a:lnR>
                      <a:noFill/>
                    </a:lnR>
                    <a:lnT>
                      <a:noFill/>
                    </a:lnT>
                    <a:lnB>
                      <a:noFill/>
                    </a:lnB>
                    <a:solidFill>
                      <a:srgbClr val="687D8C"/>
                    </a:solidFill>
                  </a:tcPr>
                </a:tc>
                <a:tc>
                  <a:txBody>
                    <a:bodyPr/>
                    <a:lstStyle/>
                    <a:p>
                      <a:pPr algn="r" fontAlgn="ctr"/>
                      <a:r>
                        <a:rPr lang="en-US" b="0" dirty="0">
                          <a:effectLst/>
                          <a:latin typeface="inherit"/>
                        </a:rPr>
                        <a:t>5,427</a:t>
                      </a:r>
                    </a:p>
                  </a:txBody>
                  <a:tcPr marL="76200" marR="76200" marT="19050" marB="19050" anchor="ctr">
                    <a:lnL>
                      <a:noFill/>
                    </a:lnL>
                    <a:lnR>
                      <a:noFill/>
                    </a:lnR>
                    <a:lnT>
                      <a:noFill/>
                    </a:lnT>
                    <a:lnB>
                      <a:noFill/>
                    </a:lnB>
                    <a:solidFill>
                      <a:srgbClr val="687D8C"/>
                    </a:solidFill>
                  </a:tcPr>
                </a:tc>
                <a:tc>
                  <a:txBody>
                    <a:bodyPr/>
                    <a:lstStyle/>
                    <a:p>
                      <a:pPr algn="l" fontAlgn="ctr"/>
                      <a:r>
                        <a:rPr lang="en-US" b="0" dirty="0" smtClean="0">
                          <a:effectLst/>
                          <a:latin typeface="inherit"/>
                        </a:rPr>
                        <a:t>   L50</a:t>
                      </a:r>
                      <a:endParaRPr lang="en-US" b="0" dirty="0">
                        <a:effectLst/>
                        <a:latin typeface="inherit"/>
                      </a:endParaRPr>
                    </a:p>
                  </a:txBody>
                  <a:tcPr marL="76200" marR="76200" marT="19050" marB="19050" anchor="ctr">
                    <a:lnL>
                      <a:noFill/>
                    </a:lnL>
                    <a:lnR>
                      <a:noFill/>
                    </a:lnR>
                    <a:lnT>
                      <a:noFill/>
                    </a:lnT>
                    <a:lnB>
                      <a:noFill/>
                    </a:lnB>
                    <a:solidFill>
                      <a:srgbClr val="687D8C"/>
                    </a:solidFill>
                  </a:tcPr>
                </a:tc>
                <a:tc>
                  <a:txBody>
                    <a:bodyPr/>
                    <a:lstStyle/>
                    <a:p>
                      <a:pPr algn="r" fontAlgn="ctr"/>
                      <a:r>
                        <a:rPr lang="en-US" b="0" dirty="0">
                          <a:effectLst/>
                          <a:latin typeface="inherit"/>
                        </a:rPr>
                        <a:t>7,850</a:t>
                      </a:r>
                    </a:p>
                  </a:txBody>
                  <a:tcPr marL="76200" marR="76200" marT="19050" marB="19050" anchor="ctr">
                    <a:lnL>
                      <a:noFill/>
                    </a:lnL>
                    <a:lnR>
                      <a:noFill/>
                    </a:lnR>
                    <a:lnT>
                      <a:noFill/>
                    </a:lnT>
                    <a:lnB>
                      <a:noFill/>
                    </a:lnB>
                    <a:solidFill>
                      <a:srgbClr val="687D8C"/>
                    </a:solidFill>
                  </a:tcPr>
                </a:tc>
              </a:tr>
              <a:tr h="0">
                <a:tc>
                  <a:txBody>
                    <a:bodyPr/>
                    <a:lstStyle/>
                    <a:p>
                      <a:pPr algn="l" fontAlgn="ctr"/>
                      <a:r>
                        <a:rPr lang="en-US" b="0" dirty="0" smtClean="0">
                          <a:effectLst/>
                          <a:latin typeface="inherit"/>
                        </a:rPr>
                        <a:t>Number of Bases</a:t>
                      </a:r>
                      <a:endParaRPr lang="en-US" b="0" dirty="0">
                        <a:effectLst/>
                        <a:latin typeface="inherit"/>
                      </a:endParaRPr>
                    </a:p>
                  </a:txBody>
                  <a:tcPr marL="76200" marR="76200" marT="19050" marB="19050" anchor="ctr">
                    <a:lnL>
                      <a:noFill/>
                    </a:lnL>
                    <a:lnR>
                      <a:noFill/>
                    </a:lnR>
                    <a:lnT>
                      <a:noFill/>
                    </a:lnT>
                    <a:lnB>
                      <a:noFill/>
                    </a:lnB>
                    <a:solidFill>
                      <a:srgbClr val="687D8C"/>
                    </a:solidFill>
                  </a:tcPr>
                </a:tc>
                <a:tc>
                  <a:txBody>
                    <a:bodyPr/>
                    <a:lstStyle/>
                    <a:p>
                      <a:pPr algn="r" fontAlgn="ctr"/>
                      <a:r>
                        <a:rPr lang="en-US" b="0">
                          <a:effectLst/>
                          <a:latin typeface="inherit"/>
                        </a:rPr>
                        <a:t>2,945,151,212</a:t>
                      </a:r>
                    </a:p>
                  </a:txBody>
                  <a:tcPr marL="76200" marR="76200" marT="19050" marB="19050" anchor="ctr">
                    <a:lnL>
                      <a:noFill/>
                    </a:lnL>
                    <a:lnR>
                      <a:noFill/>
                    </a:lnR>
                    <a:lnT>
                      <a:noFill/>
                    </a:lnT>
                    <a:lnB>
                      <a:noFill/>
                    </a:lnB>
                    <a:solidFill>
                      <a:srgbClr val="687D8C"/>
                    </a:solidFill>
                  </a:tcPr>
                </a:tc>
                <a:tc>
                  <a:txBody>
                    <a:bodyPr/>
                    <a:lstStyle/>
                    <a:p>
                      <a:pPr algn="l" fontAlgn="ctr"/>
                      <a:r>
                        <a:rPr lang="en-US" b="0" dirty="0" smtClean="0">
                          <a:effectLst/>
                          <a:latin typeface="inherit"/>
                        </a:rPr>
                        <a:t>   Number </a:t>
                      </a:r>
                      <a:r>
                        <a:rPr lang="en-US" b="0" dirty="0">
                          <a:effectLst/>
                          <a:latin typeface="inherit"/>
                        </a:rPr>
                        <a:t>of Reads</a:t>
                      </a:r>
                    </a:p>
                  </a:txBody>
                  <a:tcPr marL="76200" marR="76200" marT="19050" marB="19050" anchor="ctr">
                    <a:lnL>
                      <a:noFill/>
                    </a:lnL>
                    <a:lnR>
                      <a:noFill/>
                    </a:lnR>
                    <a:lnT>
                      <a:noFill/>
                    </a:lnT>
                    <a:lnB>
                      <a:noFill/>
                    </a:lnB>
                    <a:solidFill>
                      <a:srgbClr val="687D8C"/>
                    </a:solidFill>
                  </a:tcPr>
                </a:tc>
                <a:tc>
                  <a:txBody>
                    <a:bodyPr/>
                    <a:lstStyle/>
                    <a:p>
                      <a:pPr algn="r" fontAlgn="ctr"/>
                      <a:r>
                        <a:rPr lang="en-US" b="0" dirty="0">
                          <a:effectLst/>
                          <a:latin typeface="inherit"/>
                        </a:rPr>
                        <a:t>542,604</a:t>
                      </a:r>
                    </a:p>
                  </a:txBody>
                  <a:tcPr marL="76200" marR="76200" marT="19050" marB="19050" anchor="ctr">
                    <a:lnL>
                      <a:noFill/>
                    </a:lnL>
                    <a:lnR>
                      <a:noFill/>
                    </a:lnR>
                    <a:lnT>
                      <a:noFill/>
                    </a:lnT>
                    <a:lnB>
                      <a:noFill/>
                    </a:lnB>
                    <a:solidFill>
                      <a:srgbClr val="687D8C"/>
                    </a:solidFill>
                  </a:tcPr>
                </a:tc>
              </a:tr>
            </a:tbl>
          </a:graphicData>
        </a:graphic>
      </p:graphicFrame>
    </p:spTree>
    <p:extLst>
      <p:ext uri="{BB962C8B-B14F-4D97-AF65-F5344CB8AC3E}">
        <p14:creationId xmlns:p14="http://schemas.microsoft.com/office/powerpoint/2010/main" val="2040858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PacBio</a:t>
            </a:r>
            <a:r>
              <a:rPr lang="en-US" dirty="0" smtClean="0"/>
              <a:t> assemblies have fewer </a:t>
            </a:r>
            <a:r>
              <a:rPr lang="en-US" dirty="0" err="1" smtClean="0"/>
              <a:t>contigs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45341453"/>
              </p:ext>
            </p:extLst>
          </p:nvPr>
        </p:nvGraphicFramePr>
        <p:xfrm>
          <a:off x="587789" y="1971260"/>
          <a:ext cx="8076372" cy="3906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2369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Metagenome </a:t>
            </a:r>
            <a:r>
              <a:rPr lang="en-US" dirty="0"/>
              <a:t>P</a:t>
            </a:r>
            <a:r>
              <a:rPr lang="en-US" dirty="0" smtClean="0"/>
              <a:t>rojects by Year</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09274605"/>
              </p:ext>
            </p:extLst>
          </p:nvPr>
        </p:nvGraphicFramePr>
        <p:xfrm>
          <a:off x="1492762" y="1376363"/>
          <a:ext cx="6972300" cy="497998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4233125" y="5784703"/>
            <a:ext cx="1457535" cy="523220"/>
          </a:xfrm>
          <a:prstGeom prst="rect">
            <a:avLst/>
          </a:prstGeom>
          <a:noFill/>
        </p:spPr>
        <p:txBody>
          <a:bodyPr wrap="square" rtlCol="0">
            <a:spAutoFit/>
          </a:bodyPr>
          <a:lstStyle/>
          <a:p>
            <a:r>
              <a:rPr lang="en-US" dirty="0"/>
              <a:t>Y</a:t>
            </a:r>
            <a:r>
              <a:rPr lang="en-US" dirty="0" smtClean="0"/>
              <a:t>ear</a:t>
            </a:r>
            <a:endParaRPr lang="en-US" dirty="0"/>
          </a:p>
        </p:txBody>
      </p:sp>
      <p:sp>
        <p:nvSpPr>
          <p:cNvPr id="9" name="TextBox 8"/>
          <p:cNvSpPr txBox="1"/>
          <p:nvPr/>
        </p:nvSpPr>
        <p:spPr>
          <a:xfrm rot="16200000">
            <a:off x="-683185" y="3109084"/>
            <a:ext cx="3637388" cy="523220"/>
          </a:xfrm>
          <a:prstGeom prst="rect">
            <a:avLst/>
          </a:prstGeom>
          <a:noFill/>
        </p:spPr>
        <p:txBody>
          <a:bodyPr wrap="square" rtlCol="0">
            <a:spAutoFit/>
          </a:bodyPr>
          <a:lstStyle/>
          <a:p>
            <a:r>
              <a:rPr lang="en-US" dirty="0" smtClean="0"/>
              <a:t>Number of projects</a:t>
            </a:r>
            <a:endParaRPr lang="en-US" dirty="0"/>
          </a:p>
        </p:txBody>
      </p:sp>
      <p:sp>
        <p:nvSpPr>
          <p:cNvPr id="4" name="TextBox 3"/>
          <p:cNvSpPr txBox="1"/>
          <p:nvPr/>
        </p:nvSpPr>
        <p:spPr>
          <a:xfrm>
            <a:off x="1007887" y="6268444"/>
            <a:ext cx="7397931" cy="467787"/>
          </a:xfrm>
          <a:prstGeom prst="rect">
            <a:avLst/>
          </a:prstGeom>
          <a:noFill/>
        </p:spPr>
        <p:txBody>
          <a:bodyPr wrap="square" rtlCol="0">
            <a:spAutoFit/>
          </a:bodyPr>
          <a:lstStyle/>
          <a:p>
            <a:r>
              <a:rPr lang="en-US" sz="2400" dirty="0"/>
              <a:t>T</a:t>
            </a:r>
            <a:r>
              <a:rPr lang="en-US" sz="2400" dirty="0" smtClean="0"/>
              <a:t>arget </a:t>
            </a:r>
            <a:r>
              <a:rPr lang="en-US" sz="2400" dirty="0" err="1" smtClean="0"/>
              <a:t>metagenome</a:t>
            </a:r>
            <a:r>
              <a:rPr lang="en-US" sz="2400" dirty="0" smtClean="0"/>
              <a:t> assemblies for FY2016 - 580</a:t>
            </a:r>
            <a:endParaRPr lang="en-US" sz="2400" dirty="0"/>
          </a:p>
        </p:txBody>
      </p:sp>
    </p:spTree>
    <p:extLst>
      <p:ext uri="{BB962C8B-B14F-4D97-AF65-F5344CB8AC3E}">
        <p14:creationId xmlns:p14="http://schemas.microsoft.com/office/powerpoint/2010/main" val="4220256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err="1" smtClean="0"/>
              <a:t>Metagenome</a:t>
            </a:r>
            <a:r>
              <a:rPr lang="en-US" sz="2400" dirty="0" smtClean="0"/>
              <a:t> projects come from a variety of habitats</a:t>
            </a:r>
            <a:endParaRPr lang="en-US"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447800"/>
            <a:ext cx="8991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5130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3"/>
          <p:cNvSpPr>
            <a:spLocks noGrp="1"/>
          </p:cNvSpPr>
          <p:nvPr>
            <p:ph idx="1"/>
          </p:nvPr>
        </p:nvSpPr>
        <p:spPr>
          <a:xfrm>
            <a:off x="0" y="1506538"/>
            <a:ext cx="9142413" cy="4525962"/>
          </a:xfrm>
        </p:spPr>
        <p:txBody>
          <a:bodyPr/>
          <a:lstStyle/>
          <a:p>
            <a:pPr marL="609600" indent="-609600" eaLnBrk="1" hangingPunct="1">
              <a:buFont typeface="Calibri" pitchFamily="34" charset="0"/>
              <a:buNone/>
            </a:pPr>
            <a:r>
              <a:rPr lang="en-US" dirty="0" smtClean="0">
                <a:latin typeface="Arial" charset="0"/>
                <a:cs typeface="Arial" charset="0"/>
              </a:rPr>
              <a:t>2.  Introduction to short-read genome sequencing and assembly</a:t>
            </a:r>
          </a:p>
          <a:p>
            <a:pPr marL="1409700" lvl="2" indent="-609600" eaLnBrk="1" hangingPunct="1"/>
            <a:r>
              <a:rPr lang="en-US" b="1" dirty="0" smtClean="0">
                <a:latin typeface="Arial" charset="0"/>
                <a:cs typeface="Arial" charset="0"/>
              </a:rPr>
              <a:t>Short read sequencing and assembly</a:t>
            </a:r>
          </a:p>
          <a:p>
            <a:pPr marL="1409700" lvl="2" indent="-609600" eaLnBrk="1" hangingPunct="1"/>
            <a:r>
              <a:rPr lang="en-US" dirty="0" smtClean="0">
                <a:solidFill>
                  <a:srgbClr val="D9D9D9"/>
                </a:solidFill>
                <a:latin typeface="Arial" charset="0"/>
                <a:cs typeface="Arial" charset="0"/>
              </a:rPr>
              <a:t>Short read assembly - De Bruijn graph example</a:t>
            </a:r>
          </a:p>
          <a:p>
            <a:pPr marL="1409700" lvl="2" indent="-609600" eaLnBrk="1" hangingPunct="1"/>
            <a:endParaRPr lang="en-US" dirty="0" smtClean="0">
              <a:latin typeface="Arial" charset="0"/>
              <a:cs typeface="Arial" charset="0"/>
            </a:endParaRPr>
          </a:p>
        </p:txBody>
      </p:sp>
      <p:sp>
        <p:nvSpPr>
          <p:cNvPr id="5" name="Rectangle 2"/>
          <p:cNvSpPr txBox="1">
            <a:spLocks/>
          </p:cNvSpPr>
          <p:nvPr/>
        </p:nvSpPr>
        <p:spPr bwMode="auto">
          <a:xfrm>
            <a:off x="454025" y="-211138"/>
            <a:ext cx="8229600" cy="1143001"/>
          </a:xfrm>
          <a:prstGeom prst="rect">
            <a:avLst/>
          </a:prstGeom>
          <a:noFill/>
          <a:ln w="9525">
            <a:noFill/>
            <a:miter lim="800000"/>
            <a:headEnd/>
            <a:tailEnd/>
          </a:ln>
        </p:spPr>
        <p:txBody>
          <a:bodyPr lIns="91436" tIns="45716" rIns="91436" bIns="45716" anchor="ctr"/>
          <a:lstStyle/>
          <a:p>
            <a:pPr algn="ctr">
              <a:defRPr/>
            </a:pPr>
            <a:r>
              <a:rPr lang="en-US" sz="4400" kern="0" dirty="0">
                <a:solidFill>
                  <a:srgbClr val="FFFFFF"/>
                </a:solidFill>
                <a:effectLst>
                  <a:outerShdw blurRad="38100" dist="38100" dir="2700000" algn="tl">
                    <a:srgbClr val="C0C0C0"/>
                  </a:outerShdw>
                </a:effectLst>
                <a:latin typeface="Arial" pitchFamily="34" charset="0"/>
                <a:ea typeface="+mj-ea"/>
                <a:cs typeface="Arial" pitchFamily="34" charset="0"/>
              </a:rPr>
              <a:t>Contents</a:t>
            </a:r>
          </a:p>
        </p:txBody>
      </p:sp>
    </p:spTree>
  </p:cSld>
  <p:clrMapOvr>
    <a:masterClrMapping/>
  </p:clrMapOvr>
  <p:transition xmlns:p14="http://schemas.microsoft.com/office/powerpoint/2010/main" spd="slow" advTm="139"/>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0"/>
</p:tagLst>
</file>

<file path=ppt/tags/tag2.xml><?xml version="1.0" encoding="utf-8"?>
<p:tagLst xmlns:a="http://schemas.openxmlformats.org/drawingml/2006/main" xmlns:r="http://schemas.openxmlformats.org/officeDocument/2006/relationships" xmlns:p="http://schemas.openxmlformats.org/presentationml/2006/main">
  <p:tag name="TIMING" val="|0.5|0.4|0.2|0.3|0.4"/>
</p:tagLst>
</file>

<file path=ppt/tags/tag3.xml><?xml version="1.0" encoding="utf-8"?>
<p:tagLst xmlns:a="http://schemas.openxmlformats.org/drawingml/2006/main" xmlns:r="http://schemas.openxmlformats.org/officeDocument/2006/relationships" xmlns:p="http://schemas.openxmlformats.org/presentationml/2006/main">
  <p:tag name="TIMING" val="|1|0.5|0.4|0.6|0.5"/>
</p:tagLst>
</file>

<file path=ppt/tags/tag4.xml><?xml version="1.0" encoding="utf-8"?>
<p:tagLst xmlns:a="http://schemas.openxmlformats.org/drawingml/2006/main" xmlns:r="http://schemas.openxmlformats.org/officeDocument/2006/relationships" xmlns:p="http://schemas.openxmlformats.org/presentationml/2006/main">
  <p:tag name="TIMING" val="|0.8|0.7|0.8"/>
</p:tagLst>
</file>

<file path=ppt/tags/tag5.xml><?xml version="1.0" encoding="utf-8"?>
<p:tagLst xmlns:a="http://schemas.openxmlformats.org/drawingml/2006/main" xmlns:r="http://schemas.openxmlformats.org/officeDocument/2006/relationships" xmlns:p="http://schemas.openxmlformats.org/presentationml/2006/main">
  <p:tag name="TIMING" val="|0|0|0"/>
</p:tagLst>
</file>

<file path=ppt/tags/tag6.xml><?xml version="1.0" encoding="utf-8"?>
<p:tagLst xmlns:a="http://schemas.openxmlformats.org/drawingml/2006/main" xmlns:r="http://schemas.openxmlformats.org/officeDocument/2006/relationships" xmlns:p="http://schemas.openxmlformats.org/presentationml/2006/main">
  <p:tag name="TIMING" val="|1.2"/>
</p:tagLst>
</file>

<file path=ppt/tags/tag7.xml><?xml version="1.0" encoding="utf-8"?>
<p:tagLst xmlns:a="http://schemas.openxmlformats.org/drawingml/2006/main" xmlns:r="http://schemas.openxmlformats.org/officeDocument/2006/relationships" xmlns:p="http://schemas.openxmlformats.org/presentationml/2006/main">
  <p:tag name="TIMING" val="|0"/>
</p:tagLst>
</file>

<file path=ppt/tags/tag8.xml><?xml version="1.0" encoding="utf-8"?>
<p:tagLst xmlns:a="http://schemas.openxmlformats.org/drawingml/2006/main" xmlns:r="http://schemas.openxmlformats.org/officeDocument/2006/relationships" xmlns:p="http://schemas.openxmlformats.org/presentationml/2006/main">
  <p:tag name="TIMING" val="|0"/>
</p:tagLst>
</file>

<file path=ppt/tags/tag9.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914400" marR="0" indent="-457200" algn="ctr" defTabSz="914400" rtl="0" eaLnBrk="0" fontAlgn="base" latinLnBrk="0" hangingPunct="0">
          <a:lnSpc>
            <a:spcPct val="120000"/>
          </a:lnSpc>
          <a:spcBef>
            <a:spcPct val="50000"/>
          </a:spcBef>
          <a:spcAft>
            <a:spcPct val="0"/>
          </a:spcAft>
          <a:buClr>
            <a:srgbClr val="063DE8"/>
          </a:buClr>
          <a:buSzTx/>
          <a:buFont typeface="Wingdings" pitchFamily="2" charset="2"/>
          <a:buAutoNum type="arabicPeriod"/>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914400" marR="0" indent="-457200" algn="ctr" defTabSz="914400" rtl="0" eaLnBrk="0" fontAlgn="base" latinLnBrk="0" hangingPunct="0">
          <a:lnSpc>
            <a:spcPct val="120000"/>
          </a:lnSpc>
          <a:spcBef>
            <a:spcPct val="50000"/>
          </a:spcBef>
          <a:spcAft>
            <a:spcPct val="0"/>
          </a:spcAft>
          <a:buClr>
            <a:srgbClr val="063DE8"/>
          </a:buClr>
          <a:buSzTx/>
          <a:buFont typeface="Wingdings" pitchFamily="2" charset="2"/>
          <a:buAutoNum type="arabicPeriod"/>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oAutofit/>
      </a:bodyPr>
      <a:lstStyle>
        <a:defPPr algn="l">
          <a:buNone/>
          <a:defRPr sz="1600" dirty="0" smtClean="0">
            <a:solidFill>
              <a:srgbClr val="000000"/>
            </a:solidFill>
          </a:defRPr>
        </a:defPPr>
      </a:lstStyle>
    </a:spDef>
    <a:lnDef>
      <a:spPr bwMode="auto">
        <a:xfrm>
          <a:off x="0" y="0"/>
          <a:ext cx="1" cy="1"/>
        </a:xfrm>
        <a:custGeom>
          <a:avLst/>
          <a:gdLst/>
          <a:ahLst/>
          <a:cxnLst/>
          <a:rect l="0" t="0" r="0" b="0"/>
          <a:pathLst/>
        </a:cu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914400" marR="0" indent="-457200" algn="ctr" defTabSz="914400" rtl="0" eaLnBrk="0" fontAlgn="base" latinLnBrk="0" hangingPunct="0">
          <a:lnSpc>
            <a:spcPct val="120000"/>
          </a:lnSpc>
          <a:spcBef>
            <a:spcPct val="50000"/>
          </a:spcBef>
          <a:spcAft>
            <a:spcPct val="0"/>
          </a:spcAft>
          <a:buClr>
            <a:srgbClr val="063DE8"/>
          </a:buClr>
          <a:buSzTx/>
          <a:buFont typeface="Wingdings" pitchFamily="2" charset="2"/>
          <a:buAutoNum type="arabicPeriod"/>
          <a:tabLst/>
          <a:defRPr kumimoji="0" lang="en-US" sz="2800" b="1" i="0" u="none" strike="noStrike" cap="none" normalizeH="0" baseline="0" smtClean="0">
            <a:ln>
              <a:noFill/>
            </a:ln>
            <a:solidFill>
              <a:schemeClr val="tx1"/>
            </a:solidFill>
            <a:effectLst/>
            <a:latin typeface="Arial" charset="0"/>
          </a:defRPr>
        </a:defPPr>
      </a:lstStyle>
    </a:lnDef>
    <a:txDef>
      <a:spPr>
        <a:noFill/>
      </a:spPr>
      <a:bodyPr wrap="none" rtlCol="0">
        <a:spAutoFit/>
      </a:bodyPr>
      <a:lstStyle>
        <a:defPPr>
          <a:lnSpc>
            <a:spcPct val="100000"/>
          </a:lnSpc>
          <a:spcBef>
            <a:spcPts val="0"/>
          </a:spcBef>
          <a:buNone/>
          <a:defRPr sz="2000" dirty="0" smtClean="0"/>
        </a:defPPr>
      </a:lstStyle>
    </a:tx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914400" marR="0" indent="-457200" algn="ctr" defTabSz="914400" rtl="0" eaLnBrk="0" fontAlgn="base" latinLnBrk="0" hangingPunct="0">
          <a:lnSpc>
            <a:spcPct val="120000"/>
          </a:lnSpc>
          <a:spcBef>
            <a:spcPct val="50000"/>
          </a:spcBef>
          <a:spcAft>
            <a:spcPct val="0"/>
          </a:spcAft>
          <a:buClr>
            <a:srgbClr val="063DE8"/>
          </a:buClr>
          <a:buSzTx/>
          <a:buFont typeface="Wingdings" pitchFamily="2" charset="2"/>
          <a:buAutoNum type="arabicPeriod"/>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914400" marR="0" indent="-457200" algn="ctr" defTabSz="914400" rtl="0" eaLnBrk="0" fontAlgn="base" latinLnBrk="0" hangingPunct="0">
          <a:lnSpc>
            <a:spcPct val="120000"/>
          </a:lnSpc>
          <a:spcBef>
            <a:spcPct val="50000"/>
          </a:spcBef>
          <a:spcAft>
            <a:spcPct val="0"/>
          </a:spcAft>
          <a:buClr>
            <a:srgbClr val="063DE8"/>
          </a:buClr>
          <a:buSzTx/>
          <a:buFont typeface="Wingdings" pitchFamily="2" charset="2"/>
          <a:buAutoNum type="arabicPeriod"/>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oAutofit/>
      </a:bodyPr>
      <a:lstStyle>
        <a:defPPr algn="l">
          <a:buNone/>
          <a:defRPr sz="1600" dirty="0" smtClean="0">
            <a:solidFill>
              <a:srgbClr val="000000"/>
            </a:solidFill>
          </a:defRPr>
        </a:defPPr>
      </a:lstStyle>
    </a:spDef>
    <a:lnDef>
      <a:spPr bwMode="auto">
        <a:xfrm>
          <a:off x="0" y="0"/>
          <a:ext cx="1" cy="1"/>
        </a:xfrm>
        <a:custGeom>
          <a:avLst/>
          <a:gdLst/>
          <a:ahLst/>
          <a:cxnLst/>
          <a:rect l="0" t="0" r="0" b="0"/>
          <a:pathLst/>
        </a:cu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914400" marR="0" indent="-457200" algn="ctr" defTabSz="914400" rtl="0" eaLnBrk="0" fontAlgn="base" latinLnBrk="0" hangingPunct="0">
          <a:lnSpc>
            <a:spcPct val="120000"/>
          </a:lnSpc>
          <a:spcBef>
            <a:spcPct val="50000"/>
          </a:spcBef>
          <a:spcAft>
            <a:spcPct val="0"/>
          </a:spcAft>
          <a:buClr>
            <a:srgbClr val="063DE8"/>
          </a:buClr>
          <a:buSzTx/>
          <a:buFont typeface="Wingdings" pitchFamily="2" charset="2"/>
          <a:buAutoNum type="arabicPeriod"/>
          <a:tabLst/>
          <a:defRPr kumimoji="0" lang="en-US" sz="2800" b="1" i="0" u="none" strike="noStrike" cap="none" normalizeH="0" baseline="0" smtClean="0">
            <a:ln>
              <a:noFill/>
            </a:ln>
            <a:solidFill>
              <a:schemeClr val="tx1"/>
            </a:solidFill>
            <a:effectLst/>
            <a:latin typeface="Arial" charset="0"/>
          </a:defRPr>
        </a:defPPr>
      </a:lstStyle>
    </a:lnDef>
    <a:txDef>
      <a:spPr>
        <a:noFill/>
      </a:spPr>
      <a:bodyPr wrap="none" rtlCol="0">
        <a:spAutoFit/>
      </a:bodyPr>
      <a:lstStyle>
        <a:defPPr>
          <a:lnSpc>
            <a:spcPct val="100000"/>
          </a:lnSpc>
          <a:spcBef>
            <a:spcPts val="0"/>
          </a:spcBef>
          <a:buNone/>
          <a:defRPr sz="2000" dirty="0" smtClean="0"/>
        </a:defPPr>
      </a:lstStyle>
    </a:tx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solidFill>
              <a:srgbClr val="003567"/>
            </a:solidFill>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1_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914400" marR="0" indent="-457200" algn="ctr" defTabSz="914400" rtl="0" eaLnBrk="0" fontAlgn="base" latinLnBrk="0" hangingPunct="0">
          <a:lnSpc>
            <a:spcPct val="120000"/>
          </a:lnSpc>
          <a:spcBef>
            <a:spcPct val="50000"/>
          </a:spcBef>
          <a:spcAft>
            <a:spcPct val="0"/>
          </a:spcAft>
          <a:buClr>
            <a:srgbClr val="063DE8"/>
          </a:buClr>
          <a:buSzTx/>
          <a:buFont typeface="Wingdings" pitchFamily="2" charset="2"/>
          <a:buAutoNum type="arabicPeriod"/>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914400" marR="0" indent="-457200" algn="ctr" defTabSz="914400" rtl="0" eaLnBrk="0" fontAlgn="base" latinLnBrk="0" hangingPunct="0">
          <a:lnSpc>
            <a:spcPct val="120000"/>
          </a:lnSpc>
          <a:spcBef>
            <a:spcPct val="50000"/>
          </a:spcBef>
          <a:spcAft>
            <a:spcPct val="0"/>
          </a:spcAft>
          <a:buClr>
            <a:srgbClr val="063DE8"/>
          </a:buClr>
          <a:buSzTx/>
          <a:buFont typeface="Wingdings" pitchFamily="2" charset="2"/>
          <a:buAutoNum type="arabicPeriod"/>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oAutofit/>
      </a:bodyPr>
      <a:lstStyle>
        <a:defPPr algn="l">
          <a:buNone/>
          <a:defRPr sz="1600" dirty="0" smtClean="0">
            <a:solidFill>
              <a:srgbClr val="000000"/>
            </a:solidFill>
          </a:defRPr>
        </a:defPPr>
      </a:lstStyle>
    </a:spDef>
    <a:lnDef>
      <a:spPr bwMode="auto">
        <a:xfrm>
          <a:off x="0" y="0"/>
          <a:ext cx="1" cy="1"/>
        </a:xfrm>
        <a:custGeom>
          <a:avLst/>
          <a:gdLst/>
          <a:ahLst/>
          <a:cxnLst/>
          <a:rect l="0" t="0" r="0" b="0"/>
          <a:pathLst/>
        </a:custGeom>
        <a:gradFill rotWithShape="0">
          <a:gsLst>
            <a:gs pos="0">
              <a:srgbClr val="3333CC"/>
            </a:gs>
            <a:gs pos="50000">
              <a:schemeClr val="bg1"/>
            </a:gs>
            <a:gs pos="100000">
              <a:srgbClr val="3333CC"/>
            </a:gs>
          </a:gsLst>
          <a:lin ang="5400000" scaled="1"/>
        </a:gradFill>
        <a:ln w="9525" cap="flat" cmpd="sng" algn="ctr">
          <a:solidFill>
            <a:srgbClr val="063DE8"/>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914400" marR="0" indent="-457200" algn="ctr" defTabSz="914400" rtl="0" eaLnBrk="0" fontAlgn="base" latinLnBrk="0" hangingPunct="0">
          <a:lnSpc>
            <a:spcPct val="120000"/>
          </a:lnSpc>
          <a:spcBef>
            <a:spcPct val="50000"/>
          </a:spcBef>
          <a:spcAft>
            <a:spcPct val="0"/>
          </a:spcAft>
          <a:buClr>
            <a:srgbClr val="063DE8"/>
          </a:buClr>
          <a:buSzTx/>
          <a:buFont typeface="Wingdings" pitchFamily="2" charset="2"/>
          <a:buAutoNum type="arabicPeriod"/>
          <a:tabLst/>
          <a:defRPr kumimoji="0" lang="en-US" sz="2800" b="1" i="0" u="none" strike="noStrike" cap="none" normalizeH="0" baseline="0" smtClean="0">
            <a:ln>
              <a:noFill/>
            </a:ln>
            <a:solidFill>
              <a:schemeClr val="tx1"/>
            </a:solidFill>
            <a:effectLst/>
            <a:latin typeface="Arial" charset="0"/>
          </a:defRPr>
        </a:defPPr>
      </a:lstStyle>
    </a:lnDef>
    <a:txDef>
      <a:spPr>
        <a:noFill/>
      </a:spPr>
      <a:bodyPr wrap="none" rtlCol="0">
        <a:spAutoFit/>
      </a:bodyPr>
      <a:lstStyle>
        <a:defPPr>
          <a:lnSpc>
            <a:spcPct val="100000"/>
          </a:lnSpc>
          <a:spcBef>
            <a:spcPts val="0"/>
          </a:spcBef>
          <a:buNone/>
          <a:defRPr sz="2000" dirty="0" smtClean="0"/>
        </a:defPPr>
      </a:lstStyle>
    </a:tx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solidFill>
              <a:srgbClr val="003567"/>
            </a:solidFill>
            <a:latin typeface="Arial" pitchFamily="34" charset="0"/>
            <a:cs typeface="Arial" pitchFamily="34" charset="0"/>
          </a:defRPr>
        </a:defPPr>
      </a:lstStyle>
    </a:txDef>
  </a:objectDefaults>
  <a:extraClrSchemeLst/>
</a:theme>
</file>

<file path=ppt/theme/theme9.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solidFill>
              <a:srgbClr val="003567"/>
            </a:solidFill>
            <a:latin typeface="Arial" pitchFamily="34" charset="0"/>
            <a:cs typeface="Arial" pitchFamily="34" charset="0"/>
          </a:defRPr>
        </a:defPPr>
      </a:lstStyle>
    </a:tx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92305</TotalTime>
  <Words>7283</Words>
  <Application>Microsoft Macintosh PowerPoint</Application>
  <PresentationFormat>On-screen Show (4:3)</PresentationFormat>
  <Paragraphs>1024</Paragraphs>
  <Slides>66</Slides>
  <Notes>64</Notes>
  <HiddenSlides>24</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66</vt:i4>
      </vt:variant>
    </vt:vector>
  </HeadingPairs>
  <TitlesOfParts>
    <vt:vector size="76" baseType="lpstr">
      <vt:lpstr>Blank Presentation</vt:lpstr>
      <vt:lpstr>Office Theme</vt:lpstr>
      <vt:lpstr>Default Theme</vt:lpstr>
      <vt:lpstr>1_Office Theme</vt:lpstr>
      <vt:lpstr>2_Office Theme</vt:lpstr>
      <vt:lpstr>1_Default Theme</vt:lpstr>
      <vt:lpstr>3_Office Theme</vt:lpstr>
      <vt:lpstr>4_Office Theme</vt:lpstr>
      <vt:lpstr>5_Office Theme</vt:lpstr>
      <vt:lpstr>Chart</vt:lpstr>
      <vt:lpstr>PowerPoint Presentation</vt:lpstr>
      <vt:lpstr>PowerPoint Presentation</vt:lpstr>
      <vt:lpstr>PowerPoint Presentation</vt:lpstr>
      <vt:lpstr>Terminology 1</vt:lpstr>
      <vt:lpstr>Terminology 2</vt:lpstr>
      <vt:lpstr>Overview of Assembly at JGI</vt:lpstr>
      <vt:lpstr>Number of Metagenome Projects by Year</vt:lpstr>
      <vt:lpstr>Metagenome projects come from a variety of habitats</vt:lpstr>
      <vt:lpstr>PowerPoint Presentation</vt:lpstr>
      <vt:lpstr>Short read genome sequencing and assembly</vt:lpstr>
      <vt:lpstr>Assembly outline</vt:lpstr>
      <vt:lpstr>De Bruijn example</vt:lpstr>
      <vt:lpstr>De Bruijn example</vt:lpstr>
      <vt:lpstr>De Bruijn example</vt:lpstr>
      <vt:lpstr>De Bruijn example</vt:lpstr>
      <vt:lpstr>De Bruijn example</vt:lpstr>
      <vt:lpstr>Step 4: Convert graph to fasta</vt:lpstr>
      <vt:lpstr>Kmer size is an important parameter in De Bruijn assembly</vt:lpstr>
      <vt:lpstr>PowerPoint Presentation</vt:lpstr>
      <vt:lpstr>Real life assembly is messy!</vt:lpstr>
      <vt:lpstr>Real life assembly is messy!</vt:lpstr>
      <vt:lpstr>Genome properties can also make assembly difficult</vt:lpstr>
      <vt:lpstr>How fragmented are short read assemblies?</vt:lpstr>
      <vt:lpstr>How good are short read assemblies?</vt:lpstr>
      <vt:lpstr>PowerPoint Presentation</vt:lpstr>
      <vt:lpstr>Simulated De Bruijn assembly for six known microbial genomes</vt:lpstr>
      <vt:lpstr>PowerPoint Presentation</vt:lpstr>
      <vt:lpstr>Key features of the JGI microbe sequencing and assembly pipeline</vt:lpstr>
      <vt:lpstr>JGI microbe assembly with SPAdes</vt:lpstr>
      <vt:lpstr>But problems remain:</vt:lpstr>
      <vt:lpstr>PowerPoint Presentation</vt:lpstr>
      <vt:lpstr>PacBio only assembly now possible for many DNA isolate products</vt:lpstr>
      <vt:lpstr>Pacific Biosciences Sequencer</vt:lpstr>
      <vt:lpstr>Pacific Biosciences Sequencer</vt:lpstr>
      <vt:lpstr>HGAP for microbial assemblies</vt:lpstr>
      <vt:lpstr>Microbial drafts- number of contigs by data type</vt:lpstr>
      <vt:lpstr>PacBio assemblies produce longer contigs</vt:lpstr>
      <vt:lpstr>PacBio assemblies are larger</vt:lpstr>
      <vt:lpstr>PacBio assembles more repeat content </vt:lpstr>
      <vt:lpstr>PowerPoint Presentation</vt:lpstr>
      <vt:lpstr>PowerPoint Presentation</vt:lpstr>
      <vt:lpstr>PowerPoint Presentation</vt:lpstr>
      <vt:lpstr>Finding the Right Tools</vt:lpstr>
      <vt:lpstr>Typical Preprocessing</vt:lpstr>
      <vt:lpstr>Examples of quality metrics</vt:lpstr>
      <vt:lpstr>Choose the Right Assembler</vt:lpstr>
      <vt:lpstr>Summary</vt:lpstr>
      <vt:lpstr>END</vt:lpstr>
      <vt:lpstr>PowerPoint Presentation</vt:lpstr>
      <vt:lpstr>PowerPoint Presentation</vt:lpstr>
      <vt:lpstr>PowerPoint Presentation</vt:lpstr>
      <vt:lpstr>PowerPoint Presentation</vt:lpstr>
      <vt:lpstr>PowerPoint Presentation</vt:lpstr>
      <vt:lpstr>Why sequence genomes using short reads?</vt:lpstr>
      <vt:lpstr>Short read genome sequencing</vt:lpstr>
      <vt:lpstr>Genome assembly review</vt:lpstr>
      <vt:lpstr>Assembly outline</vt:lpstr>
      <vt:lpstr>PowerPoint Presentation</vt:lpstr>
      <vt:lpstr>Scaffolding</vt:lpstr>
      <vt:lpstr>Real life assembly is messy!</vt:lpstr>
      <vt:lpstr>Error-Correction</vt:lpstr>
      <vt:lpstr>How good are short read assemblies?</vt:lpstr>
      <vt:lpstr>PowerPoint Presentation</vt:lpstr>
      <vt:lpstr>Pacific Biosciences Sequencer</vt:lpstr>
      <vt:lpstr>20 kb PacBio Library</vt:lpstr>
      <vt:lpstr>PacBio assemblies have fewer contigs</vt:lpstr>
    </vt:vector>
  </TitlesOfParts>
  <Company>LLNL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Hank Glauser;Alicia Clum;Brian Bushnell</dc:creator>
  <cp:lastModifiedBy>William Andreopoulos</cp:lastModifiedBy>
  <cp:revision>847</cp:revision>
  <cp:lastPrinted>2012-01-30T16:34:51Z</cp:lastPrinted>
  <dcterms:created xsi:type="dcterms:W3CDTF">2004-09-07T19:33:44Z</dcterms:created>
  <dcterms:modified xsi:type="dcterms:W3CDTF">2016-09-26T07:15:21Z</dcterms:modified>
</cp:coreProperties>
</file>