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87" r:id="rId3"/>
    <p:sldId id="420" r:id="rId4"/>
    <p:sldId id="421" r:id="rId5"/>
    <p:sldId id="422" r:id="rId6"/>
    <p:sldId id="423" r:id="rId7"/>
    <p:sldId id="425" r:id="rId8"/>
    <p:sldId id="424" r:id="rId9"/>
    <p:sldId id="400" r:id="rId10"/>
    <p:sldId id="405" r:id="rId11"/>
    <p:sldId id="419" r:id="rId12"/>
    <p:sldId id="418" r:id="rId13"/>
    <p:sldId id="406" r:id="rId14"/>
    <p:sldId id="416" r:id="rId15"/>
    <p:sldId id="408" r:id="rId16"/>
    <p:sldId id="417" r:id="rId17"/>
    <p:sldId id="409" r:id="rId18"/>
    <p:sldId id="394" r:id="rId19"/>
    <p:sldId id="414" r:id="rId20"/>
  </p:sldIdLst>
  <p:sldSz cx="9144000" cy="6858000" type="screen4x3"/>
  <p:notesSz cx="69977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FF0000"/>
    <a:srgbClr val="FFFFFF"/>
    <a:srgbClr val="FF8000"/>
    <a:srgbClr val="F7F7F7"/>
    <a:srgbClr val="FFFF00"/>
    <a:srgbClr val="768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1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B3EB872-7AE8-4C24-AFB8-23FA6BFF6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856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14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74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8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75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64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4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6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68AAFF7-9A35-415F-AB04-021B289D56FA}" type="slidenum">
              <a:rPr lang="en-US" altLang="en-US" sz="1200" smtClean="0">
                <a:solidFill>
                  <a:srgbClr val="000000"/>
                </a:solidFill>
              </a:rPr>
              <a:pPr/>
              <a:t>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</p:spPr>
        <p:txBody>
          <a:bodyPr/>
          <a:lstStyle/>
          <a:p>
            <a:r>
              <a:rPr lang="en-US" altLang="en-US" smtClean="0"/>
              <a:t>Fairly big project in terms of number of institutes and people involved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23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17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91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18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62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11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3EB872-7AE8-4C24-AFB8-23FA6BFF6C5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46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94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51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9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46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3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6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20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03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4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94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524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5735638" y="0"/>
            <a:ext cx="333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US" altLang="en-US" sz="1400" i="1" smtClean="0">
                <a:solidFill>
                  <a:srgbClr val="768FAC"/>
                </a:solidFill>
                <a:latin typeface="Helvetica"/>
              </a:rPr>
              <a:t>Advancing Science with DNA Sequence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524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Box 14"/>
          <p:cNvSpPr txBox="1">
            <a:spLocks noChangeArrowheads="1"/>
          </p:cNvSpPr>
          <p:nvPr userDrawn="1"/>
        </p:nvSpPr>
        <p:spPr bwMode="auto">
          <a:xfrm>
            <a:off x="5735638" y="0"/>
            <a:ext cx="333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defRPr/>
            </a:pPr>
            <a:r>
              <a:rPr lang="en-US" altLang="en-US" sz="1400" i="1" smtClean="0">
                <a:solidFill>
                  <a:srgbClr val="768FAC"/>
                </a:solidFill>
                <a:latin typeface="Helvetica"/>
              </a:rPr>
              <a:t>Advancing Science with DNA Sequence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anger.ac.uk/Software/Rfa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bs.dtu.dk/services/RNAmmer/" TargetMode="External"/><Relationship Id="rId5" Type="http://schemas.openxmlformats.org/officeDocument/2006/relationships/hyperlink" Target="http://infernal.janelia.org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rfam.janelia.org/" TargetMode="Externa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5924550"/>
            <a:ext cx="65230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966200" cy="1524000"/>
          </a:xfrm>
          <a:noFill/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</a:rPr>
              <a:t>IMG genes, functions and pathways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2711450" y="2673350"/>
            <a:ext cx="336073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398463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681038" indent="171450">
              <a:spcBef>
                <a:spcPct val="20000"/>
              </a:spcBef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195388"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Natalia </a:t>
            </a:r>
            <a:r>
              <a:rPr lang="en-US" altLang="en-US" sz="2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Ivanova</a:t>
            </a:r>
            <a:endParaRPr lang="en-US" altLang="en-US" sz="24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defRPr/>
            </a:pPr>
            <a:endParaRPr lang="en-US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916113" y="4914900"/>
            <a:ext cx="51689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398463"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681038" indent="171450">
              <a:spcBef>
                <a:spcPct val="20000"/>
              </a:spcBef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195388"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i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MGM Workshop</a:t>
            </a:r>
          </a:p>
          <a:p>
            <a:pPr eaLnBrk="1" hangingPunct="1">
              <a:defRPr/>
            </a:pPr>
            <a:r>
              <a:rPr lang="en-US" altLang="en-US" sz="2800" i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Sept 26,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sets of iso-functional proteins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3" y="3489325"/>
            <a:ext cx="3562350" cy="160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Full-length homologs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Full-length </a:t>
            </a:r>
            <a:r>
              <a:rPr lang="en-US" altLang="en-US" sz="2400" kern="0" dirty="0" err="1" smtClean="0">
                <a:solidFill>
                  <a:srgbClr val="004080"/>
                </a:solidFill>
                <a:latin typeface="Trebuchet MS" pitchFamily="34" charset="0"/>
              </a:rPr>
              <a:t>orthologs</a:t>
            </a:r>
            <a:endParaRPr lang="en-US" altLang="en-US" sz="2400" kern="0" dirty="0" smtClean="0">
              <a:solidFill>
                <a:srgbClr val="004080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Partial homologs (“domains”)</a:t>
            </a:r>
          </a:p>
        </p:txBody>
      </p:sp>
      <p:cxnSp>
        <p:nvCxnSpPr>
          <p:cNvPr id="12292" name="Straight Connector 4"/>
          <p:cNvCxnSpPr>
            <a:cxnSpLocks noChangeShapeType="1"/>
          </p:cNvCxnSpPr>
          <p:nvPr/>
        </p:nvCxnSpPr>
        <p:spPr bwMode="auto">
          <a:xfrm flipV="1">
            <a:off x="114300" y="1571625"/>
            <a:ext cx="11144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8650" y="1571625"/>
            <a:ext cx="1714500" cy="1638300"/>
            <a:chOff x="628650" y="1571625"/>
            <a:chExt cx="1714500" cy="1638300"/>
          </a:xfrm>
        </p:grpSpPr>
        <p:cxnSp>
          <p:nvCxnSpPr>
            <p:cNvPr id="12302" name="Straight Connector 5"/>
            <p:cNvCxnSpPr>
              <a:cxnSpLocks noChangeShapeType="1"/>
            </p:cNvCxnSpPr>
            <p:nvPr/>
          </p:nvCxnSpPr>
          <p:spPr bwMode="auto">
            <a:xfrm flipV="1">
              <a:off x="1228725" y="1857375"/>
              <a:ext cx="11144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 bwMode="auto">
            <a:xfrm>
              <a:off x="1312863" y="1700213"/>
              <a:ext cx="946150" cy="119062"/>
            </a:xfrm>
            <a:prstGeom prst="rect">
              <a:avLst/>
            </a:prstGeom>
            <a:pattFill prst="ltVert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04" name="Straight Connector 7"/>
            <p:cNvCxnSpPr>
              <a:cxnSpLocks noChangeShapeType="1"/>
            </p:cNvCxnSpPr>
            <p:nvPr/>
          </p:nvCxnSpPr>
          <p:spPr bwMode="auto">
            <a:xfrm>
              <a:off x="1312863" y="2200275"/>
              <a:ext cx="10302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 bwMode="auto">
            <a:xfrm>
              <a:off x="1312863" y="2043113"/>
              <a:ext cx="946150" cy="119062"/>
            </a:xfrm>
            <a:prstGeom prst="rect">
              <a:avLst/>
            </a:prstGeom>
            <a:pattFill prst="ltVert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06" name="Straight Connector 9"/>
            <p:cNvCxnSpPr>
              <a:cxnSpLocks noChangeShapeType="1"/>
            </p:cNvCxnSpPr>
            <p:nvPr/>
          </p:nvCxnSpPr>
          <p:spPr bwMode="auto">
            <a:xfrm flipV="1">
              <a:off x="1228725" y="2514600"/>
              <a:ext cx="11144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 bwMode="auto">
            <a:xfrm>
              <a:off x="1571625" y="2357438"/>
              <a:ext cx="687388" cy="119062"/>
            </a:xfrm>
            <a:prstGeom prst="rect">
              <a:avLst/>
            </a:prstGeom>
            <a:pattFill prst="ltVert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08" name="Straight Connector 13"/>
            <p:cNvCxnSpPr>
              <a:cxnSpLocks noChangeShapeType="1"/>
            </p:cNvCxnSpPr>
            <p:nvPr/>
          </p:nvCxnSpPr>
          <p:spPr bwMode="auto">
            <a:xfrm flipV="1">
              <a:off x="1228725" y="2847975"/>
              <a:ext cx="8953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 bwMode="auto">
            <a:xfrm>
              <a:off x="1227138" y="2690813"/>
              <a:ext cx="687387" cy="119062"/>
            </a:xfrm>
            <a:prstGeom prst="rect">
              <a:avLst/>
            </a:prstGeom>
            <a:pattFill prst="ltVert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0" name="Straight Connector 16"/>
            <p:cNvCxnSpPr>
              <a:cxnSpLocks noChangeShapeType="1"/>
            </p:cNvCxnSpPr>
            <p:nvPr/>
          </p:nvCxnSpPr>
          <p:spPr bwMode="auto">
            <a:xfrm flipV="1">
              <a:off x="1228725" y="3209925"/>
              <a:ext cx="11144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ectangle 17"/>
            <p:cNvSpPr/>
            <p:nvPr/>
          </p:nvSpPr>
          <p:spPr bwMode="auto">
            <a:xfrm>
              <a:off x="1571625" y="3014663"/>
              <a:ext cx="385763" cy="119062"/>
            </a:xfrm>
            <a:prstGeom prst="rect">
              <a:avLst/>
            </a:prstGeom>
            <a:pattFill prst="ltVert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2" name="AutoShape 14"/>
            <p:cNvCxnSpPr>
              <a:cxnSpLocks noChangeShapeType="1"/>
            </p:cNvCxnSpPr>
            <p:nvPr/>
          </p:nvCxnSpPr>
          <p:spPr bwMode="auto">
            <a:xfrm>
              <a:off x="628650" y="1597025"/>
              <a:ext cx="598488" cy="2603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4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3" name="AutoShape 14"/>
            <p:cNvCxnSpPr>
              <a:cxnSpLocks noChangeShapeType="1"/>
            </p:cNvCxnSpPr>
            <p:nvPr/>
          </p:nvCxnSpPr>
          <p:spPr bwMode="auto">
            <a:xfrm>
              <a:off x="628650" y="1597025"/>
              <a:ext cx="684213" cy="603250"/>
            </a:xfrm>
            <a:prstGeom prst="curvedConnector3">
              <a:avLst>
                <a:gd name="adj1" fmla="val 37472"/>
              </a:avLst>
            </a:prstGeom>
            <a:noFill/>
            <a:ln w="19050">
              <a:solidFill>
                <a:srgbClr val="004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4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479425" y="1746250"/>
              <a:ext cx="896938" cy="598488"/>
            </a:xfrm>
            <a:prstGeom prst="curvedConnector3">
              <a:avLst>
                <a:gd name="adj1" fmla="val 87199"/>
              </a:avLst>
            </a:prstGeom>
            <a:noFill/>
            <a:ln w="19050">
              <a:solidFill>
                <a:srgbClr val="004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5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288925" y="1936750"/>
              <a:ext cx="1277938" cy="598488"/>
            </a:xfrm>
            <a:prstGeom prst="curvedConnector3">
              <a:avLst>
                <a:gd name="adj1" fmla="val 84306"/>
              </a:avLst>
            </a:prstGeom>
            <a:noFill/>
            <a:ln w="19050">
              <a:solidFill>
                <a:srgbClr val="004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8744" y="2091531"/>
              <a:ext cx="1638300" cy="598488"/>
            </a:xfrm>
            <a:prstGeom prst="curvedConnector3">
              <a:avLst>
                <a:gd name="adj1" fmla="val 88370"/>
              </a:avLst>
            </a:prstGeom>
            <a:noFill/>
            <a:ln w="19050">
              <a:solidFill>
                <a:srgbClr val="004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286125" y="1614488"/>
            <a:ext cx="5772150" cy="1976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Pairwise sequence similarity comparison (Smith-Waterman, BLAST, USEARCH…)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Which of these proteins have the same function as query? </a:t>
            </a:r>
          </a:p>
        </p:txBody>
      </p:sp>
      <p:pic>
        <p:nvPicPr>
          <p:cNvPr id="112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t="13933" r="42754" b="77921"/>
          <a:stretch>
            <a:fillRect/>
          </a:stretch>
        </p:blipFill>
        <p:spPr bwMode="auto">
          <a:xfrm>
            <a:off x="3829050" y="3489325"/>
            <a:ext cx="46863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t="13640" r="54941" b="78416"/>
          <a:stretch>
            <a:fillRect/>
          </a:stretch>
        </p:blipFill>
        <p:spPr bwMode="auto">
          <a:xfrm>
            <a:off x="3829050" y="5149850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" t="14714" r="58199" b="73045"/>
          <a:stretch>
            <a:fillRect/>
          </a:stretch>
        </p:blipFill>
        <p:spPr bwMode="auto">
          <a:xfrm>
            <a:off x="3724275" y="4084638"/>
            <a:ext cx="4895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7" descr="Pf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-182563"/>
            <a:ext cx="180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9" descr="Pf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-30163"/>
            <a:ext cx="180975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1" t="13541" r="3587" b="79819"/>
          <a:stretch>
            <a:fillRect/>
          </a:stretch>
        </p:blipFill>
        <p:spPr bwMode="auto">
          <a:xfrm>
            <a:off x="3829050" y="5980113"/>
            <a:ext cx="1400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7625" y="5092700"/>
            <a:ext cx="3562350" cy="1604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err="1" smtClean="0">
                <a:solidFill>
                  <a:srgbClr val="FF0000"/>
                </a:solidFill>
                <a:latin typeface="Trebuchet MS" pitchFamily="34" charset="0"/>
              </a:rPr>
              <a:t>Orthology</a:t>
            </a:r>
            <a:r>
              <a:rPr lang="en-US" altLang="en-US" sz="2400" kern="0" dirty="0" smtClean="0">
                <a:solidFill>
                  <a:srgbClr val="FF0000"/>
                </a:solidFill>
                <a:latin typeface="Trebuchet MS" pitchFamily="34" charset="0"/>
              </a:rPr>
              <a:t> is usually inferred by some heuristic best-hit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5" grpId="0" build="p"/>
      <p:bldP spid="4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strategies for function assignments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562100" y="1508125"/>
            <a:ext cx="1679575" cy="641350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Pairwise</a:t>
            </a:r>
          </a:p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comparisons</a:t>
            </a:r>
          </a:p>
        </p:txBody>
      </p:sp>
      <p:cxnSp>
        <p:nvCxnSpPr>
          <p:cNvPr id="13316" name="Straight Connector 6"/>
          <p:cNvCxnSpPr>
            <a:cxnSpLocks noChangeShapeType="1"/>
          </p:cNvCxnSpPr>
          <p:nvPr/>
        </p:nvCxnSpPr>
        <p:spPr bwMode="auto">
          <a:xfrm flipV="1">
            <a:off x="114300" y="2352675"/>
            <a:ext cx="11144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7" name="Straight Connector 8"/>
          <p:cNvCxnSpPr>
            <a:cxnSpLocks noChangeShapeType="1"/>
          </p:cNvCxnSpPr>
          <p:nvPr/>
        </p:nvCxnSpPr>
        <p:spPr bwMode="auto">
          <a:xfrm flipV="1">
            <a:off x="114300" y="2952750"/>
            <a:ext cx="11144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Straight Connector 9"/>
          <p:cNvCxnSpPr>
            <a:cxnSpLocks noChangeShapeType="1"/>
          </p:cNvCxnSpPr>
          <p:nvPr/>
        </p:nvCxnSpPr>
        <p:spPr bwMode="auto">
          <a:xfrm flipV="1">
            <a:off x="1562100" y="2352675"/>
            <a:ext cx="1114425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Straight Connector 10"/>
          <p:cNvCxnSpPr>
            <a:cxnSpLocks noChangeShapeType="1"/>
          </p:cNvCxnSpPr>
          <p:nvPr/>
        </p:nvCxnSpPr>
        <p:spPr bwMode="auto">
          <a:xfrm flipV="1">
            <a:off x="1562100" y="2952750"/>
            <a:ext cx="1114425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Straight Connector 11"/>
          <p:cNvCxnSpPr>
            <a:cxnSpLocks noChangeShapeType="1"/>
          </p:cNvCxnSpPr>
          <p:nvPr/>
        </p:nvCxnSpPr>
        <p:spPr bwMode="auto">
          <a:xfrm flipV="1">
            <a:off x="3124200" y="2352675"/>
            <a:ext cx="1114425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Straight Connector 12"/>
          <p:cNvCxnSpPr>
            <a:cxnSpLocks noChangeShapeType="1"/>
          </p:cNvCxnSpPr>
          <p:nvPr/>
        </p:nvCxnSpPr>
        <p:spPr bwMode="auto">
          <a:xfrm flipV="1">
            <a:off x="3100388" y="2952750"/>
            <a:ext cx="1114425" cy="0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Straight Connector 13"/>
          <p:cNvCxnSpPr>
            <a:cxnSpLocks noChangeShapeType="1"/>
          </p:cNvCxnSpPr>
          <p:nvPr/>
        </p:nvCxnSpPr>
        <p:spPr bwMode="auto">
          <a:xfrm flipV="1">
            <a:off x="114300" y="2562225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114300" y="3128963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Straight Connector 15"/>
          <p:cNvCxnSpPr>
            <a:cxnSpLocks noChangeShapeType="1"/>
          </p:cNvCxnSpPr>
          <p:nvPr/>
        </p:nvCxnSpPr>
        <p:spPr bwMode="auto">
          <a:xfrm flipV="1">
            <a:off x="1562100" y="2590800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98438" y="2405063"/>
            <a:ext cx="946150" cy="119062"/>
          </a:xfrm>
          <a:prstGeom prst="rect">
            <a:avLst/>
          </a:prstGeom>
          <a:pattFill prst="ltVert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04788" y="2981325"/>
            <a:ext cx="946150" cy="119063"/>
          </a:xfrm>
          <a:prstGeom prst="rect">
            <a:avLst/>
          </a:prstGeom>
          <a:pattFill prst="ltVert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700213" y="2405063"/>
            <a:ext cx="333375" cy="157162"/>
          </a:xfrm>
          <a:prstGeom prst="rect">
            <a:avLst/>
          </a:prstGeom>
          <a:pattFill prst="ltVert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866900" y="2971800"/>
            <a:ext cx="333375" cy="157163"/>
          </a:xfrm>
          <a:prstGeom prst="rect">
            <a:avLst/>
          </a:prstGeom>
          <a:pattFill prst="ltVert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3329" name="Straight Connector 20"/>
          <p:cNvCxnSpPr>
            <a:cxnSpLocks noChangeShapeType="1"/>
          </p:cNvCxnSpPr>
          <p:nvPr/>
        </p:nvCxnSpPr>
        <p:spPr bwMode="auto">
          <a:xfrm flipV="1">
            <a:off x="1562100" y="3148013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Connector 21"/>
          <p:cNvCxnSpPr>
            <a:cxnSpLocks noChangeShapeType="1"/>
          </p:cNvCxnSpPr>
          <p:nvPr/>
        </p:nvCxnSpPr>
        <p:spPr bwMode="auto">
          <a:xfrm flipV="1">
            <a:off x="3124200" y="2600325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Straight Connector 22"/>
          <p:cNvCxnSpPr>
            <a:cxnSpLocks noChangeShapeType="1"/>
          </p:cNvCxnSpPr>
          <p:nvPr/>
        </p:nvCxnSpPr>
        <p:spPr bwMode="auto">
          <a:xfrm flipV="1">
            <a:off x="3100388" y="3148013"/>
            <a:ext cx="11144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2" name="Right Brace 23"/>
          <p:cNvSpPr>
            <a:spLocks/>
          </p:cNvSpPr>
          <p:nvPr/>
        </p:nvSpPr>
        <p:spPr bwMode="auto">
          <a:xfrm rot="5400000">
            <a:off x="1878013" y="1749425"/>
            <a:ext cx="315912" cy="3290888"/>
          </a:xfrm>
          <a:prstGeom prst="rightBrace">
            <a:avLst>
              <a:gd name="adj1" fmla="val 33180"/>
              <a:gd name="adj2" fmla="val 49472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sp>
        <p:nvSpPr>
          <p:cNvPr id="13333" name="Rectangle 4"/>
          <p:cNvSpPr>
            <a:spLocks noChangeArrowheads="1"/>
          </p:cNvSpPr>
          <p:nvPr/>
        </p:nvSpPr>
        <p:spPr bwMode="auto">
          <a:xfrm>
            <a:off x="677863" y="3549650"/>
            <a:ext cx="278923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parsing similarities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954713" y="1511300"/>
            <a:ext cx="2522537" cy="2986088"/>
            <a:chOff x="5954713" y="1511300"/>
            <a:chExt cx="2522537" cy="2986088"/>
          </a:xfrm>
        </p:grpSpPr>
        <p:sp>
          <p:nvSpPr>
            <p:cNvPr id="13337" name="Rectangle 4"/>
            <p:cNvSpPr>
              <a:spLocks noChangeArrowheads="1"/>
            </p:cNvSpPr>
            <p:nvPr/>
          </p:nvSpPr>
          <p:spPr bwMode="auto">
            <a:xfrm>
              <a:off x="6000750" y="1511300"/>
              <a:ext cx="2476500" cy="390525"/>
            </a:xfrm>
            <a:prstGeom prst="rect">
              <a:avLst/>
            </a:prstGeom>
            <a:noFill/>
            <a:ln w="19050">
              <a:solidFill>
                <a:srgbClr val="004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altLang="en-US" sz="2000">
                  <a:solidFill>
                    <a:srgbClr val="004080"/>
                  </a:solidFill>
                  <a:latin typeface="Tahoma" pitchFamily="34" charset="0"/>
                </a:rPr>
                <a:t>Profiles/models</a:t>
              </a:r>
            </a:p>
          </p:txBody>
        </p:sp>
        <p:pic>
          <p:nvPicPr>
            <p:cNvPr id="13338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8" t="12978" r="41557" b="27586"/>
            <a:stretch>
              <a:fillRect/>
            </a:stretch>
          </p:blipFill>
          <p:spPr bwMode="auto">
            <a:xfrm>
              <a:off x="5954713" y="1947863"/>
              <a:ext cx="2522537" cy="254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52413" y="4497388"/>
            <a:ext cx="4262437" cy="1884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Can use additional heuristics to infer orthologous relationships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Implemented in KEGG </a:t>
            </a:r>
            <a:r>
              <a:rPr lang="en-US" altLang="en-US" sz="2400" kern="0" dirty="0" err="1" smtClean="0">
                <a:solidFill>
                  <a:srgbClr val="004080"/>
                </a:solidFill>
                <a:latin typeface="Trebuchet MS" pitchFamily="34" charset="0"/>
              </a:rPr>
              <a:t>Orthology</a:t>
            </a:r>
            <a:endParaRPr lang="en-US" altLang="en-US" sz="2400" kern="0" dirty="0" smtClean="0">
              <a:solidFill>
                <a:srgbClr val="004080"/>
              </a:solidFill>
              <a:latin typeface="Trebuchet MS" pitchFamily="34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319588" y="4497388"/>
            <a:ext cx="4824412" cy="218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Represented as Hidden Markov Models (HMMs) or Position-Specific Scoring Models (PSSMs)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Used to assign COGs, </a:t>
            </a:r>
            <a:r>
              <a:rPr lang="en-US" altLang="en-US" sz="2400" kern="0" dirty="0" err="1" smtClean="0">
                <a:solidFill>
                  <a:srgbClr val="004080"/>
                </a:solidFill>
                <a:latin typeface="Trebuchet MS" pitchFamily="34" charset="0"/>
              </a:rPr>
              <a:t>Pfams</a:t>
            </a:r>
            <a:r>
              <a:rPr lang="en-US" altLang="en-US" sz="2400" kern="0" dirty="0" smtClean="0">
                <a:solidFill>
                  <a:srgbClr val="004080"/>
                </a:solidFill>
                <a:latin typeface="Trebuchet MS" pitchFamily="34" charset="0"/>
              </a:rPr>
              <a:t> and </a:t>
            </a:r>
            <a:r>
              <a:rPr lang="en-US" altLang="en-US" sz="2400" kern="0" dirty="0" err="1" smtClean="0">
                <a:solidFill>
                  <a:srgbClr val="004080"/>
                </a:solidFill>
                <a:latin typeface="Trebuchet MS" pitchFamily="34" charset="0"/>
              </a:rPr>
              <a:t>TIGRfams</a:t>
            </a:r>
            <a:endParaRPr lang="en-US" altLang="en-US" sz="2400" kern="0" dirty="0" smtClean="0">
              <a:solidFill>
                <a:srgbClr val="00408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the data properly – why nobody does that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65563"/>
            <a:ext cx="9144000" cy="2849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Genes are connected to phenotypes via a multi-step process, with many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We have very vague ideas about the steps/parameters for the vast majority of genes/phenotypes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We know even less about how these steps/parameters are affected by sequence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Corners are being cut by skipping/ignoring the steps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87325" y="1692275"/>
            <a:ext cx="882650" cy="322263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gene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485063" y="1641475"/>
            <a:ext cx="1462087" cy="404813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phenotype</a:t>
            </a:r>
          </a:p>
        </p:txBody>
      </p:sp>
      <p:cxnSp>
        <p:nvCxnSpPr>
          <p:cNvPr id="14342" name="AutoShape 7"/>
          <p:cNvCxnSpPr>
            <a:cxnSpLocks noChangeShapeType="1"/>
            <a:stCxn id="14340" idx="3"/>
            <a:endCxn id="14341" idx="1"/>
          </p:cNvCxnSpPr>
          <p:nvPr/>
        </p:nvCxnSpPr>
        <p:spPr bwMode="auto">
          <a:xfrm flipV="1">
            <a:off x="1079500" y="1844675"/>
            <a:ext cx="6396038" cy="9525"/>
          </a:xfrm>
          <a:prstGeom prst="straightConnector1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944563" y="2182813"/>
            <a:ext cx="1216025" cy="331787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transcript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2128838" y="2647950"/>
            <a:ext cx="1081087" cy="331788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protein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717925" y="2940050"/>
            <a:ext cx="1081088" cy="331788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enzyme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164138" y="2606675"/>
            <a:ext cx="1081087" cy="331788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reaction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6432550" y="2159000"/>
            <a:ext cx="1081088" cy="331788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pathway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5257800" y="3314700"/>
            <a:ext cx="1516063" cy="342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  <a:latin typeface="Tahoma" pitchFamily="34" charset="0"/>
              </a:rPr>
              <a:t>compounds</a:t>
            </a:r>
          </a:p>
        </p:txBody>
      </p:sp>
      <p:cxnSp>
        <p:nvCxnSpPr>
          <p:cNvPr id="14349" name="AutoShape 14"/>
          <p:cNvCxnSpPr>
            <a:cxnSpLocks noChangeShapeType="1"/>
            <a:stCxn id="14340" idx="2"/>
            <a:endCxn id="14343" idx="1"/>
          </p:cNvCxnSpPr>
          <p:nvPr/>
        </p:nvCxnSpPr>
        <p:spPr bwMode="auto">
          <a:xfrm rot="16200000" flipH="1">
            <a:off x="619125" y="2033588"/>
            <a:ext cx="325437" cy="306388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AutoShape 15"/>
          <p:cNvCxnSpPr>
            <a:cxnSpLocks noChangeShapeType="1"/>
            <a:stCxn id="14343" idx="2"/>
            <a:endCxn id="14344" idx="1"/>
          </p:cNvCxnSpPr>
          <p:nvPr/>
        </p:nvCxnSpPr>
        <p:spPr bwMode="auto">
          <a:xfrm rot="16200000" flipH="1">
            <a:off x="1690687" y="2386013"/>
            <a:ext cx="290513" cy="566738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AutoShape 16"/>
          <p:cNvCxnSpPr>
            <a:cxnSpLocks noChangeShapeType="1"/>
            <a:stCxn id="14344" idx="2"/>
            <a:endCxn id="14345" idx="1"/>
          </p:cNvCxnSpPr>
          <p:nvPr/>
        </p:nvCxnSpPr>
        <p:spPr bwMode="auto">
          <a:xfrm rot="16200000" flipH="1">
            <a:off x="3130550" y="2528888"/>
            <a:ext cx="117475" cy="1038225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7"/>
          <p:cNvCxnSpPr>
            <a:cxnSpLocks noChangeShapeType="1"/>
            <a:stCxn id="14345" idx="3"/>
            <a:endCxn id="14346" idx="2"/>
          </p:cNvCxnSpPr>
          <p:nvPr/>
        </p:nvCxnSpPr>
        <p:spPr bwMode="auto">
          <a:xfrm flipV="1">
            <a:off x="4808538" y="2947988"/>
            <a:ext cx="896937" cy="158750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8"/>
          <p:cNvCxnSpPr>
            <a:cxnSpLocks noChangeShapeType="1"/>
            <a:stCxn id="14346" idx="3"/>
            <a:endCxn id="14347" idx="2"/>
          </p:cNvCxnSpPr>
          <p:nvPr/>
        </p:nvCxnSpPr>
        <p:spPr bwMode="auto">
          <a:xfrm flipV="1">
            <a:off x="6254750" y="2500313"/>
            <a:ext cx="719138" cy="273050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19"/>
          <p:cNvCxnSpPr>
            <a:cxnSpLocks noChangeShapeType="1"/>
            <a:stCxn id="14347" idx="3"/>
            <a:endCxn id="14341" idx="2"/>
          </p:cNvCxnSpPr>
          <p:nvPr/>
        </p:nvCxnSpPr>
        <p:spPr bwMode="auto">
          <a:xfrm flipV="1">
            <a:off x="7523163" y="2055813"/>
            <a:ext cx="693737" cy="269875"/>
          </a:xfrm>
          <a:prstGeom prst="curvedConnector2">
            <a:avLst/>
          </a:prstGeom>
          <a:noFill/>
          <a:ln w="19050">
            <a:solidFill>
              <a:srgbClr val="004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20"/>
          <p:cNvCxnSpPr>
            <a:cxnSpLocks noChangeShapeType="1"/>
            <a:stCxn id="14348" idx="1"/>
            <a:endCxn id="14345" idx="2"/>
          </p:cNvCxnSpPr>
          <p:nvPr/>
        </p:nvCxnSpPr>
        <p:spPr bwMode="auto">
          <a:xfrm rot="10800000">
            <a:off x="4259263" y="3281363"/>
            <a:ext cx="989012" cy="204787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1"/>
          <p:cNvCxnSpPr>
            <a:cxnSpLocks noChangeShapeType="1"/>
            <a:stCxn id="14348" idx="0"/>
            <a:endCxn id="14346" idx="2"/>
          </p:cNvCxnSpPr>
          <p:nvPr/>
        </p:nvCxnSpPr>
        <p:spPr bwMode="auto">
          <a:xfrm rot="5400000" flipH="1">
            <a:off x="5682456" y="2971007"/>
            <a:ext cx="357187" cy="311150"/>
          </a:xfrm>
          <a:prstGeom prst="curvedConnector3">
            <a:avLst>
              <a:gd name="adj1" fmla="val 50222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2649" name="Group 25"/>
          <p:cNvGrpSpPr>
            <a:grpSpLocks/>
          </p:cNvGrpSpPr>
          <p:nvPr/>
        </p:nvGrpSpPr>
        <p:grpSpPr bwMode="auto">
          <a:xfrm>
            <a:off x="1079500" y="1844675"/>
            <a:ext cx="4625975" cy="1085850"/>
            <a:chOff x="680" y="1162"/>
            <a:chExt cx="2914" cy="684"/>
          </a:xfrm>
        </p:grpSpPr>
        <p:cxnSp>
          <p:nvCxnSpPr>
            <p:cNvPr id="14363" name="AutoShape 22"/>
            <p:cNvCxnSpPr>
              <a:cxnSpLocks noChangeShapeType="1"/>
              <a:stCxn id="14340" idx="3"/>
              <a:endCxn id="14344" idx="0"/>
            </p:cNvCxnSpPr>
            <p:nvPr/>
          </p:nvCxnSpPr>
          <p:spPr bwMode="auto">
            <a:xfrm>
              <a:off x="680" y="1162"/>
              <a:ext cx="1002" cy="500"/>
            </a:xfrm>
            <a:prstGeom prst="curvedConnector2">
              <a:avLst/>
            </a:prstGeom>
            <a:noFill/>
            <a:ln w="19050">
              <a:solidFill>
                <a:srgbClr val="00408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4" name="AutoShape 23"/>
            <p:cNvCxnSpPr>
              <a:cxnSpLocks noChangeShapeType="1"/>
              <a:stCxn id="14340" idx="3"/>
              <a:endCxn id="14345" idx="0"/>
            </p:cNvCxnSpPr>
            <p:nvPr/>
          </p:nvCxnSpPr>
          <p:spPr bwMode="auto">
            <a:xfrm>
              <a:off x="680" y="1162"/>
              <a:ext cx="2003" cy="684"/>
            </a:xfrm>
            <a:prstGeom prst="curvedConnector2">
              <a:avLst/>
            </a:prstGeom>
            <a:noFill/>
            <a:ln w="19050">
              <a:solidFill>
                <a:srgbClr val="00408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65" name="AutoShape 24"/>
            <p:cNvCxnSpPr>
              <a:cxnSpLocks noChangeShapeType="1"/>
              <a:stCxn id="14340" idx="3"/>
              <a:endCxn id="14346" idx="0"/>
            </p:cNvCxnSpPr>
            <p:nvPr/>
          </p:nvCxnSpPr>
          <p:spPr bwMode="auto">
            <a:xfrm>
              <a:off x="680" y="1162"/>
              <a:ext cx="2914" cy="474"/>
            </a:xfrm>
            <a:prstGeom prst="curvedConnector2">
              <a:avLst/>
            </a:prstGeom>
            <a:noFill/>
            <a:ln w="19050">
              <a:solidFill>
                <a:srgbClr val="00408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58" name="Rectangle 28"/>
          <p:cNvSpPr>
            <a:spLocks noChangeArrowheads="1"/>
          </p:cNvSpPr>
          <p:nvPr/>
        </p:nvSpPr>
        <p:spPr bwMode="auto">
          <a:xfrm>
            <a:off x="1403350" y="3417888"/>
            <a:ext cx="1162050" cy="3429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altLang="en-US" sz="2000">
                <a:solidFill>
                  <a:schemeClr val="folHlink"/>
                </a:solidFill>
                <a:latin typeface="Tahoma" pitchFamily="34" charset="0"/>
              </a:rPr>
              <a:t>evidence</a:t>
            </a:r>
          </a:p>
        </p:txBody>
      </p:sp>
      <p:cxnSp>
        <p:nvCxnSpPr>
          <p:cNvPr id="14359" name="AutoShape 29"/>
          <p:cNvCxnSpPr>
            <a:cxnSpLocks noChangeShapeType="1"/>
            <a:stCxn id="14358" idx="1"/>
          </p:cNvCxnSpPr>
          <p:nvPr/>
        </p:nvCxnSpPr>
        <p:spPr bwMode="auto">
          <a:xfrm rot="10800000">
            <a:off x="663575" y="2220913"/>
            <a:ext cx="730250" cy="1368425"/>
          </a:xfrm>
          <a:prstGeom prst="curvedConnector2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30"/>
          <p:cNvCxnSpPr>
            <a:cxnSpLocks noChangeShapeType="1"/>
            <a:stCxn id="14358" idx="0"/>
          </p:cNvCxnSpPr>
          <p:nvPr/>
        </p:nvCxnSpPr>
        <p:spPr bwMode="auto">
          <a:xfrm rot="5400000" flipH="1">
            <a:off x="1547019" y="2971007"/>
            <a:ext cx="679450" cy="195262"/>
          </a:xfrm>
          <a:prstGeom prst="curvedConnector3">
            <a:avLst>
              <a:gd name="adj1" fmla="val 49301"/>
            </a:avLst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31"/>
          <p:cNvCxnSpPr>
            <a:cxnSpLocks noChangeShapeType="1"/>
            <a:stCxn id="14358" idx="3"/>
          </p:cNvCxnSpPr>
          <p:nvPr/>
        </p:nvCxnSpPr>
        <p:spPr bwMode="auto">
          <a:xfrm flipV="1">
            <a:off x="2574925" y="3092450"/>
            <a:ext cx="687388" cy="496888"/>
          </a:xfrm>
          <a:prstGeom prst="curvedConnector3">
            <a:avLst>
              <a:gd name="adj1" fmla="val 49190"/>
            </a:avLst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32"/>
          <p:cNvCxnSpPr>
            <a:cxnSpLocks noChangeShapeType="1"/>
            <a:stCxn id="14358" idx="3"/>
          </p:cNvCxnSpPr>
          <p:nvPr/>
        </p:nvCxnSpPr>
        <p:spPr bwMode="auto">
          <a:xfrm flipV="1">
            <a:off x="2574925" y="3082925"/>
            <a:ext cx="2497138" cy="506413"/>
          </a:xfrm>
          <a:prstGeom prst="curvedConnector3">
            <a:avLst>
              <a:gd name="adj1" fmla="val 100125"/>
            </a:avLst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it looks like in real life – KEGG vs MetaCyc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43925" cy="4811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4080"/>
                </a:solidFill>
              </a:rPr>
              <a:t>KEGG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4080"/>
                </a:solidFill>
              </a:rPr>
              <a:t>http://www.genome.jp/kegg/</a:t>
            </a:r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004080"/>
              </a:solidFill>
            </a:endParaRPr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004080"/>
              </a:solidFill>
            </a:endParaRPr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00408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4080"/>
                </a:solidFill>
              </a:rPr>
              <a:t>MetaCyc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4080"/>
                </a:solidFill>
              </a:rPr>
              <a:t>http://metacyc.org/</a:t>
            </a:r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00408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838450"/>
            <a:ext cx="42576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5376863"/>
            <a:ext cx="4086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6425" y="2835275"/>
            <a:ext cx="4340225" cy="1751013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 sz="2000">
              <a:solidFill>
                <a:srgbClr val="004080"/>
              </a:solidFill>
              <a:latin typeface="Tahoma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8825" y="5106988"/>
            <a:ext cx="4340225" cy="1074737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 sz="2000">
              <a:solidFill>
                <a:srgbClr val="00408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11502" r="7750" b="5954"/>
          <a:stretch>
            <a:fillRect/>
          </a:stretch>
        </p:blipFill>
        <p:spPr bwMode="auto">
          <a:xfrm>
            <a:off x="128588" y="1512888"/>
            <a:ext cx="88963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Ammonia oxidation pathway in KEGG</a:t>
            </a: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4752975" y="2124075"/>
            <a:ext cx="51117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sp>
        <p:nvSpPr>
          <p:cNvPr id="16389" name="Line 15"/>
          <p:cNvSpPr>
            <a:spLocks noChangeShapeType="1"/>
          </p:cNvSpPr>
          <p:nvPr/>
        </p:nvSpPr>
        <p:spPr bwMode="auto">
          <a:xfrm flipH="1">
            <a:off x="3133725" y="2495550"/>
            <a:ext cx="1619250" cy="1162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0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57600"/>
            <a:ext cx="4346575" cy="3200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Line 22"/>
          <p:cNvSpPr>
            <a:spLocks noChangeShapeType="1"/>
          </p:cNvSpPr>
          <p:nvPr/>
        </p:nvSpPr>
        <p:spPr bwMode="auto">
          <a:xfrm flipH="1" flipV="1">
            <a:off x="3419475" y="3924300"/>
            <a:ext cx="3573463" cy="1885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25"/>
          <p:cNvSpPr>
            <a:spLocks noChangeShapeType="1"/>
          </p:cNvSpPr>
          <p:nvPr/>
        </p:nvSpPr>
        <p:spPr bwMode="auto">
          <a:xfrm flipH="1" flipV="1">
            <a:off x="5008563" y="2413000"/>
            <a:ext cx="2495550" cy="3263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7248525" y="5810250"/>
            <a:ext cx="51117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19"/>
          <p:cNvSpPr>
            <a:spLocks noChangeArrowheads="1"/>
          </p:cNvSpPr>
          <p:nvPr/>
        </p:nvSpPr>
        <p:spPr bwMode="auto">
          <a:xfrm>
            <a:off x="447675" y="5521325"/>
            <a:ext cx="80962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same pathway/reaction in MetaCyc</a:t>
            </a:r>
          </a:p>
        </p:txBody>
      </p:sp>
      <p:pic>
        <p:nvPicPr>
          <p:cNvPr id="174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48313"/>
            <a:ext cx="23050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752975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6551613" cy="177165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9925"/>
            <a:ext cx="6211888" cy="9636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28688" y="1757363"/>
            <a:ext cx="1739900" cy="1860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pic>
        <p:nvPicPr>
          <p:cNvPr id="1741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24300"/>
            <a:ext cx="6129338" cy="27336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7" name="Line 5"/>
          <p:cNvSpPr>
            <a:spLocks noChangeShapeType="1"/>
          </p:cNvSpPr>
          <p:nvPr/>
        </p:nvSpPr>
        <p:spPr bwMode="auto">
          <a:xfrm flipH="1" flipV="1">
            <a:off x="1746250" y="3543300"/>
            <a:ext cx="1347788" cy="10017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505575"/>
            <a:ext cx="7875587" cy="3524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49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5913" y="1428750"/>
            <a:ext cx="2478087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4080"/>
                </a:solidFill>
                <a:latin typeface="Trebuchet MS" pitchFamily="34" charset="0"/>
              </a:rPr>
              <a:t>Similar problems to KEGG: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4080"/>
                </a:solidFill>
                <a:latin typeface="Trebuchet MS" pitchFamily="34" charset="0"/>
              </a:rPr>
              <a:t>multifunctional enzymes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4080"/>
                </a:solidFill>
                <a:latin typeface="Trebuchet MS" pitchFamily="34" charset="0"/>
              </a:rPr>
              <a:t>multisubunit enzymes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4080"/>
                </a:solidFill>
                <a:latin typeface="Trebuchet MS" pitchFamily="34" charset="0"/>
              </a:rPr>
              <a:t>differences in reaction recording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06538"/>
            <a:ext cx="4510088" cy="3074987"/>
          </a:xfrm>
          <a:prstGeom prst="rect">
            <a:avLst/>
          </a:prstGeom>
          <a:noFill/>
          <a:ln w="9525">
            <a:solidFill>
              <a:srgbClr val="004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 MetaCyc record is still incomplete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 flipV="1">
            <a:off x="957263" y="3814763"/>
            <a:ext cx="320675" cy="963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2288"/>
            <a:ext cx="9144000" cy="523875"/>
          </a:xfrm>
          <a:prstGeom prst="rect">
            <a:avLst/>
          </a:prstGeom>
          <a:noFill/>
          <a:ln w="9525">
            <a:solidFill>
              <a:srgbClr val="004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188913" y="2492375"/>
            <a:ext cx="1860550" cy="13303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86313"/>
            <a:ext cx="5270500" cy="733425"/>
          </a:xfrm>
          <a:prstGeom prst="rect">
            <a:avLst/>
          </a:prstGeom>
          <a:noFill/>
          <a:ln w="9525">
            <a:solidFill>
              <a:srgbClr val="004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7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938" y="1514475"/>
            <a:ext cx="4259262" cy="278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Which subunit has which cofactor?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Type of Cu2+ cluster, type of Fe2+ cluster?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4080"/>
                </a:solidFill>
                <a:latin typeface="Trebuchet MS" pitchFamily="34" charset="0"/>
              </a:rPr>
              <a:t>Does it require any help with maturation of metal clusters?</a:t>
            </a:r>
          </a:p>
        </p:txBody>
      </p: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188913" y="6049963"/>
            <a:ext cx="8955087" cy="666750"/>
            <a:chOff x="119" y="3811"/>
            <a:chExt cx="5641" cy="420"/>
          </a:xfrm>
        </p:grpSpPr>
        <p:sp>
          <p:nvSpPr>
            <p:cNvPr id="18442" name="Rectangle 12"/>
            <p:cNvSpPr>
              <a:spLocks noChangeArrowheads="1"/>
            </p:cNvSpPr>
            <p:nvPr/>
          </p:nvSpPr>
          <p:spPr bwMode="auto">
            <a:xfrm>
              <a:off x="119" y="3881"/>
              <a:ext cx="5641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en-US" sz="2000" b="1">
                  <a:solidFill>
                    <a:srgbClr val="004080"/>
                  </a:solidFill>
                  <a:latin typeface="Trebuchet MS" pitchFamily="34" charset="0"/>
                </a:rPr>
                <a:t>Pseudomonas sp. PB16 was shown to have only 1 enzyme from the pathway, hydroxylamine reductase. Does it have the entire pathway?</a:t>
              </a:r>
            </a:p>
          </p:txBody>
        </p:sp>
        <p:sp>
          <p:nvSpPr>
            <p:cNvPr id="18443" name="Line 13"/>
            <p:cNvSpPr>
              <a:spLocks noChangeShapeType="1"/>
            </p:cNvSpPr>
            <p:nvPr/>
          </p:nvSpPr>
          <p:spPr bwMode="auto">
            <a:xfrm flipV="1">
              <a:off x="4085" y="3811"/>
              <a:ext cx="1106" cy="1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346200"/>
            <a:ext cx="8707437" cy="551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Pathway collections: KEGG, MetaCyc and others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538163" y="3098800"/>
            <a:ext cx="728345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>
                <a:solidFill>
                  <a:srgbClr val="004080"/>
                </a:solidFill>
                <a:latin typeface="Trebuchet MS" pitchFamily="34" charset="0"/>
              </a:rPr>
              <a:t>	Which particular set of </a:t>
            </a:r>
            <a:r>
              <a:rPr lang="en-US" altLang="en-US" sz="2800">
                <a:solidFill>
                  <a:srgbClr val="FF0000"/>
                </a:solidFill>
                <a:latin typeface="Trebuchet MS" pitchFamily="34" charset="0"/>
              </a:rPr>
              <a:t>interactions</a:t>
            </a:r>
            <a:r>
              <a:rPr lang="en-US" altLang="en-US" sz="2800">
                <a:solidFill>
                  <a:srgbClr val="004080"/>
                </a:solidFill>
                <a:latin typeface="Trebuchet MS" pitchFamily="34" charset="0"/>
              </a:rPr>
              <a:t> is a pathway? (i. e. how do we define </a:t>
            </a:r>
            <a:r>
              <a:rPr lang="en-US" altLang="en-US" sz="2800">
                <a:solidFill>
                  <a:srgbClr val="FF0000"/>
                </a:solidFill>
                <a:latin typeface="Trebuchet MS" pitchFamily="34" charset="0"/>
              </a:rPr>
              <a:t>pathway boundaries</a:t>
            </a:r>
            <a:r>
              <a:rPr lang="en-US" altLang="en-US" sz="2800">
                <a:solidFill>
                  <a:srgbClr val="004080"/>
                </a:solidFill>
                <a:latin typeface="Trebuchet MS" pitchFamily="34" charset="0"/>
              </a:rPr>
              <a:t> within the network?)</a:t>
            </a:r>
            <a:endParaRPr lang="en-US" altLang="en-US" sz="2000">
              <a:solidFill>
                <a:srgbClr val="00408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functional classification systems in IMG</a:t>
            </a:r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22400"/>
            <a:ext cx="9144000" cy="5435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Functional annotations</a:t>
            </a:r>
          </a:p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4080"/>
                </a:solidFill>
                <a:latin typeface="Trebuchet MS" pitchFamily="34" charset="0"/>
              </a:rPr>
              <a:t>InterPro</a:t>
            </a:r>
            <a:endParaRPr lang="en-US" altLang="en-US" dirty="0" smtClean="0">
              <a:solidFill>
                <a:srgbClr val="004080"/>
              </a:solidFill>
              <a:latin typeface="Trebuchet MS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Functional hierarchies</a:t>
            </a:r>
          </a:p>
          <a:p>
            <a:pPr eaLnBrk="1" hangingPunct="1">
              <a:defRPr/>
            </a:pPr>
            <a:r>
              <a:rPr lang="en-US" altLang="en-US" dirty="0" err="1" smtClean="0">
                <a:solidFill>
                  <a:srgbClr val="004080"/>
                </a:solidFill>
                <a:latin typeface="Trebuchet MS" pitchFamily="34" charset="0"/>
              </a:rPr>
              <a:t>TIGRfam</a:t>
            </a: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 Roles</a:t>
            </a: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COG Functional Categories</a:t>
            </a: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Transporter Classification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solidFill>
                <a:srgbClr val="004080"/>
              </a:solidFill>
              <a:latin typeface="Trebuchet MS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 smtClean="0">
                <a:solidFill>
                  <a:srgbClr val="004080"/>
                </a:solidFill>
                <a:latin typeface="Trebuchet MS" pitchFamily="34" charset="0"/>
              </a:rPr>
              <a:t>What about Enzymes, EC numbers and Gene Ontology?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0" y="1603375"/>
            <a:ext cx="914400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4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/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Sequence features in prokaryotic genomes: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stable RNA-coding genes (</a:t>
            </a:r>
            <a:r>
              <a:rPr lang="en-US" altLang="en-US" sz="2800">
                <a:solidFill>
                  <a:srgbClr val="004080"/>
                </a:solidFill>
                <a:latin typeface="Palatino Linotype" pitchFamily="18" charset="0"/>
              </a:rPr>
              <a:t>rRNAs, tRNAs, RNA component of RNaseP, tmRNA</a:t>
            </a: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)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protein-coding genes (</a:t>
            </a:r>
            <a:r>
              <a:rPr lang="en-US" altLang="en-US" sz="2800">
                <a:solidFill>
                  <a:srgbClr val="004080"/>
                </a:solidFill>
                <a:latin typeface="Palatino Linotype" pitchFamily="18" charset="0"/>
              </a:rPr>
              <a:t>CDSs</a:t>
            </a: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)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transcriptional features (</a:t>
            </a:r>
            <a:r>
              <a:rPr lang="en-US" altLang="en-US" sz="2800">
                <a:solidFill>
                  <a:srgbClr val="004080"/>
                </a:solidFill>
                <a:latin typeface="Palatino Linotype" pitchFamily="18" charset="0"/>
              </a:rPr>
              <a:t>mRNAs, operons, promoters, terminators, protein-binding sites, DNA bends</a:t>
            </a: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)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translational features (</a:t>
            </a:r>
            <a:r>
              <a:rPr lang="en-US" altLang="en-US" sz="2800">
                <a:solidFill>
                  <a:srgbClr val="004080"/>
                </a:solidFill>
                <a:latin typeface="Palatino Linotype" pitchFamily="18" charset="0"/>
              </a:rPr>
              <a:t>RBS, regulatory antisense RNAs, mRNA secondary structures, translational recoding and programmed frameshifts, inteins</a:t>
            </a: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)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pseudogenes (</a:t>
            </a:r>
            <a:r>
              <a:rPr lang="en-US" altLang="en-US" sz="2800">
                <a:solidFill>
                  <a:srgbClr val="004080"/>
                </a:solidFill>
                <a:latin typeface="Palatino Linotype" pitchFamily="18" charset="0"/>
              </a:rPr>
              <a:t>tRNA and protein-coding genes</a:t>
            </a: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)</a:t>
            </a:r>
          </a:p>
          <a:p>
            <a:pPr algn="l">
              <a:buFont typeface="Wingdings" pitchFamily="2" charset="2"/>
              <a:buChar char="§"/>
            </a:pPr>
            <a:r>
              <a:rPr lang="en-US" altLang="en-US" sz="2800" b="1">
                <a:solidFill>
                  <a:srgbClr val="004080"/>
                </a:solidFill>
                <a:latin typeface="Palatino Linotype" pitchFamily="18" charset="0"/>
              </a:rPr>
              <a:t> …</a:t>
            </a:r>
          </a:p>
        </p:txBody>
      </p:sp>
      <p:sp>
        <p:nvSpPr>
          <p:cNvPr id="4099" name="Rectangle 18"/>
          <p:cNvSpPr>
            <a:spLocks noChangeArrowheads="1"/>
          </p:cNvSpPr>
          <p:nvPr/>
        </p:nvSpPr>
        <p:spPr bwMode="auto">
          <a:xfrm>
            <a:off x="2057400" y="1524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  <a:latin typeface="Arial" pitchFamily="34" charset="0"/>
              </a:rPr>
              <a:t>Finding the genes in microbial genomes</a:t>
            </a:r>
          </a:p>
        </p:txBody>
      </p:sp>
      <p:grpSp>
        <p:nvGrpSpPr>
          <p:cNvPr id="200736" name="Group 32"/>
          <p:cNvGrpSpPr>
            <a:grpSpLocks/>
          </p:cNvGrpSpPr>
          <p:nvPr/>
        </p:nvGrpSpPr>
        <p:grpSpPr bwMode="auto">
          <a:xfrm>
            <a:off x="3946525" y="450850"/>
            <a:ext cx="1749425" cy="939800"/>
            <a:chOff x="2486" y="284"/>
            <a:chExt cx="1102" cy="592"/>
          </a:xfrm>
        </p:grpSpPr>
        <p:sp>
          <p:nvSpPr>
            <p:cNvPr id="200733" name="Text Box 29"/>
            <p:cNvSpPr txBox="1">
              <a:spLocks noChangeArrowheads="1"/>
            </p:cNvSpPr>
            <p:nvPr/>
          </p:nvSpPr>
          <p:spPr bwMode="auto">
            <a:xfrm>
              <a:off x="2486" y="549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2800">
                  <a:solidFill>
                    <a:srgbClr val="FFFFFF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pitchFamily="34" charset="0"/>
                </a:rPr>
                <a:t>features</a:t>
              </a:r>
            </a:p>
          </p:txBody>
        </p:sp>
        <p:sp>
          <p:nvSpPr>
            <p:cNvPr id="4106" name="Line 30"/>
            <p:cNvSpPr>
              <a:spLocks noChangeShapeType="1"/>
            </p:cNvSpPr>
            <p:nvPr/>
          </p:nvSpPr>
          <p:spPr bwMode="auto">
            <a:xfrm>
              <a:off x="2690" y="321"/>
              <a:ext cx="554" cy="30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31"/>
            <p:cNvSpPr>
              <a:spLocks noChangeShapeType="1"/>
            </p:cNvSpPr>
            <p:nvPr/>
          </p:nvSpPr>
          <p:spPr bwMode="auto">
            <a:xfrm flipV="1">
              <a:off x="2785" y="284"/>
              <a:ext cx="466" cy="34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748" name="Group 44"/>
          <p:cNvGrpSpPr>
            <a:grpSpLocks/>
          </p:cNvGrpSpPr>
          <p:nvPr/>
        </p:nvGrpSpPr>
        <p:grpSpPr bwMode="auto">
          <a:xfrm>
            <a:off x="0" y="1543050"/>
            <a:ext cx="9144000" cy="5314950"/>
            <a:chOff x="0" y="972"/>
            <a:chExt cx="5760" cy="3348"/>
          </a:xfrm>
        </p:grpSpPr>
        <p:sp>
          <p:nvSpPr>
            <p:cNvPr id="4103" name="Text Box 35"/>
            <p:cNvSpPr txBox="1">
              <a:spLocks noChangeArrowheads="1"/>
            </p:cNvSpPr>
            <p:nvPr/>
          </p:nvSpPr>
          <p:spPr bwMode="auto">
            <a:xfrm>
              <a:off x="0" y="972"/>
              <a:ext cx="5760" cy="33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altLang="en-US">
                  <a:solidFill>
                    <a:srgbClr val="004080"/>
                  </a:solidFill>
                  <a:latin typeface="Palatino Linotype" pitchFamily="18" charset="0"/>
                </a:rPr>
                <a:t>Well-annotated bacterial genome in Artemis genome viewer:</a:t>
              </a:r>
            </a:p>
          </p:txBody>
        </p:sp>
        <p:pic>
          <p:nvPicPr>
            <p:cNvPr id="4104" name="Picture 34" descr="well-annotated_geno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8"/>
              <a:ext cx="5760" cy="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408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0750" name="Picture 46" descr="usually-annotated_gen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9144000" cy="5308600"/>
          </a:xfrm>
          <a:prstGeom prst="rect">
            <a:avLst/>
          </a:prstGeom>
          <a:noFill/>
          <a:ln w="19050">
            <a:solidFill>
              <a:srgbClr val="004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8913"/>
            <a:ext cx="8942388" cy="5399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FF0000"/>
                </a:solidFill>
                <a:latin typeface="Tahoma" pitchFamily="34" charset="0"/>
              </a:rPr>
              <a:t>“Mandatory” features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ahoma" pitchFamily="34" charset="0"/>
              </a:rPr>
              <a:t>“Non-coding” RNAs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0" smtClean="0">
                <a:solidFill>
                  <a:srgbClr val="004080"/>
                </a:solidFill>
                <a:latin typeface="Calibri" pitchFamily="34" charset="0"/>
              </a:rPr>
              <a:t>	</a:t>
            </a:r>
            <a:r>
              <a:rPr lang="en-US" altLang="en-US" sz="2400" b="0" smtClean="0">
                <a:solidFill>
                  <a:srgbClr val="004080"/>
                </a:solidFill>
                <a:latin typeface="Calibri" pitchFamily="34" charset="0"/>
              </a:rPr>
              <a:t>23S, 16S and 5S rRNAs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0" smtClean="0">
                <a:solidFill>
                  <a:srgbClr val="004080"/>
                </a:solidFill>
                <a:latin typeface="Calibri" pitchFamily="34" charset="0"/>
              </a:rPr>
              <a:t>	tRNAs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ahoma" pitchFamily="34" charset="0"/>
              </a:rPr>
              <a:t>Protein-coding genes</a:t>
            </a:r>
            <a:endParaRPr lang="en-US" altLang="en-US" sz="2400" b="0" i="1" smtClean="0">
              <a:solidFill>
                <a:srgbClr val="004080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“Optional” features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tmRNA, RNase P RNA component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Repeats (CRISPRs, IS elements)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Regulatory RNAs (riboswitches)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Pseudogenes and frameshifts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0" i="1" smtClean="0">
                <a:solidFill>
                  <a:srgbClr val="004080"/>
                </a:solidFill>
                <a:latin typeface="Calibri" pitchFamily="34" charset="0"/>
              </a:rPr>
              <a:t>Topological features of protein-coding genes (signal peptides, transmembrane regions)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089150" y="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of annotation provided by the IMG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1417638"/>
            <a:ext cx="9144000" cy="5186362"/>
          </a:xfrm>
          <a:prstGeom prst="rect">
            <a:avLst/>
          </a:prstGeom>
          <a:solidFill>
            <a:schemeClr val="bg1"/>
          </a:solidFill>
          <a:ln w="19050">
            <a:solidFill>
              <a:srgbClr val="004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/>
            <a:r>
              <a:rPr lang="en-US" altLang="en-US" sz="2000" i="1">
                <a:solidFill>
                  <a:srgbClr val="004080"/>
                </a:solidFill>
                <a:latin typeface="Tahoma" pitchFamily="34" charset="0"/>
              </a:rPr>
              <a:t>Reading frames</a:t>
            </a: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: translations of the nucleotide sequence with an offset of 0, 1 and 2 nucleotides (three possible translations in each direction)</a:t>
            </a:r>
          </a:p>
          <a:p>
            <a:pPr algn="l"/>
            <a:r>
              <a:rPr lang="en-US" altLang="en-US" sz="2000" i="1">
                <a:solidFill>
                  <a:srgbClr val="004080"/>
                </a:solidFill>
                <a:latin typeface="Tahoma" pitchFamily="34" charset="0"/>
              </a:rPr>
              <a:t>Open reading frame (ORF):</a:t>
            </a: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 reading frame between a start and stop codon</a:t>
            </a:r>
          </a:p>
          <a:p>
            <a:endParaRPr lang="en-US" altLang="en-US" sz="2000">
              <a:solidFill>
                <a:srgbClr val="004080"/>
              </a:solidFill>
              <a:latin typeface="Tahoma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CDS (not ORF!) prediction</a:t>
            </a:r>
          </a:p>
        </p:txBody>
      </p:sp>
      <p:pic>
        <p:nvPicPr>
          <p:cNvPr id="6148" name="Picture 4" descr="unannotated_genom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3"/>
            <a:ext cx="9144000" cy="419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4" name="Picture 8" descr="usually-annotated_genome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3"/>
            <a:ext cx="9144000" cy="5341937"/>
          </a:xfrm>
          <a:prstGeom prst="rect">
            <a:avLst/>
          </a:prstGeom>
          <a:noFill/>
          <a:ln w="9525">
            <a:solidFill>
              <a:srgbClr val="004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</a:t>
            </a:r>
            <a:r>
              <a:rPr lang="en-US" altLang="en-US" i="1" smtClean="0"/>
              <a:t>ab initio</a:t>
            </a:r>
            <a:r>
              <a:rPr lang="en-US" altLang="en-US" smtClean="0"/>
              <a:t> tools work – very briefly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75150" y="1444625"/>
            <a:ext cx="4768850" cy="541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004080"/>
                </a:solidFill>
                <a:latin typeface="Trebuchet MS" pitchFamily="34" charset="0"/>
              </a:rPr>
              <a:t>Statistical model of coding and non-coding regions</a:t>
            </a:r>
            <a:endParaRPr lang="en-US" altLang="en-US" b="0" smtClean="0">
              <a:solidFill>
                <a:srgbClr val="FF0000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smtClean="0">
                <a:solidFill>
                  <a:srgbClr val="004080"/>
                </a:solidFill>
                <a:latin typeface="Trebuchet MS" pitchFamily="34" charset="0"/>
              </a:rPr>
              <a:t>Statistical model(s) of other components (RBS)</a:t>
            </a:r>
            <a:endParaRPr lang="en-US" altLang="en-US" b="0" smtClean="0">
              <a:solidFill>
                <a:srgbClr val="FF0000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smtClean="0">
                <a:solidFill>
                  <a:srgbClr val="004080"/>
                </a:solidFill>
                <a:latin typeface="Trebuchet MS" pitchFamily="34" charset="0"/>
              </a:rPr>
              <a:t>Additional algorithms for refinement of predictions</a:t>
            </a:r>
            <a:r>
              <a:rPr lang="en-US" altLang="en-US" b="0" smtClean="0">
                <a:solidFill>
                  <a:srgbClr val="004080"/>
                </a:solidFill>
                <a:latin typeface="Trebuchet MS" pitchFamily="34" charset="0"/>
              </a:rPr>
              <a:t> (overlap resolution, etc.)</a:t>
            </a:r>
            <a:endParaRPr lang="en-US" altLang="en-US" b="0" smtClean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25413" y="4308475"/>
            <a:ext cx="41306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>
                <a:solidFill>
                  <a:srgbClr val="FF0000"/>
                </a:solidFill>
                <a:latin typeface="Tahoma" pitchFamily="34" charset="0"/>
              </a:rPr>
              <a:t>Prokaryotic gene model used by all </a:t>
            </a:r>
            <a:r>
              <a:rPr lang="en-US" altLang="en-US" sz="2000" b="1" i="1">
                <a:solidFill>
                  <a:srgbClr val="FF0000"/>
                </a:solidFill>
                <a:latin typeface="Tahoma" pitchFamily="34" charset="0"/>
              </a:rPr>
              <a:t>ab initio</a:t>
            </a:r>
            <a:r>
              <a:rPr lang="en-US" altLang="en-US" sz="2000" b="1">
                <a:solidFill>
                  <a:srgbClr val="FF0000"/>
                </a:solidFill>
                <a:latin typeface="Tahoma" pitchFamily="34" charset="0"/>
              </a:rPr>
              <a:t> gene finders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Ribosome-binding site within certain distance of the start codon;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One of 3 start codons;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One of 3 stop codons;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4080"/>
                </a:solidFill>
                <a:latin typeface="Tahoma" pitchFamily="34" charset="0"/>
              </a:rPr>
              <a:t>No frame interruptions</a:t>
            </a:r>
          </a:p>
        </p:txBody>
      </p:sp>
      <p:grpSp>
        <p:nvGrpSpPr>
          <p:cNvPr id="7173" name="Group 22"/>
          <p:cNvGrpSpPr>
            <a:grpSpLocks/>
          </p:cNvGrpSpPr>
          <p:nvPr/>
        </p:nvGrpSpPr>
        <p:grpSpPr bwMode="auto">
          <a:xfrm>
            <a:off x="0" y="2170113"/>
            <a:ext cx="4267200" cy="1768475"/>
            <a:chOff x="74977" y="4600224"/>
            <a:chExt cx="4268423" cy="1769464"/>
          </a:xfrm>
        </p:grpSpPr>
        <p:grpSp>
          <p:nvGrpSpPr>
            <p:cNvPr id="7174" name="Group 19"/>
            <p:cNvGrpSpPr>
              <a:grpSpLocks/>
            </p:cNvGrpSpPr>
            <p:nvPr/>
          </p:nvGrpSpPr>
          <p:grpSpPr bwMode="auto">
            <a:xfrm>
              <a:off x="74977" y="4600224"/>
              <a:ext cx="4268423" cy="1769464"/>
              <a:chOff x="74977" y="4600224"/>
              <a:chExt cx="4268423" cy="1769464"/>
            </a:xfrm>
          </p:grpSpPr>
          <p:cxnSp>
            <p:nvCxnSpPr>
              <p:cNvPr id="7176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305230" y="5551669"/>
                <a:ext cx="4038170" cy="0"/>
              </a:xfrm>
              <a:prstGeom prst="line">
                <a:avLst/>
              </a:prstGeom>
              <a:noFill/>
              <a:ln w="76200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" name="Right Arrow 6"/>
              <p:cNvSpPr/>
              <p:nvPr/>
            </p:nvSpPr>
            <p:spPr>
              <a:xfrm>
                <a:off x="1067449" y="5284819"/>
                <a:ext cx="2589954" cy="53369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0" name="Line Callout 2 (Border and Accent Bar) 9"/>
              <p:cNvSpPr/>
              <p:nvPr/>
            </p:nvSpPr>
            <p:spPr>
              <a:xfrm>
                <a:off x="606942" y="5129157"/>
                <a:ext cx="228666" cy="266849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90062"/>
                  <a:gd name="adj5" fmla="val 169119"/>
                  <a:gd name="adj6" fmla="val -87033"/>
                </a:avLst>
              </a:prstGeom>
              <a:solidFill>
                <a:srgbClr val="FF00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977" y="4600224"/>
                <a:ext cx="1063930" cy="455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algn="l">
                  <a:defRPr sz="2400">
                    <a:solidFill>
                      <a:schemeClr val="tx1"/>
                    </a:solidFill>
                    <a:latin typeface="Times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1400" smtClean="0">
                    <a:solidFill>
                      <a:schemeClr val="accent2"/>
                    </a:solidFill>
                    <a:latin typeface="Calibri" pitchFamily="34" charset="0"/>
                  </a:rPr>
                  <a:t>Ribosome binding site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6648" y="5905879"/>
                <a:ext cx="1580015" cy="455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Start codon: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ATG, GTG, TTG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66520" y="5913820"/>
                <a:ext cx="1580016" cy="455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Stop codon: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TAG, TAA, TGA</a:t>
                </a:r>
              </a:p>
            </p:txBody>
          </p:sp>
          <p:cxnSp>
            <p:nvCxnSpPr>
              <p:cNvPr id="16" name="Straight Arrow Connector 15"/>
              <p:cNvCxnSpPr>
                <a:stCxn id="13" idx="0"/>
              </p:cNvCxnSpPr>
              <p:nvPr/>
            </p:nvCxnSpPr>
            <p:spPr>
              <a:xfrm flipV="1">
                <a:off x="1067449" y="5743863"/>
                <a:ext cx="0" cy="1620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657403" y="5750217"/>
                <a:ext cx="0" cy="1620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372337" y="4600224"/>
                <a:ext cx="1959536" cy="455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open reading frame</a:t>
                </a:r>
              </a:p>
            </p:txBody>
          </p:sp>
        </p:grpSp>
        <p:sp>
          <p:nvSpPr>
            <p:cNvPr id="21" name="Left Brace 20"/>
            <p:cNvSpPr>
              <a:spLocks/>
            </p:cNvSpPr>
            <p:nvPr/>
          </p:nvSpPr>
          <p:spPr bwMode="auto">
            <a:xfrm rot="5400000">
              <a:off x="2170231" y="3834181"/>
              <a:ext cx="384390" cy="2589954"/>
            </a:xfrm>
            <a:prstGeom prst="leftBrace">
              <a:avLst>
                <a:gd name="adj1" fmla="val 25766"/>
                <a:gd name="adj2" fmla="val 49352"/>
              </a:avLst>
            </a:prstGeom>
            <a:noFill/>
            <a:ln w="127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eaLnBrk="1" hangingPunct="1">
                <a:defRPr/>
              </a:pPr>
              <a:endParaRPr lang="en-US" sz="18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03338"/>
            <a:ext cx="8942388" cy="555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Tahoma" pitchFamily="34" charset="0"/>
              </a:rPr>
              <a:t>Best way – covariance models (captures the secondary structure)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rgbClr val="004080"/>
                </a:solidFill>
                <a:latin typeface="Tahoma" pitchFamily="34" charset="0"/>
              </a:rPr>
              <a:t>	</a:t>
            </a:r>
            <a:r>
              <a:rPr lang="en-US" altLang="en-US" sz="2400" smtClean="0">
                <a:solidFill>
                  <a:srgbClr val="004080"/>
                </a:solidFill>
                <a:latin typeface="Tahoma" pitchFamily="34" charset="0"/>
              </a:rPr>
              <a:t>Rfam database, INFERNAL search tool</a:t>
            </a:r>
            <a:endParaRPr lang="en-US" altLang="en-US" sz="2400" b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US" altLang="en-US" sz="2000" b="0" smtClean="0">
                <a:solidFill>
                  <a:schemeClr val="accent2"/>
                </a:solidFill>
                <a:latin typeface="Tahoma" pitchFamily="34" charset="0"/>
                <a:hlinkClick r:id="rId3"/>
              </a:rPr>
              <a:t>http://www.sanger.ac.uk/Software/Rfam/</a:t>
            </a:r>
            <a:endParaRPr lang="en-US" altLang="en-US" sz="2000" b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US" altLang="en-US" sz="2000" b="0" smtClean="0">
                <a:solidFill>
                  <a:schemeClr val="accent2"/>
                </a:solidFill>
                <a:latin typeface="Tahoma" pitchFamily="34" charset="0"/>
                <a:hlinkClick r:id="rId4"/>
              </a:rPr>
              <a:t>http://rfam.janelia.org/</a:t>
            </a:r>
            <a:endParaRPr lang="en-US" altLang="en-US" sz="2000" b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US" altLang="en-US" sz="2000" b="0" smtClean="0">
                <a:solidFill>
                  <a:schemeClr val="accent2"/>
                </a:solidFill>
                <a:latin typeface="Tahoma" pitchFamily="34" charset="0"/>
                <a:hlinkClick r:id="rId5"/>
              </a:rPr>
              <a:t>http://infernal.janelia.org/</a:t>
            </a:r>
            <a:endParaRPr lang="en-US" altLang="en-US" sz="2000" b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4080"/>
                </a:solidFill>
                <a:latin typeface="Tahoma" pitchFamily="34" charset="0"/>
              </a:rPr>
              <a:t>	</a:t>
            </a:r>
            <a:r>
              <a:rPr lang="en-US" altLang="en-US" sz="2000" smtClean="0">
                <a:solidFill>
                  <a:srgbClr val="004080"/>
                </a:solidFill>
                <a:latin typeface="Tahoma" pitchFamily="34" charset="0"/>
              </a:rPr>
              <a:t>tRNAScan-SE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4080"/>
                </a:solidFill>
                <a:latin typeface="Tahoma" pitchFamily="34" charset="0"/>
              </a:rPr>
              <a:t>	</a:t>
            </a:r>
            <a:r>
              <a:rPr lang="en-US" altLang="en-US" sz="2000" b="0" smtClean="0">
                <a:solidFill>
                  <a:srgbClr val="004080"/>
                </a:solidFill>
                <a:latin typeface="Tahoma" pitchFamily="34" charset="0"/>
              </a:rPr>
              <a:t>http://lowelab.ucsc.edu/tRNAscan-SE</a:t>
            </a:r>
            <a:endParaRPr lang="en-US" altLang="en-US" sz="2800" smtClean="0">
              <a:solidFill>
                <a:srgbClr val="FF0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0" smtClean="0">
                <a:solidFill>
                  <a:srgbClr val="FF0000"/>
                </a:solidFill>
                <a:latin typeface="Tahoma" pitchFamily="34" charset="0"/>
              </a:rPr>
              <a:t>Alternatives: </a:t>
            </a:r>
            <a:endParaRPr lang="en-US" altLang="en-US" sz="2800" smtClean="0">
              <a:solidFill>
                <a:srgbClr val="00408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4080"/>
                </a:solidFill>
                <a:latin typeface="Tahoma" pitchFamily="34" charset="0"/>
              </a:rPr>
              <a:t>	BLASTn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4080"/>
                </a:solidFill>
                <a:latin typeface="Tahoma" pitchFamily="34" charset="0"/>
              </a:rPr>
              <a:t>	Hidden Markov Models</a:t>
            </a:r>
            <a:r>
              <a:rPr lang="en-US" altLang="en-US" sz="2800" smtClean="0">
                <a:solidFill>
                  <a:srgbClr val="004080"/>
                </a:solidFill>
                <a:latin typeface="Tahoma" pitchFamily="34" charset="0"/>
              </a:rPr>
              <a:t> </a:t>
            </a:r>
            <a:r>
              <a:rPr lang="en-US" altLang="en-US" sz="2000" b="0" smtClean="0">
                <a:solidFill>
                  <a:schemeClr val="accent2"/>
                </a:solidFill>
                <a:hlinkClick r:id="rId6"/>
              </a:rPr>
              <a:t>http://www.cbs.dtu.dk/services/RNAmmer/</a:t>
            </a:r>
            <a:endParaRPr lang="en-US" altLang="en-US" sz="2400" smtClean="0">
              <a:solidFill>
                <a:srgbClr val="004080"/>
              </a:solidFill>
              <a:latin typeface="Tahoma" pitchFamily="34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89150" y="0"/>
            <a:ext cx="6858000" cy="1143000"/>
          </a:xfrm>
        </p:spPr>
        <p:txBody>
          <a:bodyPr/>
          <a:lstStyle/>
          <a:p>
            <a:r>
              <a:rPr lang="en-US" altLang="en-US" smtClean="0"/>
              <a:t>RNA prediction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5122863" y="3748088"/>
            <a:ext cx="4021137" cy="81438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  <p:pic>
        <p:nvPicPr>
          <p:cNvPr id="819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838575"/>
            <a:ext cx="3873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8" name="Group 21"/>
          <p:cNvGrpSpPr>
            <a:grpSpLocks/>
          </p:cNvGrpSpPr>
          <p:nvPr/>
        </p:nvGrpSpPr>
        <p:grpSpPr bwMode="auto">
          <a:xfrm>
            <a:off x="5224463" y="4718050"/>
            <a:ext cx="3733800" cy="830263"/>
            <a:chOff x="332" y="3797"/>
            <a:chExt cx="2352" cy="523"/>
          </a:xfrm>
        </p:grpSpPr>
        <p:pic>
          <p:nvPicPr>
            <p:cNvPr id="8201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3797"/>
              <a:ext cx="186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" y="3811"/>
              <a:ext cx="475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1698625"/>
            <a:ext cx="101917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22"/>
          <p:cNvSpPr>
            <a:spLocks noChangeArrowheads="1"/>
          </p:cNvSpPr>
          <p:nvPr/>
        </p:nvSpPr>
        <p:spPr bwMode="auto">
          <a:xfrm>
            <a:off x="5210175" y="4721225"/>
            <a:ext cx="3748088" cy="8604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Known problems of all annotation pipelines: lack of standards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58925"/>
            <a:ext cx="8229600" cy="52990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RNAs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Incomplete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rRNAs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due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Trebuchet MS" pitchFamily="34" charset="0"/>
              </a:rPr>
              <a:t>t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o incomplete models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Trans-spliced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tRNA</a:t>
            </a:r>
            <a:endParaRPr lang="en-US" altLang="en-US" sz="18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in archaeal genomes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Small structural RNAs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not predicted at all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Protein-coding genes that don’t fit into prokaryotic gene model used by </a:t>
            </a:r>
            <a:r>
              <a:rPr lang="en-US" altLang="en-US" sz="2000" i="1" dirty="0" smtClean="0">
                <a:solidFill>
                  <a:schemeClr val="accent2"/>
                </a:solidFill>
                <a:latin typeface="Trebuchet MS" pitchFamily="34" charset="0"/>
              </a:rPr>
              <a:t>ab initio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gene finders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no RBS (leaderless transcripts)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interrupted translation frame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	</a:t>
            </a:r>
            <a:r>
              <a:rPr lang="en-US" altLang="en-US" sz="1800" i="1" dirty="0" smtClean="0">
                <a:solidFill>
                  <a:srgbClr val="FF0000"/>
                </a:solidFill>
                <a:latin typeface="Trebuchet MS" pitchFamily="34" charset="0"/>
              </a:rPr>
              <a:t>sequencing errors</a:t>
            </a:r>
            <a:r>
              <a:rPr lang="en-US" altLang="en-US" sz="1800" i="1" dirty="0" smtClean="0">
                <a:solidFill>
                  <a:schemeClr val="accent2"/>
                </a:solidFill>
                <a:latin typeface="Trebuchet MS" pitchFamily="34" charset="0"/>
              </a:rPr>
              <a:t> 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i="1" dirty="0" smtClean="0">
                <a:solidFill>
                  <a:schemeClr val="accent2"/>
                </a:solidFill>
                <a:latin typeface="Trebuchet MS" pitchFamily="34" charset="0"/>
              </a:rPr>
              <a:t>	translational exceptions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non-canonical start</a:t>
            </a:r>
          </a:p>
        </p:txBody>
      </p:sp>
      <p:grpSp>
        <p:nvGrpSpPr>
          <p:cNvPr id="9220" name="Group 22"/>
          <p:cNvGrpSpPr>
            <a:grpSpLocks/>
          </p:cNvGrpSpPr>
          <p:nvPr/>
        </p:nvGrpSpPr>
        <p:grpSpPr bwMode="auto">
          <a:xfrm>
            <a:off x="4859338" y="5145088"/>
            <a:ext cx="4068762" cy="1612900"/>
            <a:chOff x="74977" y="4600224"/>
            <a:chExt cx="4268423" cy="1769464"/>
          </a:xfrm>
        </p:grpSpPr>
        <p:grpSp>
          <p:nvGrpSpPr>
            <p:cNvPr id="9259" name="Group 19"/>
            <p:cNvGrpSpPr>
              <a:grpSpLocks/>
            </p:cNvGrpSpPr>
            <p:nvPr/>
          </p:nvGrpSpPr>
          <p:grpSpPr bwMode="auto">
            <a:xfrm>
              <a:off x="74977" y="4600224"/>
              <a:ext cx="4268423" cy="1769464"/>
              <a:chOff x="74977" y="4600224"/>
              <a:chExt cx="4268423" cy="1769464"/>
            </a:xfrm>
          </p:grpSpPr>
          <p:cxnSp>
            <p:nvCxnSpPr>
              <p:cNvPr id="9261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305230" y="5551669"/>
                <a:ext cx="4038170" cy="0"/>
              </a:xfrm>
              <a:prstGeom prst="line">
                <a:avLst/>
              </a:prstGeom>
              <a:noFill/>
              <a:ln w="76200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" name="Right Arrow 6"/>
              <p:cNvSpPr/>
              <p:nvPr/>
            </p:nvSpPr>
            <p:spPr>
              <a:xfrm>
                <a:off x="1067556" y="5284672"/>
                <a:ext cx="2589698" cy="53467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0" name="Line Callout 2 (Border and Accent Bar) 9"/>
              <p:cNvSpPr/>
              <p:nvPr/>
            </p:nvSpPr>
            <p:spPr>
              <a:xfrm>
                <a:off x="606239" y="5129670"/>
                <a:ext cx="229825" cy="266464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90062"/>
                  <a:gd name="adj5" fmla="val 169119"/>
                  <a:gd name="adj6" fmla="val -87033"/>
                </a:avLst>
              </a:prstGeom>
              <a:solidFill>
                <a:srgbClr val="FF00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977" y="4600224"/>
                <a:ext cx="1064191" cy="456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Ribosome binding site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6490" y="5906423"/>
                <a:ext cx="1580466" cy="45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Start codon: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ATG, GTG, TTG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66341" y="5913389"/>
                <a:ext cx="1580465" cy="456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Stop codon: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TAG, TAA, TGA</a:t>
                </a:r>
              </a:p>
            </p:txBody>
          </p:sp>
          <p:cxnSp>
            <p:nvCxnSpPr>
              <p:cNvPr id="16" name="Straight Arrow Connector 15"/>
              <p:cNvCxnSpPr>
                <a:stCxn id="13" idx="0"/>
              </p:cNvCxnSpPr>
              <p:nvPr/>
            </p:nvCxnSpPr>
            <p:spPr>
              <a:xfrm flipV="1">
                <a:off x="1067556" y="5744454"/>
                <a:ext cx="0" cy="161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657255" y="5749679"/>
                <a:ext cx="0" cy="1619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372324" y="4600224"/>
                <a:ext cx="1960178" cy="456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open reading frame</a:t>
                </a:r>
              </a:p>
            </p:txBody>
          </p:sp>
        </p:grpSp>
        <p:sp>
          <p:nvSpPr>
            <p:cNvPr id="21" name="Left Brace 20"/>
            <p:cNvSpPr>
              <a:spLocks/>
            </p:cNvSpPr>
            <p:nvPr/>
          </p:nvSpPr>
          <p:spPr bwMode="auto">
            <a:xfrm rot="5400000">
              <a:off x="2169959" y="3833950"/>
              <a:ext cx="384894" cy="2589698"/>
            </a:xfrm>
            <a:prstGeom prst="leftBrace">
              <a:avLst>
                <a:gd name="adj1" fmla="val 25766"/>
                <a:gd name="adj2" fmla="val 49352"/>
              </a:avLst>
            </a:prstGeom>
            <a:noFill/>
            <a:ln w="127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eaLnBrk="1" hangingPunct="1">
                <a:defRPr/>
              </a:pPr>
              <a:endParaRPr lang="en-US" sz="1800">
                <a:latin typeface="+mn-lt"/>
              </a:endParaRPr>
            </a:p>
          </p:txBody>
        </p:sp>
      </p:grpSp>
      <p:graphicFrame>
        <p:nvGraphicFramePr>
          <p:cNvPr id="258108" name="Group 60"/>
          <p:cNvGraphicFramePr>
            <a:graphicFrameLocks noGrp="1"/>
          </p:cNvGraphicFramePr>
          <p:nvPr/>
        </p:nvGraphicFramePr>
        <p:xfrm>
          <a:off x="3403600" y="1408113"/>
          <a:ext cx="5740400" cy="2736861"/>
        </p:xfrm>
        <a:graphic>
          <a:graphicData uri="http://schemas.openxmlformats.org/drawingml/2006/table">
            <a:tbl>
              <a:tblPr/>
              <a:tblGrid>
                <a:gridCol w="3146425"/>
                <a:gridCol w="1428750"/>
                <a:gridCol w="1165225"/>
              </a:tblGrid>
              <a:tr h="5181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Genome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Sequencing center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16S rRNA, nt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CC9311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UCSD, TIGR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1477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CC9605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JGI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1440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7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elongatus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PCC 7942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JGI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1490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4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JA-2-3BA(2-13)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TIGR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1323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JA-3-3Ab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TIGR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1324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RCC307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Genoscope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1498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84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Synechococcus sp.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 WH7803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Genoscope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rebuchet MS" pitchFamily="34" charset="0"/>
                        </a:rPr>
                        <a:t>1497, 1464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4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gene_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38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2236788" y="727075"/>
            <a:ext cx="3730625" cy="4530725"/>
            <a:chOff x="1409" y="458"/>
            <a:chExt cx="2350" cy="2854"/>
          </a:xfrm>
        </p:grpSpPr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 flipH="1">
              <a:off x="1531" y="458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8"/>
            <p:cNvSpPr>
              <a:spLocks noChangeShapeType="1"/>
            </p:cNvSpPr>
            <p:nvPr/>
          </p:nvSpPr>
          <p:spPr bwMode="auto">
            <a:xfrm flipH="1">
              <a:off x="2350" y="595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 flipH="1">
              <a:off x="3044" y="719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 flipH="1">
              <a:off x="2095" y="850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 flipH="1">
              <a:off x="1919" y="2317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2"/>
            <p:cNvSpPr>
              <a:spLocks noChangeShapeType="1"/>
            </p:cNvSpPr>
            <p:nvPr/>
          </p:nvSpPr>
          <p:spPr bwMode="auto">
            <a:xfrm flipH="1">
              <a:off x="1926" y="2422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3"/>
            <p:cNvSpPr>
              <a:spLocks noChangeShapeType="1"/>
            </p:cNvSpPr>
            <p:nvPr/>
          </p:nvSpPr>
          <p:spPr bwMode="auto">
            <a:xfrm flipH="1">
              <a:off x="1409" y="2834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4"/>
            <p:cNvSpPr>
              <a:spLocks noChangeShapeType="1"/>
            </p:cNvSpPr>
            <p:nvPr/>
          </p:nvSpPr>
          <p:spPr bwMode="auto">
            <a:xfrm flipH="1">
              <a:off x="2384" y="3312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1"/>
            <p:cNvSpPr>
              <a:spLocks noChangeShapeType="1"/>
            </p:cNvSpPr>
            <p:nvPr/>
          </p:nvSpPr>
          <p:spPr bwMode="auto">
            <a:xfrm flipH="1">
              <a:off x="2665" y="1066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2"/>
            <p:cNvSpPr>
              <a:spLocks noChangeShapeType="1"/>
            </p:cNvSpPr>
            <p:nvPr/>
          </p:nvSpPr>
          <p:spPr bwMode="auto">
            <a:xfrm flipH="1">
              <a:off x="3235" y="3161"/>
              <a:ext cx="5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3470275" y="4903788"/>
            <a:ext cx="5673725" cy="17589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/>
            <a:r>
              <a:rPr lang="en-US" altLang="en-US" sz="3600" b="1">
                <a:solidFill>
                  <a:srgbClr val="FF0000"/>
                </a:solidFill>
                <a:latin typeface="Trebuchet MS" pitchFamily="34" charset="0"/>
              </a:rPr>
              <a:t>Why so many?</a:t>
            </a:r>
          </a:p>
          <a:p>
            <a:pPr algn="l"/>
            <a:r>
              <a:rPr lang="en-US" altLang="en-US" sz="3600" b="1">
                <a:solidFill>
                  <a:srgbClr val="FF0000"/>
                </a:solidFill>
                <a:latin typeface="Trebuchet MS" pitchFamily="34" charset="0"/>
              </a:rPr>
              <a:t>What’s the difference?</a:t>
            </a:r>
          </a:p>
          <a:p>
            <a:pPr algn="l"/>
            <a:r>
              <a:rPr lang="en-US" altLang="en-US" sz="3600" b="1">
                <a:solidFill>
                  <a:srgbClr val="FF0000"/>
                </a:solidFill>
                <a:latin typeface="Trebuchet MS" pitchFamily="34" charset="0"/>
              </a:rPr>
              <a:t>Which one should I use?</a:t>
            </a:r>
          </a:p>
        </p:txBody>
      </p: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3335338" y="258763"/>
            <a:ext cx="5808662" cy="3303587"/>
            <a:chOff x="2101" y="163"/>
            <a:chExt cx="3659" cy="2081"/>
          </a:xfrm>
        </p:grpSpPr>
        <p:grpSp>
          <p:nvGrpSpPr>
            <p:cNvPr id="10246" name="Group 25"/>
            <p:cNvGrpSpPr>
              <a:grpSpLocks/>
            </p:cNvGrpSpPr>
            <p:nvPr/>
          </p:nvGrpSpPr>
          <p:grpSpPr bwMode="auto">
            <a:xfrm>
              <a:off x="2101" y="163"/>
              <a:ext cx="3659" cy="2081"/>
              <a:chOff x="2101" y="163"/>
              <a:chExt cx="3659" cy="2081"/>
            </a:xfrm>
          </p:grpSpPr>
          <p:grpSp>
            <p:nvGrpSpPr>
              <p:cNvPr id="10248" name="Group 19"/>
              <p:cNvGrpSpPr>
                <a:grpSpLocks/>
              </p:cNvGrpSpPr>
              <p:nvPr/>
            </p:nvGrpSpPr>
            <p:grpSpPr bwMode="auto">
              <a:xfrm>
                <a:off x="2101" y="163"/>
                <a:ext cx="3659" cy="2081"/>
                <a:chOff x="2101" y="79"/>
                <a:chExt cx="3659" cy="2081"/>
              </a:xfrm>
            </p:grpSpPr>
            <p:pic>
              <p:nvPicPr>
                <p:cNvPr id="10250" name="Picture 17" descr="find_functions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9" y="80"/>
                  <a:ext cx="3651" cy="2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5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1" y="79"/>
                  <a:ext cx="3659" cy="2081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0249" name="Rectangle 24"/>
              <p:cNvSpPr>
                <a:spLocks noChangeArrowheads="1"/>
              </p:cNvSpPr>
              <p:nvPr/>
            </p:nvSpPr>
            <p:spPr bwMode="auto">
              <a:xfrm>
                <a:off x="2383" y="543"/>
                <a:ext cx="1839" cy="1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7" name="Text Box 26"/>
            <p:cNvSpPr txBox="1">
              <a:spLocks noChangeArrowheads="1"/>
            </p:cNvSpPr>
            <p:nvPr/>
          </p:nvSpPr>
          <p:spPr bwMode="auto">
            <a:xfrm>
              <a:off x="4562" y="689"/>
              <a:ext cx="1198" cy="6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l"/>
              <a:r>
                <a:rPr lang="en-US" altLang="en-US" sz="2000" b="1">
                  <a:solidFill>
                    <a:srgbClr val="FF0000"/>
                  </a:solidFill>
                  <a:latin typeface="Trebuchet MS" pitchFamily="34" charset="0"/>
                </a:rPr>
                <a:t>More: Transport DB, Phenotypes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it all comes from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6638" y="1474788"/>
            <a:ext cx="6607175" cy="248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solidFill>
                  <a:srgbClr val="004080"/>
                </a:solidFill>
              </a:rPr>
              <a:t>Experimental data: gene A in a genome X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altLang="en-US" sz="2400" b="0" smtClean="0">
                <a:solidFill>
                  <a:srgbClr val="004080"/>
                </a:solidFill>
                <a:latin typeface="Tahoma" pitchFamily="34" charset="0"/>
              </a:rPr>
              <a:t>catalyzes a reaction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400" b="0" smtClean="0">
                <a:solidFill>
                  <a:srgbClr val="004080"/>
                </a:solidFill>
                <a:latin typeface="Tahoma" pitchFamily="34" charset="0"/>
              </a:rPr>
              <a:t>interacts with another protein(s)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400" b="0" smtClean="0">
                <a:solidFill>
                  <a:srgbClr val="004080"/>
                </a:solidFill>
                <a:latin typeface="Tahoma" pitchFamily="34" charset="0"/>
              </a:rPr>
              <a:t>gene knock-out causes certain phenotype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400" b="0" smtClean="0">
                <a:solidFill>
                  <a:srgbClr val="004080"/>
                </a:solidFill>
                <a:latin typeface="Tahoma" pitchFamily="34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smtClean="0">
              <a:solidFill>
                <a:srgbClr val="00408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430338"/>
            <a:ext cx="20002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990975"/>
            <a:ext cx="2239962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465388" y="3917950"/>
            <a:ext cx="6399212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rgbClr val="004080"/>
                </a:solidFill>
                <a:latin typeface="Arial" pitchFamily="34" charset="0"/>
              </a:rPr>
              <a:t>This information is recorded in a 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rgbClr val="004080"/>
                </a:solidFill>
                <a:latin typeface="Arial" pitchFamily="34" charset="0"/>
              </a:rPr>
              <a:t>structured way</a:t>
            </a:r>
            <a:r>
              <a:rPr lang="en-US" altLang="en-US">
                <a:solidFill>
                  <a:srgbClr val="004080"/>
                </a:solidFill>
                <a:latin typeface="Arial" pitchFamily="34" charset="0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>
                <a:solidFill>
                  <a:srgbClr val="004080"/>
                </a:solidFill>
                <a:latin typeface="Tahoma" pitchFamily="34" charset="0"/>
              </a:rPr>
              <a:t> ontologies (e.g. Gene Ontology)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>
                <a:solidFill>
                  <a:srgbClr val="004080"/>
                </a:solidFill>
                <a:latin typeface="Tahoma" pitchFamily="34" charset="0"/>
              </a:rPr>
              <a:t> pathway collections</a:t>
            </a:r>
            <a:r>
              <a:rPr lang="en-US" altLang="en-US" b="1">
                <a:solidFill>
                  <a:srgbClr val="004080"/>
                </a:solidFill>
                <a:latin typeface="Tahoma" pitchFamily="34" charset="0"/>
              </a:rPr>
              <a:t> </a:t>
            </a:r>
            <a:r>
              <a:rPr lang="en-US" altLang="en-US">
                <a:solidFill>
                  <a:srgbClr val="004080"/>
                </a:solidFill>
                <a:latin typeface="Tahoma" pitchFamily="34" charset="0"/>
              </a:rPr>
              <a:t>(metabolic and protein-protein interaction)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>
                <a:solidFill>
                  <a:srgbClr val="004080"/>
                </a:solidFill>
                <a:latin typeface="Tahoma" pitchFamily="34" charset="0"/>
              </a:rPr>
              <a:t> other (reasoning rules, like TIGR Genome Properties)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en-US" b="1">
              <a:solidFill>
                <a:srgbClr val="00408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815</Words>
  <Application>Microsoft Office PowerPoint</Application>
  <PresentationFormat>On-screen Show (4:3)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Times</vt:lpstr>
      <vt:lpstr>Arial</vt:lpstr>
      <vt:lpstr>Helvetica</vt:lpstr>
      <vt:lpstr>Tahoma</vt:lpstr>
      <vt:lpstr>Trebuchet MS</vt:lpstr>
      <vt:lpstr>Palatino Linotype</vt:lpstr>
      <vt:lpstr>Wingdings</vt:lpstr>
      <vt:lpstr>Calibri</vt:lpstr>
      <vt:lpstr>Blank Presentation</vt:lpstr>
      <vt:lpstr>1_Blank Presentation</vt:lpstr>
      <vt:lpstr>IMG genes, functions and pathways</vt:lpstr>
      <vt:lpstr>PowerPoint Presentation</vt:lpstr>
      <vt:lpstr>Summary of annotation provided by the IMG pipeline</vt:lpstr>
      <vt:lpstr>CDS (not ORF!) prediction</vt:lpstr>
      <vt:lpstr>How ab initio tools work – very briefly</vt:lpstr>
      <vt:lpstr>RNA prediction</vt:lpstr>
      <vt:lpstr>Known problems of all annotation pipelines: lack of standards</vt:lpstr>
      <vt:lpstr>PowerPoint Presentation</vt:lpstr>
      <vt:lpstr>Where it all comes from</vt:lpstr>
      <vt:lpstr>Finding sets of iso-functional proteins</vt:lpstr>
      <vt:lpstr>Two strategies for function assignments</vt:lpstr>
      <vt:lpstr>Modeling the data properly – why nobody does that</vt:lpstr>
      <vt:lpstr>What it looks like in real life – KEGG vs MetaCyc</vt:lpstr>
      <vt:lpstr>Ammonia oxidation pathway in KEGG</vt:lpstr>
      <vt:lpstr>The same pathway/reaction in MetaCyc</vt:lpstr>
      <vt:lpstr>Even MetaCyc record is still incomplete</vt:lpstr>
      <vt:lpstr>Pathway collections: KEGG, MetaCyc and others</vt:lpstr>
      <vt:lpstr>Additional functional classification systems in IMG</vt:lpstr>
    </vt:vector>
  </TitlesOfParts>
  <Company>TEID - 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Cheryl Ventimiglia</dc:creator>
  <cp:lastModifiedBy>Nikos</cp:lastModifiedBy>
  <cp:revision>242</cp:revision>
  <dcterms:created xsi:type="dcterms:W3CDTF">2005-04-28T21:01:06Z</dcterms:created>
  <dcterms:modified xsi:type="dcterms:W3CDTF">2016-09-26T18:22:52Z</dcterms:modified>
</cp:coreProperties>
</file>