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</p:sldIdLst>
  <p:sldSz cx="9144000" cy="6858000" type="screen4x3"/>
  <p:notesSz cx="6997700" cy="9271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7F7F7"/>
    <a:srgbClr val="FFFF00"/>
    <a:srgbClr val="004080"/>
    <a:srgbClr val="768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12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A530BC0-BF29-4E5D-914D-C44B1C33C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9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ANIMATED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Both studies: Proteos are abundant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DWH: Proteos are alpha and gamma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Whale: gammas dominate proteos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71193F8-2012-4ACE-A7C6-D234C9FCB855}" type="slidenum">
              <a:rPr lang="en-US" altLang="en-US" sz="1200" smtClean="0">
                <a:solidFill>
                  <a:srgbClr val="000000"/>
                </a:solidFill>
              </a:rPr>
              <a:pPr/>
              <a:t>13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65D9A8D-F2B5-48C6-A93D-B807AF9B7027}" type="slidenum">
              <a:rPr lang="en-US" altLang="en-US" sz="1200" smtClean="0">
                <a:solidFill>
                  <a:srgbClr val="000000"/>
                </a:solidFill>
              </a:rPr>
              <a:pPr/>
              <a:t>15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84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1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4833A59-7B16-46F5-9B00-8D57F0458979}" type="slidenum">
              <a:rPr lang="en-US" altLang="en-US" sz="1200" smtClean="0">
                <a:solidFill>
                  <a:srgbClr val="000000"/>
                </a:solidFill>
              </a:rPr>
              <a:pPr/>
              <a:t>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0BC0-BF29-4E5D-914D-C44B1C33CA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42B49A9A-6249-445A-9F64-8D5E52395B8E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D9837605-F517-4B4E-98AA-D9A7E4013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5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0A141485-A84C-4A4F-93A3-1A6FC3E2F908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2294766A-4E82-4454-A9B8-64202C477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533EE989-063F-47BD-9C90-164E16905B6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BEC1031E-F2EF-4351-A645-1ECD6973D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667B75FF-DCF7-4ED2-878C-FA6EBEED102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F7ABD85E-B072-48E0-9386-C8722173B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D0EF787D-1C57-4193-9F4A-44067051BEC6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F2F943A4-C343-4662-B7DB-A8D342C16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1920972F-B206-420E-9468-BD3243FA635D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5A4E4D5A-AE3A-49AA-BA8D-32E67D750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1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FB67D1CF-67E4-4E55-87C9-0C23B621395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80DAD8DF-E696-493D-B9D1-3A44ECEF1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1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81200198-1761-41E2-BF60-DEFB49C06A2A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73C5E9EC-6B4F-4E9B-B487-A8C63E8E3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CF4D34B2-DB63-4417-9987-F8436CC42C07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20FB5E01-A7DB-4AB2-BF54-0ACF76C27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0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D32AA2CC-48CD-4305-B244-92A325C46C97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94683F96-95D5-4135-A67B-3E7A8BB6F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1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C65C402E-51DC-4201-895E-8934F09168E4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/>
            </a:lvl1pPr>
          </a:lstStyle>
          <a:p>
            <a:pPr>
              <a:defRPr/>
            </a:pPr>
            <a:fld id="{03E81112-ECA4-48E0-B645-C763AE471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14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3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524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5735638" y="0"/>
            <a:ext cx="333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r>
              <a:rPr lang="en-US" altLang="en-US" sz="1400" i="1" smtClean="0">
                <a:solidFill>
                  <a:srgbClr val="768FAC"/>
                </a:solidFill>
                <a:latin typeface="Helvetica"/>
              </a:rPr>
              <a:t>Advancing Science with DNA Sequence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882DEF5-4401-4F74-9373-F30CFEDF2FF0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F2164344-91E8-410A-854C-45765022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5924550"/>
            <a:ext cx="65230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1000125" y="352425"/>
            <a:ext cx="77724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Calibri" pitchFamily="34" charset="0"/>
              </a:rPr>
              <a:t>Working group suggestions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196850" y="1473200"/>
            <a:ext cx="8748713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004080"/>
                </a:solidFill>
                <a:latin typeface="Calibri" pitchFamily="34" charset="0"/>
              </a:rPr>
              <a:t>Groups are expected to work on publicly available genomes and metagenomes in IMG and IMG/M</a:t>
            </a: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. There are more than 28,000 publicly available genomes from all 3 domains of life (plus 2800 viruses) and more than 4,100 publicly available metagenomes.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004080"/>
                </a:solidFill>
                <a:latin typeface="Calibri" pitchFamily="34" charset="0"/>
              </a:rPr>
              <a:t>On Tuesday working groups are expected to be formed and select their target genomes/metagenomes</a:t>
            </a: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004080"/>
                </a:solidFill>
                <a:latin typeface="Calibri" pitchFamily="34" charset="0"/>
              </a:rPr>
              <a:t>Groups are expected to formulate basic research questions</a:t>
            </a: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. Such as: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what are the dominant populations in a metagenome or a group of metagenomes?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what are the functional differences between metagenomes? 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what are the gene content differences between genomes?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how is my favorite enzyme distributed in different lineages/metagenomes?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004080"/>
                </a:solidFill>
                <a:latin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we found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55950"/>
          </a:xfrm>
        </p:spPr>
        <p:txBody>
          <a:bodyPr/>
          <a:lstStyle/>
          <a:p>
            <a:pPr eaLnBrk="1" hangingPunct="1"/>
            <a:r>
              <a:rPr lang="en-US" altLang="en-US" smtClean="0"/>
              <a:t>Deepwater Horizon biome isn’t much like Station Aloha</a:t>
            </a:r>
          </a:p>
          <a:p>
            <a:pPr eaLnBrk="1" hangingPunct="1"/>
            <a:r>
              <a:rPr lang="en-US" altLang="en-US" smtClean="0"/>
              <a:t>It also isn’t much like an OMZ</a:t>
            </a:r>
          </a:p>
          <a:p>
            <a:pPr eaLnBrk="1" hangingPunct="1"/>
            <a:r>
              <a:rPr lang="en-US" altLang="en-US" smtClean="0"/>
              <a:t>Need better questions</a:t>
            </a:r>
          </a:p>
          <a:p>
            <a:pPr eaLnBrk="1" hangingPunct="1"/>
            <a:r>
              <a:rPr lang="en-US" altLang="en-US" smtClean="0"/>
              <a:t>If an oil spill isn’t like an OMZ, what </a:t>
            </a:r>
            <a:r>
              <a:rPr lang="en-US" altLang="en-US" i="1" smtClean="0"/>
              <a:t>is </a:t>
            </a:r>
            <a:r>
              <a:rPr lang="en-US" altLang="en-US" smtClean="0"/>
              <a:t>it like?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4756150"/>
            <a:ext cx="7319963" cy="1889125"/>
            <a:chOff x="457200" y="4755372"/>
            <a:chExt cx="7320115" cy="1889772"/>
          </a:xfrm>
        </p:grpSpPr>
        <p:pic>
          <p:nvPicPr>
            <p:cNvPr id="23557" name="Picture 4" descr="whalebon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619" y="4755372"/>
              <a:ext cx="2519696" cy="1889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TextBox 5"/>
            <p:cNvSpPr txBox="1">
              <a:spLocks noChangeArrowheads="1"/>
            </p:cNvSpPr>
            <p:nvPr/>
          </p:nvSpPr>
          <p:spPr bwMode="auto">
            <a:xfrm>
              <a:off x="457200" y="5275237"/>
              <a:ext cx="4071082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defTabSz="45720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defTabSz="4572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defTabSz="4572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defTabSz="4572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Whale fall???   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Research Question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Deepwater Horizon environment differ from a whale fall?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Whale_DWH_His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288"/>
            <a:ext cx="8761413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096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Whale &amp; DWH both show high proteobacteria abundance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4838" y="681038"/>
            <a:ext cx="996950" cy="158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8188" y="679450"/>
            <a:ext cx="715962" cy="1588"/>
          </a:xfrm>
          <a:prstGeom prst="line">
            <a:avLst/>
          </a:prstGeom>
          <a:ln w="47625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666456" y="1812132"/>
            <a:ext cx="2944813" cy="9398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6"/>
          <p:cNvGrpSpPr>
            <a:grpSpLocks/>
          </p:cNvGrpSpPr>
          <p:nvPr/>
        </p:nvGrpSpPr>
        <p:grpSpPr bwMode="auto">
          <a:xfrm>
            <a:off x="368300" y="1878013"/>
            <a:ext cx="9144000" cy="4968875"/>
            <a:chOff x="257707" y="404900"/>
            <a:chExt cx="9144000" cy="4969360"/>
          </a:xfrm>
        </p:grpSpPr>
        <p:pic>
          <p:nvPicPr>
            <p:cNvPr id="26632" name="Picture 2" descr="Whale-vs-DWH-Alpha-Proteobacteria-0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07" y="1619601"/>
              <a:ext cx="9144000" cy="3754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57707" y="404900"/>
              <a:ext cx="9144000" cy="2705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6627" name="Picture 7" descr="Whale-vs-DWH-Table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563"/>
            <a:ext cx="733425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313113" y="2540000"/>
            <a:ext cx="4529137" cy="7366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76600" y="5208588"/>
            <a:ext cx="1325563" cy="533400"/>
          </a:xfrm>
          <a:prstGeom prst="ellipse">
            <a:avLst/>
          </a:prstGeom>
          <a:noFill/>
          <a:ln w="666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08338" y="6354763"/>
            <a:ext cx="1325562" cy="533400"/>
          </a:xfrm>
          <a:prstGeom prst="ellipse">
            <a:avLst/>
          </a:prstGeom>
          <a:noFill/>
          <a:ln w="666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19750" y="6354763"/>
            <a:ext cx="1325563" cy="533400"/>
          </a:xfrm>
          <a:prstGeom prst="ellipse">
            <a:avLst/>
          </a:prstGeom>
          <a:noFill/>
          <a:ln w="666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Gammaproteos, and </a:t>
            </a:r>
            <a:r>
              <a:rPr lang="en-US" altLang="en-US" sz="3600" i="1" smtClean="0"/>
              <a:t>Alcanivorax</a:t>
            </a:r>
            <a:r>
              <a:rPr lang="en-US" altLang="en-US" sz="3600" smtClean="0"/>
              <a:t> in particular, are known hydrocarbon degraders</a:t>
            </a:r>
          </a:p>
        </p:txBody>
      </p:sp>
      <p:pic>
        <p:nvPicPr>
          <p:cNvPr id="27651" name="Content Placeholder 3" descr="20120913-Distribution-of-Proteobacteria-000.jp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2" r="-4942"/>
          <a:stretch>
            <a:fillRect/>
          </a:stretch>
        </p:blipFill>
        <p:spPr>
          <a:xfrm>
            <a:off x="387350" y="1701800"/>
            <a:ext cx="8229600" cy="4525963"/>
          </a:xfrm>
        </p:spPr>
      </p:pic>
      <p:sp>
        <p:nvSpPr>
          <p:cNvPr id="27652" name="TextBox 8"/>
          <p:cNvSpPr txBox="1">
            <a:spLocks noChangeArrowheads="1"/>
          </p:cNvSpPr>
          <p:nvPr/>
        </p:nvSpPr>
        <p:spPr bwMode="auto">
          <a:xfrm>
            <a:off x="228600" y="6324600"/>
            <a:ext cx="822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Figure taken from Yakimov </a:t>
            </a:r>
            <a:r>
              <a:rPr lang="en-US" altLang="en-US" sz="1200" i="1">
                <a:solidFill>
                  <a:srgbClr val="000000"/>
                </a:solidFill>
              </a:rPr>
              <a:t>et al.</a:t>
            </a:r>
            <a:r>
              <a:rPr lang="en-US" altLang="en-US" sz="1200">
                <a:solidFill>
                  <a:srgbClr val="000000"/>
                </a:solidFill>
              </a:rPr>
              <a:t>  Obligate oil-degrading marine bacteria.  </a:t>
            </a:r>
            <a:r>
              <a:rPr lang="en-US" altLang="en-US" sz="1200" i="1">
                <a:solidFill>
                  <a:srgbClr val="000000"/>
                </a:solidFill>
              </a:rPr>
              <a:t>Current Opinion in Microbiology</a:t>
            </a:r>
            <a:r>
              <a:rPr lang="en-US" altLang="en-US" sz="1200">
                <a:solidFill>
                  <a:srgbClr val="000000"/>
                </a:solidFill>
              </a:rPr>
              <a:t>.  2007.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1350" y="274638"/>
            <a:ext cx="8229600" cy="5349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Phylogeny</a:t>
            </a:r>
            <a:endParaRPr lang="en-US" dirty="0"/>
          </a:p>
        </p:txBody>
      </p:sp>
      <p:pic>
        <p:nvPicPr>
          <p:cNvPr id="28675" name="Picture 4" descr="phylo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638"/>
            <a:ext cx="4030663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10800000">
            <a:off x="3165475" y="2447925"/>
            <a:ext cx="2466975" cy="15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171825" y="2784475"/>
            <a:ext cx="2465388" cy="15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8" name="TextBox 11"/>
          <p:cNvSpPr txBox="1">
            <a:spLocks noChangeArrowheads="1"/>
          </p:cNvSpPr>
          <p:nvPr/>
        </p:nvSpPr>
        <p:spPr bwMode="auto">
          <a:xfrm>
            <a:off x="4827588" y="1985963"/>
            <a:ext cx="396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Alcanivoraxborkumensis (WF)</a:t>
            </a:r>
          </a:p>
        </p:txBody>
      </p:sp>
      <p:sp>
        <p:nvSpPr>
          <p:cNvPr id="28679" name="TextBox 12"/>
          <p:cNvSpPr txBox="1">
            <a:spLocks noChangeArrowheads="1"/>
          </p:cNvSpPr>
          <p:nvPr/>
        </p:nvSpPr>
        <p:spPr bwMode="auto">
          <a:xfrm>
            <a:off x="4887913" y="2767013"/>
            <a:ext cx="431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Colwelliapyschrerythraea (DWH)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keg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288"/>
            <a:ext cx="8891588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1413" y="2208213"/>
            <a:ext cx="5319712" cy="2576512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1289050" y="6200775"/>
            <a:ext cx="6115050" cy="461963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Metabolism of xenobiotics by cytochrome P450</a:t>
            </a:r>
          </a:p>
        </p:txBody>
      </p:sp>
      <p:sp>
        <p:nvSpPr>
          <p:cNvPr id="10" name="Oval 9"/>
          <p:cNvSpPr/>
          <p:nvPr/>
        </p:nvSpPr>
        <p:spPr>
          <a:xfrm>
            <a:off x="4418013" y="4251325"/>
            <a:ext cx="1839912" cy="754063"/>
          </a:xfrm>
          <a:prstGeom prst="ellipse">
            <a:avLst/>
          </a:prstGeom>
          <a:noFill/>
          <a:ln w="4445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29700" idx="0"/>
          </p:cNvCxnSpPr>
          <p:nvPr/>
        </p:nvCxnSpPr>
        <p:spPr>
          <a:xfrm rot="5400000" flipH="1" flipV="1">
            <a:off x="4225925" y="5126038"/>
            <a:ext cx="1195387" cy="954088"/>
          </a:xfrm>
          <a:prstGeom prst="line">
            <a:avLst/>
          </a:prstGeom>
          <a:ln w="4445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Alkanes</a:t>
            </a:r>
            <a:r>
              <a:rPr lang="en-US" dirty="0" smtClean="0"/>
              <a:t> are only C source in </a:t>
            </a:r>
            <a:r>
              <a:rPr lang="en-US" i="1" dirty="0" err="1" smtClean="0"/>
              <a:t>Alcanovorax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cytochrome-P450-Alcanovorax-Fig-03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713"/>
            <a:ext cx="7289800" cy="689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8"/>
          <p:cNvSpPr txBox="1">
            <a:spLocks noChangeArrowheads="1"/>
          </p:cNvSpPr>
          <p:nvPr/>
        </p:nvSpPr>
        <p:spPr bwMode="auto">
          <a:xfrm>
            <a:off x="5943600" y="6172200"/>
            <a:ext cx="548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Figure from Schneiker</a:t>
            </a:r>
            <a:r>
              <a:rPr lang="en-US" altLang="en-US" sz="1200" i="1">
                <a:solidFill>
                  <a:srgbClr val="000000"/>
                </a:solidFill>
              </a:rPr>
              <a:t>et 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solidFill>
                  <a:srgbClr val="000000"/>
                </a:solidFill>
              </a:rPr>
              <a:t>Nature Biotechnology.</a:t>
            </a:r>
            <a:r>
              <a:rPr lang="en-US" altLang="en-US" sz="1200">
                <a:solidFill>
                  <a:srgbClr val="000000"/>
                </a:solidFill>
              </a:rPr>
              <a:t>  2006.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doi:10.1038/nbt1232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539750" y="195263"/>
            <a:ext cx="82407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Alcanivorax</a:t>
            </a:r>
            <a:r>
              <a:rPr lang="en-US" altLang="en-US" sz="2800">
                <a:solidFill>
                  <a:srgbClr val="000000"/>
                </a:solidFill>
              </a:rPr>
              <a:t>Cytochrome P450 is involved in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xenobiotic metabolism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16063"/>
            <a:ext cx="1085850" cy="950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lastslid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50"/>
            <a:ext cx="91805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Pathways responsible for </a:t>
            </a:r>
            <a:r>
              <a:rPr lang="en-US" dirty="0" err="1" smtClean="0"/>
              <a:t>alkane</a:t>
            </a:r>
            <a:r>
              <a:rPr lang="en-US" dirty="0" smtClean="0"/>
              <a:t> degradation in </a:t>
            </a:r>
            <a:r>
              <a:rPr lang="en-US" i="1" dirty="0" err="1" smtClean="0"/>
              <a:t>Alcanovorax</a:t>
            </a:r>
            <a:r>
              <a:rPr lang="en-US" dirty="0" smtClean="0"/>
              <a:t>&amp;</a:t>
            </a:r>
            <a:r>
              <a:rPr lang="en-US" i="1" dirty="0" err="1" smtClean="0"/>
              <a:t>Colwellia</a:t>
            </a:r>
            <a:r>
              <a:rPr lang="en-US" dirty="0" smtClean="0"/>
              <a:t> genomes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069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DWH is not very similar to OMZ or </a:t>
            </a:r>
            <a:r>
              <a:rPr lang="en-US" dirty="0" err="1" smtClean="0"/>
              <a:t>oligotrophic</a:t>
            </a:r>
            <a:r>
              <a:rPr lang="en-US" dirty="0" smtClean="0"/>
              <a:t> open ocean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DWH shares common features with whale fall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Abundance of </a:t>
            </a:r>
            <a:r>
              <a:rPr lang="en-US" dirty="0" err="1" smtClean="0"/>
              <a:t>proteobacteria</a:t>
            </a:r>
            <a:r>
              <a:rPr lang="en-US" dirty="0" smtClean="0"/>
              <a:t>, especially those with potential for degrading hydrocarbons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IMG tools provided sufficient evidence to formulate hypotheses that could be tested in subsequent lab experiments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Praise: Easy to toggle between </a:t>
            </a:r>
            <a:r>
              <a:rPr lang="en-US" dirty="0" err="1" smtClean="0"/>
              <a:t>metagenomes</a:t>
            </a:r>
            <a:r>
              <a:rPr lang="en-US" dirty="0" smtClean="0"/>
              <a:t> and individual genomes of abundant organisms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Wish: More descriptive metadata on </a:t>
            </a:r>
            <a:r>
              <a:rPr lang="en-US" smtClean="0"/>
              <a:t>DWH study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alibri" pitchFamily="34" charset="0"/>
              </a:rPr>
              <a:t>Working group suggestions - contd</a:t>
            </a:r>
          </a:p>
        </p:txBody>
      </p:sp>
      <p:sp>
        <p:nvSpPr>
          <p:cNvPr id="15363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390650"/>
            <a:ext cx="8229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srgbClr val="004080"/>
                </a:solidFill>
                <a:latin typeface="Calibri" pitchFamily="34" charset="0"/>
              </a:rPr>
              <a:t>4. Groups are encourage to use IMG and IMG/M data and tools. The data and tools will be presented in the next 2 days</a:t>
            </a: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. Groups will have more than a day to work on their projects.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srgbClr val="004080"/>
                </a:solidFill>
                <a:latin typeface="Calibri" pitchFamily="34" charset="0"/>
              </a:rPr>
              <a:t>5. IMG developers and other JGI staff will be available all the time to assist with the projects and help with answering the questions</a:t>
            </a: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smtClean="0">
                <a:solidFill>
                  <a:srgbClr val="004080"/>
                </a:solidFill>
                <a:latin typeface="Calibri" pitchFamily="34" charset="0"/>
              </a:rPr>
              <a:t>6. On Thursday the groups are expected to present their projects</a:t>
            </a: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The format of the presentations is up to you; preferably it should include: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the original list of questions and hypotheses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how successfully these questions could be answered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which IMG data/tools were used to answer these questions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000" b="0" smtClean="0">
                <a:solidFill>
                  <a:srgbClr val="004080"/>
                </a:solidFill>
                <a:latin typeface="Calibri" pitchFamily="34" charset="0"/>
              </a:rPr>
              <a:t>suggestions on which tools/data should be implemented in IMG 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5924550"/>
            <a:ext cx="65230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Acknowledgements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80975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British Petroleum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Whale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3796" name="Picture 3" descr="b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1417638"/>
            <a:ext cx="4281488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 descr="whaleta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4375150"/>
            <a:ext cx="324802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Suggested working group target areas</a:t>
            </a:r>
            <a:br>
              <a:rPr lang="en-US" altLang="en-US" sz="2400" smtClean="0"/>
            </a:br>
            <a:endParaRPr lang="en-US" altLang="en-US" sz="24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9144000" cy="5087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Marine microbiology – isolate genomes	Marine microbiology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Human microbiome – isolate genomes	Human microbiome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Soil microbiology – isolate genomes	Soil microbiology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Bioremediation – isolate genomes		Bioremediation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Plant microbiology – isolate genomes	Plant microbiology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Other – isolate genomes			Other – metagenomes</a:t>
            </a:r>
          </a:p>
          <a:p>
            <a:pPr eaLnBrk="1" hangingPunct="1">
              <a:buFontTx/>
              <a:buNone/>
            </a:pPr>
            <a:r>
              <a:rPr lang="en-US" altLang="en-US" sz="2000" b="0" smtClean="0">
                <a:solidFill>
                  <a:schemeClr val="accent2"/>
                </a:solidFill>
                <a:latin typeface="Calibri" pitchFamily="34" charset="0"/>
              </a:rPr>
              <a:t>(please write your suggested target area)</a:t>
            </a:r>
          </a:p>
          <a:p>
            <a:pPr eaLnBrk="1" hangingPunct="1">
              <a:buFontTx/>
              <a:buNone/>
            </a:pPr>
            <a:endParaRPr lang="en-US" altLang="en-US" sz="2000" b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en-US" sz="2000" b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en-US" sz="2000" b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en-US" sz="2000" b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en-US" sz="2000" b="0" smtClean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85800" y="2809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Comparative Metaganomics of the Deepwater Horizon Disaster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3075" y="536733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Phil Heller, </a:t>
            </a:r>
            <a:r>
              <a:rPr lang="en-US" dirty="0" err="1" smtClean="0"/>
              <a:t>SlavaIvanenko</a:t>
            </a:r>
            <a:r>
              <a:rPr lang="en-US" dirty="0" smtClean="0"/>
              <a:t>, Huda </a:t>
            </a:r>
            <a:r>
              <a:rPr lang="en-US" dirty="0" err="1" smtClean="0"/>
              <a:t>Mahmoud</a:t>
            </a:r>
            <a:r>
              <a:rPr lang="en-US" dirty="0" smtClean="0"/>
              <a:t>, Zhen </a:t>
            </a:r>
            <a:r>
              <a:rPr lang="en-US" dirty="0" err="1" smtClean="0"/>
              <a:t>Quian</a:t>
            </a:r>
            <a:r>
              <a:rPr lang="en-US" dirty="0" smtClean="0"/>
              <a:t>, Judson </a:t>
            </a:r>
            <a:endParaRPr lang="en-US" dirty="0"/>
          </a:p>
        </p:txBody>
      </p:sp>
      <p:pic>
        <p:nvPicPr>
          <p:cNvPr id="17412" name="Picture 3" descr="dw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938338"/>
            <a:ext cx="4708525" cy="319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Spill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April 20, 2010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Collection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May 31, 2010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Depth = ???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Temperature = ???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Etc. </a:t>
            </a:r>
            <a:r>
              <a:rPr lang="en-US" smtClean="0"/>
              <a:t>= ???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Capped, declared dead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Sept 19,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Research Questions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mtClean="0"/>
              <a:t>How is the Deepwater Horizon biome different from a pristine environment biome</a:t>
            </a:r>
          </a:p>
          <a:p>
            <a:pPr marL="914400" lvl="1" indent="-514350" eaLnBrk="1" hangingPunct="1"/>
            <a:r>
              <a:rPr lang="en-US" altLang="en-US" smtClean="0"/>
              <a:t>Station Aloha</a:t>
            </a:r>
          </a:p>
          <a:p>
            <a:pPr marL="514350" indent="-514350" eaLnBrk="1" hangingPunct="1"/>
            <a:r>
              <a:rPr lang="en-US" altLang="en-US" smtClean="0"/>
              <a:t>How is the Deepwater Horizon biome different from an oxygen minimization zone?</a:t>
            </a:r>
          </a:p>
          <a:p>
            <a:pPr marL="914400" lvl="1" indent="-514350" eaLnBrk="1" hangingPunct="1"/>
            <a:r>
              <a:rPr lang="en-US" altLang="en-US" smtClean="0"/>
              <a:t>Bioremediation of an oil spill (anthropogenic &amp; natural) consumes oxygen</a:t>
            </a:r>
          </a:p>
          <a:p>
            <a:pPr marL="514350" indent="-514350" eaLnBrk="1" hangingPunct="1"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PH1_his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863"/>
            <a:ext cx="9144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921125" y="717550"/>
            <a:ext cx="5130800" cy="831850"/>
          </a:xfrm>
          <a:prstGeom prst="rect">
            <a:avLst/>
          </a:prstGeom>
          <a:noFill/>
          <a:ln w="38100">
            <a:solidFill>
              <a:srgbClr val="33D83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Gamma Proteobacteria are known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Degrade a wide range of organic matter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31763" y="700088"/>
            <a:ext cx="3657600" cy="8302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Cyanobacteria are expected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 the upper euphotic zone</a:t>
            </a:r>
          </a:p>
        </p:txBody>
      </p: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1665288" y="6072188"/>
            <a:ext cx="5688012" cy="369887"/>
            <a:chOff x="386561" y="6145885"/>
            <a:chExt cx="5687963" cy="369332"/>
          </a:xfrm>
        </p:grpSpPr>
        <p:sp>
          <p:nvSpPr>
            <p:cNvPr id="7" name="Rectangle 6"/>
            <p:cNvSpPr/>
            <p:nvPr/>
          </p:nvSpPr>
          <p:spPr>
            <a:xfrm>
              <a:off x="386561" y="6202949"/>
              <a:ext cx="220660" cy="2393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3886" y="6202949"/>
              <a:ext cx="220660" cy="261544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9262" y="6220385"/>
              <a:ext cx="220661" cy="263130"/>
            </a:xfrm>
            <a:prstGeom prst="rect">
              <a:avLst/>
            </a:prstGeom>
            <a:solidFill>
              <a:srgbClr val="33D83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0489" name="TextBox 9"/>
            <p:cNvSpPr txBox="1">
              <a:spLocks noChangeArrowheads="1"/>
            </p:cNvSpPr>
            <p:nvPr/>
          </p:nvSpPr>
          <p:spPr bwMode="auto">
            <a:xfrm>
              <a:off x="607452" y="6145885"/>
              <a:ext cx="5467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defTabSz="45720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 defTabSz="45720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 defTabSz="4572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 defTabSz="4572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 defTabSz="4572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Upper Euphotic (Aloha)               OMZ              DWH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Phase1_his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38" y="1012825"/>
            <a:ext cx="9204326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460750" y="347663"/>
            <a:ext cx="1727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Upper eutrophic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(Station Aloha)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722938" y="347663"/>
            <a:ext cx="64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OMZ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7594600" y="347663"/>
            <a:ext cx="1217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Deepwater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Horizon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291557" y="3467894"/>
            <a:ext cx="6259512" cy="19050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132262" y="3470276"/>
            <a:ext cx="6259513" cy="1746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we found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55950"/>
          </a:xfrm>
        </p:spPr>
        <p:txBody>
          <a:bodyPr/>
          <a:lstStyle/>
          <a:p>
            <a:pPr eaLnBrk="1" hangingPunct="1"/>
            <a:r>
              <a:rPr lang="en-US" altLang="en-US" smtClean="0"/>
              <a:t>Deepwater Horizon biome isn’t much like Station Aloha</a:t>
            </a:r>
          </a:p>
          <a:p>
            <a:pPr eaLnBrk="1" hangingPunct="1"/>
            <a:r>
              <a:rPr lang="en-US" altLang="en-US" smtClean="0"/>
              <a:t>It also isn’t much like an OMZ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8935</TotalTime>
  <Words>650</Words>
  <Application>Microsoft Office PowerPoint</Application>
  <PresentationFormat>On-screen Show (4:3)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</vt:lpstr>
      <vt:lpstr>Arial</vt:lpstr>
      <vt:lpstr>Calibri</vt:lpstr>
      <vt:lpstr>Helvetica</vt:lpstr>
      <vt:lpstr>Blank Presentation</vt:lpstr>
      <vt:lpstr>Office Theme</vt:lpstr>
      <vt:lpstr>PowerPoint Presentation</vt:lpstr>
      <vt:lpstr>Working group suggestions - contd</vt:lpstr>
      <vt:lpstr>Suggested working group target areas </vt:lpstr>
      <vt:lpstr>Comparative Metaganomics of the Deepwater Horizon Disaster</vt:lpstr>
      <vt:lpstr>Background</vt:lpstr>
      <vt:lpstr>Initial Research Questions</vt:lpstr>
      <vt:lpstr>PowerPoint Presentation</vt:lpstr>
      <vt:lpstr>PowerPoint Presentation</vt:lpstr>
      <vt:lpstr>What we found</vt:lpstr>
      <vt:lpstr>What we found</vt:lpstr>
      <vt:lpstr>New Research Question</vt:lpstr>
      <vt:lpstr>Whale &amp; DWH both show high proteobacteria abundance</vt:lpstr>
      <vt:lpstr>PowerPoint Presentation</vt:lpstr>
      <vt:lpstr>Gammaproteos, and Alcanivorax in particular, are known hydrocarbon degraders</vt:lpstr>
      <vt:lpstr>Phylogeny</vt:lpstr>
      <vt:lpstr>Alkanes are only C source in Alcanovorax</vt:lpstr>
      <vt:lpstr>PowerPoint Presentation</vt:lpstr>
      <vt:lpstr>Pathways responsible for alkane degradation in Alcanovorax&amp;Colwellia genomes</vt:lpstr>
      <vt:lpstr>Summary</vt:lpstr>
      <vt:lpstr>Acknowledgements</vt:lpstr>
    </vt:vector>
  </TitlesOfParts>
  <Company>TEID - 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Cheryl Ventimiglia</dc:creator>
  <cp:lastModifiedBy>Nikos</cp:lastModifiedBy>
  <cp:revision>226</cp:revision>
  <dcterms:created xsi:type="dcterms:W3CDTF">2005-04-28T21:01:06Z</dcterms:created>
  <dcterms:modified xsi:type="dcterms:W3CDTF">2016-09-26T18:23:08Z</dcterms:modified>
</cp:coreProperties>
</file>