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17" name="16 Marcador de pie de página"/>
          <p:cNvSpPr>
            <a:spLocks noGrp="1"/>
          </p:cNvSpPr>
          <p:nvPr>
            <p:ph type="ftr" sz="quarter" idx="11"/>
          </p:nvPr>
        </p:nvSpPr>
        <p:spPr/>
        <p:txBody>
          <a:bodyPr/>
          <a:lstStyle/>
          <a:p>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‹Nº›</a:t>
            </a:fld>
            <a:endParaRPr kumimoji="0" lang="en-US" sz="1400" dirty="0">
              <a:solidFill>
                <a:srgbClr val="FFFFFF"/>
              </a:solidFill>
            </a:endParaRPr>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5" name="4 Marcador de pie de página"/>
          <p:cNvSpPr>
            <a:spLocks noGrp="1"/>
          </p:cNvSpPr>
          <p:nvPr>
            <p:ph type="ftr" sz="quarter" idx="11"/>
          </p:nvPr>
        </p:nvSpPr>
        <p:spPr>
          <a:xfrm>
            <a:off x="800100" y="6172200"/>
            <a:ext cx="4000500" cy="457200"/>
          </a:xfrm>
        </p:spPr>
        <p:txBody>
          <a:bodyPr/>
          <a:lstStyle/>
          <a:p>
            <a:endParaRPr kumimoji="0" lang="en-U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pPr/>
              <a:t>6/7/2018</a:t>
            </a:fld>
            <a:endParaRPr lang="en-US"/>
          </a:p>
        </p:txBody>
      </p:sp>
      <p:sp>
        <p:nvSpPr>
          <p:cNvPr id="6" name="5 Marcador de pie de página"/>
          <p:cNvSpPr>
            <a:spLocks noGrp="1"/>
          </p:cNvSpPr>
          <p:nvPr>
            <p:ph type="ftr" sz="quarter" idx="11"/>
          </p:nvPr>
        </p:nvSpPr>
        <p:spPr>
          <a:xfrm>
            <a:off x="914400" y="6172200"/>
            <a:ext cx="3886200" cy="457200"/>
          </a:xfrm>
        </p:spPr>
        <p:txBody>
          <a:bodyPr/>
          <a:lstStyle/>
          <a:p>
            <a:endParaRPr kumimoji="0" lang="en-US" dirty="0"/>
          </a:p>
        </p:txBody>
      </p:sp>
      <p:sp>
        <p:nvSpPr>
          <p:cNvPr id="7" name="6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pPr/>
              <a:t>‹Nº›</a:t>
            </a:fld>
            <a:endParaRPr kumimoji="0" lang="en-US"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6/7/2018</a:t>
            </a:fld>
            <a:endParaRPr lang="en-US" sz="1400" dirty="0">
              <a:solidFill>
                <a:schemeClr val="tx2"/>
              </a:solidFill>
            </a:endParaRPr>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‹Nº›</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normAutofit/>
          </a:bodyPr>
          <a:lstStyle/>
          <a:p>
            <a:r>
              <a:rPr lang="es-ES" sz="4800" dirty="0" smtClean="0">
                <a:solidFill>
                  <a:schemeClr val="tx1"/>
                </a:solidFill>
                <a:latin typeface="Calibri" pitchFamily="34" charset="0"/>
                <a:cs typeface="Calibri" pitchFamily="34" charset="0"/>
              </a:rPr>
              <a:t>Patrón de diseño </a:t>
            </a:r>
            <a:r>
              <a:rPr lang="es-ES" sz="4800" b="1" dirty="0" smtClean="0">
                <a:solidFill>
                  <a:schemeClr val="tx1"/>
                </a:solidFill>
                <a:latin typeface="Calibri" pitchFamily="34" charset="0"/>
                <a:cs typeface="Calibri" pitchFamily="34" charset="0"/>
              </a:rPr>
              <a:t>Chain of Responsibility</a:t>
            </a:r>
            <a:endParaRPr lang="es-ES" sz="4800" dirty="0">
              <a:solidFill>
                <a:schemeClr val="tx1"/>
              </a:solidFill>
              <a:latin typeface="Calibri" pitchFamily="34" charset="0"/>
              <a:cs typeface="Calibri" pitchFamily="34" charset="0"/>
            </a:endParaRPr>
          </a:p>
        </p:txBody>
      </p:sp>
      <p:sp>
        <p:nvSpPr>
          <p:cNvPr id="3" name="2 Título"/>
          <p:cNvSpPr>
            <a:spLocks noGrp="1"/>
          </p:cNvSpPr>
          <p:nvPr>
            <p:ph type="ctrTitle"/>
          </p:nvPr>
        </p:nvSpPr>
        <p:spPr/>
        <p:txBody>
          <a:bodyPr>
            <a:normAutofit/>
          </a:bodyPr>
          <a:lstStyle/>
          <a:p>
            <a:r>
              <a:rPr lang="es-ES" sz="6600" dirty="0" smtClean="0">
                <a:latin typeface="Calibri" pitchFamily="34" charset="0"/>
                <a:cs typeface="Calibri" pitchFamily="34" charset="0"/>
              </a:rPr>
              <a:t>Patrones De Diseño</a:t>
            </a:r>
            <a:endParaRPr lang="es-ES" sz="6600" dirty="0">
              <a:latin typeface="Calibri" pitchFamily="34" charset="0"/>
              <a:cs typeface="Calibri" pitchFamily="34" charset="0"/>
            </a:endParaRPr>
          </a:p>
        </p:txBody>
      </p:sp>
      <p:sp>
        <p:nvSpPr>
          <p:cNvPr id="4" name="1 Subtítulo"/>
          <p:cNvSpPr txBox="1">
            <a:spLocks/>
          </p:cNvSpPr>
          <p:nvPr/>
        </p:nvSpPr>
        <p:spPr>
          <a:xfrm>
            <a:off x="1428728" y="4929198"/>
            <a:ext cx="6400800" cy="16002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s-ES" sz="12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Jordi </a:t>
            </a:r>
            <a:r>
              <a:rPr kumimoji="0" lang="es-ES" sz="1200" b="0" i="0" u="none" strike="noStrike" kern="1200" cap="none" spc="0" normalizeH="0" baseline="0" noProof="0" dirty="0" err="1" smtClean="0">
                <a:ln>
                  <a:noFill/>
                </a:ln>
                <a:solidFill>
                  <a:schemeClr val="tx1"/>
                </a:solidFill>
                <a:effectLst/>
                <a:uLnTx/>
                <a:uFillTx/>
                <a:latin typeface="Calibri" pitchFamily="34" charset="0"/>
                <a:ea typeface="+mn-ea"/>
                <a:cs typeface="Calibri" pitchFamily="34" charset="0"/>
              </a:rPr>
              <a:t>Argilaga</a:t>
            </a:r>
            <a:r>
              <a:rPr kumimoji="0" lang="es-ES" sz="1200" b="0" i="0" u="none" strike="noStrike" kern="1200" cap="none" spc="0" normalizeH="0" noProof="0" dirty="0" smtClean="0">
                <a:ln>
                  <a:noFill/>
                </a:ln>
                <a:solidFill>
                  <a:schemeClr val="tx1"/>
                </a:solidFill>
                <a:effectLst/>
                <a:uLnTx/>
                <a:uFillTx/>
                <a:latin typeface="Calibri" pitchFamily="34" charset="0"/>
                <a:ea typeface="+mn-ea"/>
                <a:cs typeface="Calibri" pitchFamily="34" charset="0"/>
              </a:rPr>
              <a:t> García</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s-ES" sz="1200" baseline="0" dirty="0" smtClean="0">
                <a:latin typeface="Calibri" pitchFamily="34" charset="0"/>
                <a:cs typeface="Calibri" pitchFamily="34" charset="0"/>
              </a:rPr>
              <a:t>48692374-V</a:t>
            </a:r>
            <a:endParaRPr kumimoji="0" lang="es-ES" sz="12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Colaboraciones</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lstStyle/>
          <a:p>
            <a:endParaRPr lang="es-ES" dirty="0" smtClean="0"/>
          </a:p>
          <a:p>
            <a:pPr>
              <a:buNone/>
            </a:pPr>
            <a:endParaRPr lang="es-ES" dirty="0" smtClean="0"/>
          </a:p>
          <a:p>
            <a:r>
              <a:rPr lang="es-ES" dirty="0" smtClean="0"/>
              <a:t>Cuando un cliente envía una petición, ésta se propaga a través de la cadena hasta que un objeto ManejadorConcreto se hace responsable de procesarla.</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Ventajas</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normAutofit fontScale="77500" lnSpcReduction="20000"/>
          </a:bodyPr>
          <a:lstStyle/>
          <a:p>
            <a:r>
              <a:rPr lang="es-ES" dirty="0" smtClean="0"/>
              <a:t>Las ventajas de este patrón son:</a:t>
            </a:r>
          </a:p>
          <a:p>
            <a:pPr>
              <a:buNone/>
            </a:pPr>
            <a:r>
              <a:rPr lang="es-ES" b="1" dirty="0" smtClean="0"/>
              <a:t>- Reduce el acoplamiento</a:t>
            </a:r>
            <a:r>
              <a:rPr lang="es-ES" dirty="0" smtClean="0"/>
              <a:t>. El patrón libera a un objeto de tener que saber qué otro objeto maneja una petición. Ni el receptor ni el emisor se conocen explícitamente entre ellos, y un objeto de la cadena tampoco tiene que conocer la estructura de ésta. Por lo tanto, simplifica las interconexiones entre objetos. En vez de que los objetos mantengan referencias a todos los posibles receptores, sólo tienen una única referencia a su sucesor.</a:t>
            </a:r>
          </a:p>
          <a:p>
            <a:pPr>
              <a:buNone/>
            </a:pPr>
            <a:r>
              <a:rPr lang="es-ES" b="1" dirty="0" smtClean="0"/>
              <a:t>- Añade flexibilidad para asignar responsabilidades a objetos</a:t>
            </a:r>
            <a:r>
              <a:rPr lang="es-ES" dirty="0" smtClean="0"/>
              <a:t>. Se pueden añadir o cambiar responsabilidades entre objetos para tratar una petición modificando la cadena de ejecución en tiempo de ejecución. Esto se puede combinar con la herencia para especializar los manejadores estáticamente.</a:t>
            </a:r>
          </a:p>
          <a:p>
            <a:r>
              <a:rPr lang="es-ES" dirty="0" smtClean="0"/>
              <a:t>Por otra parte presenta el inconveniente de no garantizar la recepción. Dado que las peticiones no tienen un receptor explícito, no hay garantías de que sean manejadas. La petición puede alcanzar el final de la cadena sin haber sido procesada.</a:t>
            </a:r>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Implementación</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normAutofit fontScale="55000" lnSpcReduction="20000"/>
          </a:bodyPr>
          <a:lstStyle/>
          <a:p>
            <a:r>
              <a:rPr lang="es-ES" b="1" dirty="0" smtClean="0"/>
              <a:t>Implementación de la cadena sucesora</a:t>
            </a:r>
            <a:r>
              <a:rPr lang="es-ES" dirty="0" smtClean="0"/>
              <a:t>. Hay dos formas posibles de implementarla:</a:t>
            </a:r>
          </a:p>
          <a:p>
            <a:pPr>
              <a:buNone/>
            </a:pPr>
            <a:r>
              <a:rPr lang="es-ES" dirty="0" smtClean="0"/>
              <a:t>- Definir nuevos enlaces (normalmente en el Manejador, pero también podría ser en los objetos ManejadorConcreto).</a:t>
            </a:r>
          </a:p>
          <a:p>
            <a:pPr>
              <a:buNone/>
            </a:pPr>
            <a:r>
              <a:rPr lang="es-ES" dirty="0" smtClean="0"/>
              <a:t>- Usar enlaces existentes (otras asociaciones existentes). Por ejemplo, en el patrón Composición puede existir ya que un enlace al padre puede utilizarse para definir la cadena de responsabilidad sin necesidad de añadir otra asociación.</a:t>
            </a:r>
          </a:p>
          <a:p>
            <a:r>
              <a:rPr lang="es-ES" b="1" dirty="0" smtClean="0"/>
              <a:t>Conexión de los sucesores</a:t>
            </a:r>
            <a:r>
              <a:rPr lang="es-ES" dirty="0" smtClean="0"/>
              <a:t>. Si no hay referencias preexistentes para definir una cadena, entonces tendremos que introducirlas nosotros mismos. En este caso, el Manejador define la interfaz y además, se encarga de mantener el sucesor. Esto permite que el manejador proporcione una implementación predeterminada de </a:t>
            </a:r>
            <a:r>
              <a:rPr lang="es-ES" dirty="0" err="1" smtClean="0"/>
              <a:t>ManejarPetición</a:t>
            </a:r>
            <a:r>
              <a:rPr lang="es-ES" dirty="0" smtClean="0"/>
              <a:t> que reenvíe la petición al sucesor (si hay alguno). Si una subclase de ManejadorConcreto no está interesada en dicha petición, no tiene que redefinir la operación de reenvío.</a:t>
            </a:r>
          </a:p>
          <a:p>
            <a:r>
              <a:rPr lang="es-ES" b="1" dirty="0" smtClean="0"/>
              <a:t>Representación de peticiones</a:t>
            </a:r>
            <a:r>
              <a:rPr lang="es-ES" dirty="0" smtClean="0"/>
              <a:t>. Hay varias opciones para representar las peticiones:</a:t>
            </a:r>
          </a:p>
          <a:p>
            <a:pPr>
              <a:buNone/>
            </a:pPr>
            <a:r>
              <a:rPr lang="es-ES" dirty="0" smtClean="0"/>
              <a:t>- Una petición es una invocación a una operación insertada en el código. Esto resulta conveniente y seguro, pero sólo se pueden reenviar el conjunto prefijado de peticiones que define la clase Manejador.</a:t>
            </a:r>
          </a:p>
          <a:p>
            <a:pPr>
              <a:buNone/>
            </a:pPr>
            <a:r>
              <a:rPr lang="es-ES" dirty="0" smtClean="0"/>
              <a:t>- Una única función manejadora que reciba un código de petición como parámetro. Esto permite un número arbitrario de peticiones pero emisor y receptor deben ponerse de acuerdo sobre cómo codificarse la petición.</a:t>
            </a:r>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Patrones Relacionados</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lstStyle/>
          <a:p>
            <a:endParaRPr lang="es-ES" dirty="0" smtClean="0"/>
          </a:p>
          <a:p>
            <a:endParaRPr lang="es-ES" dirty="0" smtClean="0"/>
          </a:p>
          <a:p>
            <a:r>
              <a:rPr lang="es-ES" dirty="0" smtClean="0"/>
              <a:t>Este patrón se aplica en ocasiones con el patrón Composición. En él, los padres de los componentes pueden actuar como sucesores.</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1.jpg"/>
          <p:cNvPicPr>
            <a:picLocks noGrp="1" noChangeAspect="1"/>
          </p:cNvPicPr>
          <p:nvPr>
            <p:ph sz="quarter" idx="1"/>
          </p:nvPr>
        </p:nvPicPr>
        <p:blipFill>
          <a:blip r:embed="rId2"/>
          <a:stretch>
            <a:fillRect/>
          </a:stretch>
        </p:blipFill>
        <p:spPr>
          <a:xfrm>
            <a:off x="1814512" y="2143125"/>
            <a:ext cx="5972175" cy="31813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2.jpg"/>
          <p:cNvPicPr>
            <a:picLocks noGrp="1" noChangeAspect="1"/>
          </p:cNvPicPr>
          <p:nvPr>
            <p:ph sz="quarter" idx="1"/>
          </p:nvPr>
        </p:nvPicPr>
        <p:blipFill>
          <a:blip r:embed="rId2"/>
          <a:stretch>
            <a:fillRect/>
          </a:stretch>
        </p:blipFill>
        <p:spPr>
          <a:xfrm>
            <a:off x="1548794" y="1447800"/>
            <a:ext cx="6503612" cy="4572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3.jpg"/>
          <p:cNvPicPr>
            <a:picLocks noGrp="1" noChangeAspect="1"/>
          </p:cNvPicPr>
          <p:nvPr>
            <p:ph sz="quarter" idx="1"/>
          </p:nvPr>
        </p:nvPicPr>
        <p:blipFill>
          <a:blip r:embed="rId2"/>
          <a:stretch>
            <a:fillRect/>
          </a:stretch>
        </p:blipFill>
        <p:spPr>
          <a:xfrm>
            <a:off x="1091588" y="1447800"/>
            <a:ext cx="7418024" cy="457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4.jpg"/>
          <p:cNvPicPr>
            <a:picLocks noGrp="1" noChangeAspect="1"/>
          </p:cNvPicPr>
          <p:nvPr>
            <p:ph sz="quarter" idx="1"/>
          </p:nvPr>
        </p:nvPicPr>
        <p:blipFill>
          <a:blip r:embed="rId2"/>
          <a:stretch>
            <a:fillRect/>
          </a:stretch>
        </p:blipFill>
        <p:spPr>
          <a:xfrm>
            <a:off x="981075" y="2376487"/>
            <a:ext cx="7639050" cy="27146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pic>
        <p:nvPicPr>
          <p:cNvPr id="4" name="3 Marcador de contenido" descr="SecuenciaES.jpg"/>
          <p:cNvPicPr>
            <a:picLocks noGrp="1" noChangeAspect="1"/>
          </p:cNvPicPr>
          <p:nvPr>
            <p:ph sz="quarter" idx="1"/>
          </p:nvPr>
        </p:nvPicPr>
        <p:blipFill>
          <a:blip r:embed="rId2"/>
          <a:stretch>
            <a:fillRect/>
          </a:stretch>
        </p:blipFill>
        <p:spPr>
          <a:xfrm>
            <a:off x="2090440" y="1447800"/>
            <a:ext cx="5420320" cy="4572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u="sng" dirty="0" smtClean="0">
                <a:solidFill>
                  <a:schemeClr val="tx1"/>
                </a:solidFill>
                <a:latin typeface="Calibri" pitchFamily="34" charset="0"/>
                <a:cs typeface="Calibri" pitchFamily="34" charset="0"/>
              </a:rPr>
              <a:t>Patrón de diseño </a:t>
            </a:r>
            <a:r>
              <a:rPr lang="es-ES" sz="3200" b="1" u="sng" dirty="0" smtClean="0">
                <a:solidFill>
                  <a:schemeClr val="tx1"/>
                </a:solidFill>
                <a:latin typeface="Calibri" pitchFamily="34" charset="0"/>
                <a:cs typeface="Calibri" pitchFamily="34" charset="0"/>
              </a:rPr>
              <a:t>Chain of Responsibility</a:t>
            </a:r>
            <a:r>
              <a:rPr lang="es-ES" sz="3200" dirty="0" smtClean="0">
                <a:solidFill>
                  <a:schemeClr val="tx1"/>
                </a:solidFill>
                <a:latin typeface="Calibri" pitchFamily="34" charset="0"/>
                <a:cs typeface="Calibri" pitchFamily="34" charset="0"/>
              </a:rPr>
              <a:t/>
            </a:r>
            <a:br>
              <a:rPr lang="es-ES" sz="3200" dirty="0" smtClean="0">
                <a:solidFill>
                  <a:schemeClr val="tx1"/>
                </a:solidFill>
                <a:latin typeface="Calibri" pitchFamily="34" charset="0"/>
                <a:cs typeface="Calibri" pitchFamily="34" charset="0"/>
              </a:rPr>
            </a:br>
            <a:endParaRPr lang="es-ES" sz="3200" dirty="0"/>
          </a:p>
        </p:txBody>
      </p:sp>
      <p:sp>
        <p:nvSpPr>
          <p:cNvPr id="3" name="2 Marcador de contenido"/>
          <p:cNvSpPr>
            <a:spLocks noGrp="1"/>
          </p:cNvSpPr>
          <p:nvPr>
            <p:ph sz="quarter" idx="1"/>
          </p:nvPr>
        </p:nvSpPr>
        <p:spPr/>
        <p:txBody>
          <a:bodyPr>
            <a:normAutofit fontScale="92500" lnSpcReduction="10000"/>
          </a:bodyPr>
          <a:lstStyle/>
          <a:p>
            <a:r>
              <a:rPr lang="es-ES" dirty="0" smtClean="0"/>
              <a:t>Nombre y Tipo</a:t>
            </a:r>
          </a:p>
          <a:p>
            <a:r>
              <a:rPr lang="es-ES" dirty="0" smtClean="0"/>
              <a:t>Propósito</a:t>
            </a:r>
          </a:p>
          <a:p>
            <a:r>
              <a:rPr lang="es-ES" dirty="0" smtClean="0"/>
              <a:t>Motivación</a:t>
            </a:r>
          </a:p>
          <a:p>
            <a:r>
              <a:rPr lang="es-ES" dirty="0" smtClean="0"/>
              <a:t>Aplicabilidad</a:t>
            </a:r>
          </a:p>
          <a:p>
            <a:r>
              <a:rPr lang="es-ES" dirty="0" smtClean="0"/>
              <a:t>Estructura</a:t>
            </a:r>
          </a:p>
          <a:p>
            <a:r>
              <a:rPr lang="es-ES" dirty="0" smtClean="0"/>
              <a:t>Participantes</a:t>
            </a:r>
          </a:p>
          <a:p>
            <a:r>
              <a:rPr lang="es-ES" dirty="0" smtClean="0"/>
              <a:t>Colaboraciones</a:t>
            </a:r>
          </a:p>
          <a:p>
            <a:r>
              <a:rPr lang="es-ES" dirty="0" smtClean="0"/>
              <a:t>Ventajas</a:t>
            </a:r>
          </a:p>
          <a:p>
            <a:r>
              <a:rPr lang="es-ES" dirty="0" smtClean="0"/>
              <a:t>Implementación</a:t>
            </a:r>
          </a:p>
          <a:p>
            <a:r>
              <a:rPr lang="es-ES" dirty="0" smtClean="0"/>
              <a:t>Patrones Relacionados</a:t>
            </a:r>
          </a:p>
          <a:p>
            <a:r>
              <a:rPr lang="es-ES" dirty="0" smtClean="0"/>
              <a:t>Código</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r>
              <a:rPr lang="es-ES" u="sng" dirty="0" smtClean="0">
                <a:latin typeface="Calibri" pitchFamily="34" charset="0"/>
                <a:cs typeface="Calibri" pitchFamily="34" charset="0"/>
              </a:rPr>
              <a:t> Nombre y Tipo</a:t>
            </a:r>
            <a:endParaRPr lang="es-ES" dirty="0"/>
          </a:p>
        </p:txBody>
      </p:sp>
      <p:sp>
        <p:nvSpPr>
          <p:cNvPr id="3" name="2 Marcador de contenido"/>
          <p:cNvSpPr>
            <a:spLocks noGrp="1"/>
          </p:cNvSpPr>
          <p:nvPr>
            <p:ph sz="quarter" idx="1"/>
          </p:nvPr>
        </p:nvSpPr>
        <p:spPr/>
        <p:txBody>
          <a:bodyPr/>
          <a:lstStyle/>
          <a:p>
            <a:pPr>
              <a:buNone/>
            </a:pPr>
            <a:endParaRPr lang="es-ES" dirty="0" smtClean="0"/>
          </a:p>
          <a:p>
            <a:r>
              <a:rPr lang="es-ES" dirty="0" smtClean="0">
                <a:latin typeface="Calibri" pitchFamily="34" charset="0"/>
                <a:cs typeface="Calibri" pitchFamily="34" charset="0"/>
              </a:rPr>
              <a:t>Nombre: Patrón de diseño Chain of Responsibility (Cadena de responsabilidad).</a:t>
            </a:r>
          </a:p>
          <a:p>
            <a:endParaRPr lang="es-ES" dirty="0" smtClean="0">
              <a:latin typeface="Calibri" pitchFamily="34" charset="0"/>
              <a:cs typeface="Calibri" pitchFamily="34" charset="0"/>
            </a:endParaRPr>
          </a:p>
          <a:p>
            <a:r>
              <a:rPr lang="es-ES" dirty="0" smtClean="0">
                <a:latin typeface="Calibri" pitchFamily="34" charset="0"/>
                <a:cs typeface="Calibri" pitchFamily="34" charset="0"/>
              </a:rPr>
              <a:t>Tipo: Es un patrón de comportamiento.</a:t>
            </a:r>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Propósito</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lstStyle/>
          <a:p>
            <a:r>
              <a:rPr lang="es-ES" dirty="0" smtClean="0"/>
              <a:t>Es un patrón de comportamiento que evita acoplar </a:t>
            </a:r>
            <a:r>
              <a:rPr lang="es-ES" dirty="0" smtClean="0"/>
              <a:t>al </a:t>
            </a:r>
            <a:r>
              <a:rPr lang="es-ES" dirty="0" smtClean="0"/>
              <a:t>emisor de una petición a su receptor dando a más de un objeto la posibilidad de responder a una petición. Para ello, se encadenan los receptores y pasa la petición a través de la cadena hasta que es procesada por algún objeto. Este patrón es utilizado a menudo en el contexto de las interfaces gráficas de usuario donde un objeto puede estar compuesto de varios objetos (que generalmente heredan de una super clase "vista").</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
            </a:r>
            <a:br>
              <a:rPr lang="es-ES" dirty="0" smtClean="0"/>
            </a:br>
            <a:r>
              <a:rPr lang="es-ES" sz="4400" u="sng" dirty="0" smtClean="0">
                <a:latin typeface="Calibri" pitchFamily="34" charset="0"/>
                <a:cs typeface="Calibri" pitchFamily="34" charset="0"/>
              </a:rPr>
              <a:t>Motivación</a:t>
            </a:r>
            <a:endParaRPr lang="es-ES" sz="4400" dirty="0"/>
          </a:p>
        </p:txBody>
      </p:sp>
      <p:sp>
        <p:nvSpPr>
          <p:cNvPr id="3" name="2 Marcador de contenido"/>
          <p:cNvSpPr>
            <a:spLocks noGrp="1"/>
          </p:cNvSpPr>
          <p:nvPr>
            <p:ph sz="quarter" idx="1"/>
          </p:nvPr>
        </p:nvSpPr>
        <p:spPr/>
        <p:txBody>
          <a:bodyPr/>
          <a:lstStyle/>
          <a:p>
            <a:endParaRPr lang="es-ES" dirty="0" smtClean="0"/>
          </a:p>
          <a:p>
            <a:endParaRPr lang="es-ES" dirty="0" smtClean="0"/>
          </a:p>
          <a:p>
            <a:r>
              <a:rPr lang="es-ES" dirty="0" smtClean="0"/>
              <a:t>La idea de este patrón es desacoplar a los emisores y a los receptores dándole a varios objetos la posibilidad de tratar una petición. La petición se pasa a través de una cadena de objetos hasta que es procesada por uno de ellos.</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Aplicabilidad</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lstStyle/>
          <a:p>
            <a:r>
              <a:rPr lang="es-ES" dirty="0" smtClean="0">
                <a:latin typeface="Calibri" pitchFamily="34" charset="0"/>
                <a:cs typeface="Calibri" pitchFamily="34" charset="0"/>
              </a:rPr>
              <a:t>El patrón Cadena de Responsabilidad debe usarse cuando:</a:t>
            </a:r>
          </a:p>
          <a:p>
            <a:pPr>
              <a:buNone/>
            </a:pPr>
            <a:r>
              <a:rPr lang="es-ES" dirty="0" smtClean="0">
                <a:latin typeface="Calibri" pitchFamily="34" charset="0"/>
                <a:cs typeface="Calibri" pitchFamily="34" charset="0"/>
              </a:rPr>
              <a:t>- Hay más de un objeto que puede manejar una petición, y el manejador no se conoce a priori, sino que debería determinarse automáticamente.</a:t>
            </a:r>
          </a:p>
          <a:p>
            <a:pPr>
              <a:buNone/>
            </a:pPr>
            <a:r>
              <a:rPr lang="es-ES" dirty="0" smtClean="0">
                <a:latin typeface="Calibri" pitchFamily="34" charset="0"/>
                <a:cs typeface="Calibri" pitchFamily="34" charset="0"/>
              </a:rPr>
              <a:t>- Se quiere enviar una petición a un objeto entre varios sin especificar explícitamente el receptor.</a:t>
            </a:r>
          </a:p>
          <a:p>
            <a:pPr>
              <a:buNone/>
            </a:pPr>
            <a:r>
              <a:rPr lang="es-ES" dirty="0" smtClean="0">
                <a:latin typeface="Calibri" pitchFamily="34" charset="0"/>
                <a:cs typeface="Calibri" pitchFamily="34" charset="0"/>
              </a:rPr>
              <a:t>- El conjunto de objetos que pueden tratar una petición debería ser especificado dinámicamente.</a:t>
            </a:r>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
            </a:r>
            <a:br>
              <a:rPr lang="es-ES" dirty="0" smtClean="0"/>
            </a:br>
            <a:r>
              <a:rPr lang="es-ES" u="sng" dirty="0" smtClean="0"/>
              <a:t> Estructura</a:t>
            </a:r>
            <a:endParaRPr lang="es-ES" dirty="0"/>
          </a:p>
        </p:txBody>
      </p:sp>
      <p:pic>
        <p:nvPicPr>
          <p:cNvPr id="4" name="3 Marcador de contenido" descr="EstructuraES2.jpg"/>
          <p:cNvPicPr>
            <a:picLocks noGrp="1" noChangeAspect="1"/>
          </p:cNvPicPr>
          <p:nvPr>
            <p:ph sz="quarter" idx="1"/>
          </p:nvPr>
        </p:nvPicPr>
        <p:blipFill>
          <a:blip r:embed="rId2"/>
          <a:stretch>
            <a:fillRect/>
          </a:stretch>
        </p:blipFill>
        <p:spPr>
          <a:xfrm>
            <a:off x="1785918" y="2285992"/>
            <a:ext cx="5786478" cy="242766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Ejemplo: Diagrama de Clases</a:t>
            </a:r>
            <a:endParaRPr lang="es-ES" u="sng" dirty="0">
              <a:latin typeface="Calibri" pitchFamily="34" charset="0"/>
              <a:cs typeface="Calibri" pitchFamily="34" charset="0"/>
            </a:endParaRPr>
          </a:p>
        </p:txBody>
      </p:sp>
      <p:pic>
        <p:nvPicPr>
          <p:cNvPr id="4" name="3 Marcador de contenido" descr="DClasesES.jpg"/>
          <p:cNvPicPr>
            <a:picLocks noGrp="1" noChangeAspect="1"/>
          </p:cNvPicPr>
          <p:nvPr>
            <p:ph sz="quarter" idx="1"/>
          </p:nvPr>
        </p:nvPicPr>
        <p:blipFill>
          <a:blip r:embed="rId2"/>
          <a:stretch>
            <a:fillRect/>
          </a:stretch>
        </p:blipFill>
        <p:spPr>
          <a:xfrm>
            <a:off x="785786" y="2143116"/>
            <a:ext cx="7493000" cy="3200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u="sng" dirty="0" smtClean="0">
                <a:latin typeface="Calibri" pitchFamily="34" charset="0"/>
                <a:cs typeface="Calibri" pitchFamily="34" charset="0"/>
              </a:rPr>
              <a:t>Participantes</a:t>
            </a:r>
            <a:endParaRPr lang="es-ES" u="sng" dirty="0">
              <a:latin typeface="Calibri" pitchFamily="34" charset="0"/>
              <a:cs typeface="Calibri" pitchFamily="34" charset="0"/>
            </a:endParaRPr>
          </a:p>
        </p:txBody>
      </p:sp>
      <p:sp>
        <p:nvSpPr>
          <p:cNvPr id="3" name="2 Marcador de contenido"/>
          <p:cNvSpPr>
            <a:spLocks noGrp="1"/>
          </p:cNvSpPr>
          <p:nvPr>
            <p:ph sz="quarter" idx="1"/>
          </p:nvPr>
        </p:nvSpPr>
        <p:spPr/>
        <p:txBody>
          <a:bodyPr/>
          <a:lstStyle/>
          <a:p>
            <a:r>
              <a:rPr lang="es-ES" b="1" dirty="0" smtClean="0"/>
              <a:t>Manejador</a:t>
            </a:r>
            <a:r>
              <a:rPr lang="es-ES" dirty="0" smtClean="0"/>
              <a:t>: define una interfaz para tratar las peticiones. Opcionalmente, implementa el enlace al sucesor.</a:t>
            </a:r>
          </a:p>
          <a:p>
            <a:r>
              <a:rPr lang="es-ES" b="1" dirty="0" smtClean="0"/>
              <a:t>ManejadorConcreto</a:t>
            </a:r>
            <a:r>
              <a:rPr lang="es-ES" dirty="0" smtClean="0"/>
              <a:t>: trata las peticiones de las que es responsable; si el ManejadorConcreto puede manejar la petición, lo hace; en caso contrario la reenvía a su sucesor.</a:t>
            </a:r>
          </a:p>
          <a:p>
            <a:r>
              <a:rPr lang="es-ES" b="1" dirty="0" smtClean="0"/>
              <a:t>Cliente</a:t>
            </a:r>
            <a:r>
              <a:rPr lang="es-ES" dirty="0" smtClean="0"/>
              <a:t>: inicializa la petición a un Manejador Concreto de la cadena.</a:t>
            </a:r>
          </a:p>
          <a:p>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3680</TotalTime>
  <Words>796</Words>
  <Application>Microsoft Office PowerPoint</Application>
  <PresentationFormat>Presentación en pantalla (4:3)</PresentationFormat>
  <Paragraphs>59</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Equity</vt:lpstr>
      <vt:lpstr>Patrones De Diseño</vt:lpstr>
      <vt:lpstr>Patrón de diseño Chain of Responsibility </vt:lpstr>
      <vt:lpstr>     Nombre y Tipo</vt:lpstr>
      <vt:lpstr>Propósito</vt:lpstr>
      <vt:lpstr> Motivación</vt:lpstr>
      <vt:lpstr>Aplicabilidad</vt:lpstr>
      <vt:lpstr>  Estructura</vt:lpstr>
      <vt:lpstr>Ejemplo: Diagrama de Clases</vt:lpstr>
      <vt:lpstr>Participantes</vt:lpstr>
      <vt:lpstr>Colaboraciones</vt:lpstr>
      <vt:lpstr>Ventajas</vt:lpstr>
      <vt:lpstr>Implementación</vt:lpstr>
      <vt:lpstr>Patrones Relacionados</vt:lpstr>
      <vt:lpstr>Diapositiva 14</vt:lpstr>
      <vt:lpstr>Diapositiva 15</vt:lpstr>
      <vt:lpstr>Diapositiva 16</vt:lpstr>
      <vt:lpstr>Diapositiva 17</vt:lpstr>
      <vt:lpstr>Diapositiva 18</vt:lpstr>
      <vt:lpstr>Diapositiva 19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JAG</dc:creator>
  <cp:lastModifiedBy>JAG</cp:lastModifiedBy>
  <cp:revision>31</cp:revision>
  <dcterms:created xsi:type="dcterms:W3CDTF">2018-05-30T08:37:17Z</dcterms:created>
  <dcterms:modified xsi:type="dcterms:W3CDTF">2018-06-07T19:33:43Z</dcterms:modified>
</cp:coreProperties>
</file>