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2" r:id="rId6"/>
    <p:sldId id="263" r:id="rId7"/>
    <p:sldId id="261" r:id="rId8"/>
    <p:sldId id="260" r:id="rId9"/>
    <p:sldId id="268" r:id="rId10"/>
    <p:sldId id="259" r:id="rId11"/>
    <p:sldId id="267" r:id="rId12"/>
    <p:sldId id="269" r:id="rId13"/>
    <p:sldId id="270" r:id="rId14"/>
    <p:sldId id="265" r:id="rId15"/>
    <p:sldId id="266" r:id="rId1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56" autoAdjust="0"/>
    <p:restoredTop sz="94660"/>
  </p:normalViewPr>
  <p:slideViewPr>
    <p:cSldViewPr snapToGrid="0">
      <p:cViewPr varScale="1">
        <p:scale>
          <a:sx n="94" d="100"/>
          <a:sy n="94" d="100"/>
        </p:scale>
        <p:origin x="2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64F91A4A-8B08-4473-8DA6-42BA32AA1BFE}" type="datetimeFigureOut">
              <a:rPr lang="es-ES" smtClean="0"/>
              <a:t>30/05/2018</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FE887FC3-BDF1-4E2D-ADE2-E8FA647D29A0}" type="slidenum">
              <a:rPr lang="es-ES" smtClean="0"/>
              <a:t>‹Nº›</a:t>
            </a:fld>
            <a:endParaRPr lang="es-ES" dirty="0"/>
          </a:p>
        </p:txBody>
      </p:sp>
    </p:spTree>
    <p:extLst>
      <p:ext uri="{BB962C8B-B14F-4D97-AF65-F5344CB8AC3E}">
        <p14:creationId xmlns:p14="http://schemas.microsoft.com/office/powerpoint/2010/main" val="589680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64F91A4A-8B08-4473-8DA6-42BA32AA1BFE}" type="datetimeFigureOut">
              <a:rPr lang="es-ES" smtClean="0"/>
              <a:t>30/05/2018</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FE887FC3-BDF1-4E2D-ADE2-E8FA647D29A0}" type="slidenum">
              <a:rPr lang="es-ES" smtClean="0"/>
              <a:t>‹Nº›</a:t>
            </a:fld>
            <a:endParaRPr lang="es-ES" dirty="0"/>
          </a:p>
        </p:txBody>
      </p:sp>
    </p:spTree>
    <p:extLst>
      <p:ext uri="{BB962C8B-B14F-4D97-AF65-F5344CB8AC3E}">
        <p14:creationId xmlns:p14="http://schemas.microsoft.com/office/powerpoint/2010/main" val="2588584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64F91A4A-8B08-4473-8DA6-42BA32AA1BFE}" type="datetimeFigureOut">
              <a:rPr lang="es-ES" smtClean="0"/>
              <a:t>30/05/2018</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FE887FC3-BDF1-4E2D-ADE2-E8FA647D29A0}" type="slidenum">
              <a:rPr lang="es-ES" smtClean="0"/>
              <a:t>‹Nº›</a:t>
            </a:fld>
            <a:endParaRPr lang="es-ES" dirty="0"/>
          </a:p>
        </p:txBody>
      </p:sp>
    </p:spTree>
    <p:extLst>
      <p:ext uri="{BB962C8B-B14F-4D97-AF65-F5344CB8AC3E}">
        <p14:creationId xmlns:p14="http://schemas.microsoft.com/office/powerpoint/2010/main" val="2875186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64F91A4A-8B08-4473-8DA6-42BA32AA1BFE}" type="datetimeFigureOut">
              <a:rPr lang="es-ES" smtClean="0"/>
              <a:t>30/05/2018</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FE887FC3-BDF1-4E2D-ADE2-E8FA647D29A0}" type="slidenum">
              <a:rPr lang="es-ES" smtClean="0"/>
              <a:t>‹Nº›</a:t>
            </a:fld>
            <a:endParaRPr lang="es-ES" dirty="0"/>
          </a:p>
        </p:txBody>
      </p:sp>
    </p:spTree>
    <p:extLst>
      <p:ext uri="{BB962C8B-B14F-4D97-AF65-F5344CB8AC3E}">
        <p14:creationId xmlns:p14="http://schemas.microsoft.com/office/powerpoint/2010/main" val="134998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64F91A4A-8B08-4473-8DA6-42BA32AA1BFE}" type="datetimeFigureOut">
              <a:rPr lang="es-ES" smtClean="0"/>
              <a:t>30/05/2018</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FE887FC3-BDF1-4E2D-ADE2-E8FA647D29A0}" type="slidenum">
              <a:rPr lang="es-ES" smtClean="0"/>
              <a:t>‹Nº›</a:t>
            </a:fld>
            <a:endParaRPr lang="es-ES" dirty="0"/>
          </a:p>
        </p:txBody>
      </p:sp>
    </p:spTree>
    <p:extLst>
      <p:ext uri="{BB962C8B-B14F-4D97-AF65-F5344CB8AC3E}">
        <p14:creationId xmlns:p14="http://schemas.microsoft.com/office/powerpoint/2010/main" val="880109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64F91A4A-8B08-4473-8DA6-42BA32AA1BFE}" type="datetimeFigureOut">
              <a:rPr lang="es-ES" smtClean="0"/>
              <a:t>30/05/2018</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FE887FC3-BDF1-4E2D-ADE2-E8FA647D29A0}" type="slidenum">
              <a:rPr lang="es-ES" smtClean="0"/>
              <a:t>‹Nº›</a:t>
            </a:fld>
            <a:endParaRPr lang="es-ES" dirty="0"/>
          </a:p>
        </p:txBody>
      </p:sp>
    </p:spTree>
    <p:extLst>
      <p:ext uri="{BB962C8B-B14F-4D97-AF65-F5344CB8AC3E}">
        <p14:creationId xmlns:p14="http://schemas.microsoft.com/office/powerpoint/2010/main" val="1754878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64F91A4A-8B08-4473-8DA6-42BA32AA1BFE}" type="datetimeFigureOut">
              <a:rPr lang="es-ES" smtClean="0"/>
              <a:t>30/05/2018</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FE887FC3-BDF1-4E2D-ADE2-E8FA647D29A0}" type="slidenum">
              <a:rPr lang="es-ES" smtClean="0"/>
              <a:t>‹Nº›</a:t>
            </a:fld>
            <a:endParaRPr lang="es-ES" dirty="0"/>
          </a:p>
        </p:txBody>
      </p:sp>
    </p:spTree>
    <p:extLst>
      <p:ext uri="{BB962C8B-B14F-4D97-AF65-F5344CB8AC3E}">
        <p14:creationId xmlns:p14="http://schemas.microsoft.com/office/powerpoint/2010/main" val="1285002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64F91A4A-8B08-4473-8DA6-42BA32AA1BFE}" type="datetimeFigureOut">
              <a:rPr lang="es-ES" smtClean="0"/>
              <a:t>30/05/2018</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FE887FC3-BDF1-4E2D-ADE2-E8FA647D29A0}" type="slidenum">
              <a:rPr lang="es-ES" smtClean="0"/>
              <a:t>‹Nº›</a:t>
            </a:fld>
            <a:endParaRPr lang="es-ES" dirty="0"/>
          </a:p>
        </p:txBody>
      </p:sp>
    </p:spTree>
    <p:extLst>
      <p:ext uri="{BB962C8B-B14F-4D97-AF65-F5344CB8AC3E}">
        <p14:creationId xmlns:p14="http://schemas.microsoft.com/office/powerpoint/2010/main" val="4051390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4F91A4A-8B08-4473-8DA6-42BA32AA1BFE}" type="datetimeFigureOut">
              <a:rPr lang="es-ES" smtClean="0"/>
              <a:t>30/05/2018</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FE887FC3-BDF1-4E2D-ADE2-E8FA647D29A0}" type="slidenum">
              <a:rPr lang="es-ES" smtClean="0"/>
              <a:t>‹Nº›</a:t>
            </a:fld>
            <a:endParaRPr lang="es-ES" dirty="0"/>
          </a:p>
        </p:txBody>
      </p:sp>
    </p:spTree>
    <p:extLst>
      <p:ext uri="{BB962C8B-B14F-4D97-AF65-F5344CB8AC3E}">
        <p14:creationId xmlns:p14="http://schemas.microsoft.com/office/powerpoint/2010/main" val="1326304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64F91A4A-8B08-4473-8DA6-42BA32AA1BFE}" type="datetimeFigureOut">
              <a:rPr lang="es-ES" smtClean="0"/>
              <a:t>30/05/2018</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FE887FC3-BDF1-4E2D-ADE2-E8FA647D29A0}" type="slidenum">
              <a:rPr lang="es-ES" smtClean="0"/>
              <a:t>‹Nº›</a:t>
            </a:fld>
            <a:endParaRPr lang="es-ES" dirty="0"/>
          </a:p>
        </p:txBody>
      </p:sp>
    </p:spTree>
    <p:extLst>
      <p:ext uri="{BB962C8B-B14F-4D97-AF65-F5344CB8AC3E}">
        <p14:creationId xmlns:p14="http://schemas.microsoft.com/office/powerpoint/2010/main" val="169908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64F91A4A-8B08-4473-8DA6-42BA32AA1BFE}" type="datetimeFigureOut">
              <a:rPr lang="es-ES" smtClean="0"/>
              <a:t>30/05/2018</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FE887FC3-BDF1-4E2D-ADE2-E8FA647D29A0}" type="slidenum">
              <a:rPr lang="es-ES" smtClean="0"/>
              <a:t>‹Nº›</a:t>
            </a:fld>
            <a:endParaRPr lang="es-ES" dirty="0"/>
          </a:p>
        </p:txBody>
      </p:sp>
    </p:spTree>
    <p:extLst>
      <p:ext uri="{BB962C8B-B14F-4D97-AF65-F5344CB8AC3E}">
        <p14:creationId xmlns:p14="http://schemas.microsoft.com/office/powerpoint/2010/main" val="787745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91A4A-8B08-4473-8DA6-42BA32AA1BFE}" type="datetimeFigureOut">
              <a:rPr lang="es-ES" smtClean="0"/>
              <a:t>30/05/2018</a:t>
            </a:fld>
            <a:endParaRPr lang="es-E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887FC3-BDF1-4E2D-ADE2-E8FA647D29A0}" type="slidenum">
              <a:rPr lang="es-ES" smtClean="0"/>
              <a:t>‹Nº›</a:t>
            </a:fld>
            <a:endParaRPr lang="es-ES" dirty="0"/>
          </a:p>
        </p:txBody>
      </p:sp>
    </p:spTree>
    <p:extLst>
      <p:ext uri="{BB962C8B-B14F-4D97-AF65-F5344CB8AC3E}">
        <p14:creationId xmlns:p14="http://schemas.microsoft.com/office/powerpoint/2010/main" val="1689796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dirty="0"/>
          </a:p>
        </p:txBody>
      </p:sp>
      <p:pic>
        <p:nvPicPr>
          <p:cNvPr id="1025" name="Imagen 8"/>
          <p:cNvPicPr>
            <a:picLocks noChangeAspect="1" noChangeArrowheads="1"/>
          </p:cNvPicPr>
          <p:nvPr/>
        </p:nvPicPr>
        <p:blipFill>
          <a:blip r:embed="rId2">
            <a:extLst>
              <a:ext uri="{28A0092B-C50C-407E-A947-70E740481C1C}">
                <a14:useLocalDpi xmlns:a14="http://schemas.microsoft.com/office/drawing/2010/main" val="0"/>
              </a:ext>
            </a:extLst>
          </a:blip>
          <a:srcRect t="30272" b="32950"/>
          <a:stretch>
            <a:fillRect/>
          </a:stretch>
        </p:blipFill>
        <p:spPr bwMode="auto">
          <a:xfrm>
            <a:off x="2284260" y="457200"/>
            <a:ext cx="7805629" cy="161324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3545028" y="1466190"/>
            <a:ext cx="484376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s-ES" altLang="es-ES" sz="1600" b="1" i="0" u="none" strike="noStrike" cap="none" normalizeH="0" baseline="0" dirty="0" smtClean="0">
              <a:ln>
                <a:noFill/>
              </a:ln>
              <a:solidFill>
                <a:schemeClr val="tx1"/>
              </a:solidFill>
              <a:effectLst/>
              <a:latin typeface="Arial" panose="020B0604020202020204" pitchFamily="34" charset="0"/>
              <a:ea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s-ES" altLang="es-ES" sz="1600" b="1" dirty="0">
              <a:latin typeface="Arial" panose="020B0604020202020204" pitchFamily="34" charset="0"/>
              <a:ea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S" altLang="es-ES" sz="1600" b="1" i="0" u="none" strike="noStrike" cap="none" normalizeH="0" baseline="0" dirty="0" smtClean="0">
              <a:ln>
                <a:noFill/>
              </a:ln>
              <a:solidFill>
                <a:schemeClr val="tx1"/>
              </a:solidFill>
              <a:effectLst/>
              <a:latin typeface="Arial" panose="020B0604020202020204" pitchFamily="34" charset="0"/>
              <a:ea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s-ES" altLang="es-ES" sz="1600" b="1" dirty="0">
              <a:latin typeface="Arial" panose="020B0604020202020204" pitchFamily="34" charset="0"/>
              <a:ea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S" altLang="es-ES" sz="1600" b="1" i="0" u="none" strike="noStrike" cap="none" normalizeH="0" baseline="0" dirty="0" smtClean="0">
              <a:ln>
                <a:noFill/>
              </a:ln>
              <a:solidFill>
                <a:schemeClr val="tx1"/>
              </a:solidFill>
              <a:effectLst/>
              <a:latin typeface="Arial" panose="020B0604020202020204" pitchFamily="34" charset="0"/>
              <a:ea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600" b="1" i="0" u="none" strike="noStrike" cap="none" normalizeH="0" baseline="0" dirty="0" smtClean="0">
                <a:ln>
                  <a:noFill/>
                </a:ln>
                <a:solidFill>
                  <a:schemeClr val="tx1"/>
                </a:solidFill>
                <a:effectLst/>
                <a:latin typeface="Arial" panose="020B0604020202020204" pitchFamily="34" charset="0"/>
                <a:ea typeface="Arial" panose="020B0604020202020204" pitchFamily="34" charset="0"/>
              </a:rPr>
              <a:t>Practica 2: Patrones de Diseño: </a:t>
            </a:r>
            <a:r>
              <a:rPr kumimoji="0" lang="es-ES" altLang="es-ES" sz="1600" b="1" i="0" u="none" strike="noStrike" cap="none" normalizeH="0" baseline="0" dirty="0" smtClean="0">
                <a:ln>
                  <a:noFill/>
                </a:ln>
                <a:solidFill>
                  <a:schemeClr val="accent5"/>
                </a:solidFill>
                <a:effectLst/>
                <a:latin typeface="Arial" panose="020B0604020202020204" pitchFamily="34" charset="0"/>
                <a:ea typeface="Arial" panose="020B0604020202020204" pitchFamily="34" charset="0"/>
              </a:rPr>
              <a:t>DECORATOR</a:t>
            </a:r>
            <a:endParaRPr kumimoji="0" lang="es-ES" altLang="es-ES" sz="1000" b="0" i="0" u="none" strike="noStrike" cap="none" normalizeH="0" baseline="0" dirty="0" smtClean="0">
              <a:ln>
                <a:noFill/>
              </a:ln>
              <a:solidFill>
                <a:schemeClr val="accent5"/>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smtClean="0">
                <a:ln>
                  <a:noFill/>
                </a:ln>
                <a:solidFill>
                  <a:schemeClr val="tx1"/>
                </a:solidFill>
                <a:effectLst/>
                <a:latin typeface="Arial" panose="020B0604020202020204" pitchFamily="34" charset="0"/>
                <a:ea typeface="Arial" panose="020B0604020202020204" pitchFamily="34" charset="0"/>
              </a:rPr>
              <a:t>Modelado del Software  </a:t>
            </a:r>
            <a:endParaRPr kumimoji="0" lang="es-ES" altLang="es-ES" sz="10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smtClean="0">
                <a:ln>
                  <a:noFill/>
                </a:ln>
                <a:solidFill>
                  <a:schemeClr val="tx1"/>
                </a:solidFill>
                <a:effectLst/>
                <a:latin typeface="Arial" panose="020B0604020202020204" pitchFamily="34" charset="0"/>
                <a:ea typeface="Arial" panose="020B0604020202020204" pitchFamily="34" charset="0"/>
              </a:rPr>
              <a:t>– Curso 2017 / 2018 –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smtClean="0">
                <a:ln>
                  <a:noFill/>
                </a:ln>
                <a:solidFill>
                  <a:schemeClr val="tx1"/>
                </a:solidFill>
                <a:effectLst/>
                <a:latin typeface="Arial" panose="020B0604020202020204" pitchFamily="34" charset="0"/>
                <a:ea typeface="Arial" panose="020B0604020202020204" pitchFamily="34" charset="0"/>
              </a:rPr>
              <a:t>Convocatoria Junio</a:t>
            </a:r>
          </a:p>
          <a:p>
            <a:pPr marL="0" marR="0" lvl="0" indent="0" algn="ctr" defTabSz="914400" rtl="0" eaLnBrk="0" fontAlgn="base" latinLnBrk="0" hangingPunct="0">
              <a:lnSpc>
                <a:spcPct val="100000"/>
              </a:lnSpc>
              <a:spcBef>
                <a:spcPct val="0"/>
              </a:spcBef>
              <a:spcAft>
                <a:spcPct val="0"/>
              </a:spcAft>
              <a:buClrTx/>
              <a:buSzTx/>
              <a:buFontTx/>
              <a:buNone/>
              <a:tabLst/>
            </a:pPr>
            <a:endParaRPr lang="es-ES" altLang="es-ES" sz="1600" dirty="0">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S" altLang="es-ES" sz="10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s-ES" altLang="es-ES" sz="1000" dirty="0">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S" altLang="es-ES" sz="10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smtClean="0">
                <a:ln>
                  <a:noFill/>
                </a:ln>
                <a:solidFill>
                  <a:schemeClr val="tx1"/>
                </a:solidFill>
                <a:effectLst/>
                <a:latin typeface="Arial" panose="020B0604020202020204" pitchFamily="34" charset="0"/>
                <a:ea typeface="Arial" panose="020B0604020202020204" pitchFamily="34" charset="0"/>
              </a:rPr>
              <a:t>Grado en Informática</a:t>
            </a:r>
          </a:p>
          <a:p>
            <a:pPr marL="0" marR="0" lvl="0" indent="0" algn="ctr" defTabSz="914400" rtl="0" eaLnBrk="0" fontAlgn="base" latinLnBrk="0" hangingPunct="0">
              <a:lnSpc>
                <a:spcPct val="100000"/>
              </a:lnSpc>
              <a:spcBef>
                <a:spcPct val="0"/>
              </a:spcBef>
              <a:spcAft>
                <a:spcPct val="0"/>
              </a:spcAft>
              <a:buClrTx/>
              <a:buSzTx/>
              <a:buFontTx/>
              <a:buNone/>
              <a:tabLst/>
            </a:pPr>
            <a:endParaRPr lang="es-ES" altLang="es-ES" sz="1600" dirty="0">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S" altLang="es-ES" sz="16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ES" altLang="es-ES" sz="10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600" b="1" i="0" u="sng"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Alumno</a:t>
            </a:r>
            <a:r>
              <a:rPr kumimoji="0" lang="es-ES" altLang="es-ES" sz="1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Tomás José Sánchez Díaz – 23280091-C</a:t>
            </a:r>
            <a:endParaRPr kumimoji="0" lang="es-ES" altLang="es-ES" sz="10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tjsanchez@alu.ucam.edu</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8461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379873" y="861652"/>
            <a:ext cx="11661290" cy="5019323"/>
          </a:xfrm>
          <a:prstGeom prst="rect">
            <a:avLst/>
          </a:prstGeom>
        </p:spPr>
        <p:txBody>
          <a:bodyPr wrap="square">
            <a:spAutoFit/>
          </a:bodyPr>
          <a:lstStyle/>
          <a:p>
            <a:r>
              <a:rPr lang="es-ES" sz="2800" dirty="0">
                <a:solidFill>
                  <a:srgbClr val="C00000"/>
                </a:solidFill>
                <a:latin typeface="Arial" panose="020B0604020202020204" pitchFamily="34" charset="0"/>
                <a:ea typeface="Times New Roman" panose="02020603050405020304" pitchFamily="18" charset="0"/>
                <a:cs typeface="Arial" panose="020B0604020202020204" pitchFamily="34" charset="0"/>
              </a:rPr>
              <a:t>•  </a:t>
            </a:r>
            <a:r>
              <a:rPr lang="es-ES" sz="2800" dirty="0" smtClean="0">
                <a:solidFill>
                  <a:srgbClr val="C00000"/>
                </a:solidFill>
                <a:latin typeface="Arial" panose="020B0604020202020204" pitchFamily="34" charset="0"/>
                <a:ea typeface="Times New Roman" panose="02020603050405020304" pitchFamily="18" charset="0"/>
                <a:cs typeface="Arial" panose="020B0604020202020204" pitchFamily="34" charset="0"/>
              </a:rPr>
              <a:t>Implementación:</a:t>
            </a:r>
          </a:p>
          <a:p>
            <a:endParaRPr lang="es-ES" sz="2800" dirty="0">
              <a:solidFill>
                <a:srgbClr val="C00000"/>
              </a:solidFill>
              <a:latin typeface="Arial" panose="020B0604020202020204" pitchFamily="34" charset="0"/>
              <a:ea typeface="Times New Roman" panose="02020603050405020304" pitchFamily="18" charset="0"/>
              <a:cs typeface="Arial" panose="020B0604020202020204" pitchFamily="34" charset="0"/>
            </a:endParaRPr>
          </a:p>
          <a:p>
            <a:pPr marL="342900" marR="142875" lvl="0" indent="-342900">
              <a:spcBef>
                <a:spcPts val="1125"/>
              </a:spcBef>
              <a:spcAft>
                <a:spcPts val="1125"/>
              </a:spcAft>
              <a:buSzPts val="1000"/>
              <a:buFont typeface="Wingdings" panose="05000000000000000000" pitchFamily="2" charset="2"/>
              <a:buChar char="ü"/>
              <a:tabLst>
                <a:tab pos="457200" algn="l"/>
              </a:tabLst>
            </a:pPr>
            <a:r>
              <a:rPr lang="es-ES" sz="2000" dirty="0" smtClean="0">
                <a:effectLst/>
                <a:latin typeface="Arial" panose="020B0604020202020204" pitchFamily="34" charset="0"/>
                <a:ea typeface="Times New Roman" panose="02020603050405020304" pitchFamily="18" charset="0"/>
                <a:cs typeface="Arial" panose="020B0604020202020204" pitchFamily="34" charset="0"/>
              </a:rPr>
              <a:t>La interfaz de un objeto decorador debe ajustarse a la interfaz del componente que decora (por herencia).</a:t>
            </a:r>
          </a:p>
          <a:p>
            <a:pPr marL="342900" marR="142875" lvl="0" indent="-342900">
              <a:spcBef>
                <a:spcPts val="1125"/>
              </a:spcBef>
              <a:spcAft>
                <a:spcPts val="1125"/>
              </a:spcAft>
              <a:buSzPts val="1000"/>
              <a:buFont typeface="Wingdings" panose="05000000000000000000" pitchFamily="2" charset="2"/>
              <a:buChar char="ü"/>
              <a:tabLst>
                <a:tab pos="457200" algn="l"/>
              </a:tabLst>
            </a:pPr>
            <a:r>
              <a:rPr lang="es-ES" sz="2000" dirty="0" smtClean="0">
                <a:effectLst/>
                <a:latin typeface="Arial" panose="020B0604020202020204" pitchFamily="34" charset="0"/>
                <a:ea typeface="Times New Roman" panose="02020603050405020304" pitchFamily="18" charset="0"/>
                <a:cs typeface="Arial" panose="020B0604020202020204" pitchFamily="34" charset="0"/>
              </a:rPr>
              <a:t>Omitiendo la clase Decorador abstracta. No hay necesidad de definir una clase Decorador abstracta cuando sólo tiene que añadir una responsabilidad.</a:t>
            </a:r>
          </a:p>
          <a:p>
            <a:pPr marL="342900" marR="142875" lvl="0" indent="-342900">
              <a:spcBef>
                <a:spcPts val="1125"/>
              </a:spcBef>
              <a:spcAft>
                <a:spcPts val="1125"/>
              </a:spcAft>
              <a:buSzPts val="1000"/>
              <a:buFont typeface="Wingdings" panose="05000000000000000000" pitchFamily="2" charset="2"/>
              <a:buChar char="ü"/>
              <a:tabLst>
                <a:tab pos="457200" algn="l"/>
              </a:tabLst>
            </a:pPr>
            <a:r>
              <a:rPr lang="es-ES" sz="2000" dirty="0" smtClean="0">
                <a:effectLst/>
                <a:latin typeface="Arial" panose="020B0604020202020204" pitchFamily="34" charset="0"/>
                <a:ea typeface="Times New Roman" panose="02020603050405020304" pitchFamily="18" charset="0"/>
                <a:cs typeface="Arial" panose="020B0604020202020204" pitchFamily="34" charset="0"/>
              </a:rPr>
              <a:t>Componentes livianos. Es importante mantener la clase ComponenteVisual liviana para evitar que los decoradores resulten demasiado cargados, es decir, debe centrarse en la definición de una interfaz, no en el almacenamiento de datos (los cuales deberían ser tratados en subclases). Además, esta interfaz debe ser limitada, ya que si es amplia, aumenta la probabilidad de que las subclases concretas terminen heredando funciones que no necesitan.</a:t>
            </a:r>
            <a:endParaRPr lang="es-ES" sz="2000" dirty="0">
              <a:latin typeface="Arial" panose="020B0604020202020204" pitchFamily="34" charset="0"/>
              <a:ea typeface="Times New Roman" panose="02020603050405020304" pitchFamily="18" charset="0"/>
              <a:cs typeface="Arial" panose="020B0604020202020204" pitchFamily="34" charset="0"/>
            </a:endParaRPr>
          </a:p>
          <a:p>
            <a:pPr marR="142875" lvl="0">
              <a:spcBef>
                <a:spcPts val="1125"/>
              </a:spcBef>
              <a:spcAft>
                <a:spcPts val="1125"/>
              </a:spcAft>
              <a:buSzPts val="1000"/>
              <a:tabLst>
                <a:tab pos="457200" algn="l"/>
              </a:tabLst>
            </a:pPr>
            <a:endParaRPr lang="es-ES" sz="2000" dirty="0" smtClean="0">
              <a:solidFill>
                <a:srgbClr val="C00000"/>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448297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59413" y="406082"/>
            <a:ext cx="3853940" cy="523220"/>
          </a:xfrm>
          <a:prstGeom prst="rect">
            <a:avLst/>
          </a:prstGeom>
        </p:spPr>
        <p:txBody>
          <a:bodyPr wrap="none">
            <a:spAutoFit/>
          </a:bodyPr>
          <a:lstStyle/>
          <a:p>
            <a:pPr marR="142875" lvl="0">
              <a:spcBef>
                <a:spcPts val="1125"/>
              </a:spcBef>
              <a:spcAft>
                <a:spcPts val="1125"/>
              </a:spcAft>
              <a:buSzPts val="1000"/>
              <a:tabLst>
                <a:tab pos="457200" algn="l"/>
              </a:tabLst>
            </a:pPr>
            <a:r>
              <a:rPr lang="es-ES" sz="2800" dirty="0" smtClean="0">
                <a:solidFill>
                  <a:srgbClr val="C00000"/>
                </a:solidFill>
                <a:latin typeface="Arial" panose="020B0604020202020204" pitchFamily="34" charset="0"/>
                <a:ea typeface="Times New Roman" panose="02020603050405020304" pitchFamily="18" charset="0"/>
                <a:cs typeface="Arial" panose="020B0604020202020204" pitchFamily="34" charset="0"/>
              </a:rPr>
              <a:t>•  Código de ejemplo: </a:t>
            </a:r>
            <a:endParaRPr lang="es-ES" sz="2800" dirty="0">
              <a:solidFill>
                <a:srgbClr val="C00000"/>
              </a:solidFill>
              <a:latin typeface="Arial" panose="020B0604020202020204" pitchFamily="34" charset="0"/>
              <a:ea typeface="Times New Roman" panose="02020603050405020304" pitchFamily="18"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7254240" y="667692"/>
            <a:ext cx="3990975" cy="2203712"/>
          </a:xfrm>
          <a:prstGeom prst="rect">
            <a:avLst/>
          </a:prstGeom>
        </p:spPr>
      </p:pic>
      <p:sp>
        <p:nvSpPr>
          <p:cNvPr id="5" name="Rectángulo 4"/>
          <p:cNvSpPr/>
          <p:nvPr/>
        </p:nvSpPr>
        <p:spPr>
          <a:xfrm>
            <a:off x="944880" y="1194491"/>
            <a:ext cx="6096000" cy="830997"/>
          </a:xfrm>
          <a:prstGeom prst="rect">
            <a:avLst/>
          </a:prstGeom>
        </p:spPr>
        <p:txBody>
          <a:bodyPr>
            <a:spAutoFit/>
          </a:bodyPr>
          <a:lstStyle/>
          <a:p>
            <a:r>
              <a:rPr lang="es-ES" sz="1200" b="1" dirty="0" smtClean="0">
                <a:solidFill>
                  <a:srgbClr val="7F0055"/>
                </a:solidFill>
                <a:latin typeface="Arial" panose="020B0604020202020204" pitchFamily="34" charset="0"/>
              </a:rPr>
              <a:t>public</a:t>
            </a:r>
            <a:r>
              <a:rPr lang="es-ES" sz="1200" b="1" dirty="0" smtClean="0">
                <a:solidFill>
                  <a:srgbClr val="000000"/>
                </a:solidFill>
                <a:latin typeface="Arial" panose="020B0604020202020204" pitchFamily="34" charset="0"/>
              </a:rPr>
              <a:t> </a:t>
            </a:r>
            <a:r>
              <a:rPr lang="es-ES" sz="1200" b="1" dirty="0" smtClean="0">
                <a:solidFill>
                  <a:srgbClr val="7F0055"/>
                </a:solidFill>
                <a:latin typeface="Arial" panose="020B0604020202020204" pitchFamily="34" charset="0"/>
              </a:rPr>
              <a:t>abstract</a:t>
            </a:r>
            <a:r>
              <a:rPr lang="es-ES" sz="1200" b="1" dirty="0" smtClean="0">
                <a:solidFill>
                  <a:srgbClr val="000000"/>
                </a:solidFill>
                <a:latin typeface="Arial" panose="020B0604020202020204" pitchFamily="34" charset="0"/>
              </a:rPr>
              <a:t> </a:t>
            </a:r>
            <a:r>
              <a:rPr lang="es-ES" sz="1200" b="1" dirty="0" smtClean="0">
                <a:solidFill>
                  <a:srgbClr val="7F0055"/>
                </a:solidFill>
                <a:latin typeface="Arial" panose="020B0604020202020204" pitchFamily="34" charset="0"/>
              </a:rPr>
              <a:t>class</a:t>
            </a:r>
            <a:r>
              <a:rPr lang="es-ES" sz="1200" b="1" dirty="0" smtClean="0">
                <a:solidFill>
                  <a:srgbClr val="000000"/>
                </a:solidFill>
                <a:latin typeface="Arial" panose="020B0604020202020204" pitchFamily="34" charset="0"/>
              </a:rPr>
              <a:t> </a:t>
            </a:r>
            <a:r>
              <a:rPr lang="es-ES" sz="1200" b="1" u="sng" dirty="0" smtClean="0">
                <a:solidFill>
                  <a:srgbClr val="000000"/>
                </a:solidFill>
                <a:highlight>
                  <a:srgbClr val="D4D4D4"/>
                </a:highlight>
                <a:latin typeface="Arial" panose="020B0604020202020204" pitchFamily="34" charset="0"/>
              </a:rPr>
              <a:t>ComponenteVisual</a:t>
            </a:r>
          </a:p>
          <a:p>
            <a:r>
              <a:rPr lang="es-ES" sz="1200" dirty="0" smtClean="0">
                <a:solidFill>
                  <a:srgbClr val="000000"/>
                </a:solidFill>
                <a:latin typeface="Arial" panose="020B0604020202020204" pitchFamily="34" charset="0"/>
              </a:rPr>
              <a:t>{</a:t>
            </a:r>
          </a:p>
          <a:p>
            <a:r>
              <a:rPr lang="es-ES" sz="1200" dirty="0" smtClean="0">
                <a:solidFill>
                  <a:srgbClr val="000000"/>
                </a:solidFill>
                <a:latin typeface="Arial" panose="020B0604020202020204" pitchFamily="34" charset="0"/>
              </a:rPr>
              <a:t>    </a:t>
            </a:r>
            <a:r>
              <a:rPr lang="es-ES" sz="1200" b="1" dirty="0" smtClean="0">
                <a:solidFill>
                  <a:srgbClr val="7F0055"/>
                </a:solidFill>
                <a:latin typeface="Arial" panose="020B0604020202020204" pitchFamily="34" charset="0"/>
              </a:rPr>
              <a:t>abstract</a:t>
            </a:r>
            <a:r>
              <a:rPr lang="es-ES" sz="1200" b="1" dirty="0" smtClean="0">
                <a:solidFill>
                  <a:srgbClr val="000000"/>
                </a:solidFill>
                <a:latin typeface="Arial" panose="020B0604020202020204" pitchFamily="34" charset="0"/>
              </a:rPr>
              <a:t> </a:t>
            </a:r>
            <a:r>
              <a:rPr lang="es-ES" sz="1200" b="1" dirty="0" smtClean="0">
                <a:solidFill>
                  <a:srgbClr val="7F0055"/>
                </a:solidFill>
                <a:latin typeface="Arial" panose="020B0604020202020204" pitchFamily="34" charset="0"/>
              </a:rPr>
              <a:t>public</a:t>
            </a:r>
            <a:r>
              <a:rPr lang="es-ES" sz="1200" b="1" dirty="0" smtClean="0">
                <a:solidFill>
                  <a:srgbClr val="000000"/>
                </a:solidFill>
                <a:latin typeface="Arial" panose="020B0604020202020204" pitchFamily="34" charset="0"/>
              </a:rPr>
              <a:t> </a:t>
            </a:r>
            <a:r>
              <a:rPr lang="es-ES" sz="1200" b="1" dirty="0" smtClean="0">
                <a:solidFill>
                  <a:srgbClr val="7F0055"/>
                </a:solidFill>
                <a:latin typeface="Arial" panose="020B0604020202020204" pitchFamily="34" charset="0"/>
              </a:rPr>
              <a:t>void</a:t>
            </a:r>
            <a:r>
              <a:rPr lang="es-ES" sz="1200" b="1" dirty="0" smtClean="0">
                <a:solidFill>
                  <a:srgbClr val="000000"/>
                </a:solidFill>
                <a:latin typeface="Arial" panose="020B0604020202020204" pitchFamily="34" charset="0"/>
              </a:rPr>
              <a:t> dibujar();</a:t>
            </a:r>
          </a:p>
          <a:p>
            <a:r>
              <a:rPr lang="es-ES" sz="1200" dirty="0" smtClean="0">
                <a:solidFill>
                  <a:srgbClr val="000000"/>
                </a:solidFill>
                <a:latin typeface="Arial" panose="020B0604020202020204" pitchFamily="34" charset="0"/>
              </a:rPr>
              <a:t> }</a:t>
            </a:r>
            <a:endParaRPr lang="es-ES" sz="1200" dirty="0"/>
          </a:p>
        </p:txBody>
      </p:sp>
      <p:sp>
        <p:nvSpPr>
          <p:cNvPr id="6" name="Rectángulo 5"/>
          <p:cNvSpPr/>
          <p:nvPr/>
        </p:nvSpPr>
        <p:spPr>
          <a:xfrm>
            <a:off x="822960" y="2293500"/>
            <a:ext cx="6096000" cy="1384995"/>
          </a:xfrm>
          <a:prstGeom prst="rect">
            <a:avLst/>
          </a:prstGeom>
        </p:spPr>
        <p:txBody>
          <a:bodyPr>
            <a:spAutoFit/>
          </a:bodyPr>
          <a:lstStyle/>
          <a:p>
            <a:r>
              <a:rPr lang="pt-BR" sz="1200" dirty="0" smtClean="0">
                <a:solidFill>
                  <a:srgbClr val="000000"/>
                </a:solidFill>
                <a:latin typeface="Arial" panose="020B0604020202020204" pitchFamily="34" charset="0"/>
              </a:rPr>
              <a:t> </a:t>
            </a:r>
            <a:r>
              <a:rPr lang="pt-BR" sz="1200" b="1" dirty="0" smtClean="0">
                <a:solidFill>
                  <a:srgbClr val="7F0055"/>
                </a:solidFill>
                <a:latin typeface="Arial" panose="020B0604020202020204" pitchFamily="34" charset="0"/>
              </a:rPr>
              <a:t>public</a:t>
            </a:r>
            <a:r>
              <a:rPr lang="pt-BR" sz="1200" b="1" dirty="0" smtClean="0">
                <a:solidFill>
                  <a:srgbClr val="000000"/>
                </a:solidFill>
                <a:latin typeface="Arial" panose="020B0604020202020204" pitchFamily="34" charset="0"/>
              </a:rPr>
              <a:t>  </a:t>
            </a:r>
            <a:r>
              <a:rPr lang="pt-BR" sz="1200" b="1" dirty="0" smtClean="0">
                <a:solidFill>
                  <a:srgbClr val="7F0055"/>
                </a:solidFill>
                <a:latin typeface="Arial" panose="020B0604020202020204" pitchFamily="34" charset="0"/>
              </a:rPr>
              <a:t>class</a:t>
            </a:r>
            <a:r>
              <a:rPr lang="pt-BR" sz="1200" b="1" dirty="0" smtClean="0">
                <a:solidFill>
                  <a:srgbClr val="000000"/>
                </a:solidFill>
                <a:latin typeface="Arial" panose="020B0604020202020204" pitchFamily="34" charset="0"/>
              </a:rPr>
              <a:t> </a:t>
            </a:r>
            <a:r>
              <a:rPr lang="pt-BR" sz="1200" b="1" u="sng" dirty="0" smtClean="0">
                <a:solidFill>
                  <a:srgbClr val="000000"/>
                </a:solidFill>
                <a:latin typeface="Arial" panose="020B0604020202020204" pitchFamily="34" charset="0"/>
              </a:rPr>
              <a:t>VistaDeTexto</a:t>
            </a:r>
            <a:r>
              <a:rPr lang="pt-BR" sz="1200" b="1" dirty="0" smtClean="0">
                <a:solidFill>
                  <a:srgbClr val="000000"/>
                </a:solidFill>
                <a:latin typeface="Arial" panose="020B0604020202020204" pitchFamily="34" charset="0"/>
              </a:rPr>
              <a:t> </a:t>
            </a:r>
            <a:r>
              <a:rPr lang="pt-BR" sz="1200" b="1" dirty="0" smtClean="0">
                <a:solidFill>
                  <a:srgbClr val="7F0055"/>
                </a:solidFill>
                <a:latin typeface="Arial" panose="020B0604020202020204" pitchFamily="34" charset="0"/>
              </a:rPr>
              <a:t>extends</a:t>
            </a:r>
            <a:r>
              <a:rPr lang="pt-BR" sz="1200" b="1" dirty="0" smtClean="0">
                <a:solidFill>
                  <a:srgbClr val="000000"/>
                </a:solidFill>
                <a:latin typeface="Arial" panose="020B0604020202020204" pitchFamily="34" charset="0"/>
              </a:rPr>
              <a:t> ComponenteVisual</a:t>
            </a:r>
          </a:p>
          <a:p>
            <a:r>
              <a:rPr lang="es-ES" sz="1200" dirty="0" smtClean="0">
                <a:solidFill>
                  <a:srgbClr val="000000"/>
                </a:solidFill>
                <a:latin typeface="Arial" panose="020B0604020202020204" pitchFamily="34" charset="0"/>
              </a:rPr>
              <a:t> {</a:t>
            </a:r>
          </a:p>
          <a:p>
            <a:r>
              <a:rPr lang="es-ES" sz="1200" dirty="0" smtClean="0">
                <a:solidFill>
                  <a:srgbClr val="000000"/>
                </a:solidFill>
                <a:latin typeface="Arial" panose="020B0604020202020204" pitchFamily="34" charset="0"/>
              </a:rPr>
              <a:t> </a:t>
            </a:r>
            <a:r>
              <a:rPr lang="es-ES" sz="1200" b="1" dirty="0" smtClean="0">
                <a:solidFill>
                  <a:srgbClr val="7F0055"/>
                </a:solidFill>
                <a:latin typeface="Arial" panose="020B0604020202020204" pitchFamily="34" charset="0"/>
              </a:rPr>
              <a:t>public</a:t>
            </a:r>
            <a:r>
              <a:rPr lang="es-ES" sz="1200" b="1" dirty="0" smtClean="0">
                <a:solidFill>
                  <a:srgbClr val="000000"/>
                </a:solidFill>
                <a:latin typeface="Arial" panose="020B0604020202020204" pitchFamily="34" charset="0"/>
              </a:rPr>
              <a:t> </a:t>
            </a:r>
            <a:r>
              <a:rPr lang="es-ES" sz="1200" b="1" dirty="0" smtClean="0">
                <a:solidFill>
                  <a:srgbClr val="7F0055"/>
                </a:solidFill>
                <a:latin typeface="Arial" panose="020B0604020202020204" pitchFamily="34" charset="0"/>
              </a:rPr>
              <a:t>void</a:t>
            </a:r>
            <a:r>
              <a:rPr lang="es-ES" sz="1200" b="1" dirty="0" smtClean="0">
                <a:solidFill>
                  <a:srgbClr val="000000"/>
                </a:solidFill>
                <a:latin typeface="Arial" panose="020B0604020202020204" pitchFamily="34" charset="0"/>
              </a:rPr>
              <a:t> dibujar()</a:t>
            </a:r>
          </a:p>
          <a:p>
            <a:r>
              <a:rPr lang="es-ES" sz="1200" dirty="0" smtClean="0">
                <a:solidFill>
                  <a:srgbClr val="000000"/>
                </a:solidFill>
                <a:latin typeface="Arial" panose="020B0604020202020204" pitchFamily="34" charset="0"/>
              </a:rPr>
              <a:t>    {</a:t>
            </a:r>
          </a:p>
          <a:p>
            <a:r>
              <a:rPr lang="es-ES" sz="1200" dirty="0" smtClean="0">
                <a:solidFill>
                  <a:srgbClr val="000000"/>
                </a:solidFill>
                <a:latin typeface="Arial" panose="020B0604020202020204" pitchFamily="34" charset="0"/>
              </a:rPr>
              <a:t>        System.</a:t>
            </a:r>
            <a:r>
              <a:rPr lang="es-ES" sz="1200" b="1" i="1" dirty="0" smtClean="0">
                <a:solidFill>
                  <a:srgbClr val="0000C0"/>
                </a:solidFill>
                <a:latin typeface="Arial" panose="020B0604020202020204" pitchFamily="34" charset="0"/>
              </a:rPr>
              <a:t>out</a:t>
            </a:r>
            <a:r>
              <a:rPr lang="es-ES" sz="1200" b="1" i="1" dirty="0" smtClean="0">
                <a:solidFill>
                  <a:srgbClr val="000000"/>
                </a:solidFill>
                <a:latin typeface="Arial" panose="020B0604020202020204" pitchFamily="34" charset="0"/>
              </a:rPr>
              <a:t>.println(</a:t>
            </a:r>
            <a:r>
              <a:rPr lang="es-ES" sz="1200" b="1" i="1" dirty="0" smtClean="0">
                <a:solidFill>
                  <a:srgbClr val="2A00FF"/>
                </a:solidFill>
                <a:latin typeface="Arial" panose="020B0604020202020204" pitchFamily="34" charset="0"/>
              </a:rPr>
              <a:t>" Salida 1 - VistaDeTexto.dibujar() "</a:t>
            </a:r>
            <a:r>
              <a:rPr lang="es-ES" sz="1200" b="1" i="1" dirty="0" smtClean="0">
                <a:solidFill>
                  <a:srgbClr val="000000"/>
                </a:solidFill>
                <a:latin typeface="Arial" panose="020B0604020202020204" pitchFamily="34" charset="0"/>
              </a:rPr>
              <a:t>);</a:t>
            </a:r>
          </a:p>
          <a:p>
            <a:r>
              <a:rPr lang="es-ES" sz="1200" dirty="0" smtClean="0">
                <a:solidFill>
                  <a:srgbClr val="000000"/>
                </a:solidFill>
                <a:latin typeface="Arial" panose="020B0604020202020204" pitchFamily="34" charset="0"/>
              </a:rPr>
              <a:t>    }</a:t>
            </a:r>
          </a:p>
          <a:p>
            <a:r>
              <a:rPr lang="es-ES" sz="1200" dirty="0" smtClean="0">
                <a:solidFill>
                  <a:srgbClr val="000000"/>
                </a:solidFill>
                <a:latin typeface="Arial" panose="020B0604020202020204" pitchFamily="34" charset="0"/>
              </a:rPr>
              <a:t>}</a:t>
            </a:r>
            <a:endParaRPr lang="es-ES" sz="1200" dirty="0"/>
          </a:p>
        </p:txBody>
      </p:sp>
      <p:sp>
        <p:nvSpPr>
          <p:cNvPr id="7" name="Rectángulo 6"/>
          <p:cNvSpPr/>
          <p:nvPr/>
        </p:nvSpPr>
        <p:spPr>
          <a:xfrm>
            <a:off x="883920" y="3946507"/>
            <a:ext cx="6096000" cy="2677656"/>
          </a:xfrm>
          <a:prstGeom prst="rect">
            <a:avLst/>
          </a:prstGeom>
        </p:spPr>
        <p:txBody>
          <a:bodyPr>
            <a:spAutoFit/>
          </a:bodyPr>
          <a:lstStyle/>
          <a:p>
            <a:r>
              <a:rPr lang="en-US" sz="1200" b="1" dirty="0" smtClean="0">
                <a:solidFill>
                  <a:srgbClr val="7F0055"/>
                </a:solidFill>
                <a:latin typeface="Arial" panose="020B0604020202020204" pitchFamily="34" charset="0"/>
              </a:rPr>
              <a:t>public</a:t>
            </a:r>
            <a:r>
              <a:rPr lang="en-US" sz="1200" b="1" dirty="0" smtClean="0">
                <a:solidFill>
                  <a:srgbClr val="000000"/>
                </a:solidFill>
                <a:latin typeface="Arial" panose="020B0604020202020204" pitchFamily="34" charset="0"/>
              </a:rPr>
              <a:t> </a:t>
            </a:r>
            <a:r>
              <a:rPr lang="en-US" sz="1200" b="1" dirty="0" smtClean="0">
                <a:solidFill>
                  <a:srgbClr val="7F0055"/>
                </a:solidFill>
                <a:latin typeface="Arial" panose="020B0604020202020204" pitchFamily="34" charset="0"/>
              </a:rPr>
              <a:t>abstract</a:t>
            </a:r>
            <a:r>
              <a:rPr lang="en-US" sz="1200" b="1" dirty="0" smtClean="0">
                <a:solidFill>
                  <a:srgbClr val="000000"/>
                </a:solidFill>
                <a:latin typeface="Arial" panose="020B0604020202020204" pitchFamily="34" charset="0"/>
              </a:rPr>
              <a:t> </a:t>
            </a:r>
            <a:r>
              <a:rPr lang="en-US" sz="1200" b="1" dirty="0" smtClean="0">
                <a:solidFill>
                  <a:srgbClr val="7F0055"/>
                </a:solidFill>
                <a:latin typeface="Arial" panose="020B0604020202020204" pitchFamily="34" charset="0"/>
              </a:rPr>
              <a:t>class</a:t>
            </a:r>
            <a:r>
              <a:rPr lang="en-US" sz="1200" b="1" dirty="0" smtClean="0">
                <a:solidFill>
                  <a:srgbClr val="000000"/>
                </a:solidFill>
                <a:latin typeface="Arial" panose="020B0604020202020204" pitchFamily="34" charset="0"/>
              </a:rPr>
              <a:t> </a:t>
            </a:r>
            <a:r>
              <a:rPr lang="en-US" sz="1200" b="1" u="sng" dirty="0" smtClean="0">
                <a:solidFill>
                  <a:srgbClr val="000000"/>
                </a:solidFill>
                <a:latin typeface="Arial" panose="020B0604020202020204" pitchFamily="34" charset="0"/>
              </a:rPr>
              <a:t>Decorator</a:t>
            </a:r>
            <a:r>
              <a:rPr lang="en-US" sz="1200" b="1" dirty="0" smtClean="0">
                <a:solidFill>
                  <a:srgbClr val="000000"/>
                </a:solidFill>
                <a:latin typeface="Arial" panose="020B0604020202020204" pitchFamily="34" charset="0"/>
              </a:rPr>
              <a:t> </a:t>
            </a:r>
            <a:r>
              <a:rPr lang="en-US" sz="1200" b="1" dirty="0" smtClean="0">
                <a:solidFill>
                  <a:srgbClr val="7F0055"/>
                </a:solidFill>
                <a:latin typeface="Arial" panose="020B0604020202020204" pitchFamily="34" charset="0"/>
              </a:rPr>
              <a:t>extends</a:t>
            </a:r>
            <a:r>
              <a:rPr lang="en-US" sz="1200" b="1" dirty="0" smtClean="0">
                <a:solidFill>
                  <a:srgbClr val="000000"/>
                </a:solidFill>
                <a:latin typeface="Arial" panose="020B0604020202020204" pitchFamily="34" charset="0"/>
              </a:rPr>
              <a:t> ComponenteVisual</a:t>
            </a:r>
          </a:p>
          <a:p>
            <a:r>
              <a:rPr lang="es-ES" sz="1200" dirty="0" smtClean="0">
                <a:solidFill>
                  <a:srgbClr val="000000"/>
                </a:solidFill>
                <a:latin typeface="Arial" panose="020B0604020202020204" pitchFamily="34" charset="0"/>
              </a:rPr>
              <a:t>{</a:t>
            </a:r>
          </a:p>
          <a:p>
            <a:r>
              <a:rPr lang="es-ES" sz="1200" dirty="0" smtClean="0">
                <a:solidFill>
                  <a:srgbClr val="000000"/>
                </a:solidFill>
                <a:latin typeface="Arial" panose="020B0604020202020204" pitchFamily="34" charset="0"/>
              </a:rPr>
              <a:t>    </a:t>
            </a:r>
            <a:r>
              <a:rPr lang="es-ES" sz="1200" b="1" dirty="0" smtClean="0">
                <a:solidFill>
                  <a:srgbClr val="7F0055"/>
                </a:solidFill>
                <a:latin typeface="Arial" panose="020B0604020202020204" pitchFamily="34" charset="0"/>
              </a:rPr>
              <a:t>private</a:t>
            </a:r>
            <a:r>
              <a:rPr lang="es-ES" sz="1200" b="1" dirty="0" smtClean="0">
                <a:solidFill>
                  <a:srgbClr val="000000"/>
                </a:solidFill>
                <a:latin typeface="Arial" panose="020B0604020202020204" pitchFamily="34" charset="0"/>
              </a:rPr>
              <a:t> ComponenteVisual </a:t>
            </a:r>
            <a:r>
              <a:rPr lang="es-ES" sz="1200" b="1" dirty="0" smtClean="0">
                <a:solidFill>
                  <a:srgbClr val="0000C0"/>
                </a:solidFill>
                <a:latin typeface="Arial" panose="020B0604020202020204" pitchFamily="34" charset="0"/>
              </a:rPr>
              <a:t>componente</a:t>
            </a:r>
            <a:r>
              <a:rPr lang="es-ES" sz="1200" b="1" dirty="0" smtClean="0">
                <a:solidFill>
                  <a:srgbClr val="000000"/>
                </a:solidFill>
                <a:latin typeface="Arial" panose="020B0604020202020204" pitchFamily="34" charset="0"/>
              </a:rPr>
              <a:t>;</a:t>
            </a:r>
          </a:p>
          <a:p>
            <a:r>
              <a:rPr lang="es-ES" sz="1200" dirty="0" smtClean="0">
                <a:solidFill>
                  <a:srgbClr val="000000"/>
                </a:solidFill>
                <a:latin typeface="Arial" panose="020B0604020202020204" pitchFamily="34" charset="0"/>
              </a:rPr>
              <a:t> </a:t>
            </a:r>
          </a:p>
          <a:p>
            <a:r>
              <a:rPr lang="es-ES" sz="1200" dirty="0" smtClean="0">
                <a:solidFill>
                  <a:srgbClr val="000000"/>
                </a:solidFill>
                <a:latin typeface="Arial" panose="020B0604020202020204" pitchFamily="34" charset="0"/>
              </a:rPr>
              <a:t>    </a:t>
            </a:r>
            <a:r>
              <a:rPr lang="es-ES" sz="1200" b="1" dirty="0" smtClean="0">
                <a:solidFill>
                  <a:srgbClr val="7F0055"/>
                </a:solidFill>
                <a:latin typeface="Arial" panose="020B0604020202020204" pitchFamily="34" charset="0"/>
              </a:rPr>
              <a:t>public</a:t>
            </a:r>
            <a:r>
              <a:rPr lang="es-ES" sz="1200" b="1" dirty="0" smtClean="0">
                <a:solidFill>
                  <a:srgbClr val="000000"/>
                </a:solidFill>
                <a:latin typeface="Arial" panose="020B0604020202020204" pitchFamily="34" charset="0"/>
              </a:rPr>
              <a:t> Decorator(ComponenteVisual </a:t>
            </a:r>
            <a:r>
              <a:rPr lang="es-ES" sz="1200" b="1" dirty="0" smtClean="0">
                <a:solidFill>
                  <a:srgbClr val="6A3E3E"/>
                </a:solidFill>
                <a:latin typeface="Arial" panose="020B0604020202020204" pitchFamily="34" charset="0"/>
              </a:rPr>
              <a:t>componente</a:t>
            </a:r>
            <a:r>
              <a:rPr lang="es-ES" sz="1200" b="1" dirty="0" smtClean="0">
                <a:solidFill>
                  <a:srgbClr val="000000"/>
                </a:solidFill>
                <a:latin typeface="Arial" panose="020B0604020202020204" pitchFamily="34" charset="0"/>
              </a:rPr>
              <a:t>)</a:t>
            </a:r>
          </a:p>
          <a:p>
            <a:r>
              <a:rPr lang="es-ES" sz="1200" dirty="0" smtClean="0">
                <a:solidFill>
                  <a:srgbClr val="000000"/>
                </a:solidFill>
                <a:latin typeface="Arial" panose="020B0604020202020204" pitchFamily="34" charset="0"/>
              </a:rPr>
              <a:t>    {</a:t>
            </a:r>
          </a:p>
          <a:p>
            <a:r>
              <a:rPr lang="es-ES" sz="1200" dirty="0" smtClean="0">
                <a:solidFill>
                  <a:srgbClr val="000000"/>
                </a:solidFill>
                <a:latin typeface="Arial" panose="020B0604020202020204" pitchFamily="34" charset="0"/>
              </a:rPr>
              <a:t>        </a:t>
            </a:r>
            <a:r>
              <a:rPr lang="es-ES" sz="1200" b="1" dirty="0" smtClean="0">
                <a:solidFill>
                  <a:srgbClr val="7F0055"/>
                </a:solidFill>
                <a:latin typeface="Arial" panose="020B0604020202020204" pitchFamily="34" charset="0"/>
              </a:rPr>
              <a:t>this</a:t>
            </a:r>
            <a:r>
              <a:rPr lang="es-ES" sz="1200" b="1" dirty="0" smtClean="0">
                <a:solidFill>
                  <a:srgbClr val="000000"/>
                </a:solidFill>
                <a:latin typeface="Arial" panose="020B0604020202020204" pitchFamily="34" charset="0"/>
              </a:rPr>
              <a:t>.</a:t>
            </a:r>
            <a:r>
              <a:rPr lang="es-ES" sz="1200" b="1" dirty="0" smtClean="0">
                <a:solidFill>
                  <a:srgbClr val="0000C0"/>
                </a:solidFill>
                <a:latin typeface="Arial" panose="020B0604020202020204" pitchFamily="34" charset="0"/>
              </a:rPr>
              <a:t>componente</a:t>
            </a:r>
            <a:r>
              <a:rPr lang="es-ES" sz="1200" b="1" dirty="0" smtClean="0">
                <a:solidFill>
                  <a:srgbClr val="000000"/>
                </a:solidFill>
                <a:latin typeface="Arial" panose="020B0604020202020204" pitchFamily="34" charset="0"/>
              </a:rPr>
              <a:t> = </a:t>
            </a:r>
            <a:r>
              <a:rPr lang="es-ES" sz="1200" b="1" dirty="0" smtClean="0">
                <a:solidFill>
                  <a:srgbClr val="6A3E3E"/>
                </a:solidFill>
                <a:latin typeface="Arial" panose="020B0604020202020204" pitchFamily="34" charset="0"/>
              </a:rPr>
              <a:t>componente</a:t>
            </a:r>
            <a:r>
              <a:rPr lang="es-ES" sz="1200" b="1" dirty="0" smtClean="0">
                <a:solidFill>
                  <a:srgbClr val="000000"/>
                </a:solidFill>
                <a:latin typeface="Arial" panose="020B0604020202020204" pitchFamily="34" charset="0"/>
              </a:rPr>
              <a:t>;</a:t>
            </a:r>
          </a:p>
          <a:p>
            <a:r>
              <a:rPr lang="es-ES" sz="1200" dirty="0" smtClean="0">
                <a:solidFill>
                  <a:srgbClr val="000000"/>
                </a:solidFill>
                <a:latin typeface="Arial" panose="020B0604020202020204" pitchFamily="34" charset="0"/>
              </a:rPr>
              <a:t>    }</a:t>
            </a:r>
          </a:p>
          <a:p>
            <a:r>
              <a:rPr lang="es-ES" sz="1200" dirty="0" smtClean="0">
                <a:solidFill>
                  <a:srgbClr val="000000"/>
                </a:solidFill>
                <a:latin typeface="Arial" panose="020B0604020202020204" pitchFamily="34" charset="0"/>
              </a:rPr>
              <a:t> </a:t>
            </a:r>
          </a:p>
          <a:p>
            <a:r>
              <a:rPr lang="es-ES" sz="1200" dirty="0" smtClean="0">
                <a:solidFill>
                  <a:srgbClr val="000000"/>
                </a:solidFill>
                <a:latin typeface="Arial" panose="020B0604020202020204" pitchFamily="34" charset="0"/>
              </a:rPr>
              <a:t>    </a:t>
            </a:r>
            <a:r>
              <a:rPr lang="es-ES" sz="1200" b="1" dirty="0" smtClean="0">
                <a:solidFill>
                  <a:srgbClr val="7F0055"/>
                </a:solidFill>
                <a:latin typeface="Arial" panose="020B0604020202020204" pitchFamily="34" charset="0"/>
              </a:rPr>
              <a:t>public</a:t>
            </a:r>
            <a:r>
              <a:rPr lang="es-ES" sz="1200" b="1" dirty="0" smtClean="0">
                <a:solidFill>
                  <a:srgbClr val="000000"/>
                </a:solidFill>
                <a:latin typeface="Arial" panose="020B0604020202020204" pitchFamily="34" charset="0"/>
              </a:rPr>
              <a:t> </a:t>
            </a:r>
            <a:r>
              <a:rPr lang="es-ES" sz="1200" b="1" dirty="0" smtClean="0">
                <a:solidFill>
                  <a:srgbClr val="7F0055"/>
                </a:solidFill>
                <a:latin typeface="Arial" panose="020B0604020202020204" pitchFamily="34" charset="0"/>
              </a:rPr>
              <a:t>void</a:t>
            </a:r>
            <a:r>
              <a:rPr lang="es-ES" sz="1200" b="1" dirty="0" smtClean="0">
                <a:solidFill>
                  <a:srgbClr val="000000"/>
                </a:solidFill>
                <a:latin typeface="Arial" panose="020B0604020202020204" pitchFamily="34" charset="0"/>
              </a:rPr>
              <a:t> dibujar()</a:t>
            </a:r>
          </a:p>
          <a:p>
            <a:r>
              <a:rPr lang="es-ES" sz="1200" dirty="0" smtClean="0">
                <a:solidFill>
                  <a:srgbClr val="000000"/>
                </a:solidFill>
                <a:latin typeface="Arial" panose="020B0604020202020204" pitchFamily="34" charset="0"/>
              </a:rPr>
              <a:t>    {</a:t>
            </a:r>
          </a:p>
          <a:p>
            <a:r>
              <a:rPr lang="es-ES" sz="1200" dirty="0" smtClean="0">
                <a:solidFill>
                  <a:srgbClr val="000000"/>
                </a:solidFill>
                <a:latin typeface="Arial" panose="020B0604020202020204" pitchFamily="34" charset="0"/>
              </a:rPr>
              <a:t>        </a:t>
            </a:r>
            <a:r>
              <a:rPr lang="es-ES" sz="1200" dirty="0" smtClean="0">
                <a:solidFill>
                  <a:srgbClr val="0000C0"/>
                </a:solidFill>
                <a:latin typeface="Arial" panose="020B0604020202020204" pitchFamily="34" charset="0"/>
              </a:rPr>
              <a:t>componente</a:t>
            </a:r>
            <a:r>
              <a:rPr lang="es-ES" sz="1200" dirty="0" smtClean="0">
                <a:solidFill>
                  <a:srgbClr val="000000"/>
                </a:solidFill>
                <a:latin typeface="Arial" panose="020B0604020202020204" pitchFamily="34" charset="0"/>
              </a:rPr>
              <a:t>.dibujar();</a:t>
            </a:r>
          </a:p>
          <a:p>
            <a:r>
              <a:rPr lang="es-ES" sz="1200" dirty="0" smtClean="0">
                <a:solidFill>
                  <a:srgbClr val="000000"/>
                </a:solidFill>
                <a:latin typeface="Arial" panose="020B0604020202020204" pitchFamily="34" charset="0"/>
              </a:rPr>
              <a:t>    }</a:t>
            </a:r>
          </a:p>
          <a:p>
            <a:r>
              <a:rPr lang="es-ES" sz="1200" dirty="0" smtClean="0">
                <a:solidFill>
                  <a:srgbClr val="000000"/>
                </a:solidFill>
                <a:latin typeface="Arial" panose="020B0604020202020204" pitchFamily="34" charset="0"/>
              </a:rPr>
              <a:t>}</a:t>
            </a:r>
            <a:endParaRPr lang="es-ES" sz="1200" dirty="0"/>
          </a:p>
        </p:txBody>
      </p:sp>
    </p:spTree>
    <p:extLst>
      <p:ext uri="{BB962C8B-B14F-4D97-AF65-F5344CB8AC3E}">
        <p14:creationId xmlns:p14="http://schemas.microsoft.com/office/powerpoint/2010/main" val="239011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748689" y="3811012"/>
            <a:ext cx="8636000" cy="3046988"/>
          </a:xfrm>
          <a:prstGeom prst="rect">
            <a:avLst/>
          </a:prstGeom>
        </p:spPr>
        <p:txBody>
          <a:bodyPr wrap="square">
            <a:spAutoFit/>
          </a:bodyPr>
          <a:lstStyle/>
          <a:p>
            <a:r>
              <a:rPr lang="es-ES" sz="1200" b="1" dirty="0" smtClean="0">
                <a:solidFill>
                  <a:srgbClr val="7F0055"/>
                </a:solidFill>
                <a:latin typeface="Arial" panose="020B0604020202020204" pitchFamily="34" charset="0"/>
              </a:rPr>
              <a:t>public</a:t>
            </a:r>
            <a:r>
              <a:rPr lang="es-ES" sz="1200" b="1" dirty="0" smtClean="0">
                <a:solidFill>
                  <a:srgbClr val="000000"/>
                </a:solidFill>
                <a:latin typeface="Arial" panose="020B0604020202020204" pitchFamily="34" charset="0"/>
              </a:rPr>
              <a:t> </a:t>
            </a:r>
            <a:r>
              <a:rPr lang="es-ES" sz="1200" b="1" dirty="0" smtClean="0">
                <a:solidFill>
                  <a:srgbClr val="7F0055"/>
                </a:solidFill>
                <a:latin typeface="Arial" panose="020B0604020202020204" pitchFamily="34" charset="0"/>
              </a:rPr>
              <a:t>class</a:t>
            </a:r>
            <a:r>
              <a:rPr lang="es-ES" sz="1200" b="1" dirty="0" smtClean="0">
                <a:solidFill>
                  <a:srgbClr val="000000"/>
                </a:solidFill>
                <a:latin typeface="Arial" panose="020B0604020202020204" pitchFamily="34" charset="0"/>
              </a:rPr>
              <a:t> </a:t>
            </a:r>
            <a:r>
              <a:rPr lang="es-ES" sz="1200" b="1" u="sng" dirty="0" smtClean="0">
                <a:solidFill>
                  <a:srgbClr val="000000"/>
                </a:solidFill>
                <a:latin typeface="Arial" panose="020B0604020202020204" pitchFamily="34" charset="0"/>
              </a:rPr>
              <a:t>DecoradorDesplazamiento</a:t>
            </a:r>
            <a:r>
              <a:rPr lang="es-ES" sz="1200" b="1" dirty="0" smtClean="0">
                <a:solidFill>
                  <a:srgbClr val="000000"/>
                </a:solidFill>
                <a:latin typeface="Arial" panose="020B0604020202020204" pitchFamily="34" charset="0"/>
              </a:rPr>
              <a:t> </a:t>
            </a:r>
            <a:r>
              <a:rPr lang="es-ES" sz="1200" b="1" dirty="0" smtClean="0">
                <a:solidFill>
                  <a:srgbClr val="7F0055"/>
                </a:solidFill>
                <a:latin typeface="Arial" panose="020B0604020202020204" pitchFamily="34" charset="0"/>
              </a:rPr>
              <a:t>extends</a:t>
            </a:r>
            <a:r>
              <a:rPr lang="es-ES" sz="1200" b="1" dirty="0" smtClean="0">
                <a:solidFill>
                  <a:srgbClr val="000000"/>
                </a:solidFill>
                <a:latin typeface="Arial" panose="020B0604020202020204" pitchFamily="34" charset="0"/>
              </a:rPr>
              <a:t> Decorator</a:t>
            </a:r>
          </a:p>
          <a:p>
            <a:r>
              <a:rPr lang="es-ES" sz="1200" dirty="0" smtClean="0">
                <a:solidFill>
                  <a:srgbClr val="000000"/>
                </a:solidFill>
                <a:latin typeface="Arial" panose="020B0604020202020204" pitchFamily="34" charset="0"/>
              </a:rPr>
              <a:t>{</a:t>
            </a:r>
          </a:p>
          <a:p>
            <a:r>
              <a:rPr lang="es-ES" sz="1200" dirty="0" smtClean="0">
                <a:solidFill>
                  <a:srgbClr val="000000"/>
                </a:solidFill>
                <a:latin typeface="Arial" panose="020B0604020202020204" pitchFamily="34" charset="0"/>
              </a:rPr>
              <a:t>   </a:t>
            </a:r>
            <a:r>
              <a:rPr lang="es-ES" sz="1200" b="1" dirty="0" smtClean="0">
                <a:solidFill>
                  <a:srgbClr val="7F0055"/>
                </a:solidFill>
                <a:latin typeface="Arial" panose="020B0604020202020204" pitchFamily="34" charset="0"/>
              </a:rPr>
              <a:t>private</a:t>
            </a:r>
            <a:r>
              <a:rPr lang="es-ES" sz="1200" b="1" dirty="0" smtClean="0">
                <a:solidFill>
                  <a:srgbClr val="000000"/>
                </a:solidFill>
                <a:latin typeface="Arial" panose="020B0604020202020204" pitchFamily="34" charset="0"/>
              </a:rPr>
              <a:t> </a:t>
            </a:r>
            <a:r>
              <a:rPr lang="es-ES" sz="1200" b="1" dirty="0" smtClean="0">
                <a:solidFill>
                  <a:srgbClr val="7F0055"/>
                </a:solidFill>
                <a:latin typeface="Arial" panose="020B0604020202020204" pitchFamily="34" charset="0"/>
              </a:rPr>
              <a:t>int</a:t>
            </a:r>
            <a:r>
              <a:rPr lang="es-ES" sz="1200" b="1" dirty="0" smtClean="0">
                <a:solidFill>
                  <a:srgbClr val="000000"/>
                </a:solidFill>
                <a:latin typeface="Arial" panose="020B0604020202020204" pitchFamily="34" charset="0"/>
              </a:rPr>
              <a:t> </a:t>
            </a:r>
            <a:r>
              <a:rPr lang="es-ES" sz="1200" b="1" dirty="0" smtClean="0">
                <a:solidFill>
                  <a:srgbClr val="0000C0"/>
                </a:solidFill>
                <a:latin typeface="Arial" panose="020B0604020202020204" pitchFamily="34" charset="0"/>
              </a:rPr>
              <a:t>desplazar</a:t>
            </a:r>
            <a:r>
              <a:rPr lang="es-ES" sz="1200" b="1" dirty="0" smtClean="0">
                <a:solidFill>
                  <a:srgbClr val="000000"/>
                </a:solidFill>
                <a:latin typeface="Arial" panose="020B0604020202020204" pitchFamily="34" charset="0"/>
              </a:rPr>
              <a:t>;</a:t>
            </a:r>
          </a:p>
          <a:p>
            <a:endParaRPr lang="es-ES" sz="1200" dirty="0" smtClean="0">
              <a:latin typeface="Arial" panose="020B0604020202020204" pitchFamily="34" charset="0"/>
            </a:endParaRPr>
          </a:p>
          <a:p>
            <a:r>
              <a:rPr lang="es-ES" sz="1200" dirty="0" smtClean="0">
                <a:solidFill>
                  <a:srgbClr val="000000"/>
                </a:solidFill>
                <a:latin typeface="Arial" panose="020B0604020202020204" pitchFamily="34" charset="0"/>
              </a:rPr>
              <a:t>   </a:t>
            </a:r>
            <a:r>
              <a:rPr lang="es-ES" sz="1200" b="1" dirty="0" smtClean="0">
                <a:solidFill>
                  <a:srgbClr val="7F0055"/>
                </a:solidFill>
                <a:latin typeface="Arial" panose="020B0604020202020204" pitchFamily="34" charset="0"/>
              </a:rPr>
              <a:t>public</a:t>
            </a:r>
            <a:r>
              <a:rPr lang="es-ES" sz="1200" b="1" dirty="0" smtClean="0">
                <a:solidFill>
                  <a:srgbClr val="000000"/>
                </a:solidFill>
                <a:latin typeface="Arial" panose="020B0604020202020204" pitchFamily="34" charset="0"/>
              </a:rPr>
              <a:t> DecoradorDesplazamiento(ComponenteVisual </a:t>
            </a:r>
            <a:r>
              <a:rPr lang="es-ES" sz="1200" b="1" dirty="0" smtClean="0">
                <a:solidFill>
                  <a:srgbClr val="6A3E3E"/>
                </a:solidFill>
                <a:latin typeface="Arial" panose="020B0604020202020204" pitchFamily="34" charset="0"/>
              </a:rPr>
              <a:t>componente</a:t>
            </a:r>
            <a:r>
              <a:rPr lang="es-ES" sz="1200" b="1" dirty="0" smtClean="0">
                <a:solidFill>
                  <a:srgbClr val="000000"/>
                </a:solidFill>
                <a:latin typeface="Arial" panose="020B0604020202020204" pitchFamily="34" charset="0"/>
              </a:rPr>
              <a:t>)</a:t>
            </a:r>
          </a:p>
          <a:p>
            <a:r>
              <a:rPr lang="es-ES" sz="1200" dirty="0" smtClean="0">
                <a:solidFill>
                  <a:srgbClr val="000000"/>
                </a:solidFill>
                <a:latin typeface="Arial" panose="020B0604020202020204" pitchFamily="34" charset="0"/>
              </a:rPr>
              <a:t>   {</a:t>
            </a:r>
          </a:p>
          <a:p>
            <a:r>
              <a:rPr lang="es-ES" sz="1200" dirty="0" smtClean="0">
                <a:solidFill>
                  <a:srgbClr val="000000"/>
                </a:solidFill>
                <a:latin typeface="Arial" panose="020B0604020202020204" pitchFamily="34" charset="0"/>
              </a:rPr>
              <a:t>       </a:t>
            </a:r>
            <a:r>
              <a:rPr lang="es-ES" sz="1200" b="1" dirty="0" smtClean="0">
                <a:solidFill>
                  <a:srgbClr val="7F0055"/>
                </a:solidFill>
                <a:latin typeface="Arial" panose="020B0604020202020204" pitchFamily="34" charset="0"/>
              </a:rPr>
              <a:t>super</a:t>
            </a:r>
            <a:r>
              <a:rPr lang="es-ES" sz="1200" b="1" dirty="0" smtClean="0">
                <a:solidFill>
                  <a:srgbClr val="000000"/>
                </a:solidFill>
                <a:latin typeface="Arial" panose="020B0604020202020204" pitchFamily="34" charset="0"/>
              </a:rPr>
              <a:t>(</a:t>
            </a:r>
            <a:r>
              <a:rPr lang="es-ES" sz="1200" b="1" dirty="0" smtClean="0">
                <a:solidFill>
                  <a:srgbClr val="6A3E3E"/>
                </a:solidFill>
                <a:latin typeface="Arial" panose="020B0604020202020204" pitchFamily="34" charset="0"/>
              </a:rPr>
              <a:t>componente</a:t>
            </a:r>
            <a:r>
              <a:rPr lang="es-ES" sz="1200" b="1" dirty="0" smtClean="0">
                <a:solidFill>
                  <a:srgbClr val="000000"/>
                </a:solidFill>
                <a:latin typeface="Arial" panose="020B0604020202020204" pitchFamily="34" charset="0"/>
              </a:rPr>
              <a:t>);</a:t>
            </a:r>
          </a:p>
          <a:p>
            <a:r>
              <a:rPr lang="es-ES" sz="1200" dirty="0" smtClean="0">
                <a:solidFill>
                  <a:srgbClr val="000000"/>
                </a:solidFill>
                <a:latin typeface="Arial" panose="020B0604020202020204" pitchFamily="34" charset="0"/>
              </a:rPr>
              <a:t>   }</a:t>
            </a:r>
          </a:p>
          <a:p>
            <a:endParaRPr lang="es-ES" sz="1200" dirty="0" smtClean="0">
              <a:latin typeface="Arial" panose="020B0604020202020204" pitchFamily="34" charset="0"/>
            </a:endParaRPr>
          </a:p>
          <a:p>
            <a:r>
              <a:rPr lang="es-ES" sz="1200" dirty="0" smtClean="0">
                <a:solidFill>
                  <a:srgbClr val="000000"/>
                </a:solidFill>
                <a:latin typeface="Arial" panose="020B0604020202020204" pitchFamily="34" charset="0"/>
              </a:rPr>
              <a:t>   </a:t>
            </a:r>
            <a:r>
              <a:rPr lang="es-ES" sz="1200" b="1" dirty="0" smtClean="0">
                <a:solidFill>
                  <a:srgbClr val="7F0055"/>
                </a:solidFill>
                <a:latin typeface="Arial" panose="020B0604020202020204" pitchFamily="34" charset="0"/>
              </a:rPr>
              <a:t>public</a:t>
            </a:r>
            <a:r>
              <a:rPr lang="es-ES" sz="1200" b="1" dirty="0" smtClean="0">
                <a:solidFill>
                  <a:srgbClr val="000000"/>
                </a:solidFill>
                <a:latin typeface="Arial" panose="020B0604020202020204" pitchFamily="34" charset="0"/>
              </a:rPr>
              <a:t> </a:t>
            </a:r>
            <a:r>
              <a:rPr lang="es-ES" sz="1200" b="1" dirty="0" smtClean="0">
                <a:solidFill>
                  <a:srgbClr val="7F0055"/>
                </a:solidFill>
                <a:latin typeface="Arial" panose="020B0604020202020204" pitchFamily="34" charset="0"/>
              </a:rPr>
              <a:t>void</a:t>
            </a:r>
            <a:r>
              <a:rPr lang="es-ES" sz="1200" b="1" dirty="0" smtClean="0">
                <a:solidFill>
                  <a:srgbClr val="000000"/>
                </a:solidFill>
                <a:latin typeface="Arial" panose="020B0604020202020204" pitchFamily="34" charset="0"/>
              </a:rPr>
              <a:t> dibujar()</a:t>
            </a:r>
          </a:p>
          <a:p>
            <a:r>
              <a:rPr lang="es-ES" sz="1200" dirty="0" smtClean="0">
                <a:solidFill>
                  <a:srgbClr val="000000"/>
                </a:solidFill>
                <a:latin typeface="Arial" panose="020B0604020202020204" pitchFamily="34" charset="0"/>
              </a:rPr>
              <a:t>   {</a:t>
            </a:r>
          </a:p>
          <a:p>
            <a:r>
              <a:rPr lang="es-ES" sz="1200" dirty="0" smtClean="0">
                <a:solidFill>
                  <a:srgbClr val="000000"/>
                </a:solidFill>
                <a:latin typeface="Arial" panose="020B0604020202020204" pitchFamily="34" charset="0"/>
              </a:rPr>
              <a:t>       </a:t>
            </a:r>
            <a:r>
              <a:rPr lang="es-ES" sz="1200" b="1" dirty="0" smtClean="0">
                <a:solidFill>
                  <a:srgbClr val="7F0055"/>
                </a:solidFill>
                <a:latin typeface="Arial" panose="020B0604020202020204" pitchFamily="34" charset="0"/>
              </a:rPr>
              <a:t>super</a:t>
            </a:r>
            <a:r>
              <a:rPr lang="es-ES" sz="1200" b="1" dirty="0" smtClean="0">
                <a:solidFill>
                  <a:srgbClr val="000000"/>
                </a:solidFill>
                <a:latin typeface="Arial" panose="020B0604020202020204" pitchFamily="34" charset="0"/>
              </a:rPr>
              <a:t>.dibujar();</a:t>
            </a:r>
          </a:p>
          <a:p>
            <a:r>
              <a:rPr lang="es-ES" sz="1200" dirty="0" smtClean="0">
                <a:solidFill>
                  <a:srgbClr val="000000"/>
                </a:solidFill>
                <a:latin typeface="Arial" panose="020B0604020202020204" pitchFamily="34" charset="0"/>
              </a:rPr>
              <a:t>       </a:t>
            </a:r>
            <a:r>
              <a:rPr lang="es-ES" sz="1200" b="1" dirty="0" smtClean="0">
                <a:solidFill>
                  <a:srgbClr val="7F0055"/>
                </a:solidFill>
                <a:latin typeface="Arial" panose="020B0604020202020204" pitchFamily="34" charset="0"/>
              </a:rPr>
              <a:t>this</a:t>
            </a:r>
            <a:r>
              <a:rPr lang="es-ES" sz="1200" b="1" dirty="0" smtClean="0">
                <a:solidFill>
                  <a:srgbClr val="000000"/>
                </a:solidFill>
                <a:latin typeface="Arial" panose="020B0604020202020204" pitchFamily="34" charset="0"/>
              </a:rPr>
              <a:t>.</a:t>
            </a:r>
            <a:r>
              <a:rPr lang="es-ES" sz="1200" b="1" dirty="0" smtClean="0">
                <a:solidFill>
                  <a:srgbClr val="0000C0"/>
                </a:solidFill>
                <a:latin typeface="Arial" panose="020B0604020202020204" pitchFamily="34" charset="0"/>
              </a:rPr>
              <a:t>desplazar</a:t>
            </a:r>
            <a:r>
              <a:rPr lang="es-ES" sz="1200" b="1" dirty="0" smtClean="0">
                <a:solidFill>
                  <a:srgbClr val="000000"/>
                </a:solidFill>
                <a:latin typeface="Arial" panose="020B0604020202020204" pitchFamily="34" charset="0"/>
              </a:rPr>
              <a:t> = 30;</a:t>
            </a:r>
          </a:p>
          <a:p>
            <a:r>
              <a:rPr lang="es-ES" sz="1200" dirty="0" smtClean="0">
                <a:solidFill>
                  <a:srgbClr val="000000"/>
                </a:solidFill>
                <a:latin typeface="Arial" panose="020B0604020202020204" pitchFamily="34" charset="0"/>
              </a:rPr>
              <a:t>       System.</a:t>
            </a:r>
            <a:r>
              <a:rPr lang="es-ES" sz="1200" b="1" i="1" dirty="0" smtClean="0">
                <a:solidFill>
                  <a:srgbClr val="0000C0"/>
                </a:solidFill>
                <a:latin typeface="Arial" panose="020B0604020202020204" pitchFamily="34" charset="0"/>
              </a:rPr>
              <a:t>out</a:t>
            </a:r>
            <a:r>
              <a:rPr lang="es-ES" sz="1200" b="1" i="1" dirty="0" smtClean="0">
                <a:solidFill>
                  <a:srgbClr val="000000"/>
                </a:solidFill>
                <a:latin typeface="Arial" panose="020B0604020202020204" pitchFamily="34" charset="0"/>
              </a:rPr>
              <a:t>.println(</a:t>
            </a:r>
            <a:r>
              <a:rPr lang="es-ES" sz="1200" b="1" i="1" dirty="0" smtClean="0">
                <a:solidFill>
                  <a:srgbClr val="2A00FF"/>
                </a:solidFill>
                <a:latin typeface="Arial" panose="020B0604020202020204" pitchFamily="34" charset="0"/>
              </a:rPr>
              <a:t>" Salida 2- DecoradorDesplazamiento.dibujar() + desplazar borde="</a:t>
            </a:r>
            <a:r>
              <a:rPr lang="es-ES" sz="1200" b="1" i="1" dirty="0" smtClean="0">
                <a:solidFill>
                  <a:srgbClr val="000000"/>
                </a:solidFill>
                <a:latin typeface="Arial" panose="020B0604020202020204" pitchFamily="34" charset="0"/>
              </a:rPr>
              <a:t> + </a:t>
            </a:r>
            <a:r>
              <a:rPr lang="es-ES" sz="1200" b="1" i="1" dirty="0" smtClean="0">
                <a:solidFill>
                  <a:srgbClr val="0000C0"/>
                </a:solidFill>
                <a:latin typeface="Arial" panose="020B0604020202020204" pitchFamily="34" charset="0"/>
              </a:rPr>
              <a:t>desplazar</a:t>
            </a:r>
            <a:r>
              <a:rPr lang="es-ES" sz="1200" b="1" i="1" dirty="0" smtClean="0">
                <a:solidFill>
                  <a:srgbClr val="000000"/>
                </a:solidFill>
                <a:latin typeface="Arial" panose="020B0604020202020204" pitchFamily="34" charset="0"/>
              </a:rPr>
              <a:t>);</a:t>
            </a:r>
          </a:p>
          <a:p>
            <a:r>
              <a:rPr lang="es-ES" sz="1200" dirty="0" smtClean="0">
                <a:solidFill>
                  <a:srgbClr val="000000"/>
                </a:solidFill>
                <a:latin typeface="Arial" panose="020B0604020202020204" pitchFamily="34" charset="0"/>
              </a:rPr>
              <a:t>   }</a:t>
            </a:r>
          </a:p>
          <a:p>
            <a:r>
              <a:rPr lang="es-ES" sz="1200" dirty="0" smtClean="0">
                <a:solidFill>
                  <a:srgbClr val="000000"/>
                </a:solidFill>
                <a:latin typeface="Arial" panose="020B0604020202020204" pitchFamily="34" charset="0"/>
              </a:rPr>
              <a:t>}</a:t>
            </a:r>
            <a:endParaRPr lang="es-ES" sz="1200" dirty="0"/>
          </a:p>
        </p:txBody>
      </p:sp>
      <p:sp>
        <p:nvSpPr>
          <p:cNvPr id="5" name="Rectángulo 4"/>
          <p:cNvSpPr/>
          <p:nvPr/>
        </p:nvSpPr>
        <p:spPr>
          <a:xfrm>
            <a:off x="345440" y="258306"/>
            <a:ext cx="6643939" cy="3970318"/>
          </a:xfrm>
          <a:prstGeom prst="rect">
            <a:avLst/>
          </a:prstGeom>
        </p:spPr>
        <p:txBody>
          <a:bodyPr wrap="square">
            <a:spAutoFit/>
          </a:bodyPr>
          <a:lstStyle/>
          <a:p>
            <a:r>
              <a:rPr lang="es-ES" sz="1200" b="1" dirty="0" smtClean="0">
                <a:solidFill>
                  <a:srgbClr val="7F0055"/>
                </a:solidFill>
                <a:latin typeface="Arial" panose="020B0604020202020204" pitchFamily="34" charset="0"/>
              </a:rPr>
              <a:t>public</a:t>
            </a:r>
            <a:r>
              <a:rPr lang="es-ES" sz="1200" b="1" dirty="0" smtClean="0">
                <a:solidFill>
                  <a:srgbClr val="000000"/>
                </a:solidFill>
                <a:latin typeface="Arial" panose="020B0604020202020204" pitchFamily="34" charset="0"/>
              </a:rPr>
              <a:t> </a:t>
            </a:r>
            <a:r>
              <a:rPr lang="es-ES" sz="1200" b="1" dirty="0" smtClean="0">
                <a:solidFill>
                  <a:srgbClr val="7F0055"/>
                </a:solidFill>
                <a:latin typeface="Arial" panose="020B0604020202020204" pitchFamily="34" charset="0"/>
              </a:rPr>
              <a:t>class</a:t>
            </a:r>
            <a:r>
              <a:rPr lang="es-ES" sz="1200" b="1" dirty="0" smtClean="0">
                <a:solidFill>
                  <a:srgbClr val="000000"/>
                </a:solidFill>
                <a:latin typeface="Arial" panose="020B0604020202020204" pitchFamily="34" charset="0"/>
              </a:rPr>
              <a:t> </a:t>
            </a:r>
            <a:r>
              <a:rPr lang="es-ES" sz="1200" b="1" u="sng" dirty="0" smtClean="0">
                <a:solidFill>
                  <a:srgbClr val="000000"/>
                </a:solidFill>
                <a:latin typeface="Arial" panose="020B0604020202020204" pitchFamily="34" charset="0"/>
              </a:rPr>
              <a:t>DecoradorBorde</a:t>
            </a:r>
            <a:r>
              <a:rPr lang="es-ES" sz="1200" b="1" dirty="0" smtClean="0">
                <a:solidFill>
                  <a:srgbClr val="000000"/>
                </a:solidFill>
                <a:latin typeface="Arial" panose="020B0604020202020204" pitchFamily="34" charset="0"/>
              </a:rPr>
              <a:t> </a:t>
            </a:r>
            <a:r>
              <a:rPr lang="es-ES" sz="1200" b="1" dirty="0" smtClean="0">
                <a:solidFill>
                  <a:srgbClr val="7F0055"/>
                </a:solidFill>
                <a:latin typeface="Arial" panose="020B0604020202020204" pitchFamily="34" charset="0"/>
              </a:rPr>
              <a:t>extends</a:t>
            </a:r>
            <a:r>
              <a:rPr lang="es-ES" sz="1200" b="1" dirty="0" smtClean="0">
                <a:solidFill>
                  <a:srgbClr val="000000"/>
                </a:solidFill>
                <a:latin typeface="Arial" panose="020B0604020202020204" pitchFamily="34" charset="0"/>
              </a:rPr>
              <a:t> Decorator</a:t>
            </a:r>
          </a:p>
          <a:p>
            <a:r>
              <a:rPr lang="es-ES" sz="1200" dirty="0" smtClean="0">
                <a:solidFill>
                  <a:srgbClr val="000000"/>
                </a:solidFill>
                <a:latin typeface="Arial" panose="020B0604020202020204" pitchFamily="34" charset="0"/>
              </a:rPr>
              <a:t>{</a:t>
            </a:r>
          </a:p>
          <a:p>
            <a:r>
              <a:rPr lang="es-ES" sz="1200" dirty="0" smtClean="0">
                <a:solidFill>
                  <a:srgbClr val="000000"/>
                </a:solidFill>
                <a:latin typeface="Arial" panose="020B0604020202020204" pitchFamily="34" charset="0"/>
              </a:rPr>
              <a:t>   </a:t>
            </a:r>
            <a:r>
              <a:rPr lang="es-ES" sz="1200" b="1" dirty="0" smtClean="0">
                <a:solidFill>
                  <a:srgbClr val="7F0055"/>
                </a:solidFill>
                <a:latin typeface="Arial" panose="020B0604020202020204" pitchFamily="34" charset="0"/>
              </a:rPr>
              <a:t>private</a:t>
            </a:r>
            <a:r>
              <a:rPr lang="es-ES" sz="1200" b="1" dirty="0" smtClean="0">
                <a:solidFill>
                  <a:srgbClr val="000000"/>
                </a:solidFill>
                <a:latin typeface="Arial" panose="020B0604020202020204" pitchFamily="34" charset="0"/>
              </a:rPr>
              <a:t> </a:t>
            </a:r>
            <a:r>
              <a:rPr lang="es-ES" sz="1200" b="1" dirty="0" smtClean="0">
                <a:solidFill>
                  <a:srgbClr val="7F0055"/>
                </a:solidFill>
                <a:latin typeface="Arial" panose="020B0604020202020204" pitchFamily="34" charset="0"/>
              </a:rPr>
              <a:t>int</a:t>
            </a:r>
            <a:r>
              <a:rPr lang="es-ES" sz="1200" b="1" dirty="0" smtClean="0">
                <a:solidFill>
                  <a:srgbClr val="000000"/>
                </a:solidFill>
                <a:latin typeface="Arial" panose="020B0604020202020204" pitchFamily="34" charset="0"/>
              </a:rPr>
              <a:t> </a:t>
            </a:r>
            <a:r>
              <a:rPr lang="es-ES" sz="1200" b="1" dirty="0" smtClean="0">
                <a:solidFill>
                  <a:srgbClr val="0000C0"/>
                </a:solidFill>
                <a:latin typeface="Arial" panose="020B0604020202020204" pitchFamily="34" charset="0"/>
              </a:rPr>
              <a:t>borde</a:t>
            </a:r>
            <a:r>
              <a:rPr lang="es-ES" sz="1200" b="1" dirty="0" smtClean="0">
                <a:solidFill>
                  <a:srgbClr val="000000"/>
                </a:solidFill>
                <a:latin typeface="Arial" panose="020B0604020202020204" pitchFamily="34" charset="0"/>
              </a:rPr>
              <a:t> = 5;</a:t>
            </a:r>
          </a:p>
          <a:p>
            <a:r>
              <a:rPr lang="es-ES" sz="1200" dirty="0" smtClean="0">
                <a:solidFill>
                  <a:srgbClr val="000000"/>
                </a:solidFill>
                <a:latin typeface="Arial" panose="020B0604020202020204" pitchFamily="34" charset="0"/>
              </a:rPr>
              <a:t>   </a:t>
            </a:r>
          </a:p>
          <a:p>
            <a:r>
              <a:rPr lang="es-ES" sz="1200" dirty="0" smtClean="0">
                <a:solidFill>
                  <a:srgbClr val="000000"/>
                </a:solidFill>
                <a:latin typeface="Arial" panose="020B0604020202020204" pitchFamily="34" charset="0"/>
              </a:rPr>
              <a:t>    </a:t>
            </a:r>
            <a:r>
              <a:rPr lang="es-ES" sz="1200" b="1" dirty="0" smtClean="0">
                <a:solidFill>
                  <a:srgbClr val="7F0055"/>
                </a:solidFill>
                <a:latin typeface="Arial" panose="020B0604020202020204" pitchFamily="34" charset="0"/>
              </a:rPr>
              <a:t>public</a:t>
            </a:r>
            <a:r>
              <a:rPr lang="es-ES" sz="1200" b="1" dirty="0" smtClean="0">
                <a:solidFill>
                  <a:srgbClr val="000000"/>
                </a:solidFill>
                <a:latin typeface="Arial" panose="020B0604020202020204" pitchFamily="34" charset="0"/>
              </a:rPr>
              <a:t> DecoradorBorde(ComponenteVisual </a:t>
            </a:r>
            <a:r>
              <a:rPr lang="es-ES" sz="1200" b="1" dirty="0" smtClean="0">
                <a:solidFill>
                  <a:srgbClr val="6A3E3E"/>
                </a:solidFill>
                <a:latin typeface="Arial" panose="020B0604020202020204" pitchFamily="34" charset="0"/>
              </a:rPr>
              <a:t>componente</a:t>
            </a:r>
            <a:r>
              <a:rPr lang="es-ES" sz="1200" b="1" dirty="0" smtClean="0">
                <a:solidFill>
                  <a:srgbClr val="000000"/>
                </a:solidFill>
                <a:latin typeface="Arial" panose="020B0604020202020204" pitchFamily="34" charset="0"/>
              </a:rPr>
              <a:t>)</a:t>
            </a:r>
          </a:p>
          <a:p>
            <a:r>
              <a:rPr lang="es-ES" sz="1200" dirty="0" smtClean="0">
                <a:solidFill>
                  <a:srgbClr val="000000"/>
                </a:solidFill>
                <a:latin typeface="Arial" panose="020B0604020202020204" pitchFamily="34" charset="0"/>
              </a:rPr>
              <a:t>    {</a:t>
            </a:r>
          </a:p>
          <a:p>
            <a:r>
              <a:rPr lang="es-ES" sz="1200" dirty="0" smtClean="0">
                <a:solidFill>
                  <a:srgbClr val="000000"/>
                </a:solidFill>
                <a:latin typeface="Arial" panose="020B0604020202020204" pitchFamily="34" charset="0"/>
              </a:rPr>
              <a:t>        </a:t>
            </a:r>
            <a:r>
              <a:rPr lang="es-ES" sz="1200" b="1" dirty="0" smtClean="0">
                <a:solidFill>
                  <a:srgbClr val="7F0055"/>
                </a:solidFill>
                <a:latin typeface="Arial" panose="020B0604020202020204" pitchFamily="34" charset="0"/>
              </a:rPr>
              <a:t>super</a:t>
            </a:r>
            <a:r>
              <a:rPr lang="es-ES" sz="1200" b="1" dirty="0" smtClean="0">
                <a:solidFill>
                  <a:srgbClr val="000000"/>
                </a:solidFill>
                <a:latin typeface="Arial" panose="020B0604020202020204" pitchFamily="34" charset="0"/>
              </a:rPr>
              <a:t>(</a:t>
            </a:r>
            <a:r>
              <a:rPr lang="es-ES" sz="1200" b="1" dirty="0" smtClean="0">
                <a:solidFill>
                  <a:srgbClr val="6A3E3E"/>
                </a:solidFill>
                <a:latin typeface="Arial" panose="020B0604020202020204" pitchFamily="34" charset="0"/>
              </a:rPr>
              <a:t>componente</a:t>
            </a:r>
            <a:r>
              <a:rPr lang="es-ES" sz="1200" b="1" dirty="0" smtClean="0">
                <a:solidFill>
                  <a:srgbClr val="000000"/>
                </a:solidFill>
                <a:latin typeface="Arial" panose="020B0604020202020204" pitchFamily="34" charset="0"/>
              </a:rPr>
              <a:t>);</a:t>
            </a:r>
          </a:p>
          <a:p>
            <a:r>
              <a:rPr lang="es-ES" sz="1200" dirty="0" smtClean="0">
                <a:solidFill>
                  <a:srgbClr val="000000"/>
                </a:solidFill>
                <a:latin typeface="Arial" panose="020B0604020202020204" pitchFamily="34" charset="0"/>
              </a:rPr>
              <a:t>    }</a:t>
            </a:r>
          </a:p>
          <a:p>
            <a:r>
              <a:rPr lang="es-ES" sz="1200" dirty="0" smtClean="0">
                <a:solidFill>
                  <a:srgbClr val="000000"/>
                </a:solidFill>
                <a:latin typeface="Arial" panose="020B0604020202020204" pitchFamily="34" charset="0"/>
              </a:rPr>
              <a:t> </a:t>
            </a:r>
          </a:p>
          <a:p>
            <a:r>
              <a:rPr lang="es-ES" sz="1200" dirty="0" smtClean="0">
                <a:solidFill>
                  <a:srgbClr val="000000"/>
                </a:solidFill>
                <a:latin typeface="Arial" panose="020B0604020202020204" pitchFamily="34" charset="0"/>
              </a:rPr>
              <a:t>    </a:t>
            </a:r>
            <a:r>
              <a:rPr lang="es-ES" sz="1200" b="1" dirty="0" smtClean="0">
                <a:solidFill>
                  <a:srgbClr val="7F0055"/>
                </a:solidFill>
                <a:latin typeface="Arial" panose="020B0604020202020204" pitchFamily="34" charset="0"/>
              </a:rPr>
              <a:t>public</a:t>
            </a:r>
            <a:r>
              <a:rPr lang="es-ES" sz="1200" b="1" dirty="0" smtClean="0">
                <a:solidFill>
                  <a:srgbClr val="000000"/>
                </a:solidFill>
                <a:latin typeface="Arial" panose="020B0604020202020204" pitchFamily="34" charset="0"/>
              </a:rPr>
              <a:t> </a:t>
            </a:r>
            <a:r>
              <a:rPr lang="es-ES" sz="1200" b="1" dirty="0" smtClean="0">
                <a:solidFill>
                  <a:srgbClr val="7F0055"/>
                </a:solidFill>
                <a:latin typeface="Arial" panose="020B0604020202020204" pitchFamily="34" charset="0"/>
              </a:rPr>
              <a:t>void</a:t>
            </a:r>
            <a:r>
              <a:rPr lang="es-ES" sz="1200" b="1" dirty="0" smtClean="0">
                <a:solidFill>
                  <a:srgbClr val="000000"/>
                </a:solidFill>
                <a:latin typeface="Arial" panose="020B0604020202020204" pitchFamily="34" charset="0"/>
              </a:rPr>
              <a:t> dibujar()</a:t>
            </a:r>
          </a:p>
          <a:p>
            <a:r>
              <a:rPr lang="es-ES" sz="1200" dirty="0" smtClean="0">
                <a:solidFill>
                  <a:srgbClr val="000000"/>
                </a:solidFill>
                <a:latin typeface="Arial" panose="020B0604020202020204" pitchFamily="34" charset="0"/>
              </a:rPr>
              <a:t>    {</a:t>
            </a:r>
          </a:p>
          <a:p>
            <a:r>
              <a:rPr lang="es-ES" sz="1200" dirty="0" smtClean="0">
                <a:solidFill>
                  <a:srgbClr val="000000"/>
                </a:solidFill>
                <a:latin typeface="Arial" panose="020B0604020202020204" pitchFamily="34" charset="0"/>
              </a:rPr>
              <a:t>        </a:t>
            </a:r>
            <a:r>
              <a:rPr lang="es-ES" sz="1200" b="1" dirty="0" smtClean="0">
                <a:solidFill>
                  <a:srgbClr val="7F0055"/>
                </a:solidFill>
                <a:latin typeface="Arial" panose="020B0604020202020204" pitchFamily="34" charset="0"/>
              </a:rPr>
              <a:t>super</a:t>
            </a:r>
            <a:r>
              <a:rPr lang="es-ES" sz="1200" b="1" dirty="0" smtClean="0">
                <a:solidFill>
                  <a:srgbClr val="000000"/>
                </a:solidFill>
                <a:latin typeface="Arial" panose="020B0604020202020204" pitchFamily="34" charset="0"/>
              </a:rPr>
              <a:t>.dibujar();</a:t>
            </a:r>
          </a:p>
          <a:p>
            <a:r>
              <a:rPr lang="es-ES" sz="1200" dirty="0" smtClean="0">
                <a:solidFill>
                  <a:srgbClr val="000000"/>
                </a:solidFill>
                <a:latin typeface="Arial" panose="020B0604020202020204" pitchFamily="34" charset="0"/>
              </a:rPr>
              <a:t>        comportamientoAñadido();</a:t>
            </a:r>
          </a:p>
          <a:p>
            <a:r>
              <a:rPr lang="es-ES" sz="1200" dirty="0" smtClean="0">
                <a:solidFill>
                  <a:srgbClr val="000000"/>
                </a:solidFill>
                <a:latin typeface="Arial" panose="020B0604020202020204" pitchFamily="34" charset="0"/>
              </a:rPr>
              <a:t>        System.</a:t>
            </a:r>
            <a:r>
              <a:rPr lang="es-ES" sz="1200" b="1" i="1" dirty="0" smtClean="0">
                <a:solidFill>
                  <a:srgbClr val="0000C0"/>
                </a:solidFill>
                <a:latin typeface="Arial" panose="020B0604020202020204" pitchFamily="34" charset="0"/>
              </a:rPr>
              <a:t>out</a:t>
            </a:r>
            <a:r>
              <a:rPr lang="es-ES" sz="1200" b="1" i="1" dirty="0" smtClean="0">
                <a:solidFill>
                  <a:srgbClr val="000000"/>
                </a:solidFill>
                <a:latin typeface="Arial" panose="020B0604020202020204" pitchFamily="34" charset="0"/>
              </a:rPr>
              <a:t>.println(</a:t>
            </a:r>
            <a:r>
              <a:rPr lang="es-ES" sz="1200" b="1" i="1" dirty="0" smtClean="0">
                <a:solidFill>
                  <a:srgbClr val="2A00FF"/>
                </a:solidFill>
                <a:latin typeface="Arial" panose="020B0604020202020204" pitchFamily="34" charset="0"/>
              </a:rPr>
              <a:t>" DecoradorBorde.dibujar()"</a:t>
            </a:r>
            <a:r>
              <a:rPr lang="es-ES" sz="1200" b="1" i="1" dirty="0" smtClean="0">
                <a:solidFill>
                  <a:srgbClr val="000000"/>
                </a:solidFill>
                <a:latin typeface="Arial" panose="020B0604020202020204" pitchFamily="34" charset="0"/>
              </a:rPr>
              <a:t> );</a:t>
            </a:r>
          </a:p>
          <a:p>
            <a:r>
              <a:rPr lang="es-ES" sz="1200" dirty="0" smtClean="0">
                <a:solidFill>
                  <a:srgbClr val="000000"/>
                </a:solidFill>
                <a:latin typeface="Arial" panose="020B0604020202020204" pitchFamily="34" charset="0"/>
              </a:rPr>
              <a:t>    }</a:t>
            </a:r>
          </a:p>
          <a:p>
            <a:r>
              <a:rPr lang="es-ES" sz="1200" dirty="0" smtClean="0">
                <a:solidFill>
                  <a:srgbClr val="000000"/>
                </a:solidFill>
                <a:latin typeface="Arial" panose="020B0604020202020204" pitchFamily="34" charset="0"/>
              </a:rPr>
              <a:t> </a:t>
            </a:r>
          </a:p>
          <a:p>
            <a:r>
              <a:rPr lang="es-ES" sz="1200" dirty="0" smtClean="0">
                <a:solidFill>
                  <a:srgbClr val="000000"/>
                </a:solidFill>
                <a:latin typeface="Arial" panose="020B0604020202020204" pitchFamily="34" charset="0"/>
              </a:rPr>
              <a:t>    </a:t>
            </a:r>
            <a:r>
              <a:rPr lang="es-ES" sz="1200" b="1" dirty="0" smtClean="0">
                <a:solidFill>
                  <a:srgbClr val="7F0055"/>
                </a:solidFill>
                <a:latin typeface="Arial" panose="020B0604020202020204" pitchFamily="34" charset="0"/>
              </a:rPr>
              <a:t>public</a:t>
            </a:r>
            <a:r>
              <a:rPr lang="es-ES" sz="1200" b="1" dirty="0" smtClean="0">
                <a:solidFill>
                  <a:srgbClr val="000000"/>
                </a:solidFill>
                <a:latin typeface="Arial" panose="020B0604020202020204" pitchFamily="34" charset="0"/>
              </a:rPr>
              <a:t> </a:t>
            </a:r>
            <a:r>
              <a:rPr lang="es-ES" sz="1200" b="1" dirty="0" smtClean="0">
                <a:solidFill>
                  <a:srgbClr val="7F0055"/>
                </a:solidFill>
                <a:latin typeface="Arial" panose="020B0604020202020204" pitchFamily="34" charset="0"/>
              </a:rPr>
              <a:t>void</a:t>
            </a:r>
            <a:r>
              <a:rPr lang="es-ES" sz="1200" b="1" dirty="0" smtClean="0">
                <a:solidFill>
                  <a:srgbClr val="000000"/>
                </a:solidFill>
                <a:latin typeface="Arial" panose="020B0604020202020204" pitchFamily="34" charset="0"/>
              </a:rPr>
              <a:t> comportamientoAñadido()</a:t>
            </a:r>
          </a:p>
          <a:p>
            <a:r>
              <a:rPr lang="es-ES" sz="1200" dirty="0" smtClean="0">
                <a:solidFill>
                  <a:srgbClr val="000000"/>
                </a:solidFill>
                <a:latin typeface="Arial" panose="020B0604020202020204" pitchFamily="34" charset="0"/>
              </a:rPr>
              <a:t>    {</a:t>
            </a:r>
          </a:p>
          <a:p>
            <a:r>
              <a:rPr lang="es-ES" sz="1200" dirty="0" smtClean="0">
                <a:solidFill>
                  <a:srgbClr val="000000"/>
                </a:solidFill>
                <a:latin typeface="Arial" panose="020B0604020202020204" pitchFamily="34" charset="0"/>
              </a:rPr>
              <a:t>        System.</a:t>
            </a:r>
            <a:r>
              <a:rPr lang="es-ES" sz="1200" b="1" i="1" dirty="0" smtClean="0">
                <a:solidFill>
                  <a:srgbClr val="0000C0"/>
                </a:solidFill>
                <a:latin typeface="Arial" panose="020B0604020202020204" pitchFamily="34" charset="0"/>
              </a:rPr>
              <a:t>out</a:t>
            </a:r>
            <a:r>
              <a:rPr lang="es-ES" sz="1200" b="1" i="1" dirty="0" smtClean="0">
                <a:solidFill>
                  <a:srgbClr val="000000"/>
                </a:solidFill>
                <a:latin typeface="Arial" panose="020B0604020202020204" pitchFamily="34" charset="0"/>
              </a:rPr>
              <a:t>.println( </a:t>
            </a:r>
            <a:r>
              <a:rPr lang="es-ES" sz="1200" b="1" i="1" dirty="0" smtClean="0">
                <a:solidFill>
                  <a:srgbClr val="2A00FF"/>
                </a:solidFill>
                <a:latin typeface="Arial" panose="020B0604020202020204" pitchFamily="34" charset="0"/>
              </a:rPr>
              <a:t>"Salida 3 -  Borde añadido: El borde es:"</a:t>
            </a:r>
            <a:r>
              <a:rPr lang="es-ES" sz="1200" b="1" i="1" dirty="0" smtClean="0">
                <a:solidFill>
                  <a:srgbClr val="000000"/>
                </a:solidFill>
                <a:latin typeface="Arial" panose="020B0604020202020204" pitchFamily="34" charset="0"/>
              </a:rPr>
              <a:t> + </a:t>
            </a:r>
            <a:r>
              <a:rPr lang="es-ES" sz="1200" b="1" i="1" dirty="0" smtClean="0">
                <a:solidFill>
                  <a:srgbClr val="0000C0"/>
                </a:solidFill>
                <a:latin typeface="Arial" panose="020B0604020202020204" pitchFamily="34" charset="0"/>
              </a:rPr>
              <a:t>borde</a:t>
            </a:r>
            <a:r>
              <a:rPr lang="es-ES" sz="1200" b="1" i="1" dirty="0" smtClean="0">
                <a:solidFill>
                  <a:srgbClr val="000000"/>
                </a:solidFill>
                <a:latin typeface="Arial" panose="020B0604020202020204" pitchFamily="34" charset="0"/>
              </a:rPr>
              <a:t> );</a:t>
            </a:r>
          </a:p>
          <a:p>
            <a:r>
              <a:rPr lang="es-ES" sz="1200" dirty="0" smtClean="0">
                <a:solidFill>
                  <a:srgbClr val="000000"/>
                </a:solidFill>
                <a:latin typeface="Arial" panose="020B0604020202020204" pitchFamily="34" charset="0"/>
              </a:rPr>
              <a:t>    }</a:t>
            </a:r>
          </a:p>
          <a:p>
            <a:r>
              <a:rPr lang="es-ES" sz="1200" dirty="0" smtClean="0">
                <a:solidFill>
                  <a:srgbClr val="000000"/>
                </a:solidFill>
                <a:latin typeface="Arial" panose="020B0604020202020204" pitchFamily="34" charset="0"/>
              </a:rPr>
              <a:t>}</a:t>
            </a:r>
            <a:endParaRPr lang="es-ES" sz="1200" dirty="0"/>
          </a:p>
        </p:txBody>
      </p:sp>
    </p:spTree>
    <p:extLst>
      <p:ext uri="{BB962C8B-B14F-4D97-AF65-F5344CB8AC3E}">
        <p14:creationId xmlns:p14="http://schemas.microsoft.com/office/powerpoint/2010/main" val="11785505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046480" y="710704"/>
            <a:ext cx="9540240" cy="2031325"/>
          </a:xfrm>
          <a:prstGeom prst="rect">
            <a:avLst/>
          </a:prstGeom>
        </p:spPr>
        <p:txBody>
          <a:bodyPr wrap="square">
            <a:spAutoFit/>
          </a:bodyPr>
          <a:lstStyle/>
          <a:p>
            <a:r>
              <a:rPr lang="es-ES" sz="1200" b="1" dirty="0" smtClean="0">
                <a:solidFill>
                  <a:srgbClr val="7F0055"/>
                </a:solidFill>
                <a:latin typeface="Arial" panose="020B0604020202020204" pitchFamily="34" charset="0"/>
              </a:rPr>
              <a:t>public</a:t>
            </a:r>
            <a:r>
              <a:rPr lang="es-ES" sz="1200" b="1" dirty="0" smtClean="0">
                <a:solidFill>
                  <a:srgbClr val="000000"/>
                </a:solidFill>
                <a:latin typeface="Arial" panose="020B0604020202020204" pitchFamily="34" charset="0"/>
              </a:rPr>
              <a:t> </a:t>
            </a:r>
            <a:r>
              <a:rPr lang="es-ES" sz="1200" b="1" dirty="0" smtClean="0">
                <a:solidFill>
                  <a:srgbClr val="7F0055"/>
                </a:solidFill>
                <a:latin typeface="Arial" panose="020B0604020202020204" pitchFamily="34" charset="0"/>
              </a:rPr>
              <a:t>class</a:t>
            </a:r>
            <a:r>
              <a:rPr lang="es-ES" sz="1200" b="1" dirty="0" smtClean="0">
                <a:solidFill>
                  <a:srgbClr val="000000"/>
                </a:solidFill>
                <a:latin typeface="Arial" panose="020B0604020202020204" pitchFamily="34" charset="0"/>
              </a:rPr>
              <a:t> </a:t>
            </a:r>
            <a:r>
              <a:rPr lang="es-ES" sz="1200" b="1" u="sng" dirty="0" smtClean="0">
                <a:solidFill>
                  <a:srgbClr val="000000"/>
                </a:solidFill>
                <a:latin typeface="Arial" panose="020B0604020202020204" pitchFamily="34" charset="0"/>
              </a:rPr>
              <a:t>Cliente</a:t>
            </a:r>
          </a:p>
          <a:p>
            <a:r>
              <a:rPr lang="es-ES" sz="1200" dirty="0" smtClean="0">
                <a:solidFill>
                  <a:srgbClr val="000000"/>
                </a:solidFill>
                <a:latin typeface="Arial" panose="020B0604020202020204" pitchFamily="34" charset="0"/>
              </a:rPr>
              <a:t>{</a:t>
            </a:r>
          </a:p>
          <a:p>
            <a:r>
              <a:rPr lang="en-US" sz="1200" dirty="0" smtClean="0">
                <a:solidFill>
                  <a:srgbClr val="000000"/>
                </a:solidFill>
                <a:latin typeface="Arial" panose="020B0604020202020204" pitchFamily="34" charset="0"/>
              </a:rPr>
              <a:t>    </a:t>
            </a:r>
            <a:r>
              <a:rPr lang="en-US" sz="1200" b="1" dirty="0" smtClean="0">
                <a:solidFill>
                  <a:srgbClr val="7F0055"/>
                </a:solidFill>
                <a:latin typeface="Arial" panose="020B0604020202020204" pitchFamily="34" charset="0"/>
              </a:rPr>
              <a:t>public</a:t>
            </a:r>
            <a:r>
              <a:rPr lang="en-US" sz="1200" b="1" dirty="0" smtClean="0">
                <a:solidFill>
                  <a:srgbClr val="000000"/>
                </a:solidFill>
                <a:latin typeface="Arial" panose="020B0604020202020204" pitchFamily="34" charset="0"/>
              </a:rPr>
              <a:t> </a:t>
            </a:r>
            <a:r>
              <a:rPr lang="en-US" sz="1200" b="1" dirty="0" smtClean="0">
                <a:solidFill>
                  <a:srgbClr val="7F0055"/>
                </a:solidFill>
                <a:latin typeface="Arial" panose="020B0604020202020204" pitchFamily="34" charset="0"/>
              </a:rPr>
              <a:t>static</a:t>
            </a:r>
            <a:r>
              <a:rPr lang="en-US" sz="1200" b="1" dirty="0" smtClean="0">
                <a:solidFill>
                  <a:srgbClr val="000000"/>
                </a:solidFill>
                <a:latin typeface="Arial" panose="020B0604020202020204" pitchFamily="34" charset="0"/>
              </a:rPr>
              <a:t> </a:t>
            </a:r>
            <a:r>
              <a:rPr lang="en-US" sz="1200" b="1" dirty="0" smtClean="0">
                <a:solidFill>
                  <a:srgbClr val="7F0055"/>
                </a:solidFill>
                <a:latin typeface="Arial" panose="020B0604020202020204" pitchFamily="34" charset="0"/>
              </a:rPr>
              <a:t>void</a:t>
            </a:r>
            <a:r>
              <a:rPr lang="en-US" sz="1200" b="1" dirty="0" smtClean="0">
                <a:solidFill>
                  <a:srgbClr val="000000"/>
                </a:solidFill>
                <a:latin typeface="Arial" panose="020B0604020202020204" pitchFamily="34" charset="0"/>
              </a:rPr>
              <a:t> main(String[] </a:t>
            </a:r>
            <a:r>
              <a:rPr lang="en-US" sz="1200" b="1" dirty="0" smtClean="0">
                <a:solidFill>
                  <a:srgbClr val="6A3E3E"/>
                </a:solidFill>
                <a:latin typeface="Arial" panose="020B0604020202020204" pitchFamily="34" charset="0"/>
              </a:rPr>
              <a:t>args</a:t>
            </a:r>
            <a:r>
              <a:rPr lang="en-US" sz="1200" b="1" dirty="0" smtClean="0">
                <a:solidFill>
                  <a:srgbClr val="000000"/>
                </a:solidFill>
                <a:latin typeface="Arial" panose="020B0604020202020204" pitchFamily="34" charset="0"/>
              </a:rPr>
              <a:t>)</a:t>
            </a:r>
          </a:p>
          <a:p>
            <a:r>
              <a:rPr lang="es-ES" sz="1200" dirty="0" smtClean="0">
                <a:solidFill>
                  <a:srgbClr val="000000"/>
                </a:solidFill>
                <a:latin typeface="Arial" panose="020B0604020202020204" pitchFamily="34" charset="0"/>
              </a:rPr>
              <a:t>    {</a:t>
            </a:r>
          </a:p>
          <a:p>
            <a:r>
              <a:rPr lang="es-ES" sz="1200" dirty="0" smtClean="0">
                <a:solidFill>
                  <a:srgbClr val="000000"/>
                </a:solidFill>
                <a:latin typeface="Arial" panose="020B0604020202020204" pitchFamily="34" charset="0"/>
              </a:rPr>
              <a:t>        VistaDeTexto </a:t>
            </a:r>
            <a:r>
              <a:rPr lang="es-ES" sz="1200" dirty="0" smtClean="0">
                <a:solidFill>
                  <a:srgbClr val="6A3E3E"/>
                </a:solidFill>
                <a:latin typeface="Arial" panose="020B0604020202020204" pitchFamily="34" charset="0"/>
              </a:rPr>
              <a:t>v</a:t>
            </a:r>
            <a:r>
              <a:rPr lang="es-ES" sz="1200" dirty="0" smtClean="0">
                <a:solidFill>
                  <a:srgbClr val="000000"/>
                </a:solidFill>
                <a:latin typeface="Arial" panose="020B0604020202020204" pitchFamily="34" charset="0"/>
              </a:rPr>
              <a:t> = </a:t>
            </a:r>
            <a:r>
              <a:rPr lang="es-ES" sz="1200" b="1" dirty="0" smtClean="0">
                <a:solidFill>
                  <a:srgbClr val="7F0055"/>
                </a:solidFill>
                <a:latin typeface="Arial" panose="020B0604020202020204" pitchFamily="34" charset="0"/>
              </a:rPr>
              <a:t>new</a:t>
            </a:r>
            <a:r>
              <a:rPr lang="es-ES" sz="1200" b="1" dirty="0" smtClean="0">
                <a:solidFill>
                  <a:srgbClr val="000000"/>
                </a:solidFill>
                <a:latin typeface="Arial" panose="020B0604020202020204" pitchFamily="34" charset="0"/>
              </a:rPr>
              <a:t> VistaDeTexto();</a:t>
            </a:r>
          </a:p>
          <a:p>
            <a:r>
              <a:rPr lang="es-ES" sz="1200" dirty="0" smtClean="0">
                <a:solidFill>
                  <a:srgbClr val="000000"/>
                </a:solidFill>
                <a:latin typeface="Arial" panose="020B0604020202020204" pitchFamily="34" charset="0"/>
              </a:rPr>
              <a:t>        DecoradorDesplazamiento </a:t>
            </a:r>
            <a:r>
              <a:rPr lang="es-ES" sz="1200" dirty="0" smtClean="0">
                <a:solidFill>
                  <a:srgbClr val="6A3E3E"/>
                </a:solidFill>
                <a:latin typeface="Arial" panose="020B0604020202020204" pitchFamily="34" charset="0"/>
              </a:rPr>
              <a:t>d1</a:t>
            </a:r>
            <a:r>
              <a:rPr lang="es-ES" sz="1200" dirty="0" smtClean="0">
                <a:solidFill>
                  <a:srgbClr val="000000"/>
                </a:solidFill>
                <a:latin typeface="Arial" panose="020B0604020202020204" pitchFamily="34" charset="0"/>
              </a:rPr>
              <a:t> = </a:t>
            </a:r>
            <a:r>
              <a:rPr lang="es-ES" sz="1200" b="1" dirty="0" smtClean="0">
                <a:solidFill>
                  <a:srgbClr val="7F0055"/>
                </a:solidFill>
                <a:latin typeface="Arial" panose="020B0604020202020204" pitchFamily="34" charset="0"/>
              </a:rPr>
              <a:t>new</a:t>
            </a:r>
            <a:r>
              <a:rPr lang="es-ES" sz="1200" b="1" dirty="0" smtClean="0">
                <a:solidFill>
                  <a:srgbClr val="000000"/>
                </a:solidFill>
                <a:latin typeface="Arial" panose="020B0604020202020204" pitchFamily="34" charset="0"/>
              </a:rPr>
              <a:t> DecoradorDesplazamiento(</a:t>
            </a:r>
            <a:r>
              <a:rPr lang="es-ES" sz="1200" b="1" dirty="0" smtClean="0">
                <a:solidFill>
                  <a:srgbClr val="6A3E3E"/>
                </a:solidFill>
                <a:latin typeface="Arial" panose="020B0604020202020204" pitchFamily="34" charset="0"/>
              </a:rPr>
              <a:t>v</a:t>
            </a:r>
            <a:r>
              <a:rPr lang="es-ES" sz="1200" b="1" dirty="0" smtClean="0">
                <a:solidFill>
                  <a:srgbClr val="000000"/>
                </a:solidFill>
                <a:latin typeface="Arial" panose="020B0604020202020204" pitchFamily="34" charset="0"/>
              </a:rPr>
              <a:t>);</a:t>
            </a:r>
          </a:p>
          <a:p>
            <a:r>
              <a:rPr lang="es-ES" sz="1200" dirty="0" smtClean="0">
                <a:solidFill>
                  <a:srgbClr val="000000"/>
                </a:solidFill>
                <a:latin typeface="Arial" panose="020B0604020202020204" pitchFamily="34" charset="0"/>
              </a:rPr>
              <a:t>        DecoradorBorde </a:t>
            </a:r>
            <a:r>
              <a:rPr lang="es-ES" sz="1200" dirty="0" smtClean="0">
                <a:solidFill>
                  <a:srgbClr val="6A3E3E"/>
                </a:solidFill>
                <a:latin typeface="Arial" panose="020B0604020202020204" pitchFamily="34" charset="0"/>
              </a:rPr>
              <a:t>d2</a:t>
            </a:r>
            <a:r>
              <a:rPr lang="es-ES" sz="1200" dirty="0" smtClean="0">
                <a:solidFill>
                  <a:srgbClr val="000000"/>
                </a:solidFill>
                <a:latin typeface="Arial" panose="020B0604020202020204" pitchFamily="34" charset="0"/>
              </a:rPr>
              <a:t> = </a:t>
            </a:r>
            <a:r>
              <a:rPr lang="es-ES" sz="1200" b="1" dirty="0" smtClean="0">
                <a:solidFill>
                  <a:srgbClr val="7F0055"/>
                </a:solidFill>
                <a:latin typeface="Arial" panose="020B0604020202020204" pitchFamily="34" charset="0"/>
              </a:rPr>
              <a:t>new</a:t>
            </a:r>
            <a:r>
              <a:rPr lang="es-ES" sz="1200" b="1" dirty="0" smtClean="0">
                <a:solidFill>
                  <a:srgbClr val="000000"/>
                </a:solidFill>
                <a:latin typeface="Arial" panose="020B0604020202020204" pitchFamily="34" charset="0"/>
              </a:rPr>
              <a:t> DecoradorBorde(</a:t>
            </a:r>
            <a:r>
              <a:rPr lang="es-ES" sz="1200" b="1" dirty="0" smtClean="0">
                <a:solidFill>
                  <a:srgbClr val="6A3E3E"/>
                </a:solidFill>
                <a:latin typeface="Arial" panose="020B0604020202020204" pitchFamily="34" charset="0"/>
              </a:rPr>
              <a:t>d1</a:t>
            </a:r>
            <a:r>
              <a:rPr lang="es-ES" sz="1200" b="1" dirty="0" smtClean="0">
                <a:solidFill>
                  <a:srgbClr val="000000"/>
                </a:solidFill>
                <a:latin typeface="Arial" panose="020B0604020202020204" pitchFamily="34" charset="0"/>
              </a:rPr>
              <a:t>);</a:t>
            </a:r>
          </a:p>
          <a:p>
            <a:r>
              <a:rPr lang="es-ES" sz="1200" dirty="0" smtClean="0">
                <a:solidFill>
                  <a:srgbClr val="000000"/>
                </a:solidFill>
                <a:latin typeface="Arial" panose="020B0604020202020204" pitchFamily="34" charset="0"/>
              </a:rPr>
              <a:t>        </a:t>
            </a:r>
            <a:r>
              <a:rPr lang="es-ES" sz="1200" dirty="0" smtClean="0">
                <a:solidFill>
                  <a:srgbClr val="6A3E3E"/>
                </a:solidFill>
                <a:latin typeface="Arial" panose="020B0604020202020204" pitchFamily="34" charset="0"/>
              </a:rPr>
              <a:t>d2</a:t>
            </a:r>
            <a:r>
              <a:rPr lang="es-ES" sz="1200" dirty="0" smtClean="0">
                <a:solidFill>
                  <a:srgbClr val="000000"/>
                </a:solidFill>
                <a:latin typeface="Arial" panose="020B0604020202020204" pitchFamily="34" charset="0"/>
              </a:rPr>
              <a:t>.dibujar(); </a:t>
            </a:r>
            <a:r>
              <a:rPr lang="es-ES" dirty="0" smtClean="0">
                <a:solidFill>
                  <a:srgbClr val="000000"/>
                </a:solidFill>
                <a:latin typeface="Arial" panose="020B0604020202020204" pitchFamily="34" charset="0"/>
              </a:rPr>
              <a:t>        </a:t>
            </a:r>
          </a:p>
          <a:p>
            <a:r>
              <a:rPr lang="es-ES" sz="1200" dirty="0" smtClean="0">
                <a:solidFill>
                  <a:srgbClr val="000000"/>
                </a:solidFill>
                <a:latin typeface="Arial" panose="020B0604020202020204" pitchFamily="34" charset="0"/>
              </a:rPr>
              <a:t>    }</a:t>
            </a:r>
          </a:p>
          <a:p>
            <a:r>
              <a:rPr lang="es-ES" sz="1200" dirty="0" smtClean="0">
                <a:solidFill>
                  <a:srgbClr val="000000"/>
                </a:solidFill>
                <a:latin typeface="Arial" panose="020B0604020202020204" pitchFamily="34" charset="0"/>
              </a:rPr>
              <a:t> }</a:t>
            </a:r>
            <a:endParaRPr lang="es-ES" sz="1200" dirty="0"/>
          </a:p>
        </p:txBody>
      </p:sp>
      <p:sp>
        <p:nvSpPr>
          <p:cNvPr id="5" name="Rectángulo 4"/>
          <p:cNvSpPr/>
          <p:nvPr/>
        </p:nvSpPr>
        <p:spPr>
          <a:xfrm>
            <a:off x="1616622" y="3498531"/>
            <a:ext cx="8177617" cy="2031325"/>
          </a:xfrm>
          <a:prstGeom prst="rect">
            <a:avLst/>
          </a:prstGeom>
        </p:spPr>
        <p:txBody>
          <a:bodyPr wrap="square">
            <a:spAutoFit/>
          </a:bodyPr>
          <a:lstStyle/>
          <a:p>
            <a:r>
              <a:rPr lang="es-ES" i="1" dirty="0" smtClean="0">
                <a:solidFill>
                  <a:schemeClr val="accent2"/>
                </a:solidFill>
                <a:latin typeface="Arial" panose="020B0604020202020204" pitchFamily="34" charset="0"/>
              </a:rPr>
              <a:t> /* la salida por pantalla muestra lo siguiente:</a:t>
            </a:r>
          </a:p>
          <a:p>
            <a:endParaRPr lang="es-ES" i="1" dirty="0" smtClean="0">
              <a:solidFill>
                <a:schemeClr val="accent2"/>
              </a:solidFill>
              <a:latin typeface="Arial" panose="020B0604020202020204" pitchFamily="34" charset="0"/>
            </a:endParaRPr>
          </a:p>
          <a:p>
            <a:r>
              <a:rPr lang="es-ES" dirty="0" smtClean="0">
                <a:solidFill>
                  <a:srgbClr val="3F7F5F"/>
                </a:solidFill>
                <a:latin typeface="Arial" panose="020B0604020202020204" pitchFamily="34" charset="0"/>
              </a:rPr>
              <a:t>  *   </a:t>
            </a:r>
            <a:r>
              <a:rPr lang="es-ES" u="sng" dirty="0" smtClean="0">
                <a:solidFill>
                  <a:srgbClr val="3F7F5F"/>
                </a:solidFill>
                <a:latin typeface="Arial" panose="020B0604020202020204" pitchFamily="34" charset="0"/>
              </a:rPr>
              <a:t>Salida 1 - VistaDeTexto.dibujar()</a:t>
            </a:r>
          </a:p>
          <a:p>
            <a:r>
              <a:rPr lang="es-ES" dirty="0" smtClean="0">
                <a:solidFill>
                  <a:srgbClr val="3F7F5F"/>
                </a:solidFill>
                <a:latin typeface="Arial" panose="020B0604020202020204" pitchFamily="34" charset="0"/>
              </a:rPr>
              <a:t>  *   </a:t>
            </a:r>
            <a:r>
              <a:rPr lang="es-ES" u="sng" dirty="0" smtClean="0">
                <a:solidFill>
                  <a:srgbClr val="3F7F5F"/>
                </a:solidFill>
                <a:latin typeface="Arial" panose="020B0604020202020204" pitchFamily="34" charset="0"/>
              </a:rPr>
              <a:t>Salida 2 - DecoradorDesplazamiento.dibujar() + desplazar borde=30</a:t>
            </a:r>
          </a:p>
          <a:p>
            <a:r>
              <a:rPr lang="es-ES" dirty="0" smtClean="0">
                <a:solidFill>
                  <a:srgbClr val="3F7F5F"/>
                </a:solidFill>
                <a:latin typeface="Arial" panose="020B0604020202020204" pitchFamily="34" charset="0"/>
              </a:rPr>
              <a:t>  *   </a:t>
            </a:r>
            <a:r>
              <a:rPr lang="es-ES" u="sng" dirty="0" smtClean="0">
                <a:solidFill>
                  <a:srgbClr val="3F7F5F"/>
                </a:solidFill>
                <a:latin typeface="Arial" panose="020B0604020202020204" pitchFamily="34" charset="0"/>
              </a:rPr>
              <a:t>Salida 3 -  Borde añadido: El borde es:5</a:t>
            </a:r>
          </a:p>
          <a:p>
            <a:r>
              <a:rPr lang="es-ES" dirty="0" smtClean="0">
                <a:solidFill>
                  <a:srgbClr val="3F7F5F"/>
                </a:solidFill>
                <a:latin typeface="Arial" panose="020B0604020202020204" pitchFamily="34" charset="0"/>
              </a:rPr>
              <a:t>  *       DecoradorBorde.dibujar()</a:t>
            </a:r>
          </a:p>
          <a:p>
            <a:r>
              <a:rPr lang="es-ES" dirty="0" smtClean="0">
                <a:solidFill>
                  <a:srgbClr val="3F7F5F"/>
                </a:solidFill>
                <a:latin typeface="Arial" panose="020B0604020202020204" pitchFamily="34" charset="0"/>
              </a:rPr>
              <a:t>  */</a:t>
            </a:r>
            <a:endParaRPr lang="es-ES" dirty="0"/>
          </a:p>
        </p:txBody>
      </p:sp>
    </p:spTree>
    <p:extLst>
      <p:ext uri="{BB962C8B-B14F-4D97-AF65-F5344CB8AC3E}">
        <p14:creationId xmlns:p14="http://schemas.microsoft.com/office/powerpoint/2010/main" val="37454083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81781" y="1455174"/>
            <a:ext cx="10854813" cy="3426579"/>
          </a:xfrm>
          <a:prstGeom prst="rect">
            <a:avLst/>
          </a:prstGeom>
        </p:spPr>
        <p:txBody>
          <a:bodyPr wrap="square">
            <a:spAutoFit/>
          </a:bodyPr>
          <a:lstStyle/>
          <a:p>
            <a:pPr>
              <a:spcAft>
                <a:spcPts val="0"/>
              </a:spcAft>
            </a:pPr>
            <a:r>
              <a:rPr lang="es-ES" sz="2800" dirty="0">
                <a:solidFill>
                  <a:srgbClr val="C00000"/>
                </a:solidFill>
                <a:latin typeface="Arial" panose="020B0604020202020204" pitchFamily="34" charset="0"/>
                <a:ea typeface="Times New Roman" panose="02020603050405020304" pitchFamily="18" charset="0"/>
                <a:cs typeface="Arial" panose="020B0604020202020204" pitchFamily="34" charset="0"/>
              </a:rPr>
              <a:t>•  Usos </a:t>
            </a:r>
            <a:r>
              <a:rPr lang="es-ES" sz="2800" dirty="0" smtClean="0">
                <a:solidFill>
                  <a:srgbClr val="C00000"/>
                </a:solidFill>
                <a:latin typeface="Arial" panose="020B0604020202020204" pitchFamily="34" charset="0"/>
                <a:ea typeface="Times New Roman" panose="02020603050405020304" pitchFamily="18" charset="0"/>
                <a:cs typeface="Arial" panose="020B0604020202020204" pitchFamily="34" charset="0"/>
              </a:rPr>
              <a:t>conocidos:</a:t>
            </a:r>
            <a:endParaRPr lang="es-ES" sz="2800" dirty="0">
              <a:solidFill>
                <a:srgbClr val="C00000"/>
              </a:solidFill>
              <a:latin typeface="Arial" panose="020B0604020202020204" pitchFamily="34" charset="0"/>
              <a:ea typeface="Times New Roman" panose="02020603050405020304" pitchFamily="18" charset="0"/>
              <a:cs typeface="Arial" panose="020B0604020202020204" pitchFamily="34" charset="0"/>
            </a:endParaRPr>
          </a:p>
          <a:p>
            <a:pPr marL="800100" lvl="1" indent="-342900" algn="just">
              <a:spcBef>
                <a:spcPts val="1200"/>
              </a:spcBef>
              <a:spcAft>
                <a:spcPts val="0"/>
              </a:spcAft>
              <a:buFont typeface="Wingdings" panose="05000000000000000000" pitchFamily="2" charset="2"/>
              <a:buChar char="ü"/>
            </a:pPr>
            <a:r>
              <a:rPr lang="es-ES" sz="2000" dirty="0" smtClean="0">
                <a:latin typeface="Arial" panose="020B0604020202020204" pitchFamily="34" charset="0"/>
                <a:ea typeface="Times New Roman" panose="02020603050405020304" pitchFamily="18" charset="0"/>
                <a:cs typeface="Arial" panose="020B0604020202020204" pitchFamily="34" charset="0"/>
              </a:rPr>
              <a:t>añadir </a:t>
            </a:r>
            <a:r>
              <a:rPr lang="es-ES" sz="2000" dirty="0">
                <a:latin typeface="Arial" panose="020B0604020202020204" pitchFamily="34" charset="0"/>
                <a:ea typeface="Times New Roman" panose="02020603050405020304" pitchFamily="18" charset="0"/>
                <a:cs typeface="Arial" panose="020B0604020202020204" pitchFamily="34" charset="0"/>
              </a:rPr>
              <a:t>responsabilidades a objetos </a:t>
            </a:r>
            <a:r>
              <a:rPr lang="es-ES" sz="2000" dirty="0" smtClean="0">
                <a:latin typeface="Arial" panose="020B0604020202020204" pitchFamily="34" charset="0"/>
                <a:ea typeface="Times New Roman" panose="02020603050405020304" pitchFamily="18" charset="0"/>
                <a:cs typeface="Arial" panose="020B0604020202020204" pitchFamily="34" charset="0"/>
              </a:rPr>
              <a:t>individuales de forma </a:t>
            </a:r>
            <a:r>
              <a:rPr lang="es-ES" sz="2000" dirty="0">
                <a:latin typeface="Arial" panose="020B0604020202020204" pitchFamily="34" charset="0"/>
                <a:ea typeface="Times New Roman" panose="02020603050405020304" pitchFamily="18" charset="0"/>
                <a:cs typeface="Arial" panose="020B0604020202020204" pitchFamily="34" charset="0"/>
              </a:rPr>
              <a:t>dinámica y transparente, es decir, sin afectar a otros objetos.</a:t>
            </a:r>
          </a:p>
          <a:p>
            <a:pPr marL="800100" lvl="1" indent="-342900" algn="just">
              <a:spcBef>
                <a:spcPts val="1200"/>
              </a:spcBef>
              <a:spcAft>
                <a:spcPts val="0"/>
              </a:spcAft>
              <a:buFont typeface="Wingdings" panose="05000000000000000000" pitchFamily="2" charset="2"/>
              <a:buChar char="ü"/>
            </a:pPr>
            <a:r>
              <a:rPr lang="es-ES" sz="2000" dirty="0" smtClean="0">
                <a:latin typeface="Arial" panose="020B0604020202020204" pitchFamily="34" charset="0"/>
                <a:ea typeface="Times New Roman" panose="02020603050405020304" pitchFamily="18" charset="0"/>
                <a:cs typeface="Arial" panose="020B0604020202020204" pitchFamily="34" charset="0"/>
              </a:rPr>
              <a:t>retirar </a:t>
            </a:r>
            <a:r>
              <a:rPr lang="es-ES" sz="2000" dirty="0">
                <a:latin typeface="Arial" panose="020B0604020202020204" pitchFamily="34" charset="0"/>
                <a:ea typeface="Times New Roman" panose="02020603050405020304" pitchFamily="18" charset="0"/>
                <a:cs typeface="Arial" panose="020B0604020202020204" pitchFamily="34" charset="0"/>
              </a:rPr>
              <a:t>responsabilidades de algunos objetos.</a:t>
            </a:r>
          </a:p>
          <a:p>
            <a:pPr marL="800100" lvl="1" indent="-342900" algn="just">
              <a:spcBef>
                <a:spcPts val="1200"/>
              </a:spcBef>
              <a:spcAft>
                <a:spcPts val="800"/>
              </a:spcAft>
              <a:buFont typeface="Wingdings" panose="05000000000000000000" pitchFamily="2" charset="2"/>
              <a:buChar char="ü"/>
            </a:pPr>
            <a:r>
              <a:rPr lang="es-ES" sz="2000" dirty="0">
                <a:latin typeface="Arial" panose="020B0604020202020204" pitchFamily="34" charset="0"/>
                <a:ea typeface="Times New Roman" panose="02020603050405020304" pitchFamily="18" charset="0"/>
                <a:cs typeface="Arial" panose="020B0604020202020204" pitchFamily="34" charset="0"/>
              </a:rPr>
              <a:t>la extensión por subclases es poco práctica. Por ejemplo, un gran número de extensiones independientes son posibles y produciría una explosión de subclases por cada combinación. También cuando la definición de clase puede estar oculta o no disponible para subclases.</a:t>
            </a:r>
          </a:p>
          <a:p>
            <a:pPr>
              <a:spcAft>
                <a:spcPts val="0"/>
              </a:spcAft>
            </a:pPr>
            <a:r>
              <a:rPr lang="es-ES" sz="1200" dirty="0" smtClean="0">
                <a:solidFill>
                  <a:srgbClr val="000000"/>
                </a:solidFill>
                <a:effectLst/>
                <a:latin typeface="Arial" panose="020B0604020202020204" pitchFamily="34" charset="0"/>
                <a:ea typeface="Times New Roman" panose="02020603050405020304" pitchFamily="18" charset="0"/>
              </a:rPr>
              <a:t> </a:t>
            </a:r>
            <a:endParaRPr lang="es-ES" sz="2000"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5690719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32252" y="1029993"/>
            <a:ext cx="10884310" cy="4339650"/>
          </a:xfrm>
          <a:prstGeom prst="rect">
            <a:avLst/>
          </a:prstGeom>
        </p:spPr>
        <p:txBody>
          <a:bodyPr wrap="square">
            <a:spAutoFit/>
          </a:bodyPr>
          <a:lstStyle/>
          <a:p>
            <a:pPr>
              <a:spcAft>
                <a:spcPts val="0"/>
              </a:spcAft>
            </a:pPr>
            <a:endParaRPr lang="es-ES" sz="1000" dirty="0" smtClean="0">
              <a:effectLst/>
              <a:latin typeface="Times New Roman" panose="02020603050405020304" pitchFamily="18" charset="0"/>
              <a:ea typeface="Times New Roman" panose="02020603050405020304" pitchFamily="18" charset="0"/>
            </a:endParaRPr>
          </a:p>
          <a:p>
            <a:r>
              <a:rPr lang="es-ES" sz="2800" dirty="0" smtClean="0">
                <a:solidFill>
                  <a:srgbClr val="C00000"/>
                </a:solidFill>
                <a:latin typeface="Arial" panose="020B0604020202020204" pitchFamily="34" charset="0"/>
                <a:ea typeface="Times New Roman" panose="02020603050405020304" pitchFamily="18" charset="0"/>
                <a:cs typeface="Arial" panose="020B0604020202020204" pitchFamily="34" charset="0"/>
              </a:rPr>
              <a:t>•  Patrones relacionados: </a:t>
            </a:r>
          </a:p>
          <a:p>
            <a:endParaRPr lang="es-ES" sz="2800" dirty="0" smtClean="0">
              <a:solidFill>
                <a:srgbClr val="C00000"/>
              </a:solidFill>
              <a:latin typeface="Arial" panose="020B0604020202020204" pitchFamily="34" charset="0"/>
              <a:ea typeface="Times New Roman" panose="02020603050405020304" pitchFamily="18" charset="0"/>
              <a:cs typeface="Arial" panose="020B0604020202020204" pitchFamily="34" charset="0"/>
            </a:endParaRPr>
          </a:p>
          <a:p>
            <a:pPr marL="800100" lvl="1" indent="-342900" algn="just">
              <a:spcBef>
                <a:spcPts val="1200"/>
              </a:spcBef>
              <a:spcAft>
                <a:spcPts val="0"/>
              </a:spcAft>
              <a:buFont typeface="Wingdings" panose="05000000000000000000" pitchFamily="2" charset="2"/>
              <a:buChar char="ü"/>
            </a:pPr>
            <a:r>
              <a:rPr lang="es-ES" sz="2000" b="1" dirty="0" smtClean="0">
                <a:latin typeface="Arial" panose="020B0604020202020204" pitchFamily="34" charset="0"/>
                <a:ea typeface="Times New Roman" panose="02020603050405020304" pitchFamily="18" charset="0"/>
                <a:cs typeface="Arial" panose="020B0604020202020204" pitchFamily="34" charset="0"/>
              </a:rPr>
              <a:t>Adapter:</a:t>
            </a:r>
            <a:r>
              <a:rPr lang="es-ES" sz="2000" dirty="0" smtClean="0">
                <a:latin typeface="Arial" panose="020B0604020202020204" pitchFamily="34" charset="0"/>
                <a:ea typeface="Times New Roman" panose="02020603050405020304" pitchFamily="18" charset="0"/>
                <a:cs typeface="Arial" panose="020B0604020202020204" pitchFamily="34" charset="0"/>
              </a:rPr>
              <a:t> Un decorador sólo cambia las responsabilidades de un objeto, mientras que un adaptador dará a un objeto una interfaz nueva.</a:t>
            </a:r>
          </a:p>
          <a:p>
            <a:pPr marL="800100" lvl="1" indent="-342900" algn="just">
              <a:spcBef>
                <a:spcPts val="1200"/>
              </a:spcBef>
              <a:spcAft>
                <a:spcPts val="0"/>
              </a:spcAft>
              <a:buFont typeface="Wingdings" panose="05000000000000000000" pitchFamily="2" charset="2"/>
              <a:buChar char="ü"/>
            </a:pPr>
            <a:r>
              <a:rPr lang="es-ES" sz="2000" b="1" dirty="0" smtClean="0">
                <a:latin typeface="Arial" panose="020B0604020202020204" pitchFamily="34" charset="0"/>
                <a:ea typeface="Times New Roman" panose="02020603050405020304" pitchFamily="18" charset="0"/>
                <a:cs typeface="Arial" panose="020B0604020202020204" pitchFamily="34" charset="0"/>
              </a:rPr>
              <a:t>Composite</a:t>
            </a:r>
            <a:r>
              <a:rPr lang="es-ES" sz="2000" dirty="0" smtClean="0">
                <a:latin typeface="Arial" panose="020B0604020202020204" pitchFamily="34" charset="0"/>
                <a:ea typeface="Times New Roman" panose="02020603050405020304" pitchFamily="18" charset="0"/>
                <a:cs typeface="Arial" panose="020B0604020202020204" pitchFamily="34" charset="0"/>
              </a:rPr>
              <a:t>: Un decorador puede ser visto como un composite de un solo componente. Sin embargo, un decorador añade responsabilidades adicionales.</a:t>
            </a:r>
          </a:p>
          <a:p>
            <a:pPr marL="800100" lvl="1" indent="-342900" algn="just">
              <a:spcBef>
                <a:spcPts val="1200"/>
              </a:spcBef>
              <a:spcAft>
                <a:spcPts val="800"/>
              </a:spcAft>
              <a:buFont typeface="Wingdings" panose="05000000000000000000" pitchFamily="2" charset="2"/>
              <a:buChar char="ü"/>
            </a:pPr>
            <a:r>
              <a:rPr lang="es-ES" sz="2000" b="1" dirty="0" smtClean="0">
                <a:latin typeface="Arial" panose="020B0604020202020204" pitchFamily="34" charset="0"/>
                <a:ea typeface="Times New Roman" panose="02020603050405020304" pitchFamily="18" charset="0"/>
                <a:cs typeface="Arial" panose="020B0604020202020204" pitchFamily="34" charset="0"/>
              </a:rPr>
              <a:t>Strategy</a:t>
            </a:r>
            <a:r>
              <a:rPr lang="es-ES" sz="2000" dirty="0" smtClean="0">
                <a:latin typeface="Arial" panose="020B0604020202020204" pitchFamily="34" charset="0"/>
                <a:ea typeface="Times New Roman" panose="02020603050405020304" pitchFamily="18" charset="0"/>
                <a:cs typeface="Arial" panose="020B0604020202020204" pitchFamily="34" charset="0"/>
              </a:rPr>
              <a:t>: Un decorador permite cambiar el envoltorio de un objeto, de modo que los decoradores son transparentes para el componente, mientras que un strategy le permite cambiar el interior; con strategy, el componente conoce las posibles extensiones, teniendo que hacer referencia y mantener las correspondientes estrategias.</a:t>
            </a:r>
            <a:endParaRPr lang="es-ES" sz="2000"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46961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699708" y="139850"/>
            <a:ext cx="7390503" cy="6140142"/>
          </a:xfrm>
          <a:prstGeom prst="rect">
            <a:avLst/>
          </a:prstGeom>
        </p:spPr>
        <p:txBody>
          <a:bodyPr wrap="square">
            <a:spAutoFit/>
          </a:bodyPr>
          <a:lstStyle/>
          <a:p>
            <a:endParaRPr lang="es-ES" sz="3200" b="1" u="sng" dirty="0" smtClean="0">
              <a:solidFill>
                <a:srgbClr val="000000"/>
              </a:solidFill>
              <a:latin typeface="Arial" panose="020B0604020202020204" pitchFamily="34" charset="0"/>
              <a:cs typeface="Arial" panose="020B0604020202020204" pitchFamily="34" charset="0"/>
            </a:endParaRPr>
          </a:p>
          <a:p>
            <a:r>
              <a:rPr lang="es-ES" sz="3200" b="1" u="sng" dirty="0" smtClean="0">
                <a:solidFill>
                  <a:srgbClr val="000000"/>
                </a:solidFill>
                <a:latin typeface="Arial" panose="020B0604020202020204" pitchFamily="34" charset="0"/>
                <a:cs typeface="Arial" panose="020B0604020202020204" pitchFamily="34" charset="0"/>
              </a:rPr>
              <a:t>Descripción del patrón: Decorador</a:t>
            </a:r>
          </a:p>
          <a:p>
            <a:pPr marL="342900" indent="-342900">
              <a:spcBef>
                <a:spcPts val="600"/>
              </a:spcBef>
              <a:buFont typeface="Arial" panose="020B0604020202020204" pitchFamily="34" charset="0"/>
              <a:buChar char="•"/>
            </a:pPr>
            <a:r>
              <a:rPr lang="es-ES" sz="2400" dirty="0" smtClean="0">
                <a:latin typeface="Arial" panose="020B0604020202020204" pitchFamily="34" charset="0"/>
                <a:cs typeface="Arial" panose="020B0604020202020204" pitchFamily="34" charset="0"/>
              </a:rPr>
              <a:t> </a:t>
            </a:r>
            <a:r>
              <a:rPr lang="es-ES" sz="2000" dirty="0" smtClean="0">
                <a:latin typeface="Arial" panose="020B0604020202020204" pitchFamily="34" charset="0"/>
                <a:cs typeface="Arial" panose="020B0604020202020204" pitchFamily="34" charset="0"/>
              </a:rPr>
              <a:t>Nombre y tipo</a:t>
            </a:r>
          </a:p>
          <a:p>
            <a:pPr marL="342900" indent="-342900">
              <a:spcBef>
                <a:spcPts val="600"/>
              </a:spcBef>
              <a:buFont typeface="Arial" panose="020B0604020202020204" pitchFamily="34" charset="0"/>
              <a:buChar char="•"/>
            </a:pPr>
            <a:r>
              <a:rPr lang="es-ES" sz="2000" dirty="0" smtClean="0">
                <a:latin typeface="Arial" panose="020B0604020202020204" pitchFamily="34" charset="0"/>
                <a:cs typeface="Arial" panose="020B0604020202020204" pitchFamily="34" charset="0"/>
              </a:rPr>
              <a:t> Propósito </a:t>
            </a:r>
          </a:p>
          <a:p>
            <a:pPr marL="342900" indent="-342900">
              <a:spcBef>
                <a:spcPts val="600"/>
              </a:spcBef>
              <a:buFont typeface="Arial" panose="020B0604020202020204" pitchFamily="34" charset="0"/>
              <a:buChar char="•"/>
            </a:pPr>
            <a:r>
              <a:rPr lang="es-ES" sz="2000" dirty="0" smtClean="0">
                <a:latin typeface="Arial" panose="020B0604020202020204" pitchFamily="34" charset="0"/>
                <a:cs typeface="Arial" panose="020B0604020202020204" pitchFamily="34" charset="0"/>
              </a:rPr>
              <a:t> Sinónimos </a:t>
            </a:r>
          </a:p>
          <a:p>
            <a:pPr marL="342900" indent="-342900">
              <a:spcBef>
                <a:spcPts val="600"/>
              </a:spcBef>
              <a:buFont typeface="Arial" panose="020B0604020202020204" pitchFamily="34" charset="0"/>
              <a:buChar char="•"/>
            </a:pPr>
            <a:r>
              <a:rPr lang="es-ES" sz="2000" dirty="0" smtClean="0">
                <a:latin typeface="Arial" panose="020B0604020202020204" pitchFamily="34" charset="0"/>
                <a:cs typeface="Arial" panose="020B0604020202020204" pitchFamily="34" charset="0"/>
              </a:rPr>
              <a:t> Motivación</a:t>
            </a:r>
          </a:p>
          <a:p>
            <a:pPr marL="342900" indent="-342900">
              <a:spcBef>
                <a:spcPts val="600"/>
              </a:spcBef>
              <a:buFont typeface="Arial" panose="020B0604020202020204" pitchFamily="34" charset="0"/>
              <a:buChar char="•"/>
            </a:pPr>
            <a:r>
              <a:rPr lang="es-ES" sz="2000" dirty="0" smtClean="0">
                <a:latin typeface="Arial" panose="020B0604020202020204" pitchFamily="34" charset="0"/>
                <a:cs typeface="Arial" panose="020B0604020202020204" pitchFamily="34" charset="0"/>
              </a:rPr>
              <a:t> Aplicabilidad</a:t>
            </a:r>
          </a:p>
          <a:p>
            <a:pPr marL="342900" indent="-342900">
              <a:spcBef>
                <a:spcPts val="600"/>
              </a:spcBef>
              <a:buFont typeface="Arial" panose="020B0604020202020204" pitchFamily="34" charset="0"/>
              <a:buChar char="•"/>
            </a:pPr>
            <a:r>
              <a:rPr lang="es-ES" sz="2000" dirty="0" smtClean="0">
                <a:latin typeface="Arial" panose="020B0604020202020204" pitchFamily="34" charset="0"/>
                <a:cs typeface="Arial" panose="020B0604020202020204" pitchFamily="34" charset="0"/>
              </a:rPr>
              <a:t> Estructura</a:t>
            </a:r>
          </a:p>
          <a:p>
            <a:pPr marL="342900" indent="-342900">
              <a:spcBef>
                <a:spcPts val="600"/>
              </a:spcBef>
              <a:buFont typeface="Arial" panose="020B0604020202020204" pitchFamily="34" charset="0"/>
              <a:buChar char="•"/>
            </a:pPr>
            <a:r>
              <a:rPr lang="es-ES" sz="2000" dirty="0" smtClean="0">
                <a:latin typeface="Arial" panose="020B0604020202020204" pitchFamily="34" charset="0"/>
                <a:cs typeface="Arial" panose="020B0604020202020204" pitchFamily="34" charset="0"/>
              </a:rPr>
              <a:t> Participantes </a:t>
            </a:r>
          </a:p>
          <a:p>
            <a:pPr marL="342900" indent="-342900">
              <a:spcBef>
                <a:spcPts val="600"/>
              </a:spcBef>
              <a:buFont typeface="Arial" panose="020B0604020202020204" pitchFamily="34" charset="0"/>
              <a:buChar char="•"/>
            </a:pPr>
            <a:r>
              <a:rPr lang="es-ES" sz="2000" dirty="0" smtClean="0">
                <a:latin typeface="Arial" panose="020B0604020202020204" pitchFamily="34" charset="0"/>
                <a:cs typeface="Arial" panose="020B0604020202020204" pitchFamily="34" charset="0"/>
              </a:rPr>
              <a:t> Colaboraciones</a:t>
            </a:r>
          </a:p>
          <a:p>
            <a:pPr marL="342900" indent="-342900">
              <a:spcBef>
                <a:spcPts val="600"/>
              </a:spcBef>
              <a:buFont typeface="Arial" panose="020B0604020202020204" pitchFamily="34" charset="0"/>
              <a:buChar char="•"/>
            </a:pPr>
            <a:r>
              <a:rPr lang="es-ES" sz="2000" dirty="0" smtClean="0">
                <a:latin typeface="Arial" panose="020B0604020202020204" pitchFamily="34" charset="0"/>
                <a:cs typeface="Arial" panose="020B0604020202020204" pitchFamily="34" charset="0"/>
              </a:rPr>
              <a:t> Consecuencias</a:t>
            </a:r>
          </a:p>
          <a:p>
            <a:pPr marL="342900" indent="-342900">
              <a:spcBef>
                <a:spcPts val="600"/>
              </a:spcBef>
              <a:buFont typeface="Arial" panose="020B0604020202020204" pitchFamily="34" charset="0"/>
              <a:buChar char="•"/>
            </a:pPr>
            <a:r>
              <a:rPr lang="es-ES" sz="2000" dirty="0" smtClean="0">
                <a:latin typeface="Arial" panose="020B0604020202020204" pitchFamily="34" charset="0"/>
                <a:cs typeface="Arial" panose="020B0604020202020204" pitchFamily="34" charset="0"/>
              </a:rPr>
              <a:t> Implementación</a:t>
            </a:r>
          </a:p>
          <a:p>
            <a:pPr marL="342900" indent="-342900">
              <a:spcBef>
                <a:spcPts val="600"/>
              </a:spcBef>
              <a:buFont typeface="Arial" panose="020B0604020202020204" pitchFamily="34" charset="0"/>
              <a:buChar char="•"/>
            </a:pPr>
            <a:r>
              <a:rPr lang="es-ES" sz="2000" dirty="0" smtClean="0">
                <a:latin typeface="Arial" panose="020B0604020202020204" pitchFamily="34" charset="0"/>
                <a:cs typeface="Arial" panose="020B0604020202020204" pitchFamily="34" charset="0"/>
              </a:rPr>
              <a:t> Código de ejemplo </a:t>
            </a:r>
          </a:p>
          <a:p>
            <a:pPr marL="342900" indent="-342900">
              <a:spcBef>
                <a:spcPts val="600"/>
              </a:spcBef>
              <a:buFont typeface="Arial" panose="020B0604020202020204" pitchFamily="34" charset="0"/>
              <a:buChar char="•"/>
            </a:pPr>
            <a:r>
              <a:rPr lang="es-ES" sz="2000" dirty="0" smtClean="0">
                <a:latin typeface="Arial" panose="020B0604020202020204" pitchFamily="34" charset="0"/>
                <a:cs typeface="Arial" panose="020B0604020202020204" pitchFamily="34" charset="0"/>
              </a:rPr>
              <a:t> Usos conocidos</a:t>
            </a:r>
          </a:p>
          <a:p>
            <a:pPr marL="342900" indent="-342900">
              <a:spcBef>
                <a:spcPts val="600"/>
              </a:spcBef>
              <a:buFont typeface="Arial" panose="020B0604020202020204" pitchFamily="34" charset="0"/>
              <a:buChar char="•"/>
            </a:pPr>
            <a:r>
              <a:rPr lang="es-ES" sz="2000" dirty="0" smtClean="0">
                <a:latin typeface="Arial" panose="020B0604020202020204" pitchFamily="34" charset="0"/>
                <a:cs typeface="Arial" panose="020B0604020202020204" pitchFamily="34" charset="0"/>
              </a:rPr>
              <a:t> Patrones relacionados </a:t>
            </a:r>
            <a:endParaRPr lang="es-E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74871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892885" y="1624405"/>
            <a:ext cx="10650070" cy="3293209"/>
          </a:xfrm>
          <a:prstGeom prst="rect">
            <a:avLst/>
          </a:prstGeom>
        </p:spPr>
        <p:txBody>
          <a:bodyPr wrap="square">
            <a:spAutoFit/>
          </a:bodyPr>
          <a:lstStyle/>
          <a:p>
            <a:pPr>
              <a:spcAft>
                <a:spcPts val="0"/>
              </a:spcAft>
            </a:pPr>
            <a:r>
              <a:rPr lang="es-ES" sz="2800" dirty="0" smtClean="0">
                <a:solidFill>
                  <a:srgbClr val="C00000"/>
                </a:solidFill>
                <a:effectLst/>
                <a:latin typeface="Arial" panose="020B0604020202020204" pitchFamily="34" charset="0"/>
                <a:ea typeface="Times New Roman" panose="02020603050405020304" pitchFamily="18" charset="0"/>
              </a:rPr>
              <a:t>•  </a:t>
            </a:r>
            <a:r>
              <a:rPr lang="es-ES" sz="2800" b="1" dirty="0" smtClean="0">
                <a:solidFill>
                  <a:srgbClr val="C00000"/>
                </a:solidFill>
                <a:effectLst/>
                <a:latin typeface="Arial" panose="020B0604020202020204" pitchFamily="34" charset="0"/>
                <a:ea typeface="Times New Roman" panose="02020603050405020304" pitchFamily="18" charset="0"/>
              </a:rPr>
              <a:t>Nombre y tipo:</a:t>
            </a:r>
            <a:r>
              <a:rPr lang="es-ES" sz="2800" dirty="0" smtClean="0">
                <a:solidFill>
                  <a:srgbClr val="C00000"/>
                </a:solidFill>
                <a:effectLst/>
                <a:latin typeface="Arial" panose="020B0604020202020204" pitchFamily="34" charset="0"/>
                <a:ea typeface="Times New Roman" panose="02020603050405020304" pitchFamily="18" charset="0"/>
              </a:rPr>
              <a:t> </a:t>
            </a:r>
            <a:r>
              <a:rPr lang="es-ES" sz="2000" dirty="0" smtClean="0">
                <a:effectLst/>
                <a:latin typeface="Arial" panose="020B0604020202020204" pitchFamily="34" charset="0"/>
                <a:ea typeface="Times New Roman" panose="02020603050405020304" pitchFamily="18" charset="0"/>
              </a:rPr>
              <a:t>Decorator, es de tipo Estructural y afecta al ámbito de Objetos.</a:t>
            </a:r>
          </a:p>
          <a:p>
            <a:pPr>
              <a:spcAft>
                <a:spcPts val="0"/>
              </a:spcAft>
            </a:pPr>
            <a:endParaRPr lang="es-ES" sz="1200" dirty="0" smtClean="0">
              <a:effectLst/>
              <a:latin typeface="Times New Roman" panose="02020603050405020304" pitchFamily="18" charset="0"/>
              <a:ea typeface="Times New Roman" panose="02020603050405020304" pitchFamily="18" charset="0"/>
            </a:endParaRPr>
          </a:p>
          <a:p>
            <a:pPr>
              <a:spcAft>
                <a:spcPts val="0"/>
              </a:spcAft>
            </a:pPr>
            <a:r>
              <a:rPr lang="es-ES" dirty="0" smtClean="0">
                <a:solidFill>
                  <a:srgbClr val="000000"/>
                </a:solidFill>
                <a:effectLst/>
                <a:latin typeface="Arial" panose="020B0604020202020204" pitchFamily="34" charset="0"/>
                <a:ea typeface="Times New Roman" panose="02020603050405020304" pitchFamily="18" charset="0"/>
              </a:rPr>
              <a:t> </a:t>
            </a:r>
          </a:p>
          <a:p>
            <a:pPr>
              <a:spcAft>
                <a:spcPts val="0"/>
              </a:spcAft>
            </a:pPr>
            <a:endParaRPr lang="es-ES" sz="1200" dirty="0" smtClean="0">
              <a:effectLst/>
              <a:latin typeface="Times New Roman" panose="02020603050405020304" pitchFamily="18" charset="0"/>
              <a:ea typeface="Times New Roman" panose="02020603050405020304" pitchFamily="18" charset="0"/>
            </a:endParaRPr>
          </a:p>
          <a:p>
            <a:pPr>
              <a:spcAft>
                <a:spcPts val="0"/>
              </a:spcAft>
            </a:pPr>
            <a:r>
              <a:rPr lang="es-ES" sz="2800" dirty="0" smtClean="0">
                <a:solidFill>
                  <a:srgbClr val="C00000"/>
                </a:solidFill>
                <a:effectLst/>
                <a:latin typeface="Arial" panose="020B0604020202020204" pitchFamily="34" charset="0"/>
                <a:ea typeface="Times New Roman" panose="02020603050405020304" pitchFamily="18" charset="0"/>
              </a:rPr>
              <a:t>•  </a:t>
            </a:r>
            <a:r>
              <a:rPr lang="es-ES" sz="2800" b="1" dirty="0" smtClean="0">
                <a:solidFill>
                  <a:srgbClr val="C00000"/>
                </a:solidFill>
                <a:effectLst/>
                <a:latin typeface="Arial" panose="020B0604020202020204" pitchFamily="34" charset="0"/>
                <a:ea typeface="Times New Roman" panose="02020603050405020304" pitchFamily="18" charset="0"/>
              </a:rPr>
              <a:t>Propósito: </a:t>
            </a:r>
            <a:r>
              <a:rPr lang="es-ES" sz="2000" dirty="0" smtClean="0">
                <a:effectLst/>
                <a:latin typeface="Arial" panose="020B0604020202020204" pitchFamily="34" charset="0"/>
                <a:ea typeface="Times New Roman" panose="02020603050405020304" pitchFamily="18" charset="0"/>
              </a:rPr>
              <a:t>Extender la funcionalidad de un objeto en forma dinámica mediante composición, proporcionando una alternativa flexible a la creación de subclases. Es decir, nos permite decorar objetos para darles más funcionalidad de la que tienen en un principio.</a:t>
            </a:r>
          </a:p>
          <a:p>
            <a:pPr>
              <a:spcAft>
                <a:spcPts val="0"/>
              </a:spcAft>
            </a:pPr>
            <a:endParaRPr lang="es-ES" sz="1200" dirty="0" smtClean="0">
              <a:effectLst/>
              <a:latin typeface="Times New Roman" panose="02020603050405020304" pitchFamily="18" charset="0"/>
              <a:ea typeface="Times New Roman" panose="02020603050405020304" pitchFamily="18" charset="0"/>
            </a:endParaRPr>
          </a:p>
          <a:p>
            <a:pPr>
              <a:spcAft>
                <a:spcPts val="0"/>
              </a:spcAft>
            </a:pPr>
            <a:r>
              <a:rPr lang="es-ES" b="1" dirty="0" smtClean="0">
                <a:solidFill>
                  <a:srgbClr val="C20022"/>
                </a:solidFill>
                <a:effectLst/>
                <a:latin typeface="Arial" panose="020B0604020202020204" pitchFamily="34" charset="0"/>
                <a:ea typeface="Times New Roman" panose="02020603050405020304" pitchFamily="18" charset="0"/>
              </a:rPr>
              <a:t> </a:t>
            </a:r>
          </a:p>
          <a:p>
            <a:pPr>
              <a:spcAft>
                <a:spcPts val="0"/>
              </a:spcAft>
            </a:pPr>
            <a:endParaRPr lang="es-ES" sz="1200" dirty="0" smtClean="0">
              <a:effectLst/>
              <a:latin typeface="Times New Roman" panose="02020603050405020304" pitchFamily="18" charset="0"/>
              <a:ea typeface="Times New Roman" panose="02020603050405020304" pitchFamily="18" charset="0"/>
            </a:endParaRPr>
          </a:p>
          <a:p>
            <a:pPr>
              <a:spcAft>
                <a:spcPts val="0"/>
              </a:spcAft>
            </a:pPr>
            <a:r>
              <a:rPr lang="es-ES" sz="2800" b="1" dirty="0" smtClean="0">
                <a:solidFill>
                  <a:srgbClr val="C20022"/>
                </a:solidFill>
                <a:effectLst/>
                <a:latin typeface="Arial" panose="020B0604020202020204" pitchFamily="34" charset="0"/>
                <a:ea typeface="Times New Roman" panose="02020603050405020304" pitchFamily="18" charset="0"/>
              </a:rPr>
              <a:t>•  Sinónimos:</a:t>
            </a:r>
            <a:r>
              <a:rPr lang="es-ES" sz="2800" dirty="0" smtClean="0">
                <a:solidFill>
                  <a:srgbClr val="000000"/>
                </a:solidFill>
                <a:effectLst/>
                <a:latin typeface="Arial" panose="020B0604020202020204" pitchFamily="34" charset="0"/>
                <a:ea typeface="Times New Roman" panose="02020603050405020304" pitchFamily="18" charset="0"/>
              </a:rPr>
              <a:t> </a:t>
            </a:r>
            <a:r>
              <a:rPr lang="es-ES" sz="2000" dirty="0" smtClean="0">
                <a:solidFill>
                  <a:srgbClr val="000000"/>
                </a:solidFill>
                <a:effectLst/>
                <a:latin typeface="Arial" panose="020B0604020202020204" pitchFamily="34" charset="0"/>
                <a:ea typeface="Times New Roman" panose="02020603050405020304" pitchFamily="18" charset="0"/>
              </a:rPr>
              <a:t>Decorador, Wrapper.</a:t>
            </a:r>
            <a:endParaRPr lang="es-E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06572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39849" y="2731332"/>
            <a:ext cx="184731"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7" name="Rectángulo 6"/>
          <p:cNvSpPr/>
          <p:nvPr/>
        </p:nvSpPr>
        <p:spPr>
          <a:xfrm>
            <a:off x="324580" y="560907"/>
            <a:ext cx="11542955" cy="5917004"/>
          </a:xfrm>
          <a:prstGeom prst="rect">
            <a:avLst/>
          </a:prstGeom>
        </p:spPr>
        <p:txBody>
          <a:bodyPr wrap="square">
            <a:spAutoFit/>
          </a:bodyPr>
          <a:lstStyle/>
          <a:p>
            <a:pPr lvl="0" eaLnBrk="0" fontAlgn="base" hangingPunct="0">
              <a:spcBef>
                <a:spcPct val="0"/>
              </a:spcBef>
              <a:spcAft>
                <a:spcPct val="0"/>
              </a:spcAft>
            </a:pPr>
            <a:r>
              <a:rPr kumimoji="0" lang="es-ES" altLang="es-ES" sz="2800" b="0" i="0" u="none" strike="noStrike" cap="none" normalizeH="0" baseline="0" dirty="0" smtClean="0">
                <a:ln>
                  <a:noFill/>
                </a:ln>
                <a:solidFill>
                  <a:srgbClr val="C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s-ES" altLang="es-ES" sz="2800" b="1" i="0" u="none" strike="noStrike" cap="none" normalizeH="0" baseline="0" dirty="0" smtClean="0">
                <a:ln>
                  <a:noFill/>
                </a:ln>
                <a:solidFill>
                  <a:srgbClr val="C00000"/>
                </a:solidFill>
                <a:effectLst/>
                <a:latin typeface="Arial" panose="020B0604020202020204" pitchFamily="34" charset="0"/>
                <a:ea typeface="Times New Roman" panose="02020603050405020304" pitchFamily="18" charset="0"/>
                <a:cs typeface="Arial" panose="020B0604020202020204" pitchFamily="34" charset="0"/>
              </a:rPr>
              <a:t>Motivación: </a:t>
            </a:r>
            <a:r>
              <a:rPr kumimoji="0" lang="es-ES" altLang="es-ES"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 veces es necesario añadir responsabilidades a objetos individuales, no a una clase entera. </a:t>
            </a:r>
          </a:p>
          <a:p>
            <a:pPr lvl="0" eaLnBrk="0" fontAlgn="base" hangingPunct="0">
              <a:spcBef>
                <a:spcPct val="0"/>
              </a:spcBef>
              <a:spcAft>
                <a:spcPct val="0"/>
              </a:spcAft>
            </a:pPr>
            <a:endParaRPr lang="es-ES" altLang="es-ES" sz="2000" dirty="0">
              <a:latin typeface="Arial" panose="020B0604020202020204" pitchFamily="34" charset="0"/>
              <a:ea typeface="Times New Roman" panose="02020603050405020304" pitchFamily="18" charset="0"/>
              <a:cs typeface="Arial" panose="020B0604020202020204" pitchFamily="34" charset="0"/>
            </a:endParaRPr>
          </a:p>
          <a:p>
            <a:pPr lvl="0" eaLnBrk="0" fontAlgn="base" hangingPunct="0">
              <a:spcBef>
                <a:spcPct val="0"/>
              </a:spcBef>
              <a:spcAft>
                <a:spcPct val="0"/>
              </a:spcAft>
            </a:pPr>
            <a:r>
              <a:rPr kumimoji="0" lang="es-ES" altLang="es-ES"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Por ejemplo, cuando un conjunto de herramientas de interfaz gráfica de usuario debe permitir agregar propiedades a cualquier componente. Una forma de añadir responsabilidades sería con la herencia, pero es poco flexible.</a:t>
            </a:r>
          </a:p>
          <a:p>
            <a:pPr lvl="0" eaLnBrk="0" fontAlgn="base" hangingPunct="0">
              <a:spcBef>
                <a:spcPct val="0"/>
              </a:spcBef>
              <a:spcAft>
                <a:spcPct val="0"/>
              </a:spcAft>
            </a:pPr>
            <a:endParaRPr kumimoji="0" lang="es-ES" altLang="es-E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lvl="0" eaLnBrk="0" fontAlgn="base" hangingPunct="0">
              <a:spcBef>
                <a:spcPct val="0"/>
              </a:spcBef>
              <a:spcAft>
                <a:spcPct val="0"/>
              </a:spcAft>
            </a:pPr>
            <a:r>
              <a:rPr kumimoji="0" lang="es-ES" altLang="es-ES"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En nuestro caso, disponemos de una herramienta para crear interfaces gráﬁcas, que permite añadir funcionalidades como bordes o barras de desplazamiento a cualquier componente de la interfaz.</a:t>
            </a:r>
          </a:p>
          <a:p>
            <a:pPr lvl="0" eaLnBrk="0" fontAlgn="base" hangingPunct="0">
              <a:spcBef>
                <a:spcPct val="0"/>
              </a:spcBef>
              <a:spcAft>
                <a:spcPct val="0"/>
              </a:spcAft>
              <a:buFontTx/>
              <a:buChar char="•"/>
            </a:pPr>
            <a:endParaRPr kumimoji="0" lang="es-ES" altLang="es-ES"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lvl="0" eaLnBrk="0" fontAlgn="base" hangingPunct="0">
              <a:spcBef>
                <a:spcPct val="0"/>
              </a:spcBef>
              <a:spcAft>
                <a:spcPct val="0"/>
              </a:spcAft>
            </a:pPr>
            <a:r>
              <a:rPr kumimoji="0" lang="es-ES" altLang="es-ES"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Una posible solución sería utilizar la herencia para extender las responsabilidades de la clase. Si optamos por esta solución, estaríamos haciendo un diseño inflexible (estático), ya que el cliente no puede controlar cuándo y cómo decorar el componente con esa propiedad.</a:t>
            </a:r>
          </a:p>
          <a:p>
            <a:pPr lvl="0" eaLnBrk="0" fontAlgn="base" hangingPunct="0">
              <a:spcBef>
                <a:spcPct val="0"/>
              </a:spcBef>
              <a:spcAft>
                <a:spcPct val="0"/>
              </a:spcAft>
              <a:buFontTx/>
              <a:buChar char="•"/>
            </a:pPr>
            <a:endParaRPr lang="es-ES" altLang="es-ES" sz="2000" dirty="0" smtClean="0">
              <a:latin typeface="Arial" panose="020B0604020202020204" pitchFamily="34" charset="0"/>
              <a:ea typeface="Times New Roman" panose="02020603050405020304" pitchFamily="18" charset="0"/>
              <a:cs typeface="Arial" panose="020B0604020202020204" pitchFamily="34" charset="0"/>
            </a:endParaRPr>
          </a:p>
          <a:p>
            <a:pPr eaLnBrk="0" fontAlgn="base" hangingPunct="0">
              <a:spcBef>
                <a:spcPct val="0"/>
              </a:spcBef>
              <a:spcAft>
                <a:spcPct val="0"/>
              </a:spcAft>
            </a:pPr>
            <a:r>
              <a:rPr kumimoji="0" lang="es-ES" altLang="es-ES"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La solución está en encapsular dentro de otro objeto, llamado Decorador, las nuevas responsabilidades. El decorador redirige las peticiones al componente y, además, puede realizar acciones adicionales antes y después de la redirección. De este modo, se pueden añadir decoradores con cualidades añadidas recursivamente.</a:t>
            </a:r>
            <a:endParaRPr kumimoji="0" lang="es-ES" altLang="es-ES" sz="105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6893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56217" y="1086521"/>
            <a:ext cx="11327803" cy="4216539"/>
          </a:xfrm>
          <a:prstGeom prst="rect">
            <a:avLst/>
          </a:prstGeom>
        </p:spPr>
        <p:txBody>
          <a:bodyPr wrap="square">
            <a:spAutoFit/>
          </a:bodyPr>
          <a:lstStyle/>
          <a:p>
            <a:pPr>
              <a:spcAft>
                <a:spcPts val="0"/>
              </a:spcAft>
            </a:pPr>
            <a:r>
              <a:rPr lang="es-ES" sz="2800" b="1" dirty="0">
                <a:solidFill>
                  <a:srgbClr val="C00000"/>
                </a:solidFill>
                <a:latin typeface="Arial" panose="020B0604020202020204" pitchFamily="34" charset="0"/>
                <a:ea typeface="Times New Roman" panose="02020603050405020304" pitchFamily="18" charset="0"/>
              </a:rPr>
              <a:t>•  </a:t>
            </a:r>
            <a:r>
              <a:rPr lang="es-ES" sz="2800" b="1" dirty="0" smtClean="0">
                <a:solidFill>
                  <a:srgbClr val="C00000"/>
                </a:solidFill>
                <a:latin typeface="Arial" panose="020B0604020202020204" pitchFamily="34" charset="0"/>
                <a:ea typeface="Times New Roman" panose="02020603050405020304" pitchFamily="18" charset="0"/>
              </a:rPr>
              <a:t>Aplicabilidad:</a:t>
            </a:r>
          </a:p>
          <a:p>
            <a:pPr>
              <a:spcAft>
                <a:spcPts val="0"/>
              </a:spcAft>
            </a:pPr>
            <a:endParaRPr lang="es-ES" sz="2000" b="1" dirty="0">
              <a:solidFill>
                <a:srgbClr val="C00000"/>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Wingdings" panose="05000000000000000000" pitchFamily="2" charset="2"/>
              <a:buChar char="ü"/>
              <a:tabLst>
                <a:tab pos="457200" algn="l"/>
              </a:tabLst>
            </a:pPr>
            <a:r>
              <a:rPr lang="es-ES" sz="2000" dirty="0" smtClean="0">
                <a:effectLst/>
                <a:latin typeface="Arial" panose="020B0604020202020204" pitchFamily="34" charset="0"/>
                <a:ea typeface="Times New Roman" panose="02020603050405020304" pitchFamily="18" charset="0"/>
                <a:cs typeface="Arial" panose="020B0604020202020204" pitchFamily="34" charset="0"/>
              </a:rPr>
              <a:t>Añadir responsabilidades a objetos individuales de forma dinámica y transparente.</a:t>
            </a:r>
          </a:p>
          <a:p>
            <a:pPr lvl="0">
              <a:spcAft>
                <a:spcPts val="0"/>
              </a:spcAft>
              <a:buSzPts val="1000"/>
              <a:tabLst>
                <a:tab pos="457200" algn="l"/>
              </a:tabLst>
            </a:pPr>
            <a:endParaRPr lang="es-ES" sz="2000" dirty="0" smtClean="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Wingdings" panose="05000000000000000000" pitchFamily="2" charset="2"/>
              <a:buChar char="ü"/>
              <a:tabLst>
                <a:tab pos="457200" algn="l"/>
              </a:tabLst>
            </a:pPr>
            <a:r>
              <a:rPr lang="es-ES" sz="2000" dirty="0" smtClean="0">
                <a:effectLst/>
                <a:latin typeface="Arial" panose="020B0604020202020204" pitchFamily="34" charset="0"/>
                <a:ea typeface="Times New Roman" panose="02020603050405020304" pitchFamily="18" charset="0"/>
                <a:cs typeface="Arial" panose="020B0604020202020204" pitchFamily="34" charset="0"/>
              </a:rPr>
              <a:t>Responsabilidades de un objeto pueden ser retiradas.</a:t>
            </a:r>
          </a:p>
          <a:p>
            <a:pPr lvl="0">
              <a:spcAft>
                <a:spcPts val="0"/>
              </a:spcAft>
              <a:buSzPts val="1000"/>
              <a:tabLst>
                <a:tab pos="457200" algn="l"/>
              </a:tabLst>
            </a:pPr>
            <a:endParaRPr lang="es-ES" sz="2000" dirty="0" smtClean="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Wingdings" panose="05000000000000000000" pitchFamily="2" charset="2"/>
              <a:buChar char="ü"/>
              <a:tabLst>
                <a:tab pos="457200" algn="l"/>
              </a:tabLst>
            </a:pPr>
            <a:r>
              <a:rPr lang="es-ES" sz="2000" dirty="0" smtClean="0">
                <a:effectLst/>
                <a:latin typeface="Arial" panose="020B0604020202020204" pitchFamily="34" charset="0"/>
                <a:ea typeface="Times New Roman" panose="02020603050405020304" pitchFamily="18" charset="0"/>
                <a:cs typeface="Arial" panose="020B0604020202020204" pitchFamily="34" charset="0"/>
              </a:rPr>
              <a:t>Cuando la extensión mediante la herencia no es viable.</a:t>
            </a:r>
          </a:p>
          <a:p>
            <a:pPr lvl="0">
              <a:spcAft>
                <a:spcPts val="0"/>
              </a:spcAft>
              <a:buSzPts val="1000"/>
              <a:tabLst>
                <a:tab pos="457200" algn="l"/>
              </a:tabLst>
            </a:pPr>
            <a:endParaRPr lang="es-ES" sz="2000" dirty="0" smtClean="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Wingdings" panose="05000000000000000000" pitchFamily="2" charset="2"/>
              <a:buChar char="ü"/>
              <a:tabLst>
                <a:tab pos="457200" algn="l"/>
              </a:tabLst>
            </a:pPr>
            <a:r>
              <a:rPr lang="es-ES" sz="2000" dirty="0" smtClean="0">
                <a:effectLst/>
                <a:latin typeface="Arial" panose="020B0604020202020204" pitchFamily="34" charset="0"/>
                <a:ea typeface="Times New Roman" panose="02020603050405020304" pitchFamily="18" charset="0"/>
                <a:cs typeface="Arial" panose="020B0604020202020204" pitchFamily="34" charset="0"/>
              </a:rPr>
              <a:t>Hay una necesidad de extender la funcionalidad de una clase, pero no hay razones para extenderlo a través de la herencia.</a:t>
            </a:r>
          </a:p>
          <a:p>
            <a:pPr lvl="0">
              <a:spcAft>
                <a:spcPts val="0"/>
              </a:spcAft>
              <a:buSzPts val="1000"/>
              <a:tabLst>
                <a:tab pos="457200" algn="l"/>
              </a:tabLst>
            </a:pPr>
            <a:endParaRPr lang="es-ES" sz="2000" dirty="0" smtClean="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Wingdings" panose="05000000000000000000" pitchFamily="2" charset="2"/>
              <a:buChar char="ü"/>
              <a:tabLst>
                <a:tab pos="457200" algn="l"/>
              </a:tabLst>
            </a:pPr>
            <a:r>
              <a:rPr lang="es-ES" sz="2000" dirty="0" smtClean="0">
                <a:effectLst/>
                <a:latin typeface="Arial" panose="020B0604020202020204" pitchFamily="34" charset="0"/>
                <a:ea typeface="Times New Roman" panose="02020603050405020304" pitchFamily="18" charset="0"/>
                <a:cs typeface="Arial" panose="020B0604020202020204" pitchFamily="34" charset="0"/>
              </a:rPr>
              <a:t>Existe la necesidad de extender dinámicamente la funcionalidad de un objeto y quizás quitar la funcionalidad extendida.</a:t>
            </a:r>
            <a:endParaRPr lang="es-ES" sz="20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809635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 de texto 1"/>
          <p:cNvSpPr txBox="1">
            <a:spLocks noChangeArrowheads="1"/>
          </p:cNvSpPr>
          <p:nvPr/>
        </p:nvSpPr>
        <p:spPr bwMode="auto">
          <a:xfrm>
            <a:off x="2694175" y="6368527"/>
            <a:ext cx="6470650" cy="1846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200" b="0" i="1" u="none" strike="noStrike" cap="none" normalizeH="0" baseline="0" dirty="0" smtClean="0">
                <a:ln>
                  <a:noFill/>
                </a:ln>
                <a:solidFill>
                  <a:srgbClr val="1F497D"/>
                </a:solidFill>
                <a:effectLst/>
                <a:latin typeface="Arial" panose="020B0604020202020204" pitchFamily="34" charset="0"/>
                <a:ea typeface="Times New Roman" panose="02020603050405020304" pitchFamily="18" charset="0"/>
              </a:rPr>
              <a:t>Ilustración 1: Estructura patrón Decorador.</a:t>
            </a:r>
            <a:endParaRPr kumimoji="0" lang="es-ES" altLang="es-ES" sz="1200" b="0" i="0" u="none" strike="noStrike" cap="none" normalizeH="0" baseline="0" dirty="0" smtClean="0">
              <a:ln>
                <a:noFill/>
              </a:ln>
              <a:solidFill>
                <a:schemeClr val="tx1"/>
              </a:solidFill>
              <a:effectLst/>
              <a:latin typeface="Arial" panose="020B0604020202020204" pitchFamily="34" charset="0"/>
            </a:endParaRPr>
          </a:p>
        </p:txBody>
      </p:sp>
      <p:pic>
        <p:nvPicPr>
          <p:cNvPr id="6" name="Imagen 5"/>
          <p:cNvPicPr>
            <a:picLocks noChangeAspect="1"/>
          </p:cNvPicPr>
          <p:nvPr/>
        </p:nvPicPr>
        <p:blipFill>
          <a:blip r:embed="rId2"/>
          <a:stretch>
            <a:fillRect/>
          </a:stretch>
        </p:blipFill>
        <p:spPr>
          <a:xfrm>
            <a:off x="1121994" y="753035"/>
            <a:ext cx="10980358" cy="5502062"/>
          </a:xfrm>
          <a:prstGeom prst="rect">
            <a:avLst/>
          </a:prstGeom>
        </p:spPr>
      </p:pic>
      <p:sp>
        <p:nvSpPr>
          <p:cNvPr id="7" name="Rectángulo 6"/>
          <p:cNvSpPr/>
          <p:nvPr/>
        </p:nvSpPr>
        <p:spPr>
          <a:xfrm>
            <a:off x="471330" y="377995"/>
            <a:ext cx="2526654" cy="523220"/>
          </a:xfrm>
          <a:prstGeom prst="rect">
            <a:avLst/>
          </a:prstGeom>
        </p:spPr>
        <p:txBody>
          <a:bodyPr wrap="none">
            <a:spAutoFit/>
          </a:bodyPr>
          <a:lstStyle/>
          <a:p>
            <a:r>
              <a:rPr kumimoji="0" lang="es-ES" altLang="es-ES" sz="2800" b="0" i="0" u="none" strike="noStrike" cap="none" normalizeH="0" baseline="0" dirty="0" smtClean="0">
                <a:ln>
                  <a:noFill/>
                </a:ln>
                <a:solidFill>
                  <a:srgbClr val="C00000"/>
                </a:solidFill>
                <a:effectLst/>
                <a:latin typeface="Arial" panose="020B0604020202020204" pitchFamily="34" charset="0"/>
                <a:ea typeface="Times New Roman" panose="02020603050405020304" pitchFamily="18" charset="0"/>
                <a:cs typeface="Arial" panose="020B0604020202020204" pitchFamily="34" charset="0"/>
              </a:rPr>
              <a:t>•  </a:t>
            </a:r>
            <a:r>
              <a:rPr lang="es-ES" altLang="es-ES" sz="2800" b="1" dirty="0" smtClean="0">
                <a:solidFill>
                  <a:srgbClr val="C00000"/>
                </a:solidFill>
                <a:latin typeface="Arial" panose="020B0604020202020204" pitchFamily="34" charset="0"/>
                <a:ea typeface="Times New Roman" panose="02020603050405020304" pitchFamily="18" charset="0"/>
                <a:cs typeface="Arial" panose="020B0604020202020204" pitchFamily="34" charset="0"/>
              </a:rPr>
              <a:t>Estructura</a:t>
            </a:r>
            <a:r>
              <a:rPr kumimoji="0" lang="es-ES" altLang="es-ES" sz="2800" b="1" i="0" u="none" strike="noStrike" cap="none" normalizeH="0" baseline="0" dirty="0" smtClean="0">
                <a:ln>
                  <a:noFill/>
                </a:ln>
                <a:solidFill>
                  <a:srgbClr val="C00000"/>
                </a:solidFill>
                <a:effectLst/>
                <a:latin typeface="Arial" panose="020B0604020202020204" pitchFamily="34" charset="0"/>
                <a:ea typeface="Times New Roman" panose="02020603050405020304" pitchFamily="18" charset="0"/>
                <a:cs typeface="Arial" panose="020B0604020202020204" pitchFamily="34" charset="0"/>
              </a:rPr>
              <a:t>: </a:t>
            </a:r>
            <a:endParaRPr lang="es-ES" sz="2800" dirty="0"/>
          </a:p>
        </p:txBody>
      </p:sp>
    </p:spTree>
    <p:extLst>
      <p:ext uri="{BB962C8B-B14F-4D97-AF65-F5344CB8AC3E}">
        <p14:creationId xmlns:p14="http://schemas.microsoft.com/office/powerpoint/2010/main" val="1297491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secuencia decorador"/>
          <p:cNvPicPr/>
          <p:nvPr/>
        </p:nvPicPr>
        <p:blipFill>
          <a:blip r:embed="rId2">
            <a:extLst>
              <a:ext uri="{28A0092B-C50C-407E-A947-70E740481C1C}">
                <a14:useLocalDpi xmlns:a14="http://schemas.microsoft.com/office/drawing/2010/main" val="0"/>
              </a:ext>
            </a:extLst>
          </a:blip>
          <a:srcRect/>
          <a:stretch>
            <a:fillRect/>
          </a:stretch>
        </p:blipFill>
        <p:spPr bwMode="auto">
          <a:xfrm>
            <a:off x="1065008" y="516366"/>
            <a:ext cx="10962042" cy="5755341"/>
          </a:xfrm>
          <a:prstGeom prst="rect">
            <a:avLst/>
          </a:prstGeom>
          <a:noFill/>
          <a:ln>
            <a:noFill/>
          </a:ln>
        </p:spPr>
      </p:pic>
      <p:sp>
        <p:nvSpPr>
          <p:cNvPr id="5" name="Cuadro de texto 1"/>
          <p:cNvSpPr txBox="1">
            <a:spLocks noChangeArrowheads="1"/>
          </p:cNvSpPr>
          <p:nvPr/>
        </p:nvSpPr>
        <p:spPr bwMode="auto">
          <a:xfrm>
            <a:off x="2694175" y="6368527"/>
            <a:ext cx="6470650" cy="1846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S" sz="1200" b="0" i="1" u="none" strike="noStrike" cap="none" normalizeH="0" baseline="0" dirty="0" smtClean="0">
                <a:ln>
                  <a:noFill/>
                </a:ln>
                <a:solidFill>
                  <a:srgbClr val="1F497D"/>
                </a:solidFill>
                <a:effectLst/>
                <a:latin typeface="Arial" panose="020B0604020202020204" pitchFamily="34" charset="0"/>
                <a:ea typeface="Times New Roman" panose="02020603050405020304" pitchFamily="18" charset="0"/>
              </a:rPr>
              <a:t>Ilustración 2: Diagrama de secuencia.</a:t>
            </a:r>
            <a:endParaRPr kumimoji="0" lang="es-ES" altLang="es-E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8746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70156" y="537883"/>
            <a:ext cx="11177195" cy="3293209"/>
          </a:xfrm>
          <a:prstGeom prst="rect">
            <a:avLst/>
          </a:prstGeom>
        </p:spPr>
        <p:txBody>
          <a:bodyPr wrap="square">
            <a:spAutoFit/>
          </a:bodyPr>
          <a:lstStyle/>
          <a:p>
            <a:pPr>
              <a:spcAft>
                <a:spcPts val="0"/>
              </a:spcAft>
            </a:pPr>
            <a:r>
              <a:rPr lang="es-ES" sz="2800" dirty="0">
                <a:solidFill>
                  <a:srgbClr val="C00000"/>
                </a:solidFill>
                <a:latin typeface="Arial" panose="020B0604020202020204" pitchFamily="34" charset="0"/>
                <a:ea typeface="Times New Roman" panose="02020603050405020304" pitchFamily="18" charset="0"/>
                <a:cs typeface="Arial" panose="020B0604020202020204" pitchFamily="34" charset="0"/>
              </a:rPr>
              <a:t>•  </a:t>
            </a:r>
            <a:r>
              <a:rPr lang="es-ES" sz="2800" dirty="0" smtClean="0">
                <a:solidFill>
                  <a:srgbClr val="C00000"/>
                </a:solidFill>
                <a:latin typeface="Arial" panose="020B0604020202020204" pitchFamily="34" charset="0"/>
                <a:ea typeface="Times New Roman" panose="02020603050405020304" pitchFamily="18" charset="0"/>
                <a:cs typeface="Arial" panose="020B0604020202020204" pitchFamily="34" charset="0"/>
              </a:rPr>
              <a:t>Participantes:</a:t>
            </a:r>
            <a:endParaRPr lang="es-ES" sz="2000" b="1" dirty="0" smtClean="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spcBef>
                <a:spcPts val="1200"/>
              </a:spcBef>
              <a:spcAft>
                <a:spcPts val="0"/>
              </a:spcAft>
              <a:buSzPts val="1000"/>
              <a:buFont typeface="Wingdings" panose="05000000000000000000" pitchFamily="2" charset="2"/>
              <a:buChar char="ü"/>
              <a:tabLst>
                <a:tab pos="457200" algn="l"/>
              </a:tabLst>
            </a:pPr>
            <a:r>
              <a:rPr lang="es-ES" sz="2000" b="1" dirty="0" smtClean="0">
                <a:effectLst/>
                <a:latin typeface="Arial" panose="020B0604020202020204" pitchFamily="34" charset="0"/>
                <a:ea typeface="Times New Roman" panose="02020603050405020304" pitchFamily="18" charset="0"/>
                <a:cs typeface="Arial" panose="020B0604020202020204" pitchFamily="34" charset="0"/>
              </a:rPr>
              <a:t>ComponenteVisual: </a:t>
            </a:r>
            <a:r>
              <a:rPr lang="es-ES" sz="2000" dirty="0" smtClean="0">
                <a:effectLst/>
                <a:latin typeface="Arial" panose="020B0604020202020204" pitchFamily="34" charset="0"/>
                <a:ea typeface="Times New Roman" panose="02020603050405020304" pitchFamily="18" charset="0"/>
                <a:cs typeface="Arial" panose="020B0604020202020204" pitchFamily="34" charset="0"/>
              </a:rPr>
              <a:t>Deﬁne la interfaz para los objetos que pueden tener responsabilidades añadidas.</a:t>
            </a:r>
          </a:p>
          <a:p>
            <a:pPr marL="342900" lvl="0" indent="-342900">
              <a:spcBef>
                <a:spcPts val="1200"/>
              </a:spcBef>
              <a:spcAft>
                <a:spcPts val="0"/>
              </a:spcAft>
              <a:buSzPts val="1000"/>
              <a:buFont typeface="Wingdings" panose="05000000000000000000" pitchFamily="2" charset="2"/>
              <a:buChar char="ü"/>
              <a:tabLst>
                <a:tab pos="457200" algn="l"/>
              </a:tabLst>
            </a:pPr>
            <a:r>
              <a:rPr lang="es-ES" sz="2000" b="1" dirty="0" smtClean="0">
                <a:effectLst/>
                <a:latin typeface="Arial" panose="020B0604020202020204" pitchFamily="34" charset="0"/>
                <a:ea typeface="Times New Roman" panose="02020603050405020304" pitchFamily="18" charset="0"/>
                <a:cs typeface="Arial" panose="020B0604020202020204" pitchFamily="34" charset="0"/>
              </a:rPr>
              <a:t>Componente concreto (VistaDe</a:t>
            </a:r>
            <a:r>
              <a:rPr lang="es-ES" sz="2000" b="1" dirty="0" smtClean="0">
                <a:latin typeface="Arial" panose="020B0604020202020204" pitchFamily="34" charset="0"/>
                <a:ea typeface="Times New Roman" panose="02020603050405020304" pitchFamily="18" charset="0"/>
                <a:cs typeface="Arial" panose="020B0604020202020204" pitchFamily="34" charset="0"/>
              </a:rPr>
              <a:t>Texto</a:t>
            </a:r>
            <a:r>
              <a:rPr lang="es-ES" sz="2000" b="1" dirty="0" smtClean="0">
                <a:effectLst/>
                <a:latin typeface="Arial" panose="020B0604020202020204" pitchFamily="34" charset="0"/>
                <a:ea typeface="Times New Roman" panose="02020603050405020304" pitchFamily="18" charset="0"/>
                <a:cs typeface="Arial" panose="020B0604020202020204" pitchFamily="34" charset="0"/>
              </a:rPr>
              <a:t>): </a:t>
            </a:r>
            <a:r>
              <a:rPr lang="es-ES" sz="2000" dirty="0" smtClean="0">
                <a:effectLst/>
                <a:latin typeface="Arial" panose="020B0604020202020204" pitchFamily="34" charset="0"/>
                <a:ea typeface="Times New Roman" panose="02020603050405020304" pitchFamily="18" charset="0"/>
                <a:cs typeface="Arial" panose="020B0604020202020204" pitchFamily="34" charset="0"/>
              </a:rPr>
              <a:t>Deﬁne un objeto al cual se le pueden agregar responsabilidades adicionales.</a:t>
            </a:r>
          </a:p>
          <a:p>
            <a:pPr marL="342900" lvl="0" indent="-342900">
              <a:spcBef>
                <a:spcPts val="1200"/>
              </a:spcBef>
              <a:spcAft>
                <a:spcPts val="0"/>
              </a:spcAft>
              <a:buSzPts val="1000"/>
              <a:buFont typeface="Wingdings" panose="05000000000000000000" pitchFamily="2" charset="2"/>
              <a:buChar char="ü"/>
              <a:tabLst>
                <a:tab pos="457200" algn="l"/>
              </a:tabLst>
            </a:pPr>
            <a:r>
              <a:rPr lang="es-ES" sz="2000" b="1" dirty="0" smtClean="0">
                <a:effectLst/>
                <a:latin typeface="Arial" panose="020B0604020202020204" pitchFamily="34" charset="0"/>
                <a:ea typeface="Times New Roman" panose="02020603050405020304" pitchFamily="18" charset="0"/>
                <a:cs typeface="Arial" panose="020B0604020202020204" pitchFamily="34" charset="0"/>
              </a:rPr>
              <a:t>Decorador: </a:t>
            </a:r>
            <a:r>
              <a:rPr lang="es-ES" sz="2000" dirty="0" smtClean="0">
                <a:effectLst/>
                <a:latin typeface="Arial" panose="020B0604020202020204" pitchFamily="34" charset="0"/>
                <a:ea typeface="Times New Roman" panose="02020603050405020304" pitchFamily="18" charset="0"/>
                <a:cs typeface="Arial" panose="020B0604020202020204" pitchFamily="34" charset="0"/>
              </a:rPr>
              <a:t>Mantiene una referencia al componente asociado. Implementa la interfaz de la superclase Componente delegando en el componente asociado.</a:t>
            </a:r>
          </a:p>
          <a:p>
            <a:pPr marL="342900" lvl="0" indent="-342900">
              <a:spcBef>
                <a:spcPts val="1200"/>
              </a:spcBef>
              <a:spcAft>
                <a:spcPts val="0"/>
              </a:spcAft>
              <a:buSzPts val="1000"/>
              <a:buFont typeface="Wingdings" panose="05000000000000000000" pitchFamily="2" charset="2"/>
              <a:buChar char="ü"/>
              <a:tabLst>
                <a:tab pos="457200" algn="l"/>
              </a:tabLst>
            </a:pPr>
            <a:r>
              <a:rPr lang="es-ES" sz="2000" b="1" dirty="0" smtClean="0">
                <a:effectLst/>
                <a:latin typeface="Arial" panose="020B0604020202020204" pitchFamily="34" charset="0"/>
                <a:ea typeface="Times New Roman" panose="02020603050405020304" pitchFamily="18" charset="0"/>
                <a:cs typeface="Arial" panose="020B0604020202020204" pitchFamily="34" charset="0"/>
              </a:rPr>
              <a:t>Decorador concreto: </a:t>
            </a:r>
            <a:r>
              <a:rPr lang="es-ES" sz="2000" dirty="0" smtClean="0">
                <a:effectLst/>
                <a:latin typeface="Arial" panose="020B0604020202020204" pitchFamily="34" charset="0"/>
                <a:ea typeface="Times New Roman" panose="02020603050405020304" pitchFamily="18" charset="0"/>
                <a:cs typeface="Arial" panose="020B0604020202020204" pitchFamily="34" charset="0"/>
              </a:rPr>
              <a:t>Añaden responsabilidades al componente.</a:t>
            </a:r>
            <a:endParaRPr lang="es-ES" sz="20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5" name="Rectángulo 4"/>
          <p:cNvSpPr/>
          <p:nvPr/>
        </p:nvSpPr>
        <p:spPr>
          <a:xfrm>
            <a:off x="570156" y="4582757"/>
            <a:ext cx="11435378" cy="1446550"/>
          </a:xfrm>
          <a:prstGeom prst="rect">
            <a:avLst/>
          </a:prstGeom>
        </p:spPr>
        <p:txBody>
          <a:bodyPr wrap="square">
            <a:spAutoFit/>
          </a:bodyPr>
          <a:lstStyle/>
          <a:p>
            <a:pPr>
              <a:spcAft>
                <a:spcPts val="0"/>
              </a:spcAft>
            </a:pPr>
            <a:r>
              <a:rPr lang="es-ES" sz="2800" dirty="0">
                <a:solidFill>
                  <a:srgbClr val="C00000"/>
                </a:solidFill>
                <a:latin typeface="Arial" panose="020B0604020202020204" pitchFamily="34" charset="0"/>
                <a:ea typeface="Times New Roman" panose="02020603050405020304" pitchFamily="18" charset="0"/>
                <a:cs typeface="Arial" panose="020B0604020202020204" pitchFamily="34" charset="0"/>
              </a:rPr>
              <a:t>•  </a:t>
            </a:r>
            <a:r>
              <a:rPr lang="es-ES" sz="2800" dirty="0" smtClean="0">
                <a:solidFill>
                  <a:srgbClr val="C00000"/>
                </a:solidFill>
                <a:latin typeface="Arial" panose="020B0604020202020204" pitchFamily="34" charset="0"/>
                <a:ea typeface="Times New Roman" panose="02020603050405020304" pitchFamily="18" charset="0"/>
                <a:cs typeface="Arial" panose="020B0604020202020204" pitchFamily="34" charset="0"/>
              </a:rPr>
              <a:t>Colaboraciones:</a:t>
            </a:r>
            <a:endParaRPr lang="es-ES" sz="2000" dirty="0" smtClean="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spcBef>
                <a:spcPts val="1200"/>
              </a:spcBef>
              <a:spcAft>
                <a:spcPts val="0"/>
              </a:spcAft>
              <a:buSzPts val="1000"/>
              <a:buFont typeface="Wingdings" panose="05000000000000000000" pitchFamily="2" charset="2"/>
              <a:buChar char="ü"/>
              <a:tabLst>
                <a:tab pos="457200" algn="l"/>
              </a:tabLst>
            </a:pPr>
            <a:r>
              <a:rPr lang="es-ES" sz="2000" dirty="0" smtClean="0">
                <a:effectLst/>
                <a:latin typeface="Arial" panose="020B0604020202020204" pitchFamily="34" charset="0"/>
                <a:ea typeface="Times New Roman" panose="02020603050405020304" pitchFamily="18" charset="0"/>
                <a:cs typeface="Arial" panose="020B0604020202020204" pitchFamily="34" charset="0"/>
              </a:rPr>
              <a:t>El decorador concreto redirige las peticiones al componente asociado.</a:t>
            </a:r>
          </a:p>
          <a:p>
            <a:pPr marL="342900" lvl="0" indent="-342900">
              <a:spcBef>
                <a:spcPts val="1200"/>
              </a:spcBef>
              <a:spcAft>
                <a:spcPts val="0"/>
              </a:spcAft>
              <a:buSzPts val="1000"/>
              <a:buFont typeface="Wingdings" panose="05000000000000000000" pitchFamily="2" charset="2"/>
              <a:buChar char="ü"/>
              <a:tabLst>
                <a:tab pos="457200" algn="l"/>
              </a:tabLst>
            </a:pPr>
            <a:r>
              <a:rPr lang="es-ES" sz="2000" dirty="0" smtClean="0">
                <a:effectLst/>
                <a:latin typeface="Arial" panose="020B0604020202020204" pitchFamily="34" charset="0"/>
                <a:ea typeface="Times New Roman" panose="02020603050405020304" pitchFamily="18" charset="0"/>
                <a:cs typeface="Arial" panose="020B0604020202020204" pitchFamily="34" charset="0"/>
              </a:rPr>
              <a:t>Opcionalmente puede realizar tareas adicionales antes y después de redirigir la petición</a:t>
            </a:r>
            <a:r>
              <a:rPr lang="es-ES" dirty="0" smtClean="0">
                <a:effectLst/>
                <a:latin typeface="Times New Roman" panose="02020603050405020304" pitchFamily="18" charset="0"/>
                <a:ea typeface="Times New Roman" panose="02020603050405020304" pitchFamily="18" charset="0"/>
              </a:rPr>
              <a:t>.</a:t>
            </a:r>
            <a:endParaRPr lang="es-E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885299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68941" y="541594"/>
            <a:ext cx="11779623" cy="5724644"/>
          </a:xfrm>
          <a:prstGeom prst="rect">
            <a:avLst/>
          </a:prstGeom>
        </p:spPr>
        <p:txBody>
          <a:bodyPr wrap="square">
            <a:spAutoFit/>
          </a:bodyPr>
          <a:lstStyle/>
          <a:p>
            <a:pPr>
              <a:spcAft>
                <a:spcPts val="0"/>
              </a:spcAft>
            </a:pPr>
            <a:r>
              <a:rPr lang="es-ES" sz="2800" dirty="0">
                <a:solidFill>
                  <a:srgbClr val="C00000"/>
                </a:solidFill>
                <a:latin typeface="Arial" panose="020B0604020202020204" pitchFamily="34" charset="0"/>
                <a:ea typeface="Times New Roman" panose="02020603050405020304" pitchFamily="18" charset="0"/>
                <a:cs typeface="Arial" panose="020B0604020202020204" pitchFamily="34" charset="0"/>
              </a:rPr>
              <a:t>•  </a:t>
            </a:r>
            <a:r>
              <a:rPr lang="es-ES" sz="2800" dirty="0" smtClean="0">
                <a:solidFill>
                  <a:srgbClr val="C00000"/>
                </a:solidFill>
                <a:latin typeface="Arial" panose="020B0604020202020204" pitchFamily="34" charset="0"/>
                <a:ea typeface="Times New Roman" panose="02020603050405020304" pitchFamily="18" charset="0"/>
                <a:cs typeface="Arial" panose="020B0604020202020204" pitchFamily="34" charset="0"/>
              </a:rPr>
              <a:t>Consecuencias:</a:t>
            </a:r>
          </a:p>
          <a:p>
            <a:pPr lvl="0">
              <a:spcAft>
                <a:spcPts val="0"/>
              </a:spcAft>
              <a:buSzPts val="1000"/>
              <a:tabLst>
                <a:tab pos="457200" algn="l"/>
              </a:tabLst>
            </a:pPr>
            <a:endParaRPr lang="es-ES" dirty="0" smtClean="0">
              <a:effectLst/>
              <a:latin typeface="Arial" panose="020B0604020202020204" pitchFamily="34" charset="0"/>
              <a:ea typeface="Times New Roman" panose="02020603050405020304" pitchFamily="18" charset="0"/>
            </a:endParaRPr>
          </a:p>
          <a:p>
            <a:pPr marL="342900" lvl="0" indent="-342900">
              <a:spcBef>
                <a:spcPts val="1200"/>
              </a:spcBef>
              <a:spcAft>
                <a:spcPts val="0"/>
              </a:spcAft>
              <a:buSzPts val="1000"/>
              <a:buFont typeface="Wingdings" panose="05000000000000000000" pitchFamily="2" charset="2"/>
              <a:buChar char="ü"/>
              <a:tabLst>
                <a:tab pos="457200" algn="l"/>
              </a:tabLst>
            </a:pPr>
            <a:r>
              <a:rPr lang="es-ES" sz="2000" u="sng" dirty="0" smtClean="0">
                <a:effectLst/>
                <a:latin typeface="Arial" panose="020B0604020202020204" pitchFamily="34" charset="0"/>
                <a:ea typeface="Times New Roman" panose="02020603050405020304" pitchFamily="18" charset="0"/>
                <a:cs typeface="Arial" panose="020B0604020202020204" pitchFamily="34" charset="0"/>
              </a:rPr>
              <a:t>Más flexible que la herencia</a:t>
            </a:r>
            <a:r>
              <a:rPr lang="es-ES" sz="2000" dirty="0" smtClean="0">
                <a:effectLst/>
                <a:latin typeface="Arial" panose="020B0604020202020204" pitchFamily="34" charset="0"/>
                <a:ea typeface="Times New Roman" panose="02020603050405020304" pitchFamily="18" charset="0"/>
                <a:cs typeface="Arial" panose="020B0604020202020204" pitchFamily="34" charset="0"/>
              </a:rPr>
              <a:t>. Al utilizar este patrón, se pueden </a:t>
            </a:r>
            <a:r>
              <a:rPr lang="es-ES" sz="2000" u="sng" dirty="0" smtClean="0">
                <a:effectLst/>
                <a:latin typeface="Arial" panose="020B0604020202020204" pitchFamily="34" charset="0"/>
                <a:ea typeface="Times New Roman" panose="02020603050405020304" pitchFamily="18" charset="0"/>
                <a:cs typeface="Arial" panose="020B0604020202020204" pitchFamily="34" charset="0"/>
              </a:rPr>
              <a:t>añadir y eliminar responsabilidades en tiempo de ejecución (según la vamos necesitando).</a:t>
            </a:r>
            <a:r>
              <a:rPr lang="es-ES" sz="2000" dirty="0" smtClean="0">
                <a:effectLst/>
                <a:latin typeface="Arial" panose="020B0604020202020204" pitchFamily="34" charset="0"/>
                <a:ea typeface="Times New Roman" panose="02020603050405020304" pitchFamily="18" charset="0"/>
                <a:cs typeface="Arial" panose="020B0604020202020204" pitchFamily="34" charset="0"/>
              </a:rPr>
              <a:t> Además, evita la utilización de la herencia con muchas clases y también, en algunos casos, la herencia múltiple. La herencia requiere la creación de una nueva clase para cada responsabilidad adicional.</a:t>
            </a:r>
          </a:p>
          <a:p>
            <a:pPr marL="342900" lvl="0" indent="-342900">
              <a:spcBef>
                <a:spcPts val="1200"/>
              </a:spcBef>
              <a:spcAft>
                <a:spcPts val="0"/>
              </a:spcAft>
              <a:buSzPts val="1000"/>
              <a:buFont typeface="Wingdings" panose="05000000000000000000" pitchFamily="2" charset="2"/>
              <a:buChar char="ü"/>
              <a:tabLst>
                <a:tab pos="457200" algn="l"/>
              </a:tabLst>
            </a:pPr>
            <a:r>
              <a:rPr lang="es-ES" sz="2000" dirty="0" smtClean="0">
                <a:effectLst/>
                <a:latin typeface="Arial" panose="020B0604020202020204" pitchFamily="34" charset="0"/>
                <a:ea typeface="Times New Roman" panose="02020603050405020304" pitchFamily="18" charset="0"/>
                <a:cs typeface="Arial" panose="020B0604020202020204" pitchFamily="34" charset="0"/>
              </a:rPr>
              <a:t>Evita la aparición de clases con muchas responsabilidades en las clases superiores de la jerarquía. Este patrón nos </a:t>
            </a:r>
            <a:r>
              <a:rPr lang="es-ES" sz="2000" u="sng" dirty="0" smtClean="0">
                <a:effectLst/>
                <a:latin typeface="Arial" panose="020B0604020202020204" pitchFamily="34" charset="0"/>
                <a:ea typeface="Times New Roman" panose="02020603050405020304" pitchFamily="18" charset="0"/>
                <a:cs typeface="Arial" panose="020B0604020202020204" pitchFamily="34" charset="0"/>
              </a:rPr>
              <a:t>permite ir incorporando de manera incremental responsabilidades</a:t>
            </a:r>
            <a:r>
              <a:rPr lang="es-ES" sz="2000" dirty="0" smtClean="0">
                <a:effectLst/>
                <a:latin typeface="Arial" panose="020B0604020202020204" pitchFamily="34" charset="0"/>
                <a:ea typeface="Times New Roman" panose="02020603050405020304" pitchFamily="18" charset="0"/>
                <a:cs typeface="Arial" panose="020B0604020202020204" pitchFamily="34" charset="0"/>
              </a:rPr>
              <a:t>.</a:t>
            </a:r>
          </a:p>
          <a:p>
            <a:pPr marL="342900" indent="-342900">
              <a:spcBef>
                <a:spcPts val="1200"/>
              </a:spcBef>
              <a:buSzPts val="1000"/>
              <a:buFont typeface="Wingdings" panose="05000000000000000000" pitchFamily="2" charset="2"/>
              <a:buChar char="ü"/>
              <a:tabLst>
                <a:tab pos="457200" algn="l"/>
              </a:tabLst>
            </a:pPr>
            <a:r>
              <a:rPr lang="es-ES" sz="2000" dirty="0" smtClean="0">
                <a:effectLst/>
                <a:latin typeface="Arial" panose="020B0604020202020204" pitchFamily="34" charset="0"/>
                <a:ea typeface="Times New Roman" panose="02020603050405020304" pitchFamily="18" charset="0"/>
                <a:cs typeface="Arial" panose="020B0604020202020204" pitchFamily="34" charset="0"/>
              </a:rPr>
              <a:t>La principal </a:t>
            </a:r>
            <a:r>
              <a:rPr lang="es-ES" sz="2000" b="1" dirty="0" smtClean="0">
                <a:effectLst/>
                <a:latin typeface="Arial" panose="020B0604020202020204" pitchFamily="34" charset="0"/>
                <a:ea typeface="Times New Roman" panose="02020603050405020304" pitchFamily="18" charset="0"/>
                <a:cs typeface="Arial" panose="020B0604020202020204" pitchFamily="34" charset="0"/>
              </a:rPr>
              <a:t>desventaja</a:t>
            </a:r>
            <a:r>
              <a:rPr lang="es-ES" sz="2000" dirty="0" smtClean="0">
                <a:effectLst/>
                <a:latin typeface="Arial" panose="020B0604020202020204" pitchFamily="34" charset="0"/>
                <a:ea typeface="Times New Roman" panose="02020603050405020304" pitchFamily="18" charset="0"/>
                <a:cs typeface="Arial" panose="020B0604020202020204" pitchFamily="34" charset="0"/>
              </a:rPr>
              <a:t> es que </a:t>
            </a:r>
            <a:r>
              <a:rPr lang="es-ES" sz="2000" u="sng" dirty="0" smtClean="0">
                <a:effectLst/>
                <a:latin typeface="Arial" panose="020B0604020202020204" pitchFamily="34" charset="0"/>
                <a:ea typeface="Times New Roman" panose="02020603050405020304" pitchFamily="18" charset="0"/>
                <a:cs typeface="Arial" panose="020B0604020202020204" pitchFamily="34" charset="0"/>
              </a:rPr>
              <a:t>el objeto Decorador no es exactamente igual que la clase que está decorando</a:t>
            </a:r>
            <a:r>
              <a:rPr lang="es-ES" sz="2000" dirty="0" smtClean="0">
                <a:effectLst/>
                <a:latin typeface="Arial" panose="020B0604020202020204" pitchFamily="34" charset="0"/>
                <a:ea typeface="Times New Roman" panose="02020603050405020304" pitchFamily="18" charset="0"/>
                <a:cs typeface="Arial" panose="020B0604020202020204" pitchFamily="34" charset="0"/>
              </a:rPr>
              <a:t>, por lo que tenemos que tener cuidado. </a:t>
            </a:r>
            <a:r>
              <a:rPr lang="es-ES" sz="2000" dirty="0" smtClean="0">
                <a:effectLst/>
                <a:latin typeface="Arial" panose="020B0604020202020204" pitchFamily="34" charset="0"/>
                <a:ea typeface="Times New Roman" panose="02020603050405020304" pitchFamily="18" charset="0"/>
                <a:cs typeface="Arial" panose="020B0604020202020204" pitchFamily="34" charset="0"/>
              </a:rPr>
              <a:t>Puede haber </a:t>
            </a:r>
            <a:r>
              <a:rPr lang="es-ES" sz="2000" u="sng" dirty="0" smtClean="0">
                <a:effectLst/>
                <a:latin typeface="Arial" panose="020B0604020202020204" pitchFamily="34" charset="0"/>
                <a:ea typeface="Times New Roman" panose="02020603050405020304" pitchFamily="18" charset="0"/>
                <a:cs typeface="Arial" panose="020B0604020202020204" pitchFamily="34" charset="0"/>
              </a:rPr>
              <a:t>problemas con la identidad de los objetos</a:t>
            </a:r>
            <a:r>
              <a:rPr lang="es-ES" sz="2000" dirty="0" smtClean="0">
                <a:effectLst/>
                <a:latin typeface="Arial" panose="020B0604020202020204" pitchFamily="34" charset="0"/>
                <a:ea typeface="Times New Roman" panose="02020603050405020304" pitchFamily="18" charset="0"/>
                <a:cs typeface="Arial" panose="020B0604020202020204" pitchFamily="34" charset="0"/>
              </a:rPr>
              <a:t>. Un decorador se comporta como un envoltorio transparente. Pero desde el punto de vista de la identidad de objetos, estos no son idénticos, por lo tanto </a:t>
            </a:r>
            <a:r>
              <a:rPr lang="es-ES" sz="2000" b="1" dirty="0" smtClean="0">
                <a:effectLst/>
                <a:latin typeface="Arial" panose="020B0604020202020204" pitchFamily="34" charset="0"/>
                <a:ea typeface="Times New Roman" panose="02020603050405020304" pitchFamily="18" charset="0"/>
                <a:cs typeface="Arial" panose="020B0604020202020204" pitchFamily="34" charset="0"/>
              </a:rPr>
              <a:t>no deberíamos apoyarnos en la identidad cuando estamos usando decoradores</a:t>
            </a:r>
            <a:r>
              <a:rPr lang="es-ES" sz="2000" dirty="0" smtClean="0">
                <a:effectLst/>
                <a:latin typeface="Arial" panose="020B0604020202020204" pitchFamily="34" charset="0"/>
                <a:ea typeface="Times New Roman" panose="02020603050405020304" pitchFamily="18" charset="0"/>
                <a:cs typeface="Arial" panose="020B0604020202020204" pitchFamily="34" charset="0"/>
              </a:rPr>
              <a:t>.</a:t>
            </a:r>
            <a:endParaRPr lang="es-ES" sz="2000" dirty="0" smtClean="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spcBef>
                <a:spcPts val="1200"/>
              </a:spcBef>
              <a:spcAft>
                <a:spcPts val="0"/>
              </a:spcAft>
              <a:buSzPts val="1000"/>
              <a:buFont typeface="Wingdings" panose="05000000000000000000" pitchFamily="2" charset="2"/>
              <a:buChar char="ü"/>
              <a:tabLst>
                <a:tab pos="457200" algn="l"/>
              </a:tabLst>
            </a:pPr>
            <a:r>
              <a:rPr lang="es-ES" sz="2000" u="sng" dirty="0" smtClean="0">
                <a:effectLst/>
                <a:latin typeface="Arial" panose="020B0604020202020204" pitchFamily="34" charset="0"/>
                <a:ea typeface="Times New Roman" panose="02020603050405020304" pitchFamily="18" charset="0"/>
                <a:cs typeface="Arial" panose="020B0604020202020204" pitchFamily="34" charset="0"/>
              </a:rPr>
              <a:t>Genera gran cantidad de objetos pequeños</a:t>
            </a:r>
            <a:r>
              <a:rPr lang="es-ES" sz="2000" dirty="0" smtClean="0">
                <a:effectLst/>
                <a:latin typeface="Arial" panose="020B0604020202020204" pitchFamily="34" charset="0"/>
                <a:ea typeface="Times New Roman" panose="02020603050405020304" pitchFamily="18" charset="0"/>
                <a:cs typeface="Arial" panose="020B0604020202020204" pitchFamily="34" charset="0"/>
              </a:rPr>
              <a:t>. El uso de decoradores da como resultado sistemas formados por muchos objetos pequeños y parecidos; solo se diferencian en la manera en que están interconectados, lo cual puede resultar difícil de aprender y depurar.</a:t>
            </a:r>
          </a:p>
        </p:txBody>
      </p:sp>
    </p:spTree>
    <p:extLst>
      <p:ext uri="{BB962C8B-B14F-4D97-AF65-F5344CB8AC3E}">
        <p14:creationId xmlns:p14="http://schemas.microsoft.com/office/powerpoint/2010/main" val="3779389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2910</TotalTime>
  <Words>1265</Words>
  <Application>Microsoft Office PowerPoint</Application>
  <PresentationFormat>Panorámica</PresentationFormat>
  <Paragraphs>176</Paragraphs>
  <Slides>15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Calibri</vt:lpstr>
      <vt:lpstr>Calibri Light</vt:lpstr>
      <vt:lpstr>Times New Roman</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UCAM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Luffi</dc:creator>
  <cp:lastModifiedBy>Luffi</cp:lastModifiedBy>
  <cp:revision>25</cp:revision>
  <dcterms:created xsi:type="dcterms:W3CDTF">2018-05-30T17:23:31Z</dcterms:created>
  <dcterms:modified xsi:type="dcterms:W3CDTF">2018-06-01T17:53:55Z</dcterms:modified>
</cp:coreProperties>
</file>