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78" r:id="rId11"/>
    <p:sldId id="279" r:id="rId12"/>
    <p:sldId id="280" r:id="rId13"/>
    <p:sldId id="265" r:id="rId14"/>
    <p:sldId id="266" r:id="rId15"/>
    <p:sldId id="281" r:id="rId16"/>
    <p:sldId id="282" r:id="rId17"/>
    <p:sldId id="283" r:id="rId18"/>
    <p:sldId id="284" r:id="rId19"/>
    <p:sldId id="285" r:id="rId20"/>
    <p:sldId id="267" r:id="rId21"/>
    <p:sldId id="268" r:id="rId22"/>
    <p:sldId id="257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TEIXEIRA" userId="622964b9c7648ea3" providerId="LiveId" clId="{9D04811E-6179-4386-8268-2A1C921D9FC4}"/>
    <pc:docChg chg="undo custSel addSld modSld">
      <pc:chgData name="THIAGO TEIXEIRA" userId="622964b9c7648ea3" providerId="LiveId" clId="{9D04811E-6179-4386-8268-2A1C921D9FC4}" dt="2024-06-03T16:31:39.778" v="205" actId="403"/>
      <pc:docMkLst>
        <pc:docMk/>
      </pc:docMkLst>
      <pc:sldChg chg="modSp mod">
        <pc:chgData name="THIAGO TEIXEIRA" userId="622964b9c7648ea3" providerId="LiveId" clId="{9D04811E-6179-4386-8268-2A1C921D9FC4}" dt="2024-06-03T16:24:53.614" v="63" actId="20577"/>
        <pc:sldMkLst>
          <pc:docMk/>
          <pc:sldMk cId="2362453836" sldId="263"/>
        </pc:sldMkLst>
        <pc:spChg chg="mod">
          <ac:chgData name="THIAGO TEIXEIRA" userId="622964b9c7648ea3" providerId="LiveId" clId="{9D04811E-6179-4386-8268-2A1C921D9FC4}" dt="2024-06-03T16:24:53.614" v="63" actId="20577"/>
          <ac:spMkLst>
            <pc:docMk/>
            <pc:sldMk cId="2362453836" sldId="263"/>
            <ac:spMk id="3" creationId="{A2F3AC64-9C9F-6825-831C-8DA7445CA099}"/>
          </ac:spMkLst>
        </pc:spChg>
      </pc:sldChg>
      <pc:sldChg chg="modSp mod">
        <pc:chgData name="THIAGO TEIXEIRA" userId="622964b9c7648ea3" providerId="LiveId" clId="{9D04811E-6179-4386-8268-2A1C921D9FC4}" dt="2024-06-03T16:24:21.823" v="61" actId="404"/>
        <pc:sldMkLst>
          <pc:docMk/>
          <pc:sldMk cId="1697555860" sldId="277"/>
        </pc:sldMkLst>
        <pc:spChg chg="mod">
          <ac:chgData name="THIAGO TEIXEIRA" userId="622964b9c7648ea3" providerId="LiveId" clId="{9D04811E-6179-4386-8268-2A1C921D9FC4}" dt="2024-06-03T16:23:47.448" v="0" actId="21"/>
          <ac:spMkLst>
            <pc:docMk/>
            <pc:sldMk cId="1697555860" sldId="277"/>
            <ac:spMk id="2" creationId="{1D86E706-1493-C546-F2F8-DB978FB1CACB}"/>
          </ac:spMkLst>
        </pc:spChg>
        <pc:spChg chg="mod">
          <ac:chgData name="THIAGO TEIXEIRA" userId="622964b9c7648ea3" providerId="LiveId" clId="{9D04811E-6179-4386-8268-2A1C921D9FC4}" dt="2024-06-03T16:24:21.823" v="61" actId="404"/>
          <ac:spMkLst>
            <pc:docMk/>
            <pc:sldMk cId="1697555860" sldId="277"/>
            <ac:spMk id="3" creationId="{82D4B221-AE22-96E4-5072-20EFE96E1D73}"/>
          </ac:spMkLst>
        </pc:spChg>
      </pc:sldChg>
      <pc:sldChg chg="modSp new mod">
        <pc:chgData name="THIAGO TEIXEIRA" userId="622964b9c7648ea3" providerId="LiveId" clId="{9D04811E-6179-4386-8268-2A1C921D9FC4}" dt="2024-06-03T16:25:35.300" v="88" actId="403"/>
        <pc:sldMkLst>
          <pc:docMk/>
          <pc:sldMk cId="2185520198" sldId="278"/>
        </pc:sldMkLst>
        <pc:spChg chg="mod">
          <ac:chgData name="THIAGO TEIXEIRA" userId="622964b9c7648ea3" providerId="LiveId" clId="{9D04811E-6179-4386-8268-2A1C921D9FC4}" dt="2024-06-03T16:25:08.345" v="83" actId="20577"/>
          <ac:spMkLst>
            <pc:docMk/>
            <pc:sldMk cId="2185520198" sldId="278"/>
            <ac:spMk id="2" creationId="{B1B0AAF6-C252-1F91-83D7-69FA627416C1}"/>
          </ac:spMkLst>
        </pc:spChg>
        <pc:spChg chg="mod">
          <ac:chgData name="THIAGO TEIXEIRA" userId="622964b9c7648ea3" providerId="LiveId" clId="{9D04811E-6179-4386-8268-2A1C921D9FC4}" dt="2024-06-03T16:25:35.300" v="88" actId="403"/>
          <ac:spMkLst>
            <pc:docMk/>
            <pc:sldMk cId="2185520198" sldId="278"/>
            <ac:spMk id="3" creationId="{6D789C6E-A01E-746C-9320-D79F25B5E6C8}"/>
          </ac:spMkLst>
        </pc:spChg>
      </pc:sldChg>
      <pc:sldChg chg="modSp new mod">
        <pc:chgData name="THIAGO TEIXEIRA" userId="622964b9c7648ea3" providerId="LiveId" clId="{9D04811E-6179-4386-8268-2A1C921D9FC4}" dt="2024-06-03T16:26:16.339" v="96" actId="403"/>
        <pc:sldMkLst>
          <pc:docMk/>
          <pc:sldMk cId="3511142355" sldId="279"/>
        </pc:sldMkLst>
        <pc:spChg chg="mod">
          <ac:chgData name="THIAGO TEIXEIRA" userId="622964b9c7648ea3" providerId="LiveId" clId="{9D04811E-6179-4386-8268-2A1C921D9FC4}" dt="2024-06-03T16:26:16.339" v="96" actId="403"/>
          <ac:spMkLst>
            <pc:docMk/>
            <pc:sldMk cId="3511142355" sldId="279"/>
            <ac:spMk id="3" creationId="{5985E2D7-FD9F-AD02-B447-E01F7F6159C9}"/>
          </ac:spMkLst>
        </pc:spChg>
      </pc:sldChg>
      <pc:sldChg chg="modSp new mod">
        <pc:chgData name="THIAGO TEIXEIRA" userId="622964b9c7648ea3" providerId="LiveId" clId="{9D04811E-6179-4386-8268-2A1C921D9FC4}" dt="2024-06-03T16:27:06.914" v="106" actId="113"/>
        <pc:sldMkLst>
          <pc:docMk/>
          <pc:sldMk cId="279558835" sldId="280"/>
        </pc:sldMkLst>
        <pc:spChg chg="mod">
          <ac:chgData name="THIAGO TEIXEIRA" userId="622964b9c7648ea3" providerId="LiveId" clId="{9D04811E-6179-4386-8268-2A1C921D9FC4}" dt="2024-06-03T16:27:06.914" v="106" actId="113"/>
          <ac:spMkLst>
            <pc:docMk/>
            <pc:sldMk cId="279558835" sldId="280"/>
            <ac:spMk id="3" creationId="{C58D79E6-5D45-AE85-8236-E0A2B9302578}"/>
          </ac:spMkLst>
        </pc:spChg>
      </pc:sldChg>
      <pc:sldChg chg="modSp new mod">
        <pc:chgData name="THIAGO TEIXEIRA" userId="622964b9c7648ea3" providerId="LiveId" clId="{9D04811E-6179-4386-8268-2A1C921D9FC4}" dt="2024-06-03T16:27:49.532" v="112" actId="2710"/>
        <pc:sldMkLst>
          <pc:docMk/>
          <pc:sldMk cId="88373368" sldId="281"/>
        </pc:sldMkLst>
        <pc:spChg chg="mod">
          <ac:chgData name="THIAGO TEIXEIRA" userId="622964b9c7648ea3" providerId="LiveId" clId="{9D04811E-6179-4386-8268-2A1C921D9FC4}" dt="2024-06-03T16:27:49.532" v="112" actId="2710"/>
          <ac:spMkLst>
            <pc:docMk/>
            <pc:sldMk cId="88373368" sldId="281"/>
            <ac:spMk id="3" creationId="{63B36CD2-1B9B-C021-1176-6E69C4A14B4A}"/>
          </ac:spMkLst>
        </pc:spChg>
      </pc:sldChg>
      <pc:sldChg chg="modSp new mod">
        <pc:chgData name="THIAGO TEIXEIRA" userId="622964b9c7648ea3" providerId="LiveId" clId="{9D04811E-6179-4386-8268-2A1C921D9FC4}" dt="2024-06-03T16:29:45.815" v="125" actId="113"/>
        <pc:sldMkLst>
          <pc:docMk/>
          <pc:sldMk cId="4113594391" sldId="282"/>
        </pc:sldMkLst>
        <pc:spChg chg="mod">
          <ac:chgData name="THIAGO TEIXEIRA" userId="622964b9c7648ea3" providerId="LiveId" clId="{9D04811E-6179-4386-8268-2A1C921D9FC4}" dt="2024-06-03T16:29:45.815" v="125" actId="113"/>
          <ac:spMkLst>
            <pc:docMk/>
            <pc:sldMk cId="4113594391" sldId="282"/>
            <ac:spMk id="3" creationId="{DFC43C05-84FF-1FEB-4028-D27856A59F6E}"/>
          </ac:spMkLst>
        </pc:spChg>
      </pc:sldChg>
      <pc:sldChg chg="modSp new mod">
        <pc:chgData name="THIAGO TEIXEIRA" userId="622964b9c7648ea3" providerId="LiveId" clId="{9D04811E-6179-4386-8268-2A1C921D9FC4}" dt="2024-06-03T16:30:37.569" v="160" actId="20577"/>
        <pc:sldMkLst>
          <pc:docMk/>
          <pc:sldMk cId="2953694272" sldId="283"/>
        </pc:sldMkLst>
        <pc:spChg chg="mod">
          <ac:chgData name="THIAGO TEIXEIRA" userId="622964b9c7648ea3" providerId="LiveId" clId="{9D04811E-6179-4386-8268-2A1C921D9FC4}" dt="2024-06-03T16:30:15.800" v="147" actId="20577"/>
          <ac:spMkLst>
            <pc:docMk/>
            <pc:sldMk cId="2953694272" sldId="283"/>
            <ac:spMk id="2" creationId="{967C0FF1-3B66-E972-F043-C379FE6A6C6E}"/>
          </ac:spMkLst>
        </pc:spChg>
        <pc:spChg chg="mod">
          <ac:chgData name="THIAGO TEIXEIRA" userId="622964b9c7648ea3" providerId="LiveId" clId="{9D04811E-6179-4386-8268-2A1C921D9FC4}" dt="2024-06-03T16:30:37.569" v="160" actId="20577"/>
          <ac:spMkLst>
            <pc:docMk/>
            <pc:sldMk cId="2953694272" sldId="283"/>
            <ac:spMk id="3" creationId="{3B673BBA-68CA-BA0C-24D5-88940AB23770}"/>
          </ac:spMkLst>
        </pc:spChg>
      </pc:sldChg>
      <pc:sldChg chg="modSp new mod">
        <pc:chgData name="THIAGO TEIXEIRA" userId="622964b9c7648ea3" providerId="LiveId" clId="{9D04811E-6179-4386-8268-2A1C921D9FC4}" dt="2024-06-03T16:31:06.878" v="176" actId="403"/>
        <pc:sldMkLst>
          <pc:docMk/>
          <pc:sldMk cId="3584289835" sldId="284"/>
        </pc:sldMkLst>
        <pc:spChg chg="mod">
          <ac:chgData name="THIAGO TEIXEIRA" userId="622964b9c7648ea3" providerId="LiveId" clId="{9D04811E-6179-4386-8268-2A1C921D9FC4}" dt="2024-06-03T16:30:56.111" v="170" actId="20577"/>
          <ac:spMkLst>
            <pc:docMk/>
            <pc:sldMk cId="3584289835" sldId="284"/>
            <ac:spMk id="2" creationId="{6C1322AA-6310-5839-E1E9-467FFF11DD37}"/>
          </ac:spMkLst>
        </pc:spChg>
        <pc:spChg chg="mod">
          <ac:chgData name="THIAGO TEIXEIRA" userId="622964b9c7648ea3" providerId="LiveId" clId="{9D04811E-6179-4386-8268-2A1C921D9FC4}" dt="2024-06-03T16:31:06.878" v="176" actId="403"/>
          <ac:spMkLst>
            <pc:docMk/>
            <pc:sldMk cId="3584289835" sldId="284"/>
            <ac:spMk id="3" creationId="{6F137D0E-11A1-1889-6194-4D0C54040C01}"/>
          </ac:spMkLst>
        </pc:spChg>
      </pc:sldChg>
      <pc:sldChg chg="modSp new mod">
        <pc:chgData name="THIAGO TEIXEIRA" userId="622964b9c7648ea3" providerId="LiveId" clId="{9D04811E-6179-4386-8268-2A1C921D9FC4}" dt="2024-06-03T16:31:39.778" v="205" actId="403"/>
        <pc:sldMkLst>
          <pc:docMk/>
          <pc:sldMk cId="2862574436" sldId="285"/>
        </pc:sldMkLst>
        <pc:spChg chg="mod">
          <ac:chgData name="THIAGO TEIXEIRA" userId="622964b9c7648ea3" providerId="LiveId" clId="{9D04811E-6179-4386-8268-2A1C921D9FC4}" dt="2024-06-03T16:31:15.690" v="195" actId="20577"/>
          <ac:spMkLst>
            <pc:docMk/>
            <pc:sldMk cId="2862574436" sldId="285"/>
            <ac:spMk id="2" creationId="{B7177166-C3A1-9097-35C3-0EBC150840E0}"/>
          </ac:spMkLst>
        </pc:spChg>
        <pc:spChg chg="mod">
          <ac:chgData name="THIAGO TEIXEIRA" userId="622964b9c7648ea3" providerId="LiveId" clId="{9D04811E-6179-4386-8268-2A1C921D9FC4}" dt="2024-06-03T16:31:39.778" v="205" actId="403"/>
          <ac:spMkLst>
            <pc:docMk/>
            <pc:sldMk cId="2862574436" sldId="285"/>
            <ac:spMk id="3" creationId="{1F020C10-8B4F-A694-16F3-DD9E4FEDC7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CFB67-132F-3904-3D33-90D10748C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34CEB7-42F8-2A4D-CEC4-8243D1780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8C2BB9-A27C-0387-7513-5E54B18D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5EB2-F2AC-4304-9B82-77A4E5169D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5950F1-2238-938C-E986-942265C1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D2758E-D46A-9241-DCAE-DC3068D5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001-803E-4500-A702-65C2F9A4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45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4840D-8726-44E2-E407-62A812AF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DFDDF-056C-5780-AC13-EAC96BEBD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8FD215-7AA5-7707-59CF-043717D1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5EB2-F2AC-4304-9B82-77A4E5169D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407C93-090C-3115-702F-47CC8B9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33B7ED-4639-370D-1671-5EB29EF8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001-803E-4500-A702-65C2F9A4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90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FCBBEA-E76D-283A-CFB4-B3B53A38A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A49ECF-5DB6-9156-92F9-7B3225F6F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EA3015-4DE6-419C-3E01-3D909966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5EB2-F2AC-4304-9B82-77A4E5169D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79358-2DCB-8315-5BE2-5AE3F235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D7E3C5-0F7F-7B6A-F85E-1ADAC155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001-803E-4500-A702-65C2F9A4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1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9ADDF-7EB7-5050-E9E3-50496531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3A408-3C02-1E8C-E2B5-981A1DD0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BB580-100A-60EB-2B64-E557016E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5EB2-F2AC-4304-9B82-77A4E5169D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61732-AE89-D309-6214-D9CA4F32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7321E5-E707-6BC5-3E17-812194CB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001-803E-4500-A702-65C2F9A4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29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9280C-CD2C-025B-3C8C-0F643168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04F7FE-A5AE-A519-5F86-E53148B10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723E26-DAD8-5EEF-4938-37CB7AB7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5EB2-F2AC-4304-9B82-77A4E5169D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D8AFA1-1EAF-94AF-4134-D8AACF26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B62A4E-479E-C91F-D89B-9A88FC7B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001-803E-4500-A702-65C2F9A4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9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AC90A-24DD-729A-9A4D-4A10813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269266-71A7-7ACC-39AE-6064CF82F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1531D6-D58F-81CB-D694-3719A1425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8A8C26-0FCA-51D3-3FC0-CC2834B0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5EB2-F2AC-4304-9B82-77A4E5169D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49E439-BEB1-0F1A-743B-2CD36722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DD8A-D806-701C-19AD-A3B876AE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001-803E-4500-A702-65C2F9A4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49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54FEA-DC16-C787-7114-5174A975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D0F7E8-225A-BD2F-9647-14B71AB01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3E5A2C-743C-C80C-75C2-E7B3B18AB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2D4AA2-03A2-6C42-6D04-B2C8F1ADB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34D90C-E6C8-FD68-E4D6-72E1C8849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D55D94-ADA7-898D-DA6C-63B04B3A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5EB2-F2AC-4304-9B82-77A4E5169D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DB0610-A730-7647-EB5A-E7751C81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96F2B1-7934-B0C2-0658-5649AF7F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001-803E-4500-A702-65C2F9A4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60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F8782-493C-BACE-79BB-56712A10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B44A4A-2D7D-9F9E-14D3-3DBE58E3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5EB2-F2AC-4304-9B82-77A4E5169D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9AF327-757A-05C7-0962-2F99B436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D9E609-6CBF-D360-C25E-61C4049D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001-803E-4500-A702-65C2F9A4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60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F88845-6C90-0301-C437-54924930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5EB2-F2AC-4304-9B82-77A4E5169D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240611-BB7C-BA40-8787-5F825859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7A5E57-75D0-21A6-7C29-15A35BCD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001-803E-4500-A702-65C2F9A4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38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63F96-2E0B-5BAE-C67E-96D185F4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9F266-8A3C-6149-FD06-CA079206D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950F7A-22E0-A672-7215-016FD2CBC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923221-B16E-707A-84E8-51FC4DF3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5EB2-F2AC-4304-9B82-77A4E5169D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51ACE-05FB-7F11-06C6-4DC3DC8E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FA7EB2-8566-E10A-95CC-2CE7620D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001-803E-4500-A702-65C2F9A4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21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B18BA-C537-533B-4D6C-76C15ED2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F73A0F-5F5C-A9B7-DDA5-935A3604A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BA4BCF-2E57-69DA-5253-327160730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131658-8778-04DB-3C2C-F10C735C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05EB2-F2AC-4304-9B82-77A4E5169D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E83ACE-9B66-81D2-E6CD-601FA490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9EDB4E-C437-13DE-03FC-55250272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5001-803E-4500-A702-65C2F9A4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6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C2F856-F8AD-22FF-82C4-744566C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84FAB2-D51E-1921-9568-7BF085A52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517469-5BD1-D61B-38BC-DF1720DDD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05EB2-F2AC-4304-9B82-77A4E5169D1A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D21F16-7CFE-6D6F-190F-39B4A2849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DAD542-C0EC-C0B6-9FC7-235B90D3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F5001-803E-4500-A702-65C2F9A459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30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6C9AE0-443E-9401-162B-C89019DC2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976" y="1019175"/>
            <a:ext cx="8905874" cy="3110080"/>
          </a:xfrm>
        </p:spPr>
        <p:txBody>
          <a:bodyPr anchor="b">
            <a:normAutofit/>
          </a:bodyPr>
          <a:lstStyle/>
          <a:p>
            <a:r>
              <a:rPr lang="pt-BR" sz="5200" dirty="0">
                <a:solidFill>
                  <a:schemeClr val="tx2"/>
                </a:solidFill>
              </a:rPr>
              <a:t>A construção do </a:t>
            </a:r>
            <a:r>
              <a:rPr lang="pt-BR" sz="5200" b="1" u="sng" dirty="0">
                <a:solidFill>
                  <a:schemeClr val="tx2"/>
                </a:solidFill>
              </a:rPr>
              <a:t>discurso</a:t>
            </a:r>
            <a:r>
              <a:rPr lang="pt-BR" sz="5200" dirty="0">
                <a:solidFill>
                  <a:schemeClr val="tx2"/>
                </a:solidFill>
              </a:rPr>
              <a:t>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DC589E-3F3D-BEC3-86FD-62AB80CB3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endParaRPr lang="pt-BR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0796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0AAF6-C252-1F91-83D7-69FA6274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Poder e vigilância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789C6E-A01E-746C-9320-D79F25B5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O corpo que, antes era exposto e submetido a publicidade da violência, agora é administrado pelas relações de poder que se regulam na sujeição, numa experiência tecnopolítica que impõe, por meio da circulação dos sistemas normativos, modos de agir e de compreender a realidade.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8552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5A6F3-6D3F-AE47-3A0E-815D96F5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5E2D7-FD9F-AD02-B447-E01F7F61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Trata-se de uma manifestação do poder que escapa a verticalidade das Institucionalidades e se enraíza nas relações, numa </a:t>
            </a:r>
            <a:r>
              <a:rPr lang="pt-BR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microfísica do poder</a:t>
            </a:r>
            <a:r>
              <a:rPr lang="pt-BR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2400" u="sng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isto é, numa tática de controle que investe e se apossa dos corpos, por meio de articulações de poder e de saber. </a:t>
            </a:r>
            <a:endParaRPr lang="pt-BR" sz="2400" u="sng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114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5FBFA-1863-9A08-FCEA-E2971166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8D79E6-5D45-AE85-8236-E0A2B930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É no </a:t>
            </a:r>
            <a:r>
              <a:rPr lang="pt-BR" sz="2400" b="1" u="sng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corpo e por meio do corpo que se inscrevem as marcas políticas formadas por meio de discursos hegemônicos</a:t>
            </a:r>
            <a:r>
              <a:rPr lang="pt-BR" sz="24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. A rigor, o processo de marcação é, nesse prisma, uma prática que reitera a ritualização da violência. Trata-se de um sistema que se opera a partir da convergência de dispositivos de poder e da reverberação dos discursos que se instalam como verdade.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955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DAF9F-8668-A744-7EB1-116CE52F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Foucault,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256CA-3853-0C92-D7CC-DE80282EC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88" y="1599381"/>
            <a:ext cx="10515600" cy="435133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discurso, enquanto instrumento de vigilância, se manifesta por três procedimentos: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332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25C29-702E-E58D-1DFC-F81A8F37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40DED-A393-EAF1-C647-9EED9236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Interdição: se estabelece como uma proibição ou delimitação nos atos de fala: sexualidade, política, por exemplo. </a:t>
            </a:r>
          </a:p>
          <a:p>
            <a:endParaRPr lang="pt-BR" dirty="0"/>
          </a:p>
          <a:p>
            <a:r>
              <a:rPr lang="pt-BR" dirty="0"/>
              <a:t>Exclusão: a construção de uma separação social, a partir da apresentação degenerada do outro, como, por exemplo, a loucura. </a:t>
            </a:r>
          </a:p>
          <a:p>
            <a:endParaRPr lang="pt-BR" dirty="0"/>
          </a:p>
          <a:p>
            <a:r>
              <a:rPr lang="pt-BR" dirty="0"/>
              <a:t>Vontade de verdade:  a construção de um discurso que é interiorizado como a única verdade possível, como acontece, por exemplo, em práticas pedagógicas que asseveram um único modo de saber.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315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B8E72-89B5-E64A-7EF3-043C5B95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36CD2-1B9B-C021-1176-6E69C4A1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4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Compreendemos a interdição como um processo de desautorização das narrativas que se contrapõem aos discursos hegemônicos. É importante frisar que essa tática não se manifesta pelo ocultamento, mas pela exposição generalizada da anormalidade, dissidência ou apequenamento, das realidades que se aportam à margem dos sistemas normativos.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8837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202A0-ABD2-7326-5EAC-603ED9C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43C05-84FF-1FEB-4028-D27856A5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4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Segundo Foucault (2017a) a </a:t>
            </a:r>
            <a:r>
              <a:rPr lang="pt-BR" sz="2400" b="1" i="1" kern="0" dirty="0" err="1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sciencia</a:t>
            </a:r>
            <a:r>
              <a:rPr lang="pt-BR" sz="2400" b="1" i="1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</a:t>
            </a:r>
            <a:r>
              <a:rPr lang="pt-BR" sz="2400" b="1" i="1" kern="0" dirty="0" err="1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sexualis</a:t>
            </a:r>
            <a:r>
              <a:rPr lang="pt-BR" sz="2400" b="1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</a:t>
            </a:r>
            <a:r>
              <a:rPr lang="pt-BR" sz="24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instaurada a partir do século XIX se distancia do antigo regime de controle dos corpos que escapam às normas morais no que tange a sexualidade. Todavia, a confissão, método no qual o indivíduo publicizada sua distância da norma moral e sexual, agora é substituída pela ventilação </a:t>
            </a:r>
            <a:r>
              <a:rPr lang="pt-BR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patologizada</a:t>
            </a:r>
            <a:r>
              <a:rPr lang="pt-BR" sz="2400" kern="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das identidades que transgrediam o regime sexual e normativo. É possível compreender que a dinâmica de controle da diversidade sexual passa a ser integrada às técnicas de ajustamento que se logram da publicação, ancorada no discurso médico-científico, de identidades patologizadas.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359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C0FF1-3B66-E972-F043-C379FE6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Segundo o filósofo: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673BBA-68CA-BA0C-24D5-88940AB23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5338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Toda a inscrição da psiquiatria na patologia evolucionista, toda a injeção da ideologia evolucionista na psiquiatria vai poder se fazer, não a partir da velha noção de delírio, mas sim a partir dessa noção de instinto. É a partir do momento em que o instinto se torna o grande problema da psiquiatria que tudo será possível. E, finalmente, a psiquiatria no século XIX vai se encontrar, nos últimos anos deste século, emoldurada por duas grandes tecnologias, você sabe, que vão bloqueá-la de um lado e dar-lhe novo impulso de outro. De um lado a tecnologia eugênica, com problema da hereditariedade, da purificação da raça e da correção do sistema instintivo dos homens por uma depuração da raça. Tecnologia do instinto: isso que foi o eugenismo, desde seus fundadores até Hitler. De outro lado, tivemos, em face de eugenia, a outra grande tecnologia dos instintos, o outro grande meio que foi proposto simultaneamente, numa sincronia notável, a outra grande tecnologia de correção e da normalização da economia dos instintos que é a psicanálise. A eugenia e a psicanálise são essas duas grandes tecnologias que se erguem, no final do século 19 para permitir que a psiquiatria agisse no mundo dos instintos. (Foucault, 2010, p. 113-114). 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3694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322AA-6310-5839-E1E9-467FFF11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Exclusão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137D0E-11A1-1889-6194-4D0C5404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O discurso sobre a loucura, por exemplo, instala um poder social de exclusão, à medida que os que são apresentados como degenerados ou anormais, os corpos que estão à distância das normas sexuais e raciais, são alijados da experiência política e submetidos a intervenções sobre o seu corpo. Esses empreendimentos tencionam, por força violenta e ideológica, corrigir a sua degeneração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84289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77166-C3A1-9097-35C3-0EBC1508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Vontade de verdade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20C10-8B4F-A694-16F3-DD9E4FEDC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vontade de verdade dá forma aos sistemas de exclusão e de interdição, no instante que neutraliza qualquer possibilidade discursiva que localiza à distância da norma. Esse saber e sua relação com modelos hegemônicos de poder e dominação, são ventilados em todos os espaços que constituem e legitimam formas de compreender e de agir no mundo. 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540385" algn="l"/>
              </a:tabLst>
            </a:pP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6257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6E706-1493-C546-F2F8-DB978FB1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D4B221-AE22-96E4-5072-20EFE96E1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600" b="1" dirty="0"/>
              <a:t>A ORDEM DO DISCUSO</a:t>
            </a:r>
          </a:p>
          <a:p>
            <a:pPr marL="0" indent="0" algn="ctr">
              <a:buNone/>
            </a:pPr>
            <a:r>
              <a:rPr lang="pt-BR" sz="4800" b="1" dirty="0"/>
              <a:t>Michel Foucault </a:t>
            </a:r>
          </a:p>
        </p:txBody>
      </p:sp>
    </p:spTree>
    <p:extLst>
      <p:ext uri="{BB962C8B-B14F-4D97-AF65-F5344CB8AC3E}">
        <p14:creationId xmlns:p14="http://schemas.microsoft.com/office/powerpoint/2010/main" val="1697555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83EAC-A969-02D3-4B75-19C28578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6C8A4-7051-8A72-152F-2DBAB002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A vontade de verdade é “reconduzida mais profundamente sem dúvida, pelo modo como o saber é aplicado em uma sociedade, como é valorizado, distribuído, repartido e de certo modo atribuído”. </a:t>
            </a:r>
          </a:p>
        </p:txBody>
      </p:sp>
    </p:spTree>
    <p:extLst>
      <p:ext uri="{BB962C8B-B14F-4D97-AF65-F5344CB8AC3E}">
        <p14:creationId xmlns:p14="http://schemas.microsoft.com/office/powerpoint/2010/main" val="3323032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B53C2-012A-531C-420C-4AF1EB68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012" y="2533290"/>
            <a:ext cx="10515600" cy="1325563"/>
          </a:xfrm>
        </p:spPr>
        <p:txBody>
          <a:bodyPr/>
          <a:lstStyle/>
          <a:p>
            <a:r>
              <a:rPr lang="pt-BR" dirty="0"/>
              <a:t>IMAGENS DE CONTROLE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0F99BF-B57D-AF1D-5411-03B2330F7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844478"/>
            <a:ext cx="10515600" cy="435133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/>
              <a:t>Patrícia Hill Collins </a:t>
            </a:r>
          </a:p>
        </p:txBody>
      </p:sp>
    </p:spTree>
    <p:extLst>
      <p:ext uri="{BB962C8B-B14F-4D97-AF65-F5344CB8AC3E}">
        <p14:creationId xmlns:p14="http://schemas.microsoft.com/office/powerpoint/2010/main" val="376796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Patricia Hill Collins / SamePassage">
            <a:extLst>
              <a:ext uri="{FF2B5EF4-FFF2-40B4-BE49-F238E27FC236}">
                <a16:creationId xmlns:a16="http://schemas.microsoft.com/office/drawing/2014/main" id="{048E61D9-6F8B-8DC1-6D4D-D51CBC156D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" b="1274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605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271B5-D7A1-2B42-7A78-0BC93628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E2ADBB-FE85-B43B-5BA8-CC10E69F7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filósofa compreende como a produção política do discurso capta os corpos de determinados sujeitos, em especial mulheres negras, alocando-os em lugares de </a:t>
            </a:r>
            <a:r>
              <a:rPr lang="pt-BR" b="1" dirty="0"/>
              <a:t>precariedade </a:t>
            </a:r>
            <a:r>
              <a:rPr lang="pt-BR" dirty="0"/>
              <a:t>social e designados pelos </a:t>
            </a:r>
            <a:r>
              <a:rPr lang="pt-BR" b="1" dirty="0"/>
              <a:t>estereótipos.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163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4844E-27CF-EA90-0E8B-5A2726D0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imagens de controle são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FE7172-67AD-4F62-9343-8B1784432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traçadas para fazer com que o racismo, o sexismo, a pobreza e outras formas de injustiça social pareçam naturais, normais e inevitáveis na vida cotidiana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Elas são internalizadas por todos os sujeitos sociais, a fim de que se naturalize os lugares de apequenamento produzido politicamente para mulheres negras. </a:t>
            </a:r>
          </a:p>
        </p:txBody>
      </p:sp>
    </p:spTree>
    <p:extLst>
      <p:ext uri="{BB962C8B-B14F-4D97-AF65-F5344CB8AC3E}">
        <p14:creationId xmlns:p14="http://schemas.microsoft.com/office/powerpoint/2010/main" val="3403717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5D3B13-8BDA-B3EA-6087-C70262A6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pt-BR" dirty="0"/>
              <a:t>Imagens de controle: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82880-F5C8-244C-AB14-909902BE5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algn="just"/>
            <a:r>
              <a:rPr lang="pt-BR" dirty="0" err="1"/>
              <a:t>Mammies</a:t>
            </a:r>
            <a:r>
              <a:rPr lang="pt-BR" dirty="0"/>
              <a:t>: mulheres que são destinadas a cuidar das pessoas, como o único compromisso existencial e social</a:t>
            </a:r>
          </a:p>
        </p:txBody>
      </p:sp>
      <p:pic>
        <p:nvPicPr>
          <p:cNvPr id="5122" name="Picture 2" descr="Sítio do Sítio do Picapau Amarelo">
            <a:extLst>
              <a:ext uri="{FF2B5EF4-FFF2-40B4-BE49-F238E27FC236}">
                <a16:creationId xmlns:a16="http://schemas.microsoft.com/office/drawing/2014/main" id="{E2AEA8DA-DC30-74D0-8E3F-FF8A7B7E3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790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919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77892-CFAA-FB2C-432F-5D5EC7A6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772E69-DB3A-06EE-A9E8-62D9A0BF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Tia Anastácia, mulher preta e gorda que atende a casa de maneira servil. Ela se compreende apenas por meio dessa atribuição. A sua relação consigo e com o mundo é alinhavada por sua subserviência. Ela é a única personagem mulher e negra da narrativa e sua narrativa está restrita a cozinha, costura e organização do espaço, mas jamais será valorizada nele</a:t>
            </a:r>
          </a:p>
        </p:txBody>
      </p:sp>
    </p:spTree>
    <p:extLst>
      <p:ext uri="{BB962C8B-B14F-4D97-AF65-F5344CB8AC3E}">
        <p14:creationId xmlns:p14="http://schemas.microsoft.com/office/powerpoint/2010/main" val="1987802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6093E-B59E-BDB7-B9C9-B17E6FF2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4234393" cy="1616203"/>
          </a:xfrm>
        </p:spPr>
        <p:txBody>
          <a:bodyPr anchor="b">
            <a:normAutofit/>
          </a:bodyPr>
          <a:lstStyle/>
          <a:p>
            <a:endParaRPr lang="pt-BR" sz="3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DD69F7-4147-99C3-0E73-7C305A42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24866" cy="3447832"/>
          </a:xfrm>
        </p:spPr>
        <p:txBody>
          <a:bodyPr anchor="t">
            <a:normAutofit fontScale="92500" lnSpcReduction="10000"/>
          </a:bodyPr>
          <a:lstStyle/>
          <a:p>
            <a:pPr algn="just"/>
            <a:r>
              <a:rPr lang="pt-BR" dirty="0"/>
              <a:t>Matriarca: mulher negra que é vista como forte e que repele qualquer possibilidade e afeto, pois “nenhuma pessoa suporta a sua força”. Ela não é frágil ou precisa de cuidado. Essa representação é comumente associada às mulheres periféricas. </a:t>
            </a:r>
          </a:p>
        </p:txBody>
      </p:sp>
      <p:pic>
        <p:nvPicPr>
          <p:cNvPr id="6146" name="Picture 2" descr="Paradise Novelas™ on X: &quot;Preta (Da Cor ...">
            <a:extLst>
              <a:ext uri="{FF2B5EF4-FFF2-40B4-BE49-F238E27FC236}">
                <a16:creationId xmlns:a16="http://schemas.microsoft.com/office/drawing/2014/main" id="{BA3C0426-E4E4-85A5-9589-0C7D2B19D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1" r="-1" b="-1"/>
          <a:stretch/>
        </p:blipFill>
        <p:spPr bwMode="auto">
          <a:xfrm>
            <a:off x="5854890" y="877414"/>
            <a:ext cx="5453545" cy="498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1" name="Group 6150">
            <a:extLst>
              <a:ext uri="{FF2B5EF4-FFF2-40B4-BE49-F238E27FC236}">
                <a16:creationId xmlns:a16="http://schemas.microsoft.com/office/drawing/2014/main" id="{434FA563-76F6-CDCF-AEA0-A7B78E446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6152" name="Rectangle 6151">
              <a:extLst>
                <a:ext uri="{FF2B5EF4-FFF2-40B4-BE49-F238E27FC236}">
                  <a16:creationId xmlns:a16="http://schemas.microsoft.com/office/drawing/2014/main" id="{1D2E3CAA-F1BA-6695-301D-22564C38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3" name="Rectangle 6152">
              <a:extLst>
                <a:ext uri="{FF2B5EF4-FFF2-40B4-BE49-F238E27FC236}">
                  <a16:creationId xmlns:a16="http://schemas.microsoft.com/office/drawing/2014/main" id="{2F3F0F2C-04A5-144D-BDCF-C38707289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318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0F2AD-7033-49FC-20BB-F171803C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98612-8A43-93A4-7461-79A9D511A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mãe dependente do Estado (Welfare </a:t>
            </a:r>
            <a:r>
              <a:rPr lang="pt-BR" dirty="0" err="1"/>
              <a:t>Mother</a:t>
            </a:r>
            <a:r>
              <a:rPr lang="pt-BR" dirty="0"/>
              <a:t>):</a:t>
            </a:r>
          </a:p>
          <a:p>
            <a:endParaRPr lang="pt-BR" dirty="0"/>
          </a:p>
          <a:p>
            <a:pPr marL="0" indent="0" algn="just">
              <a:buNone/>
            </a:pPr>
            <a:r>
              <a:rPr lang="pt-BR" dirty="0"/>
              <a:t>Imagem que descreve as mulheres negras como imorais, por se vincularem as políticas de redistribuição de renda. Como se essas mulheres só pudessem ser observadas, a partir da miséria e da incapacidade. </a:t>
            </a:r>
          </a:p>
        </p:txBody>
      </p:sp>
    </p:spTree>
    <p:extLst>
      <p:ext uri="{BB962C8B-B14F-4D97-AF65-F5344CB8AC3E}">
        <p14:creationId xmlns:p14="http://schemas.microsoft.com/office/powerpoint/2010/main" val="1955990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54AD1-9392-9C46-BF48-0A68AF7D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B3E9F-58C0-248F-650B-9602D3E3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Jezebel:  imagem vinculada narrativa da hiperssexualização de mulheres negas. Descrição que, ao atravessar a misoginia e o racismo, impede que seus corpos sejam observados fora do fetiche, da lascívia e do caráter incontrolável e desumano do desejo. </a:t>
            </a:r>
          </a:p>
        </p:txBody>
      </p:sp>
    </p:spTree>
    <p:extLst>
      <p:ext uri="{BB962C8B-B14F-4D97-AF65-F5344CB8AC3E}">
        <p14:creationId xmlns:p14="http://schemas.microsoft.com/office/powerpoint/2010/main" val="64680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ichel Foucault: biografia e esportes deste pensador francês">
            <a:extLst>
              <a:ext uri="{FF2B5EF4-FFF2-40B4-BE49-F238E27FC236}">
                <a16:creationId xmlns:a16="http://schemas.microsoft.com/office/drawing/2014/main" id="{D4AC06F7-9487-EC41-358D-74911874A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3" r="17113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3CA87F-09B8-C6BF-540B-FAEBABFA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endParaRPr lang="pt-BR" sz="40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7A78F-C762-1A81-861F-167AE8E2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6" y="2434201"/>
            <a:ext cx="4374037" cy="3742762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Para Foucault, o discurso indica uma intenção de poder e de constituição normativa. Ele, o discurso, não é acidental, pois está atrelado aos mecanismos de controle e de vigilância sociais. </a:t>
            </a:r>
          </a:p>
        </p:txBody>
      </p:sp>
    </p:spTree>
    <p:extLst>
      <p:ext uri="{BB962C8B-B14F-4D97-AF65-F5344CB8AC3E}">
        <p14:creationId xmlns:p14="http://schemas.microsoft.com/office/powerpoint/2010/main" val="2669584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2D3F1A6-B121-A15B-5175-04CE565AD8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3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9521A-F1E9-F239-70FD-AF636022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ECAF95-1985-666A-831D-E84C743B2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Para Foucault, o discurso é </a:t>
            </a:r>
            <a:r>
              <a:rPr lang="pt-BR" b="1" dirty="0"/>
              <a:t>reverberado </a:t>
            </a:r>
            <a:r>
              <a:rPr lang="pt-BR" dirty="0"/>
              <a:t>a fim de constituir a realidade social, a noção de verdade e a própria subjetividade. Logo, assim, como a norma, o discurso apresenta uma relação: </a:t>
            </a:r>
            <a:r>
              <a:rPr lang="pt-BR" b="1" dirty="0"/>
              <a:t>exterioridade e interioridade 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Assim, o discurso pode ser observado como:</a:t>
            </a:r>
          </a:p>
          <a:p>
            <a:pPr marL="0" indent="0" algn="just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b="1" dirty="0"/>
              <a:t>“</a:t>
            </a:r>
            <a:r>
              <a:rPr lang="pt-BR" dirty="0"/>
              <a:t>proposições que adquirem caráter de verdadeiras passando a constituir princípios aceitáveis de comportamento” (Foucault)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1082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EC371-A432-3B2D-B650-F010A615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DEE79-B28D-5B5F-D69F-B020D48B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Assim, é imprescindível que se perceba a relação entre </a:t>
            </a:r>
            <a:r>
              <a:rPr lang="pt-BR" b="1" dirty="0"/>
              <a:t>enunciação (discurso)</a:t>
            </a:r>
            <a:r>
              <a:rPr lang="pt-BR" dirty="0"/>
              <a:t> e </a:t>
            </a:r>
            <a:r>
              <a:rPr lang="pt-BR" b="1" dirty="0"/>
              <a:t>prática (práticas sociais dos sujeitos)</a:t>
            </a:r>
          </a:p>
        </p:txBody>
      </p:sp>
    </p:spTree>
    <p:extLst>
      <p:ext uri="{BB962C8B-B14F-4D97-AF65-F5344CB8AC3E}">
        <p14:creationId xmlns:p14="http://schemas.microsoft.com/office/powerpoint/2010/main" val="319789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0DAED-07AC-989B-E569-5703F94D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Leis de Nuremberg – Wikipédia, a enciclopédia livre">
            <a:extLst>
              <a:ext uri="{FF2B5EF4-FFF2-40B4-BE49-F238E27FC236}">
                <a16:creationId xmlns:a16="http://schemas.microsoft.com/office/drawing/2014/main" id="{0979E0E7-B40A-19BF-59A0-D881146F53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972912"/>
            <a:ext cx="3162301" cy="504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ampos de concentração: o que acontecia, mortes e Auschwitz">
            <a:extLst>
              <a:ext uri="{FF2B5EF4-FFF2-40B4-BE49-F238E27FC236}">
                <a16:creationId xmlns:a16="http://schemas.microsoft.com/office/drawing/2014/main" id="{28B7F6BC-A52C-C10E-3E0F-AF778AED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417" y="1055236"/>
            <a:ext cx="3770034" cy="487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57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3EB2D-77DD-25DC-9CCE-8BB8E23A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Paramédico disse que George Floyd já estava morto quando chegou à prisão | O Tempo">
            <a:extLst>
              <a:ext uri="{FF2B5EF4-FFF2-40B4-BE49-F238E27FC236}">
                <a16:creationId xmlns:a16="http://schemas.microsoft.com/office/drawing/2014/main" id="{E81A4107-B891-D6B5-B43E-579899684C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10" y="1940718"/>
            <a:ext cx="4765845" cy="297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etrô do Rio vai retirar propaganda de estação após acusações de racismo - Jornal O Globo">
            <a:extLst>
              <a:ext uri="{FF2B5EF4-FFF2-40B4-BE49-F238E27FC236}">
                <a16:creationId xmlns:a16="http://schemas.microsoft.com/office/drawing/2014/main" id="{FC8E4E9B-D7BB-40BF-4183-DE2F1AB6B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425" y="1940718"/>
            <a:ext cx="5343188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36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DA098-32B3-54DA-3D3B-B68FCAA6B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o pensador: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F3AC64-9C9F-6825-831C-8DA7445C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 “A produção do discurso é ao mesmo tempo controlada, selecionada, organizada e redistribuída por certo número de procedimentos que têm por função conjurar seus poderes e perigos, dominar seu acontecimento aleatório, esquivar sua pesada e temível materialidade.” (FOUCAULT, 2013, p.9). </a:t>
            </a:r>
          </a:p>
        </p:txBody>
      </p:sp>
    </p:spTree>
    <p:extLst>
      <p:ext uri="{BB962C8B-B14F-4D97-AF65-F5344CB8AC3E}">
        <p14:creationId xmlns:p14="http://schemas.microsoft.com/office/powerpoint/2010/main" val="236245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BBCD0-59CA-751E-27F4-2BB050D7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F3F6F-62D4-27C5-1690-D10A7FDE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relação entre a norma e o discurso revelam quais são os sujeitos “habilitados” a controlar a narrativa e enunciar a si mesmos, o mundo e os outros”. </a:t>
            </a:r>
          </a:p>
        </p:txBody>
      </p:sp>
    </p:spTree>
    <p:extLst>
      <p:ext uri="{BB962C8B-B14F-4D97-AF65-F5344CB8AC3E}">
        <p14:creationId xmlns:p14="http://schemas.microsoft.com/office/powerpoint/2010/main" val="2999056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1372</Words>
  <Application>Microsoft Office PowerPoint</Application>
  <PresentationFormat>Widescreen</PresentationFormat>
  <Paragraphs>62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Tema do Office</vt:lpstr>
      <vt:lpstr>A construção do discurso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Para o pensador:</vt:lpstr>
      <vt:lpstr>Apresentação do PowerPoint</vt:lpstr>
      <vt:lpstr>Poder e vigilância </vt:lpstr>
      <vt:lpstr>Apresentação do PowerPoint</vt:lpstr>
      <vt:lpstr>Apresentação do PowerPoint</vt:lpstr>
      <vt:lpstr>Para Foucault,</vt:lpstr>
      <vt:lpstr>Apresentação do PowerPoint</vt:lpstr>
      <vt:lpstr>Apresentação do PowerPoint</vt:lpstr>
      <vt:lpstr>Apresentação do PowerPoint</vt:lpstr>
      <vt:lpstr>Segundo o filósofo:</vt:lpstr>
      <vt:lpstr>Exclusão </vt:lpstr>
      <vt:lpstr>Vontade de verdade</vt:lpstr>
      <vt:lpstr>Apresentação do PowerPoint</vt:lpstr>
      <vt:lpstr>IMAGENS DE CONTROLE </vt:lpstr>
      <vt:lpstr>Apresentação do PowerPoint</vt:lpstr>
      <vt:lpstr>Apresentação do PowerPoint</vt:lpstr>
      <vt:lpstr>As imagens de controle são </vt:lpstr>
      <vt:lpstr>Imagens de controle: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construção do discurso</dc:title>
  <dc:creator>THIAGO TEIXEIRA</dc:creator>
  <cp:lastModifiedBy>THIAGO TEIXEIRA</cp:lastModifiedBy>
  <cp:revision>3</cp:revision>
  <dcterms:created xsi:type="dcterms:W3CDTF">2024-05-27T15:03:38Z</dcterms:created>
  <dcterms:modified xsi:type="dcterms:W3CDTF">2024-06-03T16:31:41Z</dcterms:modified>
</cp:coreProperties>
</file>