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8" r:id="rId3"/>
    <p:sldId id="285" r:id="rId4"/>
    <p:sldId id="289" r:id="rId5"/>
    <p:sldId id="3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3C15B-B176-46AF-ABE7-61D711FE0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1AD0F-C3FF-4A9F-8F51-6F64D1AA4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B462A6-6CE4-4EC3-9BE2-EF07DBEE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E33CE0-0408-49BF-B650-920C6857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C7C05-C273-4548-A8AB-581E44EC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87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2659-E358-4EFB-B113-86CF5EBE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91293-786B-47C0-A142-012FDCBC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F7F28-C47A-4686-AACB-CF57ABD1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D987E0-9E84-4AEC-8320-9C92B522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772FA-D46F-48D1-B969-57F98DDA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3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AB2D62-B486-4EDA-9C5F-C83560957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A86544-7468-4A33-8884-20055E2CA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55B46-7F4F-409F-A10B-8CD7BCB4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1AD6B-5C84-49B3-B770-A6F4EB00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4B12E2-63B2-478B-9EC8-D723B679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83962-7AAB-4CF3-898D-2280BAF0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0B6719-0943-4FA4-BD8F-01C4C449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453C2E-C595-4ED3-9A3A-C0ABCC12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A9217-83BB-4BB5-A269-39DB210C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3BD0FB-BEB5-45A8-A42D-38408268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29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FCBE-2B2D-4405-84C2-81A16015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BAE65A-8B10-4BF8-838E-A3F1387A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5BBF48-EBD0-4F31-BF81-0A1AA37B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E00B7E-5449-47CF-BF5B-ADDD5AF8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9F6CBF-9F1F-4405-84DF-4BF59EFF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22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3E382-A0B2-4DAA-B05F-0E5E8532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283351-3404-4B6E-A34B-0D161F74D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7DC03F-CE2D-4F12-86D2-1EF88F51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424DC-0C72-4807-A815-E517AB26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1BE86E-58F1-4021-AEC1-7F03B991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468976-5FAA-47B8-B095-EEB45FC9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99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7C619-6E3B-469C-813D-6E167C86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A2A0A0-48EE-4396-800F-53CA794C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FBD7A7-724B-4D14-AC46-745FB19E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A7CEA2-17AB-49AD-860B-F5009278E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E0CE76A-1DC8-4186-B6B3-28D450F9A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5BD109-6220-4558-AD10-CB59FBD3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0F442E-8641-497A-8C4D-19AFED9D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EBEEC6-0C6A-494F-8A56-A64304A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27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92A2E-9917-4E77-B503-197D8748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344F72-809F-489B-B423-0746BD50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8984-A0DE-47AA-81FC-3E52900B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6D0C5F-58C5-4FBA-A358-0C5F6C04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8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B5B187-8A9A-4CA7-8E57-03F03DD5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694A0D-C371-475A-8B45-BE8FF459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8CA8F6-3247-4F68-A14C-6823D60D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09EAF-D2E1-461D-94EA-D43BE24E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C2E59-CD04-4B23-88BC-B4FCAF13C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8BC8B2-77B3-4B59-A493-9079EF77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E9CB12-4899-4D49-9E99-EBA03BB6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AF3383-A47B-40E5-BCE9-2CDD77FF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C67571-CEA2-4D19-BFBE-A6831C59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52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C8746-FF59-4127-955D-3C9F565F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54316C-F11C-4CAC-AE07-9D7E8DC2B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856A7C-D214-42B4-9C2F-62E24971B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E215F4-FBB5-480F-9BD0-329152F0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766FF5-BA22-400C-8691-EF4A9EC8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06A4CB-7A90-4F91-A8AA-0C3307CA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1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32FE25-8473-46CE-BB3D-9404006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B6240F-7309-49E8-83D4-AD68FD83B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B34364-48E9-40E3-B8B9-F334AF4EE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C350-C3A4-403F-A02D-2E835DAB8F5F}" type="datetimeFigureOut">
              <a:rPr lang="pt-BR" smtClean="0"/>
              <a:t>12/04/2022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95A57-49C7-4AFB-BA86-A4241030E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945DA2-78F7-4530-89C5-F6F193027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A2CF-B4F8-40DA-BCFC-E05AAC9341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13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0.sv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jpeg"/><Relationship Id="rId8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06674009-2FC0-4E38-AD5F-0E0657417FF5}"/>
              </a:ext>
            </a:extLst>
          </p:cNvPr>
          <p:cNvSpPr/>
          <p:nvPr/>
        </p:nvSpPr>
        <p:spPr>
          <a:xfrm>
            <a:off x="0" y="0"/>
            <a:ext cx="12183023" cy="6858000"/>
          </a:xfrm>
          <a:custGeom>
            <a:avLst/>
            <a:gdLst>
              <a:gd name="connsiteX0" fmla="*/ 0 w 198755"/>
              <a:gd name="connsiteY0" fmla="*/ 0 h 1143000"/>
              <a:gd name="connsiteX1" fmla="*/ 198755 w 198755"/>
              <a:gd name="connsiteY1" fmla="*/ 0 h 1143000"/>
              <a:gd name="connsiteX2" fmla="*/ 198755 w 198755"/>
              <a:gd name="connsiteY2" fmla="*/ 1143000 h 1143000"/>
              <a:gd name="connsiteX3" fmla="*/ 0 w 198755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55" h="1143000">
                <a:moveTo>
                  <a:pt x="0" y="0"/>
                </a:moveTo>
                <a:lnTo>
                  <a:pt x="198755" y="0"/>
                </a:lnTo>
                <a:lnTo>
                  <a:pt x="198755" y="1143000"/>
                </a:lnTo>
                <a:lnTo>
                  <a:pt x="0" y="1143000"/>
                </a:lnTo>
                <a:close/>
              </a:path>
            </a:pathLst>
          </a:custGeom>
          <a:solidFill>
            <a:srgbClr val="44444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D83629E-D971-4FD6-9429-DB8029042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8992" y="259910"/>
            <a:ext cx="5961635" cy="2006694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6654C0C3-6AD5-4142-926E-EF9FB280B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2190" y="2069358"/>
            <a:ext cx="8078641" cy="271928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E0E0BBA-2D74-41EF-B0B3-BB6702F3884C}"/>
              </a:ext>
            </a:extLst>
          </p:cNvPr>
          <p:cNvSpPr txBox="1"/>
          <p:nvPr/>
        </p:nvSpPr>
        <p:spPr>
          <a:xfrm>
            <a:off x="1455581" y="3748286"/>
            <a:ext cx="402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Estudo de Tamanho de Mercado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E501BE-757F-43C5-A970-4A8827293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1063" y="1985962"/>
            <a:ext cx="2952750" cy="2886075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00C39D83-48CA-4275-8165-0EC09E3D9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0381" y="4591397"/>
            <a:ext cx="4371975" cy="294322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753F260-C6F2-48C7-9234-4619C26A9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18059" y="6150577"/>
            <a:ext cx="1781824" cy="47575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E0E0BBA-2D74-41EF-B0B3-BB6702F3884C}"/>
              </a:ext>
            </a:extLst>
          </p:cNvPr>
          <p:cNvSpPr txBox="1"/>
          <p:nvPr/>
        </p:nvSpPr>
        <p:spPr>
          <a:xfrm>
            <a:off x="1039015" y="3040400"/>
            <a:ext cx="4020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CASE SINAPSIS</a:t>
            </a:r>
          </a:p>
        </p:txBody>
      </p:sp>
    </p:spTree>
    <p:extLst>
      <p:ext uri="{BB962C8B-B14F-4D97-AF65-F5344CB8AC3E}">
        <p14:creationId xmlns:p14="http://schemas.microsoft.com/office/powerpoint/2010/main" val="212448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97;p2">
            <a:extLst>
              <a:ext uri="{FF2B5EF4-FFF2-40B4-BE49-F238E27FC236}">
                <a16:creationId xmlns:a16="http://schemas.microsoft.com/office/drawing/2014/main" id="{1A5CA2B2-6FD0-4581-ABE5-107B313F8F64}"/>
              </a:ext>
            </a:extLst>
          </p:cNvPr>
          <p:cNvSpPr/>
          <p:nvPr/>
        </p:nvSpPr>
        <p:spPr>
          <a:xfrm>
            <a:off x="-402430" y="-1"/>
            <a:ext cx="12763496" cy="58319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z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6BF34BFE-80A1-4195-A596-7EB73FE2205D}"/>
              </a:ext>
            </a:extLst>
          </p:cNvPr>
          <p:cNvSpPr/>
          <p:nvPr/>
        </p:nvSpPr>
        <p:spPr>
          <a:xfrm>
            <a:off x="-402430" y="3821982"/>
            <a:ext cx="12763496" cy="3036018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40FFB2-5A77-479B-BC74-698AD6F9F99C}"/>
              </a:ext>
            </a:extLst>
          </p:cNvPr>
          <p:cNvSpPr txBox="1"/>
          <p:nvPr/>
        </p:nvSpPr>
        <p:spPr>
          <a:xfrm>
            <a:off x="632429" y="4329499"/>
            <a:ext cx="22545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NOSSOS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BF746F8-AEA6-40AB-90C1-E4A61576D1C9}"/>
              </a:ext>
            </a:extLst>
          </p:cNvPr>
          <p:cNvGrpSpPr/>
          <p:nvPr/>
        </p:nvGrpSpPr>
        <p:grpSpPr>
          <a:xfrm>
            <a:off x="756588" y="3895426"/>
            <a:ext cx="12242912" cy="2499809"/>
            <a:chOff x="-1126303" y="2630993"/>
            <a:chExt cx="14592974" cy="29796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F55D9B4-E14F-4766-8430-A2D45DDADC47}"/>
                </a:ext>
              </a:extLst>
            </p:cNvPr>
            <p:cNvSpPr txBox="1"/>
            <p:nvPr/>
          </p:nvSpPr>
          <p:spPr>
            <a:xfrm>
              <a:off x="1285887" y="4568236"/>
              <a:ext cx="1716223" cy="99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colaboradores com mestrado e doutorado</a:t>
              </a:r>
            </a:p>
          </p:txBody>
        </p:sp>
        <p:cxnSp>
          <p:nvCxnSpPr>
            <p:cNvPr id="158" name="Conector reto 157">
              <a:extLst>
                <a:ext uri="{FF2B5EF4-FFF2-40B4-BE49-F238E27FC236}">
                  <a16:creationId xmlns:a16="http://schemas.microsoft.com/office/drawing/2014/main" id="{9DBA0837-A807-4001-8874-A9E761C55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1126303" y="4353508"/>
              <a:ext cx="14592974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B928A63-E5F8-4F11-955A-CCAC63D58C77}"/>
                </a:ext>
              </a:extLst>
            </p:cNvPr>
            <p:cNvSpPr txBox="1"/>
            <p:nvPr/>
          </p:nvSpPr>
          <p:spPr>
            <a:xfrm>
              <a:off x="9811078" y="3025361"/>
              <a:ext cx="13532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33059675-63CD-4A30-81C9-67061B68CBEF}"/>
                </a:ext>
              </a:extLst>
            </p:cNvPr>
            <p:cNvSpPr txBox="1"/>
            <p:nvPr/>
          </p:nvSpPr>
          <p:spPr>
            <a:xfrm>
              <a:off x="5056259" y="2630993"/>
              <a:ext cx="399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19C0D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B3DF173-4DB5-425C-AC14-4143E7D48E9F}"/>
                </a:ext>
              </a:extLst>
            </p:cNvPr>
            <p:cNvSpPr txBox="1"/>
            <p:nvPr/>
          </p:nvSpPr>
          <p:spPr>
            <a:xfrm>
              <a:off x="5194150" y="4585536"/>
              <a:ext cx="13639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projetos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desenvolvidos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296DFD9-F28F-4CF4-9949-C1295558B1FB}"/>
                </a:ext>
              </a:extLst>
            </p:cNvPr>
            <p:cNvSpPr txBox="1"/>
            <p:nvPr/>
          </p:nvSpPr>
          <p:spPr>
            <a:xfrm>
              <a:off x="3348014" y="4620138"/>
              <a:ext cx="1458178" cy="990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anos de experiência no setor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96C103-5D6D-430E-9A90-E901328DB629}"/>
                </a:ext>
              </a:extLst>
            </p:cNvPr>
            <p:cNvSpPr txBox="1"/>
            <p:nvPr/>
          </p:nvSpPr>
          <p:spPr>
            <a:xfrm>
              <a:off x="7599676" y="4601673"/>
              <a:ext cx="129984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produtos em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operação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5F98207-A893-48BB-958A-7062933D8109}"/>
                </a:ext>
              </a:extLst>
            </p:cNvPr>
            <p:cNvSpPr/>
            <p:nvPr/>
          </p:nvSpPr>
          <p:spPr>
            <a:xfrm>
              <a:off x="5687839" y="4239208"/>
              <a:ext cx="228600" cy="228600"/>
            </a:xfrm>
            <a:prstGeom prst="ellipse">
              <a:avLst/>
            </a:prstGeom>
            <a:solidFill>
              <a:srgbClr val="44444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5B0AF26-AA47-4D2B-A825-2363E6A543BD}"/>
                </a:ext>
              </a:extLst>
            </p:cNvPr>
            <p:cNvSpPr/>
            <p:nvPr/>
          </p:nvSpPr>
          <p:spPr>
            <a:xfrm>
              <a:off x="1817473" y="4239208"/>
              <a:ext cx="228600" cy="228600"/>
            </a:xfrm>
            <a:prstGeom prst="ellipse">
              <a:avLst/>
            </a:prstGeom>
            <a:solidFill>
              <a:srgbClr val="44444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6F9A5BF-831C-484A-9040-2710B17CCD20}"/>
                </a:ext>
              </a:extLst>
            </p:cNvPr>
            <p:cNvSpPr/>
            <p:nvPr/>
          </p:nvSpPr>
          <p:spPr>
            <a:xfrm>
              <a:off x="3813457" y="4239208"/>
              <a:ext cx="228600" cy="228600"/>
            </a:xfrm>
            <a:prstGeom prst="ellipse">
              <a:avLst/>
            </a:prstGeom>
            <a:solidFill>
              <a:srgbClr val="44444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2DD47F9-1BA6-425C-BE10-0C3A4D0F8217}"/>
                </a:ext>
              </a:extLst>
            </p:cNvPr>
            <p:cNvSpPr/>
            <p:nvPr/>
          </p:nvSpPr>
          <p:spPr>
            <a:xfrm>
              <a:off x="10572334" y="4239208"/>
              <a:ext cx="228600" cy="228600"/>
            </a:xfrm>
            <a:prstGeom prst="ellipse">
              <a:avLst/>
            </a:prstGeom>
            <a:solidFill>
              <a:srgbClr val="444444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AB6AC0-5ECC-473B-A35F-41AFF43C357D}"/>
                </a:ext>
              </a:extLst>
            </p:cNvPr>
            <p:cNvSpPr txBox="1"/>
            <p:nvPr/>
          </p:nvSpPr>
          <p:spPr>
            <a:xfrm>
              <a:off x="5203088" y="3022878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</a:t>
              </a:r>
              <a:endPara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C1F4768-9591-40BB-B595-EE803D2AF6B6}"/>
                </a:ext>
              </a:extLst>
            </p:cNvPr>
            <p:cNvSpPr txBox="1"/>
            <p:nvPr/>
          </p:nvSpPr>
          <p:spPr>
            <a:xfrm>
              <a:off x="1167046" y="2632728"/>
              <a:ext cx="399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19C0D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5A6F7B6-0D1A-44E7-A07D-572D7A46515C}"/>
                </a:ext>
              </a:extLst>
            </p:cNvPr>
            <p:cNvSpPr txBox="1"/>
            <p:nvPr/>
          </p:nvSpPr>
          <p:spPr>
            <a:xfrm>
              <a:off x="1313876" y="3024613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C7B98F5-9B61-43EC-99C4-8463CEF64068}"/>
                </a:ext>
              </a:extLst>
            </p:cNvPr>
            <p:cNvSpPr txBox="1"/>
            <p:nvPr/>
          </p:nvSpPr>
          <p:spPr>
            <a:xfrm>
              <a:off x="3170334" y="2634655"/>
              <a:ext cx="399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19C0D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D81D9CF-098B-47A2-967C-A2438E2B568D}"/>
                </a:ext>
              </a:extLst>
            </p:cNvPr>
            <p:cNvSpPr txBox="1"/>
            <p:nvPr/>
          </p:nvSpPr>
          <p:spPr>
            <a:xfrm>
              <a:off x="3317164" y="3026540"/>
              <a:ext cx="9637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12</a:t>
              </a:r>
              <a:endParaRPr kumimoji="0" lang="pt-B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0B6572D-98DE-4C7C-9B29-64D09597D4DC}"/>
                </a:ext>
              </a:extLst>
            </p:cNvPr>
            <p:cNvSpPr txBox="1"/>
            <p:nvPr/>
          </p:nvSpPr>
          <p:spPr>
            <a:xfrm>
              <a:off x="9672188" y="2633476"/>
              <a:ext cx="3997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19C0D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</a:p>
          </p:txBody>
        </p:sp>
      </p:grpSp>
      <p:sp>
        <p:nvSpPr>
          <p:cNvPr id="162" name="Google Shape;95;p2">
            <a:extLst>
              <a:ext uri="{FF2B5EF4-FFF2-40B4-BE49-F238E27FC236}">
                <a16:creationId xmlns:a16="http://schemas.microsoft.com/office/drawing/2014/main" id="{73DDABCE-B9F2-4C18-8741-1AB467847DC1}"/>
              </a:ext>
            </a:extLst>
          </p:cNvPr>
          <p:cNvSpPr txBox="1"/>
          <p:nvPr/>
        </p:nvSpPr>
        <p:spPr>
          <a:xfrm>
            <a:off x="138248" y="6314302"/>
            <a:ext cx="482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02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3" name="Google Shape;96;p2">
            <a:extLst>
              <a:ext uri="{FF2B5EF4-FFF2-40B4-BE49-F238E27FC236}">
                <a16:creationId xmlns:a16="http://schemas.microsoft.com/office/drawing/2014/main" id="{83E47104-93E4-4E96-87F8-D346EA735722}"/>
              </a:ext>
            </a:extLst>
          </p:cNvPr>
          <p:cNvCxnSpPr>
            <a:cxnSpLocks/>
          </p:cNvCxnSpPr>
          <p:nvPr/>
        </p:nvCxnSpPr>
        <p:spPr>
          <a:xfrm flipV="1">
            <a:off x="379660" y="4741238"/>
            <a:ext cx="0" cy="1505536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02F5526-2B13-4E92-9E3A-87EA73899AB3}"/>
              </a:ext>
            </a:extLst>
          </p:cNvPr>
          <p:cNvGrpSpPr/>
          <p:nvPr/>
        </p:nvGrpSpPr>
        <p:grpSpPr>
          <a:xfrm>
            <a:off x="756588" y="1853936"/>
            <a:ext cx="11739443" cy="1791946"/>
            <a:chOff x="-1038842" y="2878442"/>
            <a:chExt cx="13566916" cy="2070901"/>
          </a:xfrm>
        </p:grpSpPr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E1205961-1698-4269-8727-D8D2B366E069}"/>
                </a:ext>
              </a:extLst>
            </p:cNvPr>
            <p:cNvCxnSpPr>
              <a:cxnSpLocks/>
            </p:cNvCxnSpPr>
            <p:nvPr/>
          </p:nvCxnSpPr>
          <p:spPr>
            <a:xfrm>
              <a:off x="-1038842" y="3475583"/>
              <a:ext cx="13566916" cy="0"/>
            </a:xfrm>
            <a:prstGeom prst="line">
              <a:avLst/>
            </a:prstGeom>
            <a:ln w="28575">
              <a:solidFill>
                <a:srgbClr val="3131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338DA841-F3BA-4FAB-A1CE-0691271EF855}"/>
                </a:ext>
              </a:extLst>
            </p:cNvPr>
            <p:cNvSpPr txBox="1"/>
            <p:nvPr/>
          </p:nvSpPr>
          <p:spPr>
            <a:xfrm>
              <a:off x="1230691" y="4228710"/>
              <a:ext cx="19125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Consultoria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7ABFDC8-8D69-4B4A-924C-B8068D0AAAC9}"/>
                </a:ext>
              </a:extLst>
            </p:cNvPr>
            <p:cNvSpPr txBox="1"/>
            <p:nvPr/>
          </p:nvSpPr>
          <p:spPr>
            <a:xfrm>
              <a:off x="3800322" y="4144836"/>
              <a:ext cx="1912524" cy="746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Projetos de P&amp;D e Inovação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626C57C5-AC11-4638-92BB-E550A457DA25}"/>
                </a:ext>
              </a:extLst>
            </p:cNvPr>
            <p:cNvSpPr txBox="1"/>
            <p:nvPr/>
          </p:nvSpPr>
          <p:spPr>
            <a:xfrm>
              <a:off x="6395133" y="4195158"/>
              <a:ext cx="1778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Treinamentos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FB063339-E871-48FB-9E0A-ACEF6C744AC4}"/>
                </a:ext>
              </a:extLst>
            </p:cNvPr>
            <p:cNvSpPr txBox="1"/>
            <p:nvPr/>
          </p:nvSpPr>
          <p:spPr>
            <a:xfrm>
              <a:off x="8536135" y="4202396"/>
              <a:ext cx="2277419" cy="746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Desenvolvimento de Software</a:t>
              </a:r>
            </a:p>
          </p:txBody>
        </p: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7DE1CDA5-E969-46A3-923C-2EC75685351A}"/>
                </a:ext>
              </a:extLst>
            </p:cNvPr>
            <p:cNvGrpSpPr/>
            <p:nvPr/>
          </p:nvGrpSpPr>
          <p:grpSpPr>
            <a:xfrm>
              <a:off x="9120539" y="2878442"/>
              <a:ext cx="1200329" cy="1200329"/>
              <a:chOff x="9120539" y="2878442"/>
              <a:chExt cx="1200329" cy="1200329"/>
            </a:xfrm>
          </p:grpSpPr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3DED60DE-8B1F-4D34-8988-06F60B02C231}"/>
                  </a:ext>
                </a:extLst>
              </p:cNvPr>
              <p:cNvSpPr/>
              <p:nvPr/>
            </p:nvSpPr>
            <p:spPr>
              <a:xfrm>
                <a:off x="9120539" y="2878442"/>
                <a:ext cx="1200329" cy="1200329"/>
              </a:xfrm>
              <a:prstGeom prst="ellipse">
                <a:avLst/>
              </a:prstGeom>
              <a:solidFill>
                <a:srgbClr val="3131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5" name="Gráfico 84">
                <a:extLst>
                  <a:ext uri="{FF2B5EF4-FFF2-40B4-BE49-F238E27FC236}">
                    <a16:creationId xmlns:a16="http://schemas.microsoft.com/office/drawing/2014/main" id="{3948B244-8716-4A7A-AF87-BEDB7C76A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319508" y="3129213"/>
                <a:ext cx="797744" cy="569817"/>
              </a:xfrm>
              <a:prstGeom prst="rect">
                <a:avLst/>
              </a:prstGeom>
            </p:spPr>
          </p:pic>
        </p:grp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1EAC30AD-0894-4B59-B1AC-6322E7E03C9E}"/>
                </a:ext>
              </a:extLst>
            </p:cNvPr>
            <p:cNvGrpSpPr/>
            <p:nvPr/>
          </p:nvGrpSpPr>
          <p:grpSpPr>
            <a:xfrm>
              <a:off x="6627705" y="2878442"/>
              <a:ext cx="1200329" cy="1200329"/>
              <a:chOff x="6627705" y="2878442"/>
              <a:chExt cx="1200329" cy="1200329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6FD9E4F7-F248-4C05-82EB-2FBC25469A2D}"/>
                  </a:ext>
                </a:extLst>
              </p:cNvPr>
              <p:cNvSpPr/>
              <p:nvPr/>
            </p:nvSpPr>
            <p:spPr>
              <a:xfrm>
                <a:off x="6627705" y="2878442"/>
                <a:ext cx="1200329" cy="1200329"/>
              </a:xfrm>
              <a:prstGeom prst="ellipse">
                <a:avLst/>
              </a:prstGeom>
              <a:solidFill>
                <a:srgbClr val="3131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8" name="Gráfico 87">
                <a:extLst>
                  <a:ext uri="{FF2B5EF4-FFF2-40B4-BE49-F238E27FC236}">
                    <a16:creationId xmlns:a16="http://schemas.microsoft.com/office/drawing/2014/main" id="{55D1E0AE-FF71-4E67-A02F-9F5993825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56844" y="3097153"/>
                <a:ext cx="655522" cy="756372"/>
              </a:xfrm>
              <a:prstGeom prst="rect">
                <a:avLst/>
              </a:prstGeom>
            </p:spPr>
          </p:pic>
        </p:grpSp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4B39D656-737B-46B7-A474-9E065A117811}"/>
                </a:ext>
              </a:extLst>
            </p:cNvPr>
            <p:cNvGrpSpPr/>
            <p:nvPr/>
          </p:nvGrpSpPr>
          <p:grpSpPr>
            <a:xfrm>
              <a:off x="4174052" y="2878442"/>
              <a:ext cx="1200329" cy="1200329"/>
              <a:chOff x="4174052" y="2878442"/>
              <a:chExt cx="1200329" cy="1200329"/>
            </a:xfrm>
          </p:grpSpPr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5E08C0B0-A3B8-4EA0-99AD-3D08D50F02DC}"/>
                  </a:ext>
                </a:extLst>
              </p:cNvPr>
              <p:cNvSpPr/>
              <p:nvPr/>
            </p:nvSpPr>
            <p:spPr>
              <a:xfrm>
                <a:off x="4174052" y="2878442"/>
                <a:ext cx="1200329" cy="1200329"/>
              </a:xfrm>
              <a:prstGeom prst="ellipse">
                <a:avLst/>
              </a:prstGeom>
              <a:solidFill>
                <a:srgbClr val="3131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" name="Gráfico 90">
                <a:extLst>
                  <a:ext uri="{FF2B5EF4-FFF2-40B4-BE49-F238E27FC236}">
                    <a16:creationId xmlns:a16="http://schemas.microsoft.com/office/drawing/2014/main" id="{76086FA7-63E0-429E-87B7-E77E9CA79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356703" y="3124747"/>
                <a:ext cx="799762" cy="696567"/>
              </a:xfrm>
              <a:prstGeom prst="rect">
                <a:avLst/>
              </a:prstGeom>
            </p:spPr>
          </p:pic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8FE4458B-0FA2-463A-8B70-942D02581245}"/>
                </a:ext>
              </a:extLst>
            </p:cNvPr>
            <p:cNvGrpSpPr/>
            <p:nvPr/>
          </p:nvGrpSpPr>
          <p:grpSpPr>
            <a:xfrm>
              <a:off x="1586801" y="2878442"/>
              <a:ext cx="1200329" cy="1200329"/>
              <a:chOff x="1586801" y="2878442"/>
              <a:chExt cx="1200329" cy="1200329"/>
            </a:xfrm>
          </p:grpSpPr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40BD9856-7F8C-47AA-9919-41506A5B0B8B}"/>
                  </a:ext>
                </a:extLst>
              </p:cNvPr>
              <p:cNvSpPr/>
              <p:nvPr/>
            </p:nvSpPr>
            <p:spPr>
              <a:xfrm>
                <a:off x="1586801" y="2878442"/>
                <a:ext cx="1200329" cy="1200329"/>
              </a:xfrm>
              <a:prstGeom prst="ellipse">
                <a:avLst/>
              </a:prstGeom>
              <a:solidFill>
                <a:srgbClr val="3131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Gráfico 93">
                <a:extLst>
                  <a:ext uri="{FF2B5EF4-FFF2-40B4-BE49-F238E27FC236}">
                    <a16:creationId xmlns:a16="http://schemas.microsoft.com/office/drawing/2014/main" id="{52A4A01A-1D97-4AEE-97E6-EE6DE3483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26873" y="3076411"/>
                <a:ext cx="720181" cy="705177"/>
              </a:xfrm>
              <a:prstGeom prst="rect">
                <a:avLst/>
              </a:prstGeom>
            </p:spPr>
          </p:pic>
        </p:grpSp>
        <p:pic>
          <p:nvPicPr>
            <p:cNvPr id="95" name="Gráfico 94">
              <a:extLst>
                <a:ext uri="{FF2B5EF4-FFF2-40B4-BE49-F238E27FC236}">
                  <a16:creationId xmlns:a16="http://schemas.microsoft.com/office/drawing/2014/main" id="{3BCB7450-A0D0-472F-8A0B-837599BF5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9000000">
              <a:off x="1749186" y="3600478"/>
              <a:ext cx="666751" cy="666751"/>
            </a:xfrm>
            <a:prstGeom prst="rect">
              <a:avLst/>
            </a:prstGeom>
          </p:spPr>
        </p:pic>
        <p:pic>
          <p:nvPicPr>
            <p:cNvPr id="96" name="Gráfico 95">
              <a:extLst>
                <a:ext uri="{FF2B5EF4-FFF2-40B4-BE49-F238E27FC236}">
                  <a16:creationId xmlns:a16="http://schemas.microsoft.com/office/drawing/2014/main" id="{31401897-96AB-4970-9B0D-AE8BE91BF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9000000">
              <a:off x="4311214" y="3600478"/>
              <a:ext cx="666751" cy="666751"/>
            </a:xfrm>
            <a:prstGeom prst="rect">
              <a:avLst/>
            </a:prstGeom>
          </p:spPr>
        </p:pic>
        <p:pic>
          <p:nvPicPr>
            <p:cNvPr id="97" name="Gráfico 96">
              <a:extLst>
                <a:ext uri="{FF2B5EF4-FFF2-40B4-BE49-F238E27FC236}">
                  <a16:creationId xmlns:a16="http://schemas.microsoft.com/office/drawing/2014/main" id="{3C57393C-A5AC-4373-A763-B69B95043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9000000">
              <a:off x="6815074" y="3600478"/>
              <a:ext cx="666751" cy="666751"/>
            </a:xfrm>
            <a:prstGeom prst="rect">
              <a:avLst/>
            </a:prstGeom>
          </p:spPr>
        </p:pic>
        <p:pic>
          <p:nvPicPr>
            <p:cNvPr id="98" name="Gráfico 97">
              <a:extLst>
                <a:ext uri="{FF2B5EF4-FFF2-40B4-BE49-F238E27FC236}">
                  <a16:creationId xmlns:a16="http://schemas.microsoft.com/office/drawing/2014/main" id="{4E08C4D8-AB35-4B2B-B9B9-B6D0B66FC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9000000">
              <a:off x="9285520" y="3600478"/>
              <a:ext cx="666751" cy="666751"/>
            </a:xfrm>
            <a:prstGeom prst="rect">
              <a:avLst/>
            </a:prstGeom>
          </p:spPr>
        </p:pic>
      </p:grp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B74A25E3-8199-456C-BB99-91A4A5B0286B}"/>
              </a:ext>
            </a:extLst>
          </p:cNvPr>
          <p:cNvSpPr txBox="1"/>
          <p:nvPr/>
        </p:nvSpPr>
        <p:spPr>
          <a:xfrm>
            <a:off x="756588" y="1663534"/>
            <a:ext cx="1634807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SERVIÇOS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" name="Gráfico 101">
            <a:extLst>
              <a:ext uri="{FF2B5EF4-FFF2-40B4-BE49-F238E27FC236}">
                <a16:creationId xmlns:a16="http://schemas.microsoft.com/office/drawing/2014/main" id="{858C2E4B-0618-479C-A71F-1EC5A67F02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09259" y="322179"/>
            <a:ext cx="3081187" cy="822693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B0CD2EEF-F1F2-40A0-8063-71C759E7DACD}"/>
              </a:ext>
            </a:extLst>
          </p:cNvPr>
          <p:cNvSpPr txBox="1"/>
          <p:nvPr/>
        </p:nvSpPr>
        <p:spPr>
          <a:xfrm>
            <a:off x="9826549" y="5530053"/>
            <a:ext cx="2371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artigos publicados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 congressos nacionais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internacionais 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36AE00A-64E6-41CE-9A15-0BB981A865A1}"/>
              </a:ext>
            </a:extLst>
          </p:cNvPr>
          <p:cNvSpPr/>
          <p:nvPr/>
        </p:nvSpPr>
        <p:spPr>
          <a:xfrm>
            <a:off x="8447076" y="5205131"/>
            <a:ext cx="228600" cy="228600"/>
          </a:xfrm>
          <a:prstGeom prst="ellipse">
            <a:avLst/>
          </a:prstGeom>
          <a:solidFill>
            <a:srgbClr val="444444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2CA09EC-8E86-4B88-9AB5-D089B169AF80}"/>
              </a:ext>
            </a:extLst>
          </p:cNvPr>
          <p:cNvSpPr txBox="1"/>
          <p:nvPr/>
        </p:nvSpPr>
        <p:spPr>
          <a:xfrm>
            <a:off x="7862703" y="3822384"/>
            <a:ext cx="399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srgbClr val="19C0D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A86A1EB-D51C-4212-A9C9-9603DA66C95C}"/>
              </a:ext>
            </a:extLst>
          </p:cNvPr>
          <p:cNvSpPr txBox="1"/>
          <p:nvPr/>
        </p:nvSpPr>
        <p:spPr>
          <a:xfrm>
            <a:off x="8009533" y="421426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53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97;p2">
            <a:extLst>
              <a:ext uri="{FF2B5EF4-FFF2-40B4-BE49-F238E27FC236}">
                <a16:creationId xmlns:a16="http://schemas.microsoft.com/office/drawing/2014/main" id="{7B191E70-48D5-4911-B0F1-24E24B700152}"/>
              </a:ext>
            </a:extLst>
          </p:cNvPr>
          <p:cNvSpPr/>
          <p:nvPr/>
        </p:nvSpPr>
        <p:spPr>
          <a:xfrm>
            <a:off x="0" y="714795"/>
            <a:ext cx="10257574" cy="5477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5;p2">
            <a:extLst>
              <a:ext uri="{FF2B5EF4-FFF2-40B4-BE49-F238E27FC236}">
                <a16:creationId xmlns:a16="http://schemas.microsoft.com/office/drawing/2014/main" id="{29C90C7E-156C-4376-A482-A4CBCF73CE16}"/>
              </a:ext>
            </a:extLst>
          </p:cNvPr>
          <p:cNvSpPr txBox="1"/>
          <p:nvPr/>
        </p:nvSpPr>
        <p:spPr>
          <a:xfrm>
            <a:off x="138248" y="6314302"/>
            <a:ext cx="482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02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Google Shape;96;p2">
            <a:extLst>
              <a:ext uri="{FF2B5EF4-FFF2-40B4-BE49-F238E27FC236}">
                <a16:creationId xmlns:a16="http://schemas.microsoft.com/office/drawing/2014/main" id="{46FC7E30-3CAF-4650-955C-3E579A94C0D3}"/>
              </a:ext>
            </a:extLst>
          </p:cNvPr>
          <p:cNvCxnSpPr/>
          <p:nvPr/>
        </p:nvCxnSpPr>
        <p:spPr>
          <a:xfrm rot="10800000">
            <a:off x="379660" y="3465096"/>
            <a:ext cx="0" cy="2781677"/>
          </a:xfrm>
          <a:prstGeom prst="straightConnector1">
            <a:avLst/>
          </a:prstGeom>
          <a:noFill/>
          <a:ln w="9525" cap="flat" cmpd="sng">
            <a:solidFill>
              <a:srgbClr val="44444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235FE54-1116-46E6-B0BA-943E3B7C9CF3}"/>
              </a:ext>
            </a:extLst>
          </p:cNvPr>
          <p:cNvSpPr txBox="1"/>
          <p:nvPr/>
        </p:nvSpPr>
        <p:spPr>
          <a:xfrm>
            <a:off x="681694" y="1690314"/>
            <a:ext cx="2387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Somos especializados em: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C505E0E-4D8E-49A2-A20C-8B1245C8F269}"/>
              </a:ext>
            </a:extLst>
          </p:cNvPr>
          <p:cNvSpPr txBox="1"/>
          <p:nvPr/>
        </p:nvSpPr>
        <p:spPr>
          <a:xfrm>
            <a:off x="681694" y="404557"/>
            <a:ext cx="6356164" cy="138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SOLUÇÕES PARA O </a:t>
            </a:r>
          </a:p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MERCADO DE ENERGIA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B252CA1-151C-4848-8108-EC609867467C}"/>
              </a:ext>
            </a:extLst>
          </p:cNvPr>
          <p:cNvGrpSpPr/>
          <p:nvPr/>
        </p:nvGrpSpPr>
        <p:grpSpPr>
          <a:xfrm>
            <a:off x="8572285" y="2327639"/>
            <a:ext cx="1988748" cy="1904007"/>
            <a:chOff x="3457866" y="2065942"/>
            <a:chExt cx="2493507" cy="2387258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46E04F1-9A3F-48B4-A989-4C98BA95E2D4}"/>
                </a:ext>
              </a:extLst>
            </p:cNvPr>
            <p:cNvSpPr/>
            <p:nvPr/>
          </p:nvSpPr>
          <p:spPr>
            <a:xfrm>
              <a:off x="3457866" y="2065942"/>
              <a:ext cx="2493507" cy="2387258"/>
            </a:xfrm>
            <a:prstGeom prst="roundRect">
              <a:avLst>
                <a:gd name="adj" fmla="val 6667"/>
              </a:avLst>
            </a:prstGeom>
            <a:solidFill>
              <a:srgbClr val="19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BD5B4F9-989A-4AB9-A0C0-9E7C8E5599D0}"/>
                </a:ext>
              </a:extLst>
            </p:cNvPr>
            <p:cNvSpPr txBox="1"/>
            <p:nvPr/>
          </p:nvSpPr>
          <p:spPr>
            <a:xfrm>
              <a:off x="3841408" y="3536099"/>
              <a:ext cx="1726423" cy="65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Redes Elétricas Inteligentes</a:t>
              </a:r>
            </a:p>
          </p:txBody>
        </p:sp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765F921B-0FE8-46FA-8D46-92D5E83F4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41927" y="2392830"/>
              <a:ext cx="807997" cy="875329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510BFB9-D6D7-4720-80C6-76AF48CD4165}"/>
              </a:ext>
            </a:extLst>
          </p:cNvPr>
          <p:cNvGrpSpPr/>
          <p:nvPr/>
        </p:nvGrpSpPr>
        <p:grpSpPr>
          <a:xfrm>
            <a:off x="758971" y="4438055"/>
            <a:ext cx="1988748" cy="1897728"/>
            <a:chOff x="6233620" y="2660434"/>
            <a:chExt cx="2493507" cy="2379385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A7B201D3-1F5A-4FF5-8E12-D74CE25AE982}"/>
                </a:ext>
              </a:extLst>
            </p:cNvPr>
            <p:cNvSpPr/>
            <p:nvPr/>
          </p:nvSpPr>
          <p:spPr>
            <a:xfrm>
              <a:off x="6233620" y="2660434"/>
              <a:ext cx="2493507" cy="2379385"/>
            </a:xfrm>
            <a:prstGeom prst="roundRect">
              <a:avLst>
                <a:gd name="adj" fmla="val 6667"/>
              </a:avLst>
            </a:prstGeom>
            <a:solidFill>
              <a:srgbClr val="19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6ECA747-89CA-495F-9BEA-7DA0D496CE37}"/>
                </a:ext>
              </a:extLst>
            </p:cNvPr>
            <p:cNvSpPr txBox="1"/>
            <p:nvPr/>
          </p:nvSpPr>
          <p:spPr>
            <a:xfrm>
              <a:off x="6373304" y="4009119"/>
              <a:ext cx="2258571" cy="65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Regulação da Indústria de Energia</a:t>
              </a:r>
            </a:p>
          </p:txBody>
        </p:sp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B5FC5CD8-51D5-44F5-8A97-41F4A9F3B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1113" y="3031637"/>
              <a:ext cx="937547" cy="681853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7A01371-679B-4D46-A361-E8F6EBF2DF14}"/>
              </a:ext>
            </a:extLst>
          </p:cNvPr>
          <p:cNvGrpSpPr/>
          <p:nvPr/>
        </p:nvGrpSpPr>
        <p:grpSpPr>
          <a:xfrm>
            <a:off x="1613051" y="2315954"/>
            <a:ext cx="2009490" cy="1897728"/>
            <a:chOff x="681694" y="2684734"/>
            <a:chExt cx="2519513" cy="2379385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071FDE05-95E3-4082-A71E-84F914C17751}"/>
                </a:ext>
              </a:extLst>
            </p:cNvPr>
            <p:cNvSpPr/>
            <p:nvPr/>
          </p:nvSpPr>
          <p:spPr>
            <a:xfrm>
              <a:off x="681694" y="2684734"/>
              <a:ext cx="2493507" cy="2379385"/>
            </a:xfrm>
            <a:prstGeom prst="roundRect">
              <a:avLst>
                <a:gd name="adj" fmla="val 6667"/>
              </a:avLst>
            </a:prstGeom>
            <a:solidFill>
              <a:srgbClr val="19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B14B565-40D7-4FEE-AF20-8B4521F4A1BD}"/>
                </a:ext>
              </a:extLst>
            </p:cNvPr>
            <p:cNvSpPr txBox="1"/>
            <p:nvPr/>
          </p:nvSpPr>
          <p:spPr>
            <a:xfrm>
              <a:off x="707708" y="4081745"/>
              <a:ext cx="2493499" cy="65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Geração, Transmissão e Distribuição de Energia</a:t>
              </a:r>
            </a:p>
          </p:txBody>
        </p:sp>
        <p:pic>
          <p:nvPicPr>
            <p:cNvPr id="44" name="Gráfico 43">
              <a:extLst>
                <a:ext uri="{FF2B5EF4-FFF2-40B4-BE49-F238E27FC236}">
                  <a16:creationId xmlns:a16="http://schemas.microsoft.com/office/drawing/2014/main" id="{66FEB492-4993-4EED-BE36-7BB126137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2135" y="2979139"/>
              <a:ext cx="772624" cy="85847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AA547B4-4B01-476A-BDDD-3BC909936C30}"/>
              </a:ext>
            </a:extLst>
          </p:cNvPr>
          <p:cNvGrpSpPr/>
          <p:nvPr/>
        </p:nvGrpSpPr>
        <p:grpSpPr>
          <a:xfrm>
            <a:off x="9747393" y="4464100"/>
            <a:ext cx="1988748" cy="1897728"/>
            <a:chOff x="7631545" y="4619750"/>
            <a:chExt cx="2493507" cy="237938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638B0BDE-64C9-4AE9-85DA-810271BB371B}"/>
                </a:ext>
              </a:extLst>
            </p:cNvPr>
            <p:cNvSpPr/>
            <p:nvPr/>
          </p:nvSpPr>
          <p:spPr>
            <a:xfrm>
              <a:off x="7631545" y="4619750"/>
              <a:ext cx="2493507" cy="2379385"/>
            </a:xfrm>
            <a:prstGeom prst="roundRect">
              <a:avLst>
                <a:gd name="adj" fmla="val 6667"/>
              </a:avLst>
            </a:prstGeom>
            <a:solidFill>
              <a:srgbClr val="19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68E8A1C-C265-496B-80DA-287F8DFD08B6}"/>
                </a:ext>
              </a:extLst>
            </p:cNvPr>
            <p:cNvSpPr txBox="1"/>
            <p:nvPr/>
          </p:nvSpPr>
          <p:spPr>
            <a:xfrm>
              <a:off x="8034782" y="5870446"/>
              <a:ext cx="1726423" cy="65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Mobilidade Elétrica</a:t>
              </a: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7D6897AD-0BBA-42D4-87AE-955BE48A4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69781" y="4980895"/>
              <a:ext cx="977159" cy="587192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81DB873-0832-46E8-B152-2A81F4EF8F4B}"/>
              </a:ext>
            </a:extLst>
          </p:cNvPr>
          <p:cNvGrpSpPr/>
          <p:nvPr/>
        </p:nvGrpSpPr>
        <p:grpSpPr>
          <a:xfrm>
            <a:off x="5229499" y="4449237"/>
            <a:ext cx="1988748" cy="1897728"/>
            <a:chOff x="2080037" y="4619750"/>
            <a:chExt cx="2493507" cy="2379385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7E33F8EB-6107-43D2-87BB-FCE66C619B7B}"/>
                </a:ext>
              </a:extLst>
            </p:cNvPr>
            <p:cNvSpPr/>
            <p:nvPr/>
          </p:nvSpPr>
          <p:spPr>
            <a:xfrm>
              <a:off x="2080037" y="4619750"/>
              <a:ext cx="2493507" cy="2379385"/>
            </a:xfrm>
            <a:prstGeom prst="roundRect">
              <a:avLst>
                <a:gd name="adj" fmla="val 6667"/>
              </a:avLst>
            </a:prstGeom>
            <a:solidFill>
              <a:srgbClr val="19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C3C964F-7662-4EF8-A810-8CF4E92AD2C5}"/>
                </a:ext>
              </a:extLst>
            </p:cNvPr>
            <p:cNvSpPr txBox="1"/>
            <p:nvPr/>
          </p:nvSpPr>
          <p:spPr>
            <a:xfrm>
              <a:off x="2463578" y="5954415"/>
              <a:ext cx="1726423" cy="65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Redes Subterrâneas</a:t>
              </a:r>
            </a:p>
          </p:txBody>
        </p:sp>
        <p:pic>
          <p:nvPicPr>
            <p:cNvPr id="46" name="Gráfico 45">
              <a:extLst>
                <a:ext uri="{FF2B5EF4-FFF2-40B4-BE49-F238E27FC236}">
                  <a16:creationId xmlns:a16="http://schemas.microsoft.com/office/drawing/2014/main" id="{C65E663D-0768-4E7D-B65F-BAFFA857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57785" y="4859275"/>
              <a:ext cx="855009" cy="1089009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B318964-5DB3-471D-B19E-E63FB2578899}"/>
              </a:ext>
            </a:extLst>
          </p:cNvPr>
          <p:cNvGrpSpPr/>
          <p:nvPr/>
        </p:nvGrpSpPr>
        <p:grpSpPr>
          <a:xfrm>
            <a:off x="3006678" y="4449236"/>
            <a:ext cx="1988748" cy="1897728"/>
            <a:chOff x="9009375" y="2605263"/>
            <a:chExt cx="2493507" cy="2379385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AAC66FF0-DDF7-4090-99E9-153BF49CA978}"/>
                </a:ext>
              </a:extLst>
            </p:cNvPr>
            <p:cNvSpPr/>
            <p:nvPr/>
          </p:nvSpPr>
          <p:spPr>
            <a:xfrm>
              <a:off x="9009375" y="2605263"/>
              <a:ext cx="2493507" cy="2379385"/>
            </a:xfrm>
            <a:prstGeom prst="roundRect">
              <a:avLst>
                <a:gd name="adj" fmla="val 6667"/>
              </a:avLst>
            </a:prstGeom>
            <a:solidFill>
              <a:srgbClr val="19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1BEB48D-1099-42DE-BFBD-3D5EC2F671AA}"/>
                </a:ext>
              </a:extLst>
            </p:cNvPr>
            <p:cNvSpPr txBox="1"/>
            <p:nvPr/>
          </p:nvSpPr>
          <p:spPr>
            <a:xfrm>
              <a:off x="9305485" y="4021646"/>
              <a:ext cx="1726423" cy="65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Comercialização de Energia</a:t>
              </a:r>
            </a:p>
          </p:txBody>
        </p:sp>
        <p:pic>
          <p:nvPicPr>
            <p:cNvPr id="47" name="Gráfico 46">
              <a:extLst>
                <a:ext uri="{FF2B5EF4-FFF2-40B4-BE49-F238E27FC236}">
                  <a16:creationId xmlns:a16="http://schemas.microsoft.com/office/drawing/2014/main" id="{F06B7C3A-3276-4CDD-A576-0C6FC805D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660021" y="2881178"/>
              <a:ext cx="992206" cy="864554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540D3DC-78BB-4B87-BEFE-285471FE508F}"/>
              </a:ext>
            </a:extLst>
          </p:cNvPr>
          <p:cNvGrpSpPr/>
          <p:nvPr/>
        </p:nvGrpSpPr>
        <p:grpSpPr>
          <a:xfrm>
            <a:off x="7524148" y="4481423"/>
            <a:ext cx="1988748" cy="1897728"/>
            <a:chOff x="4855791" y="4619750"/>
            <a:chExt cx="2493507" cy="2379385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CB411F9E-166C-47B8-9EB2-42D52AA09248}"/>
                </a:ext>
              </a:extLst>
            </p:cNvPr>
            <p:cNvSpPr/>
            <p:nvPr/>
          </p:nvSpPr>
          <p:spPr>
            <a:xfrm>
              <a:off x="4855791" y="4619750"/>
              <a:ext cx="2493507" cy="2379385"/>
            </a:xfrm>
            <a:prstGeom prst="roundRect">
              <a:avLst>
                <a:gd name="adj" fmla="val 6667"/>
              </a:avLst>
            </a:prstGeom>
            <a:solidFill>
              <a:srgbClr val="19C0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870A8463-6EF2-4321-BAE2-0B6E6D429601}"/>
                </a:ext>
              </a:extLst>
            </p:cNvPr>
            <p:cNvSpPr txBox="1"/>
            <p:nvPr/>
          </p:nvSpPr>
          <p:spPr>
            <a:xfrm>
              <a:off x="4914062" y="5903909"/>
              <a:ext cx="2363152" cy="656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Softwares para análise de redes elétricas</a:t>
              </a:r>
            </a:p>
          </p:txBody>
        </p:sp>
        <p:pic>
          <p:nvPicPr>
            <p:cNvPr id="48" name="Gráfico 47">
              <a:extLst>
                <a:ext uri="{FF2B5EF4-FFF2-40B4-BE49-F238E27FC236}">
                  <a16:creationId xmlns:a16="http://schemas.microsoft.com/office/drawing/2014/main" id="{4C51C55D-41AB-4CE5-8F25-1F00F4A38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583897" y="4979787"/>
              <a:ext cx="983629" cy="675040"/>
            </a:xfrm>
            <a:prstGeom prst="rect">
              <a:avLst/>
            </a:prstGeom>
          </p:spPr>
        </p:pic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02CE3642-D158-4871-B7D9-E2BBF04FFB78}"/>
              </a:ext>
            </a:extLst>
          </p:cNvPr>
          <p:cNvGrpSpPr/>
          <p:nvPr/>
        </p:nvGrpSpPr>
        <p:grpSpPr>
          <a:xfrm>
            <a:off x="3928443" y="2315954"/>
            <a:ext cx="1988748" cy="1899885"/>
            <a:chOff x="3464412" y="2061121"/>
            <a:chExt cx="2381556" cy="2275141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5FE68DC1-2023-436F-B748-C3D33F46A7E1}"/>
                </a:ext>
              </a:extLst>
            </p:cNvPr>
            <p:cNvGrpSpPr/>
            <p:nvPr/>
          </p:nvGrpSpPr>
          <p:grpSpPr>
            <a:xfrm>
              <a:off x="3464412" y="2061121"/>
              <a:ext cx="2381556" cy="2275141"/>
              <a:chOff x="681694" y="2076853"/>
              <a:chExt cx="2493507" cy="238209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id="{B707BD2A-6B6B-4F7D-A4AE-862DB8D0A789}"/>
                  </a:ext>
                </a:extLst>
              </p:cNvPr>
              <p:cNvSpPr/>
              <p:nvPr/>
            </p:nvSpPr>
            <p:spPr>
              <a:xfrm>
                <a:off x="681694" y="2076853"/>
                <a:ext cx="2493507" cy="2382090"/>
              </a:xfrm>
              <a:prstGeom prst="roundRect">
                <a:avLst>
                  <a:gd name="adj" fmla="val 6667"/>
                </a:avLst>
              </a:prstGeom>
              <a:solidFill>
                <a:srgbClr val="19C0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54B40A96-4DC3-4A84-976D-F8DA50810B5E}"/>
                  </a:ext>
                </a:extLst>
              </p:cNvPr>
              <p:cNvSpPr txBox="1"/>
              <p:nvPr/>
            </p:nvSpPr>
            <p:spPr>
              <a:xfrm>
                <a:off x="681698" y="3501987"/>
                <a:ext cx="2493498" cy="65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Planejamento,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Operação e Engenharia </a:t>
                </a:r>
              </a:p>
            </p:txBody>
          </p:sp>
        </p:grpSp>
        <p:pic>
          <p:nvPicPr>
            <p:cNvPr id="56" name="Gráfico 55">
              <a:extLst>
                <a:ext uri="{FF2B5EF4-FFF2-40B4-BE49-F238E27FC236}">
                  <a16:creationId xmlns:a16="http://schemas.microsoft.com/office/drawing/2014/main" id="{7F11776A-BBAE-4A89-91AA-D43FAE865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86291" y="2351632"/>
              <a:ext cx="812182" cy="88601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94A7F2E-2157-4403-B350-D8CAA81DB653}"/>
              </a:ext>
            </a:extLst>
          </p:cNvPr>
          <p:cNvGrpSpPr/>
          <p:nvPr/>
        </p:nvGrpSpPr>
        <p:grpSpPr>
          <a:xfrm>
            <a:off x="6274811" y="2327639"/>
            <a:ext cx="1988748" cy="1899884"/>
            <a:chOff x="6274811" y="2327639"/>
            <a:chExt cx="1988748" cy="1899884"/>
          </a:xfrm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3FF08340-8FA1-4F33-9B61-3BA88762B00D}"/>
                </a:ext>
              </a:extLst>
            </p:cNvPr>
            <p:cNvGrpSpPr/>
            <p:nvPr/>
          </p:nvGrpSpPr>
          <p:grpSpPr>
            <a:xfrm>
              <a:off x="6274811" y="2327639"/>
              <a:ext cx="1988748" cy="1899884"/>
              <a:chOff x="681694" y="2076856"/>
              <a:chExt cx="2493507" cy="2382089"/>
            </a:xfrm>
          </p:grpSpPr>
          <p:sp>
            <p:nvSpPr>
              <p:cNvPr id="51" name="Retângulo: Cantos Arredondados 50">
                <a:extLst>
                  <a:ext uri="{FF2B5EF4-FFF2-40B4-BE49-F238E27FC236}">
                    <a16:creationId xmlns:a16="http://schemas.microsoft.com/office/drawing/2014/main" id="{17722423-1DA0-4D83-8172-AA96A1B89220}"/>
                  </a:ext>
                </a:extLst>
              </p:cNvPr>
              <p:cNvSpPr/>
              <p:nvPr/>
            </p:nvSpPr>
            <p:spPr>
              <a:xfrm>
                <a:off x="681694" y="2076856"/>
                <a:ext cx="2493507" cy="2382089"/>
              </a:xfrm>
              <a:prstGeom prst="roundRect">
                <a:avLst>
                  <a:gd name="adj" fmla="val 6667"/>
                </a:avLst>
              </a:prstGeom>
              <a:solidFill>
                <a:srgbClr val="19C0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11E97DFF-C1CC-436A-BA52-1BDD09574BFE}"/>
                  </a:ext>
                </a:extLst>
              </p:cNvPr>
              <p:cNvSpPr txBox="1"/>
              <p:nvPr/>
            </p:nvSpPr>
            <p:spPr>
              <a:xfrm>
                <a:off x="681698" y="3519951"/>
                <a:ext cx="2493498" cy="65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Qualidade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 Energia</a:t>
                </a:r>
              </a:p>
            </p:txBody>
          </p:sp>
        </p:grp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07D4E118-5955-4DB1-808B-305F61501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78038" y="2579274"/>
              <a:ext cx="533400" cy="647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642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97;p2">
            <a:extLst>
              <a:ext uri="{FF2B5EF4-FFF2-40B4-BE49-F238E27FC236}">
                <a16:creationId xmlns:a16="http://schemas.microsoft.com/office/drawing/2014/main" id="{E477702D-FC77-4114-AEE0-B38BD701F106}"/>
              </a:ext>
            </a:extLst>
          </p:cNvPr>
          <p:cNvSpPr/>
          <p:nvPr/>
        </p:nvSpPr>
        <p:spPr>
          <a:xfrm>
            <a:off x="4376005" y="0"/>
            <a:ext cx="2010067" cy="2823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97;p2">
            <a:extLst>
              <a:ext uri="{FF2B5EF4-FFF2-40B4-BE49-F238E27FC236}">
                <a16:creationId xmlns:a16="http://schemas.microsoft.com/office/drawing/2014/main" id="{D0979BD4-6B39-43FD-9CEA-DFFB1074C320}"/>
              </a:ext>
            </a:extLst>
          </p:cNvPr>
          <p:cNvSpPr/>
          <p:nvPr/>
        </p:nvSpPr>
        <p:spPr>
          <a:xfrm>
            <a:off x="1" y="0"/>
            <a:ext cx="4376004" cy="6857998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FB93E6A-91D9-41C7-BBFC-FBDE8A172EB6}"/>
              </a:ext>
            </a:extLst>
          </p:cNvPr>
          <p:cNvSpPr/>
          <p:nvPr/>
        </p:nvSpPr>
        <p:spPr>
          <a:xfrm>
            <a:off x="0" y="846823"/>
            <a:ext cx="766444" cy="2903969"/>
          </a:xfrm>
          <a:prstGeom prst="rect">
            <a:avLst/>
          </a:prstGeom>
          <a:solidFill>
            <a:srgbClr val="19C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95;p2">
            <a:extLst>
              <a:ext uri="{FF2B5EF4-FFF2-40B4-BE49-F238E27FC236}">
                <a16:creationId xmlns:a16="http://schemas.microsoft.com/office/drawing/2014/main" id="{400CA287-831A-44C8-A36B-19327B0EB414}"/>
              </a:ext>
            </a:extLst>
          </p:cNvPr>
          <p:cNvSpPr txBox="1"/>
          <p:nvPr/>
        </p:nvSpPr>
        <p:spPr>
          <a:xfrm>
            <a:off x="138248" y="6314302"/>
            <a:ext cx="482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bg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04</a:t>
            </a:r>
            <a:endParaRPr sz="1400" dirty="0">
              <a:solidFill>
                <a:schemeClr val="bg1"/>
              </a:solidFill>
            </a:endParaRPr>
          </a:p>
        </p:txBody>
      </p:sp>
      <p:cxnSp>
        <p:nvCxnSpPr>
          <p:cNvPr id="7" name="Google Shape;96;p2">
            <a:extLst>
              <a:ext uri="{FF2B5EF4-FFF2-40B4-BE49-F238E27FC236}">
                <a16:creationId xmlns:a16="http://schemas.microsoft.com/office/drawing/2014/main" id="{24182F02-E311-49EB-8293-C23BCB8B4A88}"/>
              </a:ext>
            </a:extLst>
          </p:cNvPr>
          <p:cNvCxnSpPr/>
          <p:nvPr/>
        </p:nvCxnSpPr>
        <p:spPr>
          <a:xfrm rot="10800000">
            <a:off x="379660" y="3465096"/>
            <a:ext cx="0" cy="2781677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B90141C-EB40-4EBB-9D37-91CEF1F59CF0}"/>
              </a:ext>
            </a:extLst>
          </p:cNvPr>
          <p:cNvSpPr txBox="1"/>
          <p:nvPr/>
        </p:nvSpPr>
        <p:spPr>
          <a:xfrm>
            <a:off x="1237410" y="3470880"/>
            <a:ext cx="1861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effectLst/>
              </a:rPr>
              <a:t>Empresas que acreditam e confiam em nosso potencial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59DAE50-F8EA-424F-9A92-7338BEBDCD3F}"/>
              </a:ext>
            </a:extLst>
          </p:cNvPr>
          <p:cNvSpPr txBox="1"/>
          <p:nvPr/>
        </p:nvSpPr>
        <p:spPr>
          <a:xfrm>
            <a:off x="1237410" y="2665032"/>
            <a:ext cx="2627771" cy="742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000"/>
              </a:lnSpc>
            </a:pPr>
            <a:r>
              <a:rPr lang="pt-BR" sz="5000" b="1" dirty="0">
                <a:solidFill>
                  <a:schemeClr val="bg1"/>
                </a:solidFill>
              </a:rPr>
              <a:t>CLIENTES</a:t>
            </a:r>
            <a:endParaRPr lang="pt-BR" sz="5000" dirty="0">
              <a:solidFill>
                <a:schemeClr val="bg1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2A26513-BB83-43FF-8A83-D8F11EB5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-926854"/>
            <a:ext cx="10287000" cy="600075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7C8A40-21E1-4DCE-B8A4-99487F7D203D}"/>
              </a:ext>
            </a:extLst>
          </p:cNvPr>
          <p:cNvGrpSpPr/>
          <p:nvPr/>
        </p:nvGrpSpPr>
        <p:grpSpPr>
          <a:xfrm>
            <a:off x="7211186" y="2903976"/>
            <a:ext cx="2605720" cy="1126990"/>
            <a:chOff x="7211186" y="2903976"/>
            <a:chExt cx="2605720" cy="1126990"/>
          </a:xfrm>
        </p:grpSpPr>
        <p:pic>
          <p:nvPicPr>
            <p:cNvPr id="10" name="Imagem 9" descr="Uma imagem contendo mesa&#10;&#10;Descrição gerada automaticamente">
              <a:extLst>
                <a:ext uri="{FF2B5EF4-FFF2-40B4-BE49-F238E27FC236}">
                  <a16:creationId xmlns:a16="http://schemas.microsoft.com/office/drawing/2014/main" id="{3C33CF27-CD8D-4D98-822E-2AA5F9656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455" y="2903976"/>
              <a:ext cx="766451" cy="536516"/>
            </a:xfrm>
            <a:prstGeom prst="rect">
              <a:avLst/>
            </a:prstGeom>
          </p:spPr>
        </p:pic>
        <p:pic>
          <p:nvPicPr>
            <p:cNvPr id="12" name="Imagem 11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A4B7BD0E-BBB9-463A-AC7B-161C991B6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186" y="3494450"/>
              <a:ext cx="766451" cy="536516"/>
            </a:xfrm>
            <a:prstGeom prst="rect">
              <a:avLst/>
            </a:prstGeom>
          </p:spPr>
        </p:pic>
        <p:pic>
          <p:nvPicPr>
            <p:cNvPr id="14" name="Imagem 13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9F20460B-E849-4E96-B891-BB0A0F692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016" y="2903976"/>
              <a:ext cx="766451" cy="536516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51867460-5C6D-413F-A5D1-C7A3D59B1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016" y="3494450"/>
              <a:ext cx="766450" cy="536515"/>
            </a:xfrm>
            <a:prstGeom prst="rect">
              <a:avLst/>
            </a:prstGeom>
          </p:spPr>
        </p:pic>
        <p:pic>
          <p:nvPicPr>
            <p:cNvPr id="22" name="Imagem 21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35295C7C-44FB-46C8-BB15-08C96783F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455" y="3494450"/>
              <a:ext cx="766450" cy="536515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C1263F9-F9E2-4036-8FC4-2B85B80F2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1186" y="2903976"/>
              <a:ext cx="766451" cy="536516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3E023A7-89BE-476C-B8ED-3B0CDE24D156}"/>
              </a:ext>
            </a:extLst>
          </p:cNvPr>
          <p:cNvGrpSpPr/>
          <p:nvPr/>
        </p:nvGrpSpPr>
        <p:grpSpPr>
          <a:xfrm>
            <a:off x="7210205" y="4347845"/>
            <a:ext cx="3483122" cy="1100029"/>
            <a:chOff x="7210205" y="4347845"/>
            <a:chExt cx="3483122" cy="1100029"/>
          </a:xfrm>
        </p:grpSpPr>
        <p:pic>
          <p:nvPicPr>
            <p:cNvPr id="115" name="Imagem 114" descr="Uma imagem contendo atletismo&#10;&#10;Descrição gerada automaticamente">
              <a:extLst>
                <a:ext uri="{FF2B5EF4-FFF2-40B4-BE49-F238E27FC236}">
                  <a16:creationId xmlns:a16="http://schemas.microsoft.com/office/drawing/2014/main" id="{27DC30CA-09D5-4E24-80D2-A2E4070BB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387" y="4879763"/>
              <a:ext cx="767466" cy="537226"/>
            </a:xfrm>
            <a:prstGeom prst="rect">
              <a:avLst/>
            </a:prstGeom>
          </p:spPr>
        </p:pic>
        <p:pic>
          <p:nvPicPr>
            <p:cNvPr id="55" name="Imagem 5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91EF5E1-A27C-41CA-BDEE-40D3FFBDE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035" y="4347847"/>
              <a:ext cx="768413" cy="537889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C4C12F96-D939-45DE-B920-9DFDD6D44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205" y="4347848"/>
              <a:ext cx="768413" cy="537889"/>
            </a:xfrm>
            <a:prstGeom prst="rect">
              <a:avLst/>
            </a:prstGeom>
          </p:spPr>
        </p:pic>
        <p:pic>
          <p:nvPicPr>
            <p:cNvPr id="122" name="Imagem 121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EC21FF79-A7ED-48F6-BDA5-ACF7E84EC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474" y="4347846"/>
              <a:ext cx="768413" cy="537889"/>
            </a:xfrm>
            <a:prstGeom prst="rect">
              <a:avLst/>
            </a:prstGeom>
          </p:spPr>
        </p:pic>
        <p:pic>
          <p:nvPicPr>
            <p:cNvPr id="124" name="Imagem 123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B4A5FE50-6B18-456E-81EB-0B7BA703B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914" y="4347845"/>
              <a:ext cx="768413" cy="537889"/>
            </a:xfrm>
            <a:prstGeom prst="rect">
              <a:avLst/>
            </a:prstGeom>
          </p:spPr>
        </p:pic>
        <p:pic>
          <p:nvPicPr>
            <p:cNvPr id="126" name="Imagem 125">
              <a:extLst>
                <a:ext uri="{FF2B5EF4-FFF2-40B4-BE49-F238E27FC236}">
                  <a16:creationId xmlns:a16="http://schemas.microsoft.com/office/drawing/2014/main" id="{C0E0ED6B-D89A-4FD1-8966-92CA0DB36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035" y="4909985"/>
              <a:ext cx="768413" cy="537889"/>
            </a:xfrm>
            <a:prstGeom prst="rect">
              <a:avLst/>
            </a:prstGeom>
          </p:spPr>
        </p:pic>
        <p:pic>
          <p:nvPicPr>
            <p:cNvPr id="128" name="Imagem 127" descr="Uma imagem contendo comida&#10;&#10;Descrição gerada automaticamente">
              <a:extLst>
                <a:ext uri="{FF2B5EF4-FFF2-40B4-BE49-F238E27FC236}">
                  <a16:creationId xmlns:a16="http://schemas.microsoft.com/office/drawing/2014/main" id="{81772397-6793-40BC-9FBD-6C5F67CE5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9474" y="4909985"/>
              <a:ext cx="768413" cy="537889"/>
            </a:xfrm>
            <a:prstGeom prst="rect">
              <a:avLst/>
            </a:prstGeom>
          </p:spPr>
        </p:pic>
        <p:pic>
          <p:nvPicPr>
            <p:cNvPr id="130" name="Imagem 129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8AA53CE-3694-47D4-8AB0-F30018398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205" y="4909985"/>
              <a:ext cx="768413" cy="537889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F57FD23-EA88-4EC2-93D2-9C981BC7BDD0}"/>
              </a:ext>
            </a:extLst>
          </p:cNvPr>
          <p:cNvGrpSpPr/>
          <p:nvPr/>
        </p:nvGrpSpPr>
        <p:grpSpPr>
          <a:xfrm>
            <a:off x="7210678" y="5769237"/>
            <a:ext cx="1667789" cy="537226"/>
            <a:chOff x="7210678" y="5769237"/>
            <a:chExt cx="1667789" cy="537226"/>
          </a:xfrm>
        </p:grpSpPr>
        <p:pic>
          <p:nvPicPr>
            <p:cNvPr id="4" name="Imagem 3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533B6913-3BD9-41C8-9F9A-BE7DB775C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016" y="5769592"/>
              <a:ext cx="766451" cy="536516"/>
            </a:xfrm>
            <a:prstGeom prst="rect">
              <a:avLst/>
            </a:prstGeom>
          </p:spPr>
        </p:pic>
        <p:pic>
          <p:nvPicPr>
            <p:cNvPr id="133" name="Imagem 132">
              <a:extLst>
                <a:ext uri="{FF2B5EF4-FFF2-40B4-BE49-F238E27FC236}">
                  <a16:creationId xmlns:a16="http://schemas.microsoft.com/office/drawing/2014/main" id="{0E96D4DF-0902-43DA-A462-479AAEA81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678" y="5769237"/>
              <a:ext cx="767466" cy="537226"/>
            </a:xfrm>
            <a:prstGeom prst="rect">
              <a:avLst/>
            </a:prstGeom>
          </p:spPr>
        </p:pic>
      </p:grp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22C7330D-58F5-4ECA-9F89-2FEAFC3824EB}"/>
              </a:ext>
            </a:extLst>
          </p:cNvPr>
          <p:cNvCxnSpPr>
            <a:cxnSpLocks/>
          </p:cNvCxnSpPr>
          <p:nvPr/>
        </p:nvCxnSpPr>
        <p:spPr>
          <a:xfrm>
            <a:off x="7203700" y="2569782"/>
            <a:ext cx="4608641" cy="0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1F45331-1DDE-4B5B-B099-28D74B4CA2F6}"/>
              </a:ext>
            </a:extLst>
          </p:cNvPr>
          <p:cNvCxnSpPr>
            <a:cxnSpLocks/>
          </p:cNvCxnSpPr>
          <p:nvPr/>
        </p:nvCxnSpPr>
        <p:spPr>
          <a:xfrm>
            <a:off x="7200488" y="4181237"/>
            <a:ext cx="4608641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D11FD5AE-FF44-4353-BDB5-B6E3053032EB}"/>
              </a:ext>
            </a:extLst>
          </p:cNvPr>
          <p:cNvCxnSpPr>
            <a:cxnSpLocks/>
          </p:cNvCxnSpPr>
          <p:nvPr/>
        </p:nvCxnSpPr>
        <p:spPr>
          <a:xfrm>
            <a:off x="7194594" y="5604508"/>
            <a:ext cx="4608641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D94BC43-8122-4DE1-9B31-23E5F73187AB}"/>
              </a:ext>
            </a:extLst>
          </p:cNvPr>
          <p:cNvSpPr txBox="1"/>
          <p:nvPr/>
        </p:nvSpPr>
        <p:spPr>
          <a:xfrm>
            <a:off x="4655783" y="1140370"/>
            <a:ext cx="2317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444444"/>
                </a:solidFill>
              </a:rPr>
              <a:t>Concessionárias de Distribuição de Energia: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1B902E9-F7CA-4377-AFD0-C71229469F25}"/>
              </a:ext>
            </a:extLst>
          </p:cNvPr>
          <p:cNvSpPr txBox="1"/>
          <p:nvPr/>
        </p:nvSpPr>
        <p:spPr>
          <a:xfrm>
            <a:off x="4655783" y="3178882"/>
            <a:ext cx="255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44444"/>
                </a:solidFill>
              </a:rPr>
              <a:t>Concessionárias de Geração </a:t>
            </a:r>
          </a:p>
          <a:p>
            <a:r>
              <a:rPr lang="pt-BR" sz="1400" dirty="0">
                <a:solidFill>
                  <a:srgbClr val="444444"/>
                </a:solidFill>
              </a:rPr>
              <a:t>e Transmissão de Energia: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1942178A-D95D-466B-859F-7B8481177977}"/>
              </a:ext>
            </a:extLst>
          </p:cNvPr>
          <p:cNvSpPr txBox="1"/>
          <p:nvPr/>
        </p:nvSpPr>
        <p:spPr>
          <a:xfrm>
            <a:off x="4655782" y="4725874"/>
            <a:ext cx="255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Órgãos do Governo </a:t>
            </a:r>
          </a:p>
          <a:p>
            <a:r>
              <a:rPr lang="pt-BR" sz="1400" dirty="0"/>
              <a:t>e de Fomento</a:t>
            </a:r>
            <a:endParaRPr lang="pt-BR" sz="1400" dirty="0">
              <a:solidFill>
                <a:srgbClr val="444444"/>
              </a:solidFill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BD9C36A-03C1-4C9C-8D93-8410DFA2C518}"/>
              </a:ext>
            </a:extLst>
          </p:cNvPr>
          <p:cNvSpPr txBox="1"/>
          <p:nvPr/>
        </p:nvSpPr>
        <p:spPr>
          <a:xfrm>
            <a:off x="4655782" y="5760977"/>
            <a:ext cx="2556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44444"/>
                </a:solidFill>
              </a:rPr>
              <a:t>Empresas de </a:t>
            </a:r>
          </a:p>
          <a:p>
            <a:r>
              <a:rPr lang="pt-BR" sz="1400" dirty="0">
                <a:solidFill>
                  <a:srgbClr val="444444"/>
                </a:solidFill>
              </a:rPr>
              <a:t>Consultoria e Indústria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F04D5637-070C-42D5-8637-D1B55AD8C8F8}"/>
              </a:ext>
            </a:extLst>
          </p:cNvPr>
          <p:cNvCxnSpPr/>
          <p:nvPr/>
        </p:nvCxnSpPr>
        <p:spPr>
          <a:xfrm>
            <a:off x="7757355" y="2569782"/>
            <a:ext cx="580143" cy="0"/>
          </a:xfrm>
          <a:prstGeom prst="line">
            <a:avLst/>
          </a:prstGeom>
          <a:ln w="762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984E9D3C-CB3D-4608-BF69-513BDEF33B68}"/>
              </a:ext>
            </a:extLst>
          </p:cNvPr>
          <p:cNvCxnSpPr/>
          <p:nvPr/>
        </p:nvCxnSpPr>
        <p:spPr>
          <a:xfrm>
            <a:off x="10769698" y="4181237"/>
            <a:ext cx="580143" cy="0"/>
          </a:xfrm>
          <a:prstGeom prst="line">
            <a:avLst/>
          </a:prstGeom>
          <a:ln w="762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957DD79-CD87-4478-88B9-D284B0503094}"/>
              </a:ext>
            </a:extLst>
          </p:cNvPr>
          <p:cNvCxnSpPr/>
          <p:nvPr/>
        </p:nvCxnSpPr>
        <p:spPr>
          <a:xfrm>
            <a:off x="9212794" y="5604767"/>
            <a:ext cx="580143" cy="0"/>
          </a:xfrm>
          <a:prstGeom prst="line">
            <a:avLst/>
          </a:prstGeom>
          <a:ln w="76200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3F5361FB-04C8-4F00-B258-86C722BCFDFE}"/>
              </a:ext>
            </a:extLst>
          </p:cNvPr>
          <p:cNvCxnSpPr/>
          <p:nvPr/>
        </p:nvCxnSpPr>
        <p:spPr>
          <a:xfrm>
            <a:off x="5817281" y="1725145"/>
            <a:ext cx="580143" cy="0"/>
          </a:xfrm>
          <a:prstGeom prst="line">
            <a:avLst/>
          </a:prstGeom>
          <a:ln w="28575">
            <a:solidFill>
              <a:srgbClr val="19C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A81249AB-EE2D-4D0C-B486-633C18329647}"/>
              </a:ext>
            </a:extLst>
          </p:cNvPr>
          <p:cNvCxnSpPr/>
          <p:nvPr/>
        </p:nvCxnSpPr>
        <p:spPr>
          <a:xfrm>
            <a:off x="5527209" y="3685386"/>
            <a:ext cx="580143" cy="0"/>
          </a:xfrm>
          <a:prstGeom prst="line">
            <a:avLst/>
          </a:prstGeom>
          <a:ln w="28575">
            <a:solidFill>
              <a:srgbClr val="19C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10C2C840-747C-4EAF-ABF4-E6915BC100CD}"/>
              </a:ext>
            </a:extLst>
          </p:cNvPr>
          <p:cNvCxnSpPr/>
          <p:nvPr/>
        </p:nvCxnSpPr>
        <p:spPr>
          <a:xfrm>
            <a:off x="4731982" y="5249094"/>
            <a:ext cx="580143" cy="0"/>
          </a:xfrm>
          <a:prstGeom prst="line">
            <a:avLst/>
          </a:prstGeom>
          <a:ln w="28575">
            <a:solidFill>
              <a:srgbClr val="19C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2C6C8E0-BD47-4FB9-90C4-99CEE5DBF45E}"/>
              </a:ext>
            </a:extLst>
          </p:cNvPr>
          <p:cNvCxnSpPr/>
          <p:nvPr/>
        </p:nvCxnSpPr>
        <p:spPr>
          <a:xfrm>
            <a:off x="5805928" y="6272020"/>
            <a:ext cx="580143" cy="0"/>
          </a:xfrm>
          <a:prstGeom prst="line">
            <a:avLst/>
          </a:prstGeom>
          <a:ln w="28575">
            <a:solidFill>
              <a:srgbClr val="19C0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61A3BDC-9A48-494C-9079-9D8E86524546}"/>
              </a:ext>
            </a:extLst>
          </p:cNvPr>
          <p:cNvGrpSpPr/>
          <p:nvPr/>
        </p:nvGrpSpPr>
        <p:grpSpPr>
          <a:xfrm>
            <a:off x="7210678" y="623679"/>
            <a:ext cx="4375941" cy="1678586"/>
            <a:chOff x="7210678" y="623679"/>
            <a:chExt cx="4375941" cy="1678586"/>
          </a:xfrm>
        </p:grpSpPr>
        <p:pic>
          <p:nvPicPr>
            <p:cNvPr id="49" name="Imagem 48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36AC3E94-59AA-4EC8-90C3-4A0463A87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679" y="1195341"/>
              <a:ext cx="767465" cy="537226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D3E22450-82B6-4DBE-83B3-2F2D73658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5387" y="623679"/>
              <a:ext cx="767466" cy="537226"/>
            </a:xfrm>
            <a:prstGeom prst="rect">
              <a:avLst/>
            </a:prstGeom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F531B084-8773-438F-ABB7-0F7610E0A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508" y="623679"/>
              <a:ext cx="767466" cy="537226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D481D4A9-AB22-4A1B-ACFC-FB23CECB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0897" y="623679"/>
              <a:ext cx="767466" cy="537226"/>
            </a:xfrm>
            <a:prstGeom prst="rect">
              <a:avLst/>
            </a:prstGeom>
          </p:spPr>
        </p:pic>
        <p:pic>
          <p:nvPicPr>
            <p:cNvPr id="58" name="Imagem 57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20C25AB4-A7D5-4970-8760-F56556F8E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678" y="623679"/>
              <a:ext cx="767466" cy="537226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B364D45A-3BDF-4475-9A22-E71F36C12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9153" y="623679"/>
              <a:ext cx="767466" cy="537226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E10F9E0C-8112-49F8-B480-29A19E004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914" y="1179872"/>
              <a:ext cx="767465" cy="537226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C6C177AA-73F2-4431-9A49-3FDAB3D0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0898" y="1195341"/>
              <a:ext cx="767465" cy="537226"/>
            </a:xfrm>
            <a:prstGeom prst="rect">
              <a:avLst/>
            </a:prstGeom>
          </p:spPr>
        </p:pic>
        <p:pic>
          <p:nvPicPr>
            <p:cNvPr id="67" name="Imagem 66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E95F4C5B-5992-479A-85CE-22DC0C1AF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9154" y="1195341"/>
              <a:ext cx="767465" cy="537226"/>
            </a:xfrm>
            <a:prstGeom prst="rect">
              <a:avLst/>
            </a:prstGeom>
          </p:spPr>
        </p:pic>
        <p:pic>
          <p:nvPicPr>
            <p:cNvPr id="69" name="Imagem 68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37B3D7EA-AD9D-47E7-9A02-2E8E79CA8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2913" y="1744976"/>
              <a:ext cx="767465" cy="537226"/>
            </a:xfrm>
            <a:prstGeom prst="rect">
              <a:avLst/>
            </a:prstGeom>
          </p:spPr>
        </p:pic>
        <p:pic>
          <p:nvPicPr>
            <p:cNvPr id="114" name="Imagem 113">
              <a:extLst>
                <a:ext uri="{FF2B5EF4-FFF2-40B4-BE49-F238E27FC236}">
                  <a16:creationId xmlns:a16="http://schemas.microsoft.com/office/drawing/2014/main" id="{FEC6D2E4-7D5F-4345-BC69-86162F158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0678" y="1765039"/>
              <a:ext cx="767466" cy="537226"/>
            </a:xfrm>
            <a:prstGeom prst="rect">
              <a:avLst/>
            </a:prstGeom>
          </p:spPr>
        </p:pic>
        <p:pic>
          <p:nvPicPr>
            <p:cNvPr id="116" name="Imagem 115">
              <a:extLst>
                <a:ext uri="{FF2B5EF4-FFF2-40B4-BE49-F238E27FC236}">
                  <a16:creationId xmlns:a16="http://schemas.microsoft.com/office/drawing/2014/main" id="{A18F9550-340E-4DD4-A2E7-7365FEDCE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1508" y="1765039"/>
              <a:ext cx="767466" cy="537226"/>
            </a:xfrm>
            <a:prstGeom prst="rect">
              <a:avLst/>
            </a:prstGeom>
          </p:spPr>
        </p:pic>
        <p:pic>
          <p:nvPicPr>
            <p:cNvPr id="120" name="Imagem 119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A6BFD3F7-2195-4D64-9B5A-2D4F83569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1405" y="1765395"/>
              <a:ext cx="766450" cy="536515"/>
            </a:xfrm>
            <a:prstGeom prst="rect">
              <a:avLst/>
            </a:prstGeom>
          </p:spPr>
        </p:pic>
        <p:pic>
          <p:nvPicPr>
            <p:cNvPr id="15" name="Imagem 14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A7F64FB3-5073-471F-B514-75C4FAAF1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099" y="1174566"/>
              <a:ext cx="766450" cy="536515"/>
            </a:xfrm>
            <a:prstGeom prst="rect">
              <a:avLst/>
            </a:prstGeom>
          </p:spPr>
        </p:pic>
      </p:grpSp>
      <p:pic>
        <p:nvPicPr>
          <p:cNvPr id="1026" name="Picture 2" descr="BID – COMPESA">
            <a:extLst>
              <a:ext uri="{FF2B5EF4-FFF2-40B4-BE49-F238E27FC236}">
                <a16:creationId xmlns:a16="http://schemas.microsoft.com/office/drawing/2014/main" id="{DB22E250-3CC7-4995-B7F2-95FC9FD4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698" y="4392774"/>
            <a:ext cx="894168" cy="44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verno do Pará recebe R$ 5 milhões do Grupo Equatorial Energia ...">
            <a:extLst>
              <a:ext uri="{FF2B5EF4-FFF2-40B4-BE49-F238E27FC236}">
                <a16:creationId xmlns:a16="http://schemas.microsoft.com/office/drawing/2014/main" id="{2DB11BDD-997E-4FA7-AC94-C1F94DF3F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4" b="22223"/>
          <a:stretch/>
        </p:blipFill>
        <p:spPr bwMode="auto">
          <a:xfrm>
            <a:off x="10848094" y="1847944"/>
            <a:ext cx="709584" cy="3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9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AD6E6423-3B48-4B3F-A033-25542FBCDCF5}"/>
              </a:ext>
            </a:extLst>
          </p:cNvPr>
          <p:cNvSpPr/>
          <p:nvPr/>
        </p:nvSpPr>
        <p:spPr>
          <a:xfrm>
            <a:off x="0" y="1065457"/>
            <a:ext cx="6564573" cy="231080"/>
          </a:xfrm>
          <a:prstGeom prst="rect">
            <a:avLst/>
          </a:prstGeom>
          <a:solidFill>
            <a:srgbClr val="0D8C73"/>
          </a:solidFill>
          <a:ln>
            <a:solidFill>
              <a:srgbClr val="0D8C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aixaDeTexto 297">
            <a:extLst>
              <a:ext uri="{FF2B5EF4-FFF2-40B4-BE49-F238E27FC236}">
                <a16:creationId xmlns:a16="http://schemas.microsoft.com/office/drawing/2014/main" id="{6C5A7BA1-7C58-414A-86F0-F1A62BD7C95F}"/>
              </a:ext>
            </a:extLst>
          </p:cNvPr>
          <p:cNvSpPr txBox="1"/>
          <p:nvPr/>
        </p:nvSpPr>
        <p:spPr>
          <a:xfrm>
            <a:off x="530696" y="462495"/>
            <a:ext cx="9191527" cy="73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da-DK" sz="4400" b="1" dirty="0">
                <a:solidFill>
                  <a:srgbClr val="444444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CASE</a:t>
            </a:r>
            <a:endParaRPr lang="pt-BR" sz="4400" b="1" dirty="0">
              <a:solidFill>
                <a:srgbClr val="4444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D4F713-D5EB-4739-A004-598E572757C9}"/>
              </a:ext>
            </a:extLst>
          </p:cNvPr>
          <p:cNvSpPr txBox="1"/>
          <p:nvPr/>
        </p:nvSpPr>
        <p:spPr>
          <a:xfrm>
            <a:off x="413718" y="1616057"/>
            <a:ext cx="90699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/>
              <a:t>TITULO: Empresa de Ar-Condicionado da Ásia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2B1F15-933C-430C-B34E-3D3209CF6017}"/>
              </a:ext>
            </a:extLst>
          </p:cNvPr>
          <p:cNvSpPr txBox="1"/>
          <p:nvPr/>
        </p:nvSpPr>
        <p:spPr>
          <a:xfrm>
            <a:off x="413718" y="2176849"/>
            <a:ext cx="1124758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PROBLEMA: </a:t>
            </a:r>
            <a:r>
              <a:rPr lang="pt-BR" dirty="0"/>
              <a:t>Uma empresa de eletrônicos de Shangai desenvolveu uma nova tecnologia de ar-condicionado mais eficiente que os atuais e deseja introduzir essa tecnologia no Brasil, fazendo um piloto na cidade de São Paulo. Para tal a empresa definiu a estratégia de atacar o mercado de restaurantes, em especial a área de restaurantes de culinárias asiáticos.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9E5968-041C-41A7-90AD-21247FA92E86}"/>
              </a:ext>
            </a:extLst>
          </p:cNvPr>
          <p:cNvSpPr txBox="1"/>
          <p:nvPr/>
        </p:nvSpPr>
        <p:spPr>
          <a:xfrm>
            <a:off x="413718" y="3714818"/>
            <a:ext cx="11247586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SOLICITAÇÃO: </a:t>
            </a:r>
            <a:r>
              <a:rPr lang="pt-BR" dirty="0"/>
              <a:t>A empresa contratou os serviços de consultoria da SINAPSIS para estimar o mercado de ares-condicionados na cidade de São Paulo, unidade e </a:t>
            </a:r>
            <a:r>
              <a:rPr lang="pt-BR" dirty="0" err="1"/>
              <a:t>BTU’s</a:t>
            </a:r>
            <a:r>
              <a:rPr lang="pt-BR" dirty="0"/>
              <a:t>, em restaurantes de culinária asiática.</a:t>
            </a:r>
          </a:p>
          <a:p>
            <a:pPr algn="just"/>
            <a:r>
              <a:rPr lang="pt-BR" dirty="0"/>
              <a:t>Eles querem uma apresentação executiva, na qual não é necessário um apresentador, sendo o slide autossuficiente.</a:t>
            </a:r>
          </a:p>
          <a:p>
            <a:pPr algn="just"/>
            <a:r>
              <a:rPr lang="pt-BR" dirty="0"/>
              <a:t>A apresentação deve conter até 3 slides, sendo no mínimo requerido uma: introdução/objetivos do trabalho; premissas e dados assumidos e; cálculos/resultados.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04F1A8-644C-40BE-B9F6-B831A8181555}"/>
              </a:ext>
            </a:extLst>
          </p:cNvPr>
          <p:cNvSpPr txBox="1"/>
          <p:nvPr/>
        </p:nvSpPr>
        <p:spPr>
          <a:xfrm>
            <a:off x="413718" y="5792543"/>
            <a:ext cx="112475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DICAS: </a:t>
            </a:r>
            <a:r>
              <a:rPr lang="pt-BR" dirty="0"/>
              <a:t>Deixar claro as premissas adotados e o processo para obter o resultado final.</a:t>
            </a:r>
          </a:p>
        </p:txBody>
      </p:sp>
      <p:sp>
        <p:nvSpPr>
          <p:cNvPr id="12" name="CaixaDeTexto 297">
            <a:extLst>
              <a:ext uri="{FF2B5EF4-FFF2-40B4-BE49-F238E27FC236}">
                <a16:creationId xmlns:a16="http://schemas.microsoft.com/office/drawing/2014/main" id="{0269D776-C46A-4F8B-8648-582C1D34ED43}"/>
              </a:ext>
            </a:extLst>
          </p:cNvPr>
          <p:cNvSpPr txBox="1"/>
          <p:nvPr/>
        </p:nvSpPr>
        <p:spPr>
          <a:xfrm>
            <a:off x="8539497" y="6028738"/>
            <a:ext cx="3652503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da-DK" sz="4400" b="1" dirty="0">
                <a:solidFill>
                  <a:srgbClr val="444444"/>
                </a:solidFill>
                <a:latin typeface="Source Sans Pro" panose="020B0503030403020204" pitchFamily="34" charset="0"/>
                <a:cs typeface="Calibri" panose="020F0502020204030204" pitchFamily="34" charset="0"/>
              </a:rPr>
              <a:t>BOA SORTE!</a:t>
            </a:r>
            <a:endParaRPr lang="pt-BR" sz="4400" b="1" dirty="0">
              <a:solidFill>
                <a:srgbClr val="4444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31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307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Source Sans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Ribeiro Miranda</dc:creator>
  <cp:lastModifiedBy>Felipe Ribeiro Miranda</cp:lastModifiedBy>
  <cp:revision>3</cp:revision>
  <dcterms:created xsi:type="dcterms:W3CDTF">2022-04-12T13:38:03Z</dcterms:created>
  <dcterms:modified xsi:type="dcterms:W3CDTF">2022-04-12T14:33:23Z</dcterms:modified>
</cp:coreProperties>
</file>