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74" r:id="rId5"/>
    <p:sldId id="275" r:id="rId6"/>
    <p:sldId id="281" r:id="rId7"/>
    <p:sldId id="287" r:id="rId8"/>
    <p:sldId id="288" r:id="rId9"/>
    <p:sldId id="282" r:id="rId10"/>
    <p:sldId id="283" r:id="rId11"/>
    <p:sldId id="284" r:id="rId12"/>
    <p:sldId id="285" r:id="rId13"/>
    <p:sldId id="286" r:id="rId14"/>
    <p:sldId id="289" r:id="rId15"/>
    <p:sldId id="290" r:id="rId16"/>
    <p:sldId id="291" r:id="rId17"/>
    <p:sldId id="292" r:id="rId18"/>
    <p:sldId id="293" r:id="rId19"/>
    <p:sldId id="279" r:id="rId20"/>
    <p:sldId id="280" r:id="rId21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2028" autoAdjust="0"/>
  </p:normalViewPr>
  <p:slideViewPr>
    <p:cSldViewPr>
      <p:cViewPr varScale="1">
        <p:scale>
          <a:sx n="59" d="100"/>
          <a:sy n="59" d="100"/>
        </p:scale>
        <p:origin x="10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28/09/2018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28/09/2018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dirty="0"/>
              <a:t>O método que será executado vai depender dos parâmetros passados.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Também existe a sobrecarga de construtores.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05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um exemplo ao vivo, para melhor compreensão.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class</a:t>
            </a:r>
            <a:r>
              <a:rPr lang="pt-BR" dirty="0"/>
              <a:t> Empregado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total = 0;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Empregado ()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total ++;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</a:t>
            </a:r>
            <a:r>
              <a:rPr lang="pt-BR" dirty="0" err="1"/>
              <a:t>System.out.println</a:t>
            </a:r>
            <a:r>
              <a:rPr lang="pt-BR" dirty="0"/>
              <a:t>(total);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Teste: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Empregado empregado1 = new Empregado(); // irá imprimir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Empregado empregado2 = new Empregado(); // irá imprimir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Obs. Ao criar empregado, é utilizado a mesma instância da variável que foi alterado pelo objeto anterior.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1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um exemplo ao vivo, para melhor compreensão.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class</a:t>
            </a:r>
            <a:r>
              <a:rPr lang="pt-BR" dirty="0"/>
              <a:t> Empregado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total = 0;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Empregado ()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total ++;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</a:t>
            </a:r>
            <a:r>
              <a:rPr lang="pt-BR" dirty="0" err="1"/>
              <a:t>System.out.println</a:t>
            </a:r>
            <a:r>
              <a:rPr lang="pt-BR" dirty="0"/>
              <a:t>(total);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Teste: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Empregado empregado1 = new Empregado(); // irá imprimir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Empregado empregado2 = new Empregado(); // irá imprimir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BR"/>
            </a:pPr>
            <a:r>
              <a:rPr lang="pt-BR" dirty="0"/>
              <a:t>Obs. Ao criar empregado, é utilizado a mesma instância da variável que foi alterado pelo objeto anterior.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29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na prática como funciona método estático, usando </a:t>
            </a:r>
            <a:r>
              <a:rPr lang="pt-BR" dirty="0" err="1"/>
              <a:t>Utils</a:t>
            </a:r>
            <a:r>
              <a:rPr lang="pt-BR" dirty="0"/>
              <a:t> como exemplo.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36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24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260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859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966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25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POO PERMITE AO PROGRAMADOR ESCOLHER ESTRATÉGIA, REPRESENTANDO ASPECTOS DO PROBLEMA EM OBJETOS. É MODELAR OS OBJETOS DO MUNDO REAL NO CÓDIGO E ASSIM PODER QUEBRAR OS PROBLEMAS EM PEQUENAS FRAÇÕES.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EX. CARRO, PESSOA ETC ..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dirty="0"/>
              <a:t>Nesse momento Criar um objeto representando um carro com os atributos “cor, modelo e segmento”.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pt-BR"/>
            </a:pPr>
            <a:r>
              <a:rPr lang="pt-BR" dirty="0"/>
              <a:t>Criar uma outra classe com o método </a:t>
            </a:r>
            <a:r>
              <a:rPr lang="pt-BR" dirty="0" err="1"/>
              <a:t>main</a:t>
            </a:r>
            <a:r>
              <a:rPr lang="pt-BR" dirty="0"/>
              <a:t> para instanciar o objeto carro.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Exemplo: 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Package.teste</a:t>
            </a:r>
            <a:r>
              <a:rPr lang="pt-BR" dirty="0"/>
              <a:t>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dirty="0"/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Teste() {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a;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b;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somar(a, b) {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a+b</a:t>
            </a:r>
            <a:r>
              <a:rPr lang="pt-BR" dirty="0"/>
              <a:t>;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	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}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Teste está visível e poderá ser acessado por qualquer outra classe que importe o pacote ao qual ela pertence.</a:t>
            </a:r>
          </a:p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Os atributos ”a” e “b” e o métodos somar só pode ser acessado dentro da classe Teste.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7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r>
              <a:rPr lang="pt-BR" dirty="0"/>
              <a:t>Mostrar na prática como funciona método estático, usando </a:t>
            </a:r>
            <a:r>
              <a:rPr lang="pt-BR" dirty="0" err="1"/>
              <a:t>Utils</a:t>
            </a:r>
            <a:r>
              <a:rPr lang="pt-BR" dirty="0"/>
              <a:t> como exemplo.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4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declaração do construtor é sempre o nome da classe seguido pela lista de parâmetros. A palavra 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indica que o construtor é público, de modo que pode ser invocado por qualquer classe. Um ponto importante sobre construtores é que eles não criam nem retornam objetos; quem faz isso é a palavra reservada new. O construtor apenas executa algum procedimento sobre o objeto criado pelo comando new. Este construtor, no caso, recebe os nomes como parâmetros e os atribui aos atributos.</a:t>
            </a: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28/09/2018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28/09/2018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Orientação a objetos</a:t>
            </a: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/>
              <a:t>			Davi 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Sobrecarga (</a:t>
            </a:r>
            <a:r>
              <a:rPr lang="pt-BR" dirty="0" err="1">
                <a:effectLst/>
              </a:rPr>
              <a:t>Overload</a:t>
            </a:r>
            <a:r>
              <a:rPr lang="pt-BR" dirty="0">
                <a:effectLst/>
              </a:rPr>
              <a:t>)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Definir o mesmo nome de um método já existente apenas com quantidade e tipo de argumentos diferentes caracteriza-se a sobrecarga de métodos.</a:t>
            </a:r>
          </a:p>
          <a:p>
            <a:r>
              <a:rPr lang="pt-BR" sz="2400" dirty="0"/>
              <a:t>Ex.: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somar(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b) {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a + b;</a:t>
            </a:r>
          </a:p>
          <a:p>
            <a:r>
              <a:rPr lang="pt-BR" sz="2400" dirty="0"/>
              <a:t>}</a:t>
            </a:r>
          </a:p>
          <a:p>
            <a:r>
              <a:rPr lang="pt-BR" sz="2400" dirty="0"/>
              <a:t> </a:t>
            </a: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somar(</a:t>
            </a:r>
            <a:r>
              <a:rPr lang="pt-BR" sz="2400" dirty="0" err="1"/>
              <a:t>int</a:t>
            </a:r>
            <a:r>
              <a:rPr lang="pt-BR" sz="2400" dirty="0"/>
              <a:t> a, </a:t>
            </a:r>
            <a:r>
              <a:rPr lang="pt-BR" sz="2400" dirty="0" err="1"/>
              <a:t>int</a:t>
            </a:r>
            <a:r>
              <a:rPr lang="pt-BR" sz="2400" dirty="0"/>
              <a:t> b, </a:t>
            </a:r>
            <a:r>
              <a:rPr lang="pt-BR" sz="2400" dirty="0" err="1"/>
              <a:t>int</a:t>
            </a:r>
            <a:r>
              <a:rPr lang="pt-BR" sz="2400" dirty="0"/>
              <a:t> c) {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err="1"/>
              <a:t>a+b+c</a:t>
            </a:r>
            <a:r>
              <a:rPr lang="pt-BR" sz="2400" dirty="0"/>
              <a:t>;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9146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Variáveis Estáticas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	Ao definirmos uma variável como estática em uma classe, ela será a mesma para todas as instâncias de um objeto.</a:t>
            </a:r>
          </a:p>
          <a:p>
            <a:r>
              <a:rPr lang="pt-BR" sz="2400" dirty="0"/>
              <a:t>	Ela será compartilhada e todos os objetos que acessarem essa variável estática, acessarão a mesma variável ao alterarmos o valor, ele será alterado para todas as instâncias(objetos). </a:t>
            </a:r>
          </a:p>
          <a:p>
            <a:endParaRPr lang="pt-BR" sz="2400" dirty="0"/>
          </a:p>
          <a:p>
            <a:r>
              <a:rPr lang="pt-BR" sz="2400" dirty="0"/>
              <a:t>Utilizamos a palavra reservada </a:t>
            </a:r>
            <a:r>
              <a:rPr lang="pt-BR" sz="2400" dirty="0" err="1"/>
              <a:t>static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064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Variáveis Estáticas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	Ao definirmos uma variável como estática em uma classe, ela será a mesma para todas as instâncias de um objeto.</a:t>
            </a:r>
          </a:p>
          <a:p>
            <a:r>
              <a:rPr lang="pt-BR" sz="2400" dirty="0"/>
              <a:t>	Ela será compartilhada e todos os objetos que acessarem essa variável estática, acessarão a mesma variável ao alterarmos o valor, ele será alterado para todas as instâncias(objetos). </a:t>
            </a:r>
          </a:p>
          <a:p>
            <a:endParaRPr lang="pt-BR" sz="2400" dirty="0"/>
          </a:p>
          <a:p>
            <a:r>
              <a:rPr lang="pt-BR" sz="2400" dirty="0"/>
              <a:t>Utilizamos a palavra reservada </a:t>
            </a:r>
            <a:r>
              <a:rPr lang="pt-BR" sz="2400" dirty="0" err="1"/>
              <a:t>static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2520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Estáticos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Métodos estáticos geralmente são utilizados por classes utilitárias, assim podemos chamar o método a qualquer momento, sem precisar instanciar a classe antes. Exemplo de um método para validar CPF.</a:t>
            </a:r>
          </a:p>
        </p:txBody>
      </p:sp>
    </p:spTree>
    <p:extLst>
      <p:ext uri="{BB962C8B-B14F-4D97-AF65-F5344CB8AC3E}">
        <p14:creationId xmlns:p14="http://schemas.microsoft.com/office/powerpoint/2010/main" val="15913275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Herança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161665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Polimorfismo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9054259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Classes abstratas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7280659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abstratos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5054449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Interfaces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669329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EXTRAS: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6771013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aula.</a:t>
            </a:r>
          </a:p>
          <a:p>
            <a:r>
              <a:rPr lang="pt-BR" sz="2400" dirty="0"/>
              <a:t>O que é ?, Qual problema resolve ?</a:t>
            </a:r>
          </a:p>
          <a:p>
            <a:r>
              <a:rPr lang="pt-BR" sz="2400" dirty="0"/>
              <a:t>Vantagens.</a:t>
            </a:r>
          </a:p>
          <a:p>
            <a:r>
              <a:rPr lang="pt-BR" sz="2400" dirty="0"/>
              <a:t>Explicação na prática, 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/>
              <a:t>Crie 3 loops que informe números sequencias de 0 até 100.</a:t>
            </a:r>
          </a:p>
          <a:p>
            <a:pPr marL="914400" lvl="1" indent="-457200">
              <a:buAutoNum type="alphaLcParenR"/>
            </a:pP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Do-</a:t>
            </a:r>
            <a:r>
              <a:rPr lang="pt-BR" sz="2400" b="1" dirty="0" err="1"/>
              <a:t>while</a:t>
            </a:r>
            <a:endParaRPr lang="pt-BR" sz="2400" b="1" dirty="0"/>
          </a:p>
          <a:p>
            <a:pPr marL="914400" lvl="1" indent="-457200">
              <a:buAutoNum type="alphaLcParenR"/>
            </a:pPr>
            <a:r>
              <a:rPr lang="pt-BR" sz="2400" b="1" dirty="0"/>
              <a:t>For </a:t>
            </a:r>
          </a:p>
          <a:p>
            <a:pPr marL="457200" indent="-457200">
              <a:buAutoNum type="arabicParenR"/>
            </a:pPr>
            <a:endParaRPr lang="pt-BR" sz="2400" b="1" dirty="0"/>
          </a:p>
          <a:p>
            <a:pPr marL="457200" indent="-457200">
              <a:buFontTx/>
              <a:buAutoNum type="arabicParenR"/>
            </a:pPr>
            <a:r>
              <a:rPr lang="pt-BR" sz="2400" b="1" dirty="0"/>
              <a:t>Crie um gerador de número aleatório de 0 a 10, após isso faça um loop e peça para usuário tentar acertar o número gerado em 5 tentativas. </a:t>
            </a:r>
          </a:p>
          <a:p>
            <a:pPr marL="457200" indent="-457200">
              <a:buAutoNum type="arabicParenR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orientação a objetos ?</a:t>
            </a: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um paradigma de programação.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/>
              <a:t>É um padrão de desenvolvimento de software.</a:t>
            </a:r>
          </a:p>
          <a:p>
            <a:pPr lvl="0">
              <a:spcBef>
                <a:spcPct val="20000"/>
              </a:spcBef>
              <a:defRPr lang="pt-BR"/>
            </a:pPr>
            <a:endParaRPr lang="pt-BR" sz="2400" kern="0" dirty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Contextualizando: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Ler sobre padrões de desenvolvimento: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Estruturado, procedural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Qual problema resolve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3244334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/>
              <a:t>Na POO é possível abstrair o “problema” de forma possibilite que um novo desenvolvedor ingresse no projeto a qualquer momento, independente do tamanho e nível de dificuldade do projeto. Diferente do padrão de desenvolvimento estrutural.</a:t>
            </a:r>
          </a:p>
        </p:txBody>
      </p:sp>
    </p:spTree>
    <p:extLst>
      <p:ext uri="{BB962C8B-B14F-4D97-AF65-F5344CB8AC3E}">
        <p14:creationId xmlns:p14="http://schemas.microsoft.com/office/powerpoint/2010/main" val="35033972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Quais são as vantagens 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Diminui a reescrita de código.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Concentra responsabilidades.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Encapsula a lógica do negócio.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Aumenta a organização do código.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68004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Objetos e classes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Uma Classe representa o objeto.</a:t>
            </a:r>
          </a:p>
          <a:p>
            <a:pPr marL="800100" lvl="1" indent="-342900">
              <a:buFontTx/>
              <a:buChar char="-"/>
            </a:pPr>
            <a:r>
              <a:rPr lang="pt-BR" sz="2400" dirty="0"/>
              <a:t>(Classe = Objeto)</a:t>
            </a:r>
          </a:p>
          <a:p>
            <a:pPr marL="342900" indent="-342900">
              <a:buFontTx/>
              <a:buChar char="-"/>
            </a:pPr>
            <a:r>
              <a:rPr lang="pt-BR" sz="2400" dirty="0"/>
              <a:t>Cada variável da classe representa um atributo do objeto.</a:t>
            </a:r>
          </a:p>
          <a:p>
            <a:pPr marL="800100" lvl="1" indent="-342900">
              <a:buFontTx/>
              <a:buChar char="-"/>
            </a:pPr>
            <a:r>
              <a:rPr lang="pt-BR" sz="2400" dirty="0"/>
              <a:t>(Variável = Atributo)</a:t>
            </a:r>
          </a:p>
          <a:p>
            <a:pPr marL="800100" lvl="1" indent="-342900">
              <a:buFontTx/>
              <a:buChar char="-"/>
            </a:pPr>
            <a:endParaRPr lang="pt-BR" sz="2400" dirty="0"/>
          </a:p>
          <a:p>
            <a:r>
              <a:rPr lang="pt-BR" sz="2400" dirty="0"/>
              <a:t>Ao criar um novo objeto, para usá-lo devemos instanciá-lo, para isso utilizamos a palavra reservada new. </a:t>
            </a:r>
          </a:p>
          <a:p>
            <a:r>
              <a:rPr lang="pt-BR" sz="2400" dirty="0"/>
              <a:t>	Ex. Carro </a:t>
            </a:r>
            <a:r>
              <a:rPr lang="pt-BR" sz="2400" dirty="0" err="1"/>
              <a:t>carro</a:t>
            </a:r>
            <a:r>
              <a:rPr lang="pt-BR" sz="2400" dirty="0"/>
              <a:t>  = new Carro();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306411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Modificadores de acesso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Modificadores de acesso são utilizados para classes, atributos e método. </a:t>
            </a:r>
          </a:p>
          <a:p>
            <a:r>
              <a:rPr lang="pt-BR" dirty="0"/>
              <a:t>Modificadores:</a:t>
            </a:r>
          </a:p>
          <a:p>
            <a:r>
              <a:rPr lang="pt-BR" b="1" dirty="0" err="1"/>
              <a:t>Public</a:t>
            </a:r>
            <a:r>
              <a:rPr lang="pt-BR" b="1" dirty="0"/>
              <a:t>:</a:t>
            </a:r>
            <a:r>
              <a:rPr lang="pt-BR" dirty="0"/>
              <a:t> Classe e os seus membros podem ser acessados de qualquer lugar que importe o pacote.</a:t>
            </a:r>
            <a:endParaRPr lang="pt-BR" b="1" dirty="0"/>
          </a:p>
          <a:p>
            <a:r>
              <a:rPr lang="pt-BR" b="1" dirty="0"/>
              <a:t>Private: M</a:t>
            </a:r>
            <a:r>
              <a:rPr lang="pt-BR" dirty="0"/>
              <a:t>étodo/atributo não pode ser acessado por qualquer outra classe. Esse modificador não se aplica as classes.</a:t>
            </a:r>
          </a:p>
          <a:p>
            <a:r>
              <a:rPr lang="pt-BR" dirty="0" err="1"/>
              <a:t>Protected</a:t>
            </a:r>
            <a:r>
              <a:rPr lang="pt-BR" dirty="0"/>
              <a:t>: Membros da classe podem ser acessados por classes do mesmo pacote ou através de herança</a:t>
            </a:r>
          </a:p>
          <a:p>
            <a:r>
              <a:rPr lang="pt-BR" dirty="0" err="1"/>
              <a:t>Defalt</a:t>
            </a:r>
            <a:r>
              <a:rPr lang="pt-BR" dirty="0"/>
              <a:t> (padrão): Classes e/ou membros podem ser acessados somente por classes do mesmo pacote. Na declaração não é necessário especificar nada.</a:t>
            </a:r>
          </a:p>
        </p:txBody>
      </p:sp>
    </p:spTree>
    <p:extLst>
      <p:ext uri="{BB962C8B-B14F-4D97-AF65-F5344CB8AC3E}">
        <p14:creationId xmlns:p14="http://schemas.microsoft.com/office/powerpoint/2010/main" val="6523465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Métodos </a:t>
            </a:r>
            <a:r>
              <a:rPr lang="pt-BR" dirty="0" err="1">
                <a:effectLst/>
              </a:rPr>
              <a:t>get</a:t>
            </a:r>
            <a:r>
              <a:rPr lang="pt-BR" dirty="0">
                <a:effectLst/>
              </a:rPr>
              <a:t> e set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4226068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>
                <a:effectLst/>
              </a:rPr>
              <a:t>Construtores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  <p:sp>
        <p:nvSpPr>
          <p:cNvPr id="2" name="Retângulo 1"/>
          <p:cNvSpPr/>
          <p:nvPr/>
        </p:nvSpPr>
        <p:spPr>
          <a:xfrm>
            <a:off x="762000" y="2967335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Construtores são usados para garantir que ao instanciar um objeto, os valores dos atributos sejam preenchidos.</a:t>
            </a:r>
          </a:p>
          <a:p>
            <a:endParaRPr lang="pt-BR" sz="2400" dirty="0"/>
          </a:p>
          <a:p>
            <a:r>
              <a:rPr lang="pt-BR" sz="2400" dirty="0"/>
              <a:t>Ex. </a:t>
            </a:r>
            <a:r>
              <a:rPr lang="pt-BR" sz="2400" dirty="0" err="1"/>
              <a:t>public</a:t>
            </a:r>
            <a:r>
              <a:rPr lang="pt-BR" sz="2400" dirty="0"/>
              <a:t> Carro(</a:t>
            </a:r>
            <a:r>
              <a:rPr lang="pt-BR" sz="2400" dirty="0" err="1"/>
              <a:t>String</a:t>
            </a:r>
            <a:r>
              <a:rPr lang="pt-BR" sz="2400" dirty="0"/>
              <a:t> cor, </a:t>
            </a:r>
            <a:r>
              <a:rPr lang="pt-BR" sz="2400" dirty="0" err="1"/>
              <a:t>String</a:t>
            </a:r>
            <a:r>
              <a:rPr lang="pt-BR" sz="2400" dirty="0"/>
              <a:t> modelo, </a:t>
            </a:r>
            <a:r>
              <a:rPr lang="pt-BR" sz="2400" dirty="0" err="1"/>
              <a:t>String</a:t>
            </a:r>
            <a:r>
              <a:rPr lang="pt-BR" sz="2400" dirty="0"/>
              <a:t> segmento) {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this.cor</a:t>
            </a:r>
            <a:r>
              <a:rPr lang="pt-BR" sz="2400" dirty="0"/>
              <a:t> = cor;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this.modelo</a:t>
            </a:r>
            <a:r>
              <a:rPr lang="pt-BR" sz="2400" dirty="0"/>
              <a:t> = modelo;</a:t>
            </a:r>
          </a:p>
          <a:p>
            <a:r>
              <a:rPr lang="pt-BR" sz="2400" dirty="0"/>
              <a:t>		</a:t>
            </a:r>
            <a:r>
              <a:rPr lang="pt-BR" sz="2400" dirty="0" err="1"/>
              <a:t>this.segmento</a:t>
            </a:r>
            <a:r>
              <a:rPr lang="pt-BR" sz="2400" dirty="0"/>
              <a:t> = segmento;</a:t>
            </a:r>
          </a:p>
          <a:p>
            <a:r>
              <a:rPr lang="pt-BR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9568780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644</Words>
  <Application>Microsoft Office PowerPoint</Application>
  <PresentationFormat>Apresentação na tela (4:3)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Questionário</vt:lpstr>
      <vt:lpstr>Orientação a objetos</vt:lpstr>
      <vt:lpstr>Tópicos:</vt:lpstr>
      <vt:lpstr>O que é orientação a objetos ?</vt:lpstr>
      <vt:lpstr>Qual problema resolve ?</vt:lpstr>
      <vt:lpstr>Quais são as vantagens ?</vt:lpstr>
      <vt:lpstr>Objetos e classes</vt:lpstr>
      <vt:lpstr>Modificadores de acesso</vt:lpstr>
      <vt:lpstr>Métodos get e set</vt:lpstr>
      <vt:lpstr>Construtores</vt:lpstr>
      <vt:lpstr>Sobrecarga (Overload)</vt:lpstr>
      <vt:lpstr>Variáveis Estáticas</vt:lpstr>
      <vt:lpstr>Variáveis Estáticas</vt:lpstr>
      <vt:lpstr>Métodos Estáticos</vt:lpstr>
      <vt:lpstr>Herança</vt:lpstr>
      <vt:lpstr>Polimorfismo</vt:lpstr>
      <vt:lpstr>Classes abstratas</vt:lpstr>
      <vt:lpstr>Métodos abstratos</vt:lpstr>
      <vt:lpstr>Interfaces</vt:lpstr>
      <vt:lpstr>EXTRAS: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2018-09-28T20:20:28Z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