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83" r:id="rId5"/>
    <p:sldId id="281" r:id="rId6"/>
    <p:sldId id="285" r:id="rId7"/>
    <p:sldId id="273" r:id="rId8"/>
    <p:sldId id="288" r:id="rId9"/>
    <p:sldId id="289" r:id="rId10"/>
    <p:sldId id="290" r:id="rId11"/>
    <p:sldId id="275" r:id="rId12"/>
    <p:sldId id="284" r:id="rId13"/>
    <p:sldId id="280" r:id="rId14"/>
    <p:sldId id="287" r:id="rId15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75979" autoAdjust="0"/>
  </p:normalViewPr>
  <p:slideViewPr>
    <p:cSldViewPr>
      <p:cViewPr varScale="1">
        <p:scale>
          <a:sx n="55" d="100"/>
          <a:sy n="55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12/10/2018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smtClean="0"/>
              <a:t>Para um servidor permitir acesso a um </a:t>
            </a:r>
            <a:r>
              <a:rPr lang="pt-BR" sz="1200" kern="0" dirty="0" err="1" smtClean="0"/>
              <a:t>datasource</a:t>
            </a:r>
            <a:r>
              <a:rPr lang="pt-BR" sz="1200" kern="0" dirty="0" smtClean="0"/>
              <a:t>,</a:t>
            </a:r>
            <a:r>
              <a:rPr lang="pt-BR" sz="1200" kern="0" baseline="0" dirty="0" smtClean="0"/>
              <a:t> ele deve ter um nome JNDI publicado no serviço. Sabendo o nome, pode ser feito o </a:t>
            </a:r>
            <a:r>
              <a:rPr lang="pt-BR" sz="1200" kern="0" baseline="0" dirty="0" err="1" smtClean="0"/>
              <a:t>lookup</a:t>
            </a:r>
            <a:r>
              <a:rPr lang="pt-BR" sz="1200" kern="0" baseline="0" dirty="0" smtClean="0"/>
              <a:t> e obter um </a:t>
            </a:r>
            <a:r>
              <a:rPr lang="pt-BR" sz="1200" kern="0" baseline="0" dirty="0" err="1" smtClean="0"/>
              <a:t>datasource</a:t>
            </a:r>
            <a:r>
              <a:rPr lang="pt-BR" sz="1200" kern="0" baseline="0" dirty="0" smtClean="0"/>
              <a:t> do servidor, que envia conexões via JDBC.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 smtClean="0"/>
          </a:p>
          <a:p>
            <a:r>
              <a:rPr lang="pt-BR" sz="1200" kern="0" baseline="0" dirty="0" smtClean="0"/>
              <a:t>São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usados para conectar JDBC a partir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para configurar serviços de persistência JPA.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Mensageria: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poucas palavras, a Mensageria ou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 na utilização de mensagens para estabelecer a comunicação síncrona ou assíncrona entre aplicações.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 (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Connectivity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API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envia instruções do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o banco.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pt-BR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IMPORTANDE ENTENDER AS CAMADAS !</a:t>
            </a:r>
            <a:endParaRPr lang="pt-B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Cliente: Estão na camada cliente softwares que rodam dentro do browser web, por exemplo, como páginas HTML, </a:t>
            </a:r>
            <a:r>
              <a:rPr lang="pt-BR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CSS, etc. 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dirty="0"/>
              <a:t>Web: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estão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rodam num servidor web como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exemplo. Normalmente, empacotado em um arquivo WAR (Web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Negócios: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Ficam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de negócio,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que acessam sistemas externos, etc.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Dados: Nessa camada ficam as tabelas de bancos de dados, índices e tudo mais que o servidor de banco suporta.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Singularidade do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a dependência de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container para executar as aplicações desenvolvidas.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Falamos de JAVA EE, falamos de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uma extensão do Java se, porém com todos os recursos para aplicações de grande porte voltadas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é a linguagem que mais emprega no mercado de trabalho.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plataforma é enorme e a comunidade é bastante participativa.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(Standard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(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Entherprise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kern="0" dirty="0"/>
              <a:t>Explicar</a:t>
            </a:r>
            <a:r>
              <a:rPr lang="pt-BR" sz="900" kern="0" baseline="0" dirty="0"/>
              <a:t> que nós desenvolvemos a aplicação na IDE (eclipse), geramos um WAR (empacotamento dos códigos compilados) esse arquivo é “Instalado” em um servidor, que disponibiliza acesso via Browser </a:t>
            </a:r>
            <a:r>
              <a:rPr lang="pt-BR" sz="900" kern="0" baseline="0" dirty="0" err="1"/>
              <a:t>http</a:t>
            </a:r>
            <a:r>
              <a:rPr lang="pt-BR" sz="900" kern="0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900" kern="0" baseline="0" dirty="0" smtClean="0"/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Servidores Java EE fornecem dois tipos de containers: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Container Web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Container para Enterprise Java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</a:t>
            </a:r>
            <a:endParaRPr lang="pt-BR" sz="9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smtClean="0"/>
              <a:t>Chamar </a:t>
            </a:r>
            <a:r>
              <a:rPr lang="pt-BR" sz="1200" kern="0" dirty="0"/>
              <a:t>atenção</a:t>
            </a:r>
            <a:r>
              <a:rPr lang="pt-BR" sz="1200" kern="0" baseline="0" dirty="0"/>
              <a:t> para a importância desse ponto para o mercado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 err="1" smtClean="0"/>
              <a:t>Apis</a:t>
            </a:r>
            <a:r>
              <a:rPr lang="pt-BR" sz="1200" kern="0" baseline="0" dirty="0" smtClean="0"/>
              <a:t> do Java EE:</a:t>
            </a:r>
            <a:endParaRPr lang="pt-BR" sz="1200" kern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web ou front: JSF, JSP, JSTL, JAVA SERVLETS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negócios: EJB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Camada de persistência: JPA, JTA, JDBC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serviço: JAX-RS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validação: JAVA BENS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Segurança: </a:t>
            </a:r>
            <a:r>
              <a:rPr lang="pt-BR" sz="1200" kern="0" baseline="0" dirty="0" smtClean="0"/>
              <a:t>JAAS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 smtClean="0"/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Além dessas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servidores também oferecem serviços que são acessíveis através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APIs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Java SE 8: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JDBC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JNDI – para acesso a serviços de nomes e registro de serviços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Framework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JAXP – API para processamento XML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JAXB – API de mapeamento Objeto-XML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JAX-WS – API para construção de Web Services SOAP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SAAJ – API para construir mensagens SOAP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JAAS – Serviço de autenticação e autorização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Common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Anotations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Anotações comuns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Vários desses serviços precisam ser configurados e ativados através de ferramentas do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servidor, para que possam ser usados pelos componentes através de interfaces independentes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fabricante. Este tutorial assume que existe um servidor de aplicações completamente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compatível com todas as especificações Java EE 8 instalado e configurado para implantar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aplicações. Os módulos seguintes não exploram detalhes de um servidor específico, mas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restringem-se às especificações Java EE 8.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Usado como base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Wildfly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12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JNDI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Objetos Remotos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Serviços Web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Transações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Conexões JMS	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Autenticação e autorização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JavaMail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(Protocolo de comunicação não será abordado no curso)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JNDI você centraliza um “valor” imutável, como por exemplo uma conexão a um banco de dados, uma pasta ou uma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Assim, sempre que sua aplicação for precisar utilizar esse recurso não precisa reescrever em todos os lugares, apenas retorna do servidor. Isso facilita a manutenção ! (Exemplo da aplicação DM10 onde está marretado 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wsdls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produção).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clientes internos ao servidor 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clientes de aplicação e aplicações Web)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geralmente usa-se injeção de dependências (DI) ou CDI.</a:t>
            </a:r>
          </a:p>
          <a:p>
            <a:endParaRPr kumimoji="0" lang="pt-BR" sz="1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JNDI será explorado no capítulo sobre EJB para acesso remoto 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EJBs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serviços JMS. CDI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abordado em um capítulo próprio.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JAVA EE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 smtClean="0"/>
              <a:t>	</a:t>
            </a:r>
            <a:r>
              <a:rPr lang="pt-BR" sz="2400" kern="0" dirty="0"/>
              <a:t>		</a:t>
            </a:r>
            <a:r>
              <a:rPr lang="pt-BR" sz="2400" kern="0" dirty="0" smtClean="0"/>
              <a:t>Professor:</a:t>
            </a:r>
            <a:r>
              <a:rPr lang="pt-BR" sz="2400" kern="0" dirty="0"/>
              <a:t>	</a:t>
            </a:r>
            <a:endParaRPr lang="pt-BR" sz="2400" kern="0" dirty="0" smtClean="0"/>
          </a:p>
          <a:p>
            <a:pPr algn="ctr"/>
            <a:r>
              <a:rPr lang="pt-BR" sz="2400" kern="0" dirty="0"/>
              <a:t>	</a:t>
            </a:r>
            <a:r>
              <a:rPr lang="pt-BR" sz="2400" kern="0" dirty="0" smtClean="0"/>
              <a:t>		Davi </a:t>
            </a:r>
            <a:r>
              <a:rPr lang="pt-BR" sz="2400" kern="0" dirty="0"/>
              <a:t>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 err="1" smtClean="0"/>
              <a:t>DataSources</a:t>
            </a:r>
            <a:endParaRPr lang="pt-BR" sz="38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 smtClean="0"/>
              <a:t>São configurações dentro do servidor de aplicação, utilizados para prover acesso a base de dados e outros serviços como mensageria.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9108115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Arquitetura de aplicações Java EE.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852936"/>
            <a:ext cx="7086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Java EE se divide em 4 camadas básicas:</a:t>
            </a:r>
          </a:p>
          <a:p>
            <a:endParaRPr lang="pt-BR" sz="2300" dirty="0"/>
          </a:p>
          <a:p>
            <a:r>
              <a:rPr lang="pt-BR" sz="2300" b="1" dirty="0"/>
              <a:t>Camada Cliente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Roda no browser;</a:t>
            </a:r>
          </a:p>
          <a:p>
            <a:r>
              <a:rPr lang="pt-BR" sz="2300" b="1" dirty="0"/>
              <a:t>Camada Web 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dirty="0"/>
              <a:t>Camada de negócios </a:t>
            </a:r>
            <a:r>
              <a:rPr lang="pt-BR" sz="2300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b="1" dirty="0"/>
              <a:t>Camada de dados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Banco de dados e sistemas externos;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Resumo.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Aprendemos: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Servidor de aplicação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Apis</a:t>
            </a:r>
            <a:r>
              <a:rPr lang="pt-BR" sz="2400" kern="0" dirty="0"/>
              <a:t> do 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Arquitetura de projetos </a:t>
            </a:r>
            <a:r>
              <a:rPr lang="pt-BR" sz="2400" kern="0" dirty="0" err="1"/>
              <a:t>java</a:t>
            </a:r>
            <a:r>
              <a:rPr lang="pt-BR" sz="2400" kern="0" dirty="0"/>
              <a:t>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Acesso 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 smtClean="0"/>
              <a:t>Crie um </a:t>
            </a:r>
            <a:r>
              <a:rPr lang="pt-BR" sz="2400" b="1" dirty="0"/>
              <a:t>projeto </a:t>
            </a:r>
            <a:r>
              <a:rPr lang="pt-BR" sz="2400" b="1" dirty="0" err="1"/>
              <a:t>maven</a:t>
            </a:r>
            <a:r>
              <a:rPr lang="pt-BR" sz="2400" b="1" dirty="0"/>
              <a:t>, </a:t>
            </a:r>
            <a:r>
              <a:rPr lang="pt-BR" sz="2400" b="1" dirty="0" smtClean="0"/>
              <a:t>uma </a:t>
            </a:r>
            <a:r>
              <a:rPr lang="pt-BR" sz="2400" b="1" dirty="0" err="1"/>
              <a:t>servlet</a:t>
            </a:r>
            <a:r>
              <a:rPr lang="pt-BR" sz="2400" b="1" dirty="0"/>
              <a:t> </a:t>
            </a:r>
            <a:r>
              <a:rPr lang="pt-BR" sz="2400" b="1" dirty="0" smtClean="0"/>
              <a:t>com anotação </a:t>
            </a:r>
            <a:r>
              <a:rPr lang="pt-BR" sz="2400" b="1" dirty="0"/>
              <a:t>@</a:t>
            </a:r>
            <a:r>
              <a:rPr lang="pt-BR" sz="2400" b="1" dirty="0" err="1"/>
              <a:t>WebServlet</a:t>
            </a:r>
            <a:r>
              <a:rPr lang="pt-BR" sz="2400" b="1" dirty="0"/>
              <a:t> no seu </a:t>
            </a:r>
            <a:r>
              <a:rPr lang="pt-BR" sz="2400" b="1" dirty="0" err="1"/>
              <a:t>controller</a:t>
            </a:r>
            <a:r>
              <a:rPr lang="pt-BR" sz="2400" b="1" dirty="0"/>
              <a:t> e faça uma chamada via HTTP </a:t>
            </a:r>
            <a:r>
              <a:rPr lang="pt-BR" sz="2400" b="1" dirty="0" smtClean="0"/>
              <a:t>e retornar algum dado na </a:t>
            </a:r>
            <a:r>
              <a:rPr lang="pt-BR" sz="2400" b="1" dirty="0"/>
              <a:t>resposta.</a:t>
            </a:r>
          </a:p>
          <a:p>
            <a:r>
              <a:rPr lang="pt-BR" sz="2400" b="1" dirty="0"/>
              <a:t>Informações úteis:</a:t>
            </a:r>
          </a:p>
          <a:p>
            <a:r>
              <a:rPr lang="pt-BR" sz="2400" b="1" dirty="0"/>
              <a:t>	Versão do </a:t>
            </a:r>
            <a:r>
              <a:rPr lang="pt-BR" sz="2400" b="1" dirty="0" err="1"/>
              <a:t>java</a:t>
            </a:r>
            <a:r>
              <a:rPr lang="pt-BR" sz="2400" b="1" dirty="0"/>
              <a:t>: 1.8 </a:t>
            </a:r>
          </a:p>
          <a:p>
            <a:r>
              <a:rPr lang="pt-BR" sz="2400" b="1" dirty="0"/>
              <a:t>	Eclipse: </a:t>
            </a:r>
            <a:r>
              <a:rPr lang="pt-BR" sz="2400" b="1" dirty="0" err="1"/>
              <a:t>SimRel</a:t>
            </a:r>
            <a:r>
              <a:rPr lang="pt-BR" sz="2400" b="1" dirty="0"/>
              <a:t> 2018‑09 </a:t>
            </a:r>
          </a:p>
          <a:p>
            <a:r>
              <a:rPr lang="pt-BR" sz="2400" b="1" dirty="0"/>
              <a:t>	Servidor de aplicação: </a:t>
            </a:r>
            <a:r>
              <a:rPr lang="pt-BR" sz="2400" b="1" dirty="0" err="1"/>
              <a:t>Wildfly</a:t>
            </a:r>
            <a:r>
              <a:rPr lang="pt-BR" sz="2400" b="1" dirty="0"/>
              <a:t> 12.0.0.Final </a:t>
            </a:r>
          </a:p>
          <a:p>
            <a:r>
              <a:rPr lang="pt-BR" sz="2400" b="1" dirty="0"/>
              <a:t>	Gerenciador de dependência: </a:t>
            </a:r>
            <a:r>
              <a:rPr lang="pt-BR" sz="2400" b="1" dirty="0" err="1"/>
              <a:t>Maven</a:t>
            </a:r>
            <a:endParaRPr lang="pt-BR" sz="2400" b="1" dirty="0"/>
          </a:p>
          <a:p>
            <a:r>
              <a:rPr lang="pt-BR" sz="2400" b="1" dirty="0"/>
              <a:t>	APIS Utilizadas: </a:t>
            </a:r>
            <a:r>
              <a:rPr lang="pt-BR" sz="2400" b="1" dirty="0" err="1"/>
              <a:t>javaee-api</a:t>
            </a:r>
            <a:r>
              <a:rPr lang="pt-BR" sz="2400" b="1" dirty="0"/>
              <a:t> versão 8.0</a:t>
            </a:r>
          </a:p>
          <a:p>
            <a:r>
              <a:rPr lang="pt-BR" sz="2400" b="1" dirty="0"/>
              <a:t>	Padrão de projeto: MVC</a:t>
            </a:r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pt-BR" sz="2400" b="1" dirty="0"/>
              <a:t>Com seu projeto criado, simule um retorno do banco através da camada DAO do seu projeto e use CDI para injetar as dependências e retornar os dados.</a:t>
            </a:r>
          </a:p>
        </p:txBody>
      </p:sp>
    </p:spTree>
    <p:extLst>
      <p:ext uri="{BB962C8B-B14F-4D97-AF65-F5344CB8AC3E}">
        <p14:creationId xmlns:p14="http://schemas.microsoft.com/office/powerpoint/2010/main" val="31696507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 smtClean="0"/>
              <a:t>Containers e componentes.</a:t>
            </a:r>
            <a:endParaRPr lang="pt-BR" sz="2400" dirty="0"/>
          </a:p>
          <a:p>
            <a:r>
              <a:rPr lang="pt-BR" sz="2400" dirty="0" err="1"/>
              <a:t>Apis</a:t>
            </a:r>
            <a:r>
              <a:rPr lang="pt-BR" sz="2400" dirty="0"/>
              <a:t> Java </a:t>
            </a:r>
            <a:r>
              <a:rPr lang="pt-BR" sz="2400" dirty="0" smtClean="0"/>
              <a:t>EE.</a:t>
            </a:r>
          </a:p>
          <a:p>
            <a:r>
              <a:rPr lang="pt-BR" sz="2400" dirty="0" smtClean="0"/>
              <a:t>Serviços, JNDI, </a:t>
            </a:r>
            <a:r>
              <a:rPr lang="pt-BR" sz="2400" dirty="0" err="1" smtClean="0"/>
              <a:t>DataSources</a:t>
            </a:r>
            <a:r>
              <a:rPr lang="pt-BR" sz="2400" dirty="0" smtClean="0"/>
              <a:t>. </a:t>
            </a:r>
          </a:p>
          <a:p>
            <a:r>
              <a:rPr lang="pt-BR" sz="2400" dirty="0" smtClean="0"/>
              <a:t>Entendendo </a:t>
            </a:r>
            <a:r>
              <a:rPr lang="pt-BR" sz="2400" dirty="0"/>
              <a:t>a arquitetura.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EE, Java Enterprise </a:t>
            </a:r>
            <a:r>
              <a:rPr lang="pt-BR" sz="2400" kern="0" dirty="0" err="1"/>
              <a:t>Edition</a:t>
            </a:r>
            <a:r>
              <a:rPr lang="pt-BR" sz="2400" kern="0" dirty="0"/>
              <a:t>, dispõe de um conjunto de </a:t>
            </a:r>
            <a:r>
              <a:rPr lang="pt-BR" sz="2400" kern="0" dirty="0" err="1"/>
              <a:t>APIs</a:t>
            </a:r>
            <a:r>
              <a:rPr lang="pt-BR" sz="2400" kern="0" dirty="0"/>
              <a:t> que permitem ao programador desenvolver aplicações voltadas para web.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Como funciona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Clientes que são os browser acessam servidores que estão hospedados em determinados lugares, as linguagens como </a:t>
            </a:r>
            <a:r>
              <a:rPr lang="pt-BR" sz="2400" kern="0" dirty="0" err="1"/>
              <a:t>java</a:t>
            </a:r>
            <a:r>
              <a:rPr lang="pt-BR" sz="2400" kern="0" dirty="0"/>
              <a:t> são apenas uma forma de gerir tais informações através de sistemas.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servidor de aplicação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Os </a:t>
            </a:r>
            <a:r>
              <a:rPr lang="pt-BR" sz="2400" b="1" dirty="0"/>
              <a:t>servidores de aplicações</a:t>
            </a:r>
            <a:r>
              <a:rPr lang="pt-BR" sz="2400" dirty="0"/>
              <a:t> são programas de servidores numa rede distribuída que fornece o ambiente de execução para um programa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5749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</a:t>
            </a:r>
            <a:r>
              <a:rPr lang="pt-BR" sz="3800" dirty="0" smtClean="0"/>
              <a:t>Componente </a:t>
            </a:r>
            <a:r>
              <a:rPr lang="pt-BR" sz="3800" dirty="0"/>
              <a:t>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Componente são os aplicativos desenvolvidos (WAR), que são instalados nos servidores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6675829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Quais são as APIS do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r>
              <a:rPr lang="pt-BR" sz="2400" kern="0" dirty="0">
                <a:solidFill>
                  <a:srgbClr val="00B0F0"/>
                </a:solidFill>
              </a:rPr>
              <a:t>https://docs.oracle.com/javaee/7/api/toc.htm</a:t>
            </a:r>
          </a:p>
        </p:txBody>
      </p:sp>
    </p:spTree>
    <p:extLst>
      <p:ext uri="{BB962C8B-B14F-4D97-AF65-F5344CB8AC3E}">
        <p14:creationId xmlns:p14="http://schemas.microsoft.com/office/powerpoint/2010/main" val="3082416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Serviços.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Iremos tratar dos serviços da aplicação que serão consumidos através de ligações externas ao contexto da aplicação, por clientes </a:t>
            </a:r>
            <a:r>
              <a:rPr lang="pt-BR" sz="2400" dirty="0" err="1" smtClean="0"/>
              <a:t>standalone</a:t>
            </a:r>
            <a:r>
              <a:rPr lang="pt-BR" sz="2400" dirty="0" smtClean="0"/>
              <a:t>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3198620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JNDI </a:t>
            </a:r>
            <a:r>
              <a:rPr lang="pt-BR" sz="2800" dirty="0" smtClean="0"/>
              <a:t>(</a:t>
            </a:r>
            <a:r>
              <a:rPr lang="pt-BR" sz="2800" dirty="0"/>
              <a:t>Java </a:t>
            </a:r>
            <a:r>
              <a:rPr lang="pt-BR" sz="2800" dirty="0" err="1"/>
              <a:t>Naming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Directory</a:t>
            </a:r>
            <a:r>
              <a:rPr lang="pt-BR" sz="2800" dirty="0"/>
              <a:t> Interface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kern="0" dirty="0" smtClean="0"/>
              <a:t>JNDI é a interface padrão para acesso a serviços e objetos (diretórios). Para configurar </a:t>
            </a:r>
            <a:r>
              <a:rPr lang="pt-BR" sz="2400" dirty="0" smtClean="0"/>
              <a:t>pode </a:t>
            </a:r>
            <a:r>
              <a:rPr lang="pt-BR" sz="2400" dirty="0"/>
              <a:t>haver configuração específica </a:t>
            </a:r>
            <a:r>
              <a:rPr lang="pt-BR" sz="2400" dirty="0" smtClean="0"/>
              <a:t>de servidor para servidor.</a:t>
            </a:r>
          </a:p>
        </p:txBody>
      </p:sp>
    </p:spTree>
    <p:extLst>
      <p:ext uri="{BB962C8B-B14F-4D97-AF65-F5344CB8AC3E}">
        <p14:creationId xmlns:p14="http://schemas.microsoft.com/office/powerpoint/2010/main" val="1335738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966</Words>
  <Application>Microsoft Office PowerPoint</Application>
  <PresentationFormat>Apresentação na tela (4:3)</PresentationFormat>
  <Paragraphs>141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Questionário</vt:lpstr>
      <vt:lpstr>JAVA EE</vt:lpstr>
      <vt:lpstr>Tópicos:</vt:lpstr>
      <vt:lpstr>O que é JAVA EE ?</vt:lpstr>
      <vt:lpstr>Como funciona ?</vt:lpstr>
      <vt:lpstr>O que é um servidor de aplicação ?</vt:lpstr>
      <vt:lpstr>O que é um Componente ?</vt:lpstr>
      <vt:lpstr>Quais são as APIS do JAVA EE ?</vt:lpstr>
      <vt:lpstr>Serviços.</vt:lpstr>
      <vt:lpstr>JNDI (Java Naming and Directory Interface)</vt:lpstr>
      <vt:lpstr>DataSources</vt:lpstr>
      <vt:lpstr>Arquitetura de aplicações Java EE.</vt:lpstr>
      <vt:lpstr>Resumo.</vt:lpstr>
      <vt:lpstr>EXERCÍCIOS:</vt:lpstr>
      <vt:lpstr>EXERCÍCIOS: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2018-10-12T18:41:03Z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