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88" r:id="rId5"/>
    <p:sldId id="292" r:id="rId6"/>
    <p:sldId id="293" r:id="rId7"/>
    <p:sldId id="289" r:id="rId8"/>
    <p:sldId id="283" r:id="rId9"/>
    <p:sldId id="290" r:id="rId10"/>
    <p:sldId id="284" r:id="rId11"/>
    <p:sldId id="291" r:id="rId12"/>
    <p:sldId id="280" r:id="rId13"/>
    <p:sldId id="294" r:id="rId14"/>
    <p:sldId id="295" r:id="rId15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71886" autoAdjust="0"/>
  </p:normalViewPr>
  <p:slideViewPr>
    <p:cSldViewPr>
      <p:cViewPr varScale="1">
        <p:scale>
          <a:sx n="52" d="100"/>
          <a:sy n="52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79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12/10/2018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48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A interface </a:t>
            </a:r>
            <a:r>
              <a:rPr lang="pt-BR" dirty="0" err="1"/>
              <a:t>ServletContext</a:t>
            </a:r>
            <a:r>
              <a:rPr lang="pt-BR" dirty="0"/>
              <a:t> encapsula informações sobre o contexto ou aplicação. Cada </a:t>
            </a:r>
            <a:r>
              <a:rPr lang="pt-BR" dirty="0" err="1"/>
              <a:t>servlet</a:t>
            </a:r>
            <a:r>
              <a:rPr lang="pt-BR" dirty="0"/>
              <a:t> possui um método </a:t>
            </a:r>
            <a:r>
              <a:rPr lang="pt-BR" dirty="0" err="1"/>
              <a:t>getServletContext</a:t>
            </a:r>
            <a:r>
              <a:rPr lang="pt-BR" dirty="0"/>
              <a:t>() que devolve o contexto atual. A partir de uma referência ao contexto pode-se interagir com a aplicação inteira e compartilhar informações entre </a:t>
            </a:r>
            <a:r>
              <a:rPr lang="pt-BR" dirty="0" err="1"/>
              <a:t>servlets</a:t>
            </a:r>
            <a:r>
              <a:rPr lang="pt-BR" dirty="0"/>
              <a:t>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principais métodos de </a:t>
            </a:r>
            <a:r>
              <a:rPr lang="pt-BR" dirty="0" err="1"/>
              <a:t>ServletContext</a:t>
            </a:r>
            <a:r>
              <a:rPr lang="pt-BR" dirty="0"/>
              <a:t> são: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getInitParameter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): lê parâmetros de inicialização do contexto (não confunda com o método similar de </a:t>
            </a:r>
            <a:r>
              <a:rPr lang="pt-BR" dirty="0" err="1"/>
              <a:t>ServletConfig</a:t>
            </a:r>
            <a:r>
              <a:rPr lang="pt-BR" dirty="0"/>
              <a:t>)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getInitParameterNames</a:t>
            </a:r>
            <a:r>
              <a:rPr lang="pt-BR" dirty="0"/>
              <a:t>(): lê lista de parâmetros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InputStream</a:t>
            </a:r>
            <a:r>
              <a:rPr lang="pt-BR" dirty="0"/>
              <a:t> </a:t>
            </a:r>
            <a:r>
              <a:rPr lang="pt-BR" dirty="0" err="1"/>
              <a:t>getResourceAsStream</a:t>
            </a:r>
            <a:r>
              <a:rPr lang="pt-BR" dirty="0"/>
              <a:t>(): lê recurso localizado dentro do contexto como um </a:t>
            </a:r>
            <a:r>
              <a:rPr lang="pt-BR" dirty="0" err="1"/>
              <a:t>InputStream</a:t>
            </a:r>
            <a:r>
              <a:rPr lang="pt-BR" dirty="0"/>
              <a:t>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Object</a:t>
            </a:r>
            <a:r>
              <a:rPr lang="pt-BR" dirty="0"/>
              <a:t>): grava um atributo no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nome): lê um atributo do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log(</a:t>
            </a:r>
            <a:r>
              <a:rPr lang="pt-BR" dirty="0" err="1"/>
              <a:t>String</a:t>
            </a:r>
            <a:r>
              <a:rPr lang="pt-BR" dirty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Criar exemplos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smtClean="0"/>
              <a:t>Para retornar o contexto atual</a:t>
            </a:r>
            <a:r>
              <a:rPr lang="pt-BR" baseline="0" dirty="0" smtClean="0"/>
              <a:t> utilizamos o </a:t>
            </a:r>
            <a:r>
              <a:rPr lang="pt-BR" baseline="0" dirty="0" err="1" smtClean="0"/>
              <a:t>getServletContext</a:t>
            </a:r>
            <a:r>
              <a:rPr lang="pt-BR" baseline="0" dirty="0" smtClean="0"/>
              <a:t>().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getInitParameter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): lê parâmetros de inicialização do contexto (não confunda com o método similar de </a:t>
            </a:r>
            <a:r>
              <a:rPr lang="pt-BR" dirty="0" err="1" smtClean="0"/>
              <a:t>ServletConfig</a:t>
            </a:r>
            <a:r>
              <a:rPr lang="pt-BR" dirty="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Enumeration</a:t>
            </a:r>
            <a:r>
              <a:rPr lang="pt-BR" dirty="0" smtClean="0"/>
              <a:t> </a:t>
            </a:r>
            <a:r>
              <a:rPr lang="pt-BR" dirty="0" err="1" smtClean="0"/>
              <a:t>getInitParameterNames</a:t>
            </a:r>
            <a:r>
              <a:rPr lang="pt-BR" dirty="0" smtClean="0"/>
              <a:t>(): lê lista de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InputStream</a:t>
            </a:r>
            <a:r>
              <a:rPr lang="pt-BR" dirty="0" smtClean="0"/>
              <a:t> </a:t>
            </a:r>
            <a:r>
              <a:rPr lang="pt-BR" dirty="0" err="1" smtClean="0"/>
              <a:t>getResourceAsStream</a:t>
            </a:r>
            <a:r>
              <a:rPr lang="pt-BR" dirty="0" smtClean="0"/>
              <a:t>(): lê recurso localizado dentro do contexto como</a:t>
            </a:r>
            <a:r>
              <a:rPr lang="pt-BR" baseline="0" dirty="0" smtClean="0"/>
              <a:t> </a:t>
            </a:r>
            <a:r>
              <a:rPr lang="pt-BR" dirty="0" smtClean="0"/>
              <a:t>um </a:t>
            </a:r>
            <a:r>
              <a:rPr lang="pt-BR" dirty="0" err="1" smtClean="0"/>
              <a:t>InputStream</a:t>
            </a:r>
            <a:endParaRPr lang="pt-BR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nome, </a:t>
            </a:r>
            <a:r>
              <a:rPr lang="pt-BR" dirty="0" err="1" smtClean="0"/>
              <a:t>Object</a:t>
            </a:r>
            <a:r>
              <a:rPr lang="pt-BR" dirty="0" smtClean="0"/>
              <a:t>): grava um atributo no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getAttribute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nome): lê um atributo do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log(</a:t>
            </a:r>
            <a:r>
              <a:rPr lang="pt-BR" dirty="0" err="1" smtClean="0"/>
              <a:t>String</a:t>
            </a:r>
            <a:r>
              <a:rPr lang="pt-BR" dirty="0" smtClean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 smtClean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smtClean="0"/>
              <a:t>Podemos</a:t>
            </a:r>
            <a:r>
              <a:rPr lang="pt-BR" baseline="0" dirty="0" smtClean="0"/>
              <a:t> configurar parâmetros de inicialização de contexto através do web.xml.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ler: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ctx.getInitParameter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Mostrar algumas na prática 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mostar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como gravar dentro </a:t>
            </a:r>
            <a:r>
              <a:rPr lang="pt-B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contexto !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smtClean="0"/>
              <a:t>Para retornar o contexto atual</a:t>
            </a:r>
            <a:r>
              <a:rPr lang="pt-BR" baseline="0" dirty="0" smtClean="0"/>
              <a:t> utilizamos o </a:t>
            </a:r>
            <a:r>
              <a:rPr lang="pt-BR" baseline="0" dirty="0" err="1" smtClean="0"/>
              <a:t>getServletContext</a:t>
            </a:r>
            <a:r>
              <a:rPr lang="pt-BR" baseline="0" dirty="0" smtClean="0"/>
              <a:t>().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getInitParameter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): lê parâmetros de inicialização do contexto (não confunda com o método similar de </a:t>
            </a:r>
            <a:r>
              <a:rPr lang="pt-BR" dirty="0" err="1" smtClean="0"/>
              <a:t>ServletConfig</a:t>
            </a:r>
            <a:r>
              <a:rPr lang="pt-BR" dirty="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Enumeration</a:t>
            </a:r>
            <a:r>
              <a:rPr lang="pt-BR" dirty="0" smtClean="0"/>
              <a:t> </a:t>
            </a:r>
            <a:r>
              <a:rPr lang="pt-BR" dirty="0" err="1" smtClean="0"/>
              <a:t>getInitParameterNames</a:t>
            </a:r>
            <a:r>
              <a:rPr lang="pt-BR" dirty="0" smtClean="0"/>
              <a:t>(): lê lista de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InputStream</a:t>
            </a:r>
            <a:r>
              <a:rPr lang="pt-BR" dirty="0" smtClean="0"/>
              <a:t> </a:t>
            </a:r>
            <a:r>
              <a:rPr lang="pt-BR" dirty="0" err="1" smtClean="0"/>
              <a:t>getResourceAsStream</a:t>
            </a:r>
            <a:r>
              <a:rPr lang="pt-BR" dirty="0" smtClean="0"/>
              <a:t>(): lê recurso localizado dentro do contexto como</a:t>
            </a:r>
            <a:r>
              <a:rPr lang="pt-BR" baseline="0" dirty="0" smtClean="0"/>
              <a:t> </a:t>
            </a:r>
            <a:r>
              <a:rPr lang="pt-BR" dirty="0" smtClean="0"/>
              <a:t>um </a:t>
            </a:r>
            <a:r>
              <a:rPr lang="pt-BR" dirty="0" err="1" smtClean="0"/>
              <a:t>InputStream</a:t>
            </a:r>
            <a:endParaRPr lang="pt-BR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nome, </a:t>
            </a:r>
            <a:r>
              <a:rPr lang="pt-BR" dirty="0" err="1" smtClean="0"/>
              <a:t>Object</a:t>
            </a:r>
            <a:r>
              <a:rPr lang="pt-BR" dirty="0" smtClean="0"/>
              <a:t>): grava um atributo no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getAttribute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nome): lê um atributo do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log(</a:t>
            </a:r>
            <a:r>
              <a:rPr lang="pt-BR" dirty="0" err="1" smtClean="0"/>
              <a:t>String</a:t>
            </a:r>
            <a:r>
              <a:rPr lang="pt-BR" dirty="0" smtClean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 smtClean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smtClean="0"/>
              <a:t>Podemos</a:t>
            </a:r>
            <a:r>
              <a:rPr lang="pt-BR" baseline="0" dirty="0" smtClean="0"/>
              <a:t> configurar parâmetros de inicialização de contexto através do web.xml.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ler: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ctx.getInitParameter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a base das aplicações Web em Java EE.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Embora a principal API para criação de aplicações Web seja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JavaServer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Faces, 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plataforma básica sobre a qual JSF é construído.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 de suporte para serviços como REST e SOAP. Além de ser base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Frameworks MVC como Spring ,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Strutus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GWT.</a:t>
            </a:r>
          </a:p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projeto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maven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nesse momento: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Montar a estrutura de pacotes do projeto no padrão MVC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Adicionar as dependências no pom.xml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Classe que é uma extensão da classe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que estende as funcionalidades de um servidor de aplicação, acessando assim requisições e respostas.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Dentro do contexto do padrão MVC seria um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Controller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ele recebe toda e qualquer requisição vindo do cliente, processa e retorna a informação ao cliente em forma de verbo HTTP.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Maven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project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Simple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Project (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true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br.com.servlet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Empacotamento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war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Clicar botão direito em “Deployment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Descriptor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-&gt; “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Generate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deployment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descriptor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stub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(Gerar WEB.XML)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Web.xml usado para configurações, porém após as anotações vem deixando de ser utilizados e até mesmo obrigatório.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Para ser acessado 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precisa ser mapeado a um caminho acessível no contexto.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Exemplos: “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/nome”, “/nome/subnome”, “/”, “/nome/*”, “*.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Usando a anotação 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contendo pelo menos um mapeamento no atributo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value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que é o default: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("/listar")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public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ProdutoServlet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{ … }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Ou no atributo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urlPatterns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que aceita vários mapeamentos: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urlPatterns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{"/listar", "/detalhar"})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ProdutoServlet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HttpServlet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… }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Também pode ser mapeado no web.xml (Descontinuado).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umServlet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pacote.subp.ServletWeb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servlet-mapping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umServlet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url-pattern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HelloServlet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url-pattern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servlet-mapping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classe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tem um método chamado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dependendo da requisição ele redireciona para o método em questão, por isso nós reescrevemos o os métodos em nosso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Mostrar na prática !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Requisição: </a:t>
            </a:r>
          </a:p>
          <a:p>
            <a:pPr lvl="1">
              <a:spcBef>
                <a:spcPct val="20000"/>
              </a:spcBef>
              <a:defRPr lang="pt-BR"/>
            </a:pPr>
            <a:r>
              <a:rPr lang="pt-BR" sz="2400" kern="0" dirty="0"/>
              <a:t>São os dados referente a requisição feita pelo cliente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kern="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Os métodos de </a:t>
            </a:r>
            <a:r>
              <a:rPr lang="pt-BR" sz="2400" dirty="0" err="1"/>
              <a:t>HttpServletRequest</a:t>
            </a:r>
            <a:r>
              <a:rPr lang="pt-BR" sz="2400" dirty="0"/>
              <a:t> permitem extrair informações de qual quer cabeçalho. Pode-se também identificar o método e URL. Estas e outras informações sobre a requisição podem ser obtidas através dos métodos do objeto </a:t>
            </a:r>
            <a:r>
              <a:rPr lang="pt-BR" sz="2400" dirty="0" err="1"/>
              <a:t>HttpServletRequest</a:t>
            </a:r>
            <a:r>
              <a:rPr lang="pt-BR" sz="2400" dirty="0"/>
              <a:t>. Alguns deles estão listados abaixo: 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• </a:t>
            </a:r>
            <a:r>
              <a:rPr lang="pt-BR" sz="2400" dirty="0" err="1"/>
              <a:t>Enumeration</a:t>
            </a:r>
            <a:r>
              <a:rPr lang="pt-BR" sz="2400" dirty="0"/>
              <a:t> </a:t>
            </a:r>
            <a:r>
              <a:rPr lang="pt-BR" sz="2400" dirty="0" err="1"/>
              <a:t>getHeaderNames</a:t>
            </a:r>
            <a:r>
              <a:rPr lang="pt-BR" sz="2400" dirty="0"/>
              <a:t>() - obtém nomes dos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dirty="0"/>
              <a:t>•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getHeader</a:t>
            </a:r>
            <a:r>
              <a:rPr lang="pt-BR" dirty="0"/>
              <a:t>("nome") - obtém primeiro valor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getHeaders</a:t>
            </a:r>
            <a:r>
              <a:rPr lang="pt-BR" dirty="0"/>
              <a:t>("nome") - todos os valores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getParameter</a:t>
            </a:r>
            <a:r>
              <a:rPr lang="pt-BR" dirty="0"/>
              <a:t>(param) - obtém parâmetro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getParameterValues</a:t>
            </a:r>
            <a:r>
              <a:rPr lang="pt-BR" dirty="0"/>
              <a:t>(param) - obtém parâmetros repetidos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getParameterNames</a:t>
            </a:r>
            <a:r>
              <a:rPr lang="pt-BR" dirty="0"/>
              <a:t>() - obtém nomes dos parâmetros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Cookie[] </a:t>
            </a:r>
            <a:r>
              <a:rPr lang="pt-BR" dirty="0" err="1"/>
              <a:t>getCookies</a:t>
            </a:r>
            <a:r>
              <a:rPr lang="pt-BR" dirty="0"/>
              <a:t>() - recebe cookies do cliente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HttpSession</a:t>
            </a:r>
            <a:r>
              <a:rPr lang="pt-BR" dirty="0"/>
              <a:t> </a:t>
            </a:r>
            <a:r>
              <a:rPr lang="pt-BR" dirty="0" err="1"/>
              <a:t>getSession</a:t>
            </a:r>
            <a:r>
              <a:rPr lang="pt-BR" dirty="0"/>
              <a:t>() - retorna a sessão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("nome", </a:t>
            </a:r>
            <a:r>
              <a:rPr lang="pt-BR" dirty="0" err="1"/>
              <a:t>obj</a:t>
            </a:r>
            <a:r>
              <a:rPr lang="pt-BR" dirty="0"/>
              <a:t>) - define um atributo </a:t>
            </a:r>
            <a:r>
              <a:rPr lang="pt-BR" dirty="0" err="1"/>
              <a:t>obj</a:t>
            </a:r>
            <a:r>
              <a:rPr lang="pt-BR" dirty="0"/>
              <a:t> chamado "nome".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("nome") - recupera atributo chamado nome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Resposta: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São dados referente a resposta do servidor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métodos de </a:t>
            </a:r>
            <a:r>
              <a:rPr lang="pt-BR" dirty="0" err="1"/>
              <a:t>HttpServletResponse</a:t>
            </a:r>
            <a:r>
              <a:rPr lang="pt-BR" dirty="0"/>
              <a:t> permitem construir um cabeçalho. Alguns dos principais métodos estão listados abaixo: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addHeader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String</a:t>
            </a:r>
            <a:r>
              <a:rPr lang="pt-BR" dirty="0"/>
              <a:t> valor) -adiciona cabeçalho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setContentType</a:t>
            </a:r>
            <a:r>
              <a:rPr lang="pt-BR" dirty="0"/>
              <a:t>(tipo MIME) - define o tipo MIME que será usado para gerar a saída (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image</a:t>
            </a:r>
            <a:r>
              <a:rPr lang="pt-BR" dirty="0"/>
              <a:t>/gif,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sendRedirect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location</a:t>
            </a:r>
            <a:r>
              <a:rPr lang="pt-BR" dirty="0"/>
              <a:t>) - envia informação de redirecionamento para o cliente (mesmo que enviar o cabeçalho </a:t>
            </a:r>
            <a:r>
              <a:rPr lang="pt-BR" dirty="0" err="1"/>
              <a:t>Location</a:t>
            </a:r>
            <a:r>
              <a:rPr lang="pt-BR" dirty="0"/>
              <a:t>: </a:t>
            </a:r>
            <a:r>
              <a:rPr lang="pt-BR" dirty="0" err="1"/>
              <a:t>url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Writer </a:t>
            </a:r>
            <a:r>
              <a:rPr lang="pt-BR" dirty="0" err="1"/>
              <a:t>getWriter</a:t>
            </a:r>
            <a:r>
              <a:rPr lang="pt-BR" dirty="0"/>
              <a:t>() - obtém um Writer para gerar a saída. Ideal para saída de texto.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OutputStream</a:t>
            </a:r>
            <a:r>
              <a:rPr lang="pt-BR" dirty="0"/>
              <a:t> </a:t>
            </a:r>
            <a:r>
              <a:rPr lang="pt-BR" dirty="0" err="1"/>
              <a:t>getOutputStream</a:t>
            </a:r>
            <a:r>
              <a:rPr lang="pt-BR" dirty="0"/>
              <a:t>() - obtém um </a:t>
            </a:r>
            <a:r>
              <a:rPr lang="pt-BR" dirty="0" err="1"/>
              <a:t>OutputStream</a:t>
            </a:r>
            <a:r>
              <a:rPr lang="pt-BR" dirty="0"/>
              <a:t>. Ideal para gerar formatos diferentes de texto (imagens,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addCookie</a:t>
            </a:r>
            <a:r>
              <a:rPr lang="pt-BR" dirty="0"/>
              <a:t>(Cookie c) -adiciona um novo cookie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encodeURL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url</a:t>
            </a:r>
            <a:r>
              <a:rPr lang="pt-BR" dirty="0"/>
              <a:t>) - envia como anexo da URL a informação de identificador de sessão (</a:t>
            </a:r>
            <a:r>
              <a:rPr lang="pt-BR" dirty="0" err="1"/>
              <a:t>sessionid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reset() - limpa toda a saída inclusive os cabeçalhos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resetBuffer</a:t>
            </a:r>
            <a:r>
              <a:rPr lang="pt-BR" dirty="0"/>
              <a:t>() - limpa toda a saída, exceto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permanece ativo até que seja destruído (isto depende de política do container ou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servidor).</a:t>
            </a:r>
          </a:p>
          <a:p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Criar um exemplo.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12/10/2018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12/10/2018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12/10/2018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12/10/2018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/>
                </a:solidFill>
              </a:rPr>
              <a:t>Servlets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Verbos HTTP.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GET </a:t>
            </a:r>
            <a:r>
              <a:rPr lang="pt-BR" sz="2400" kern="0" dirty="0">
                <a:sym typeface="Wingdings" panose="05000000000000000000" pitchFamily="2" charset="2"/>
              </a:rPr>
              <a:t> O Método GET solicita a representação de um recurso específico. Requisições utilizando o Método GET devem retornar apenas dados.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POST  O Método POST é utilizado para submeter uma entidade a um recurso específico, às vezes causando uma mudança no estado do recurso ou solicitando alterações ao servidor.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Outros: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HEAD, PUT, DELETE, OPTIONS, TRACE, PATCH 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Parâmetros.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 Parâmetros são pares de nome=valor que são enviados pelo cliente concatenados em </a:t>
            </a:r>
            <a:r>
              <a:rPr lang="pt-BR" sz="2400" kern="0" dirty="0" err="1"/>
              <a:t>strings</a:t>
            </a:r>
            <a:r>
              <a:rPr lang="pt-BR" sz="2400" kern="0" dirty="0"/>
              <a:t> e separados por “</a:t>
            </a:r>
            <a:r>
              <a:rPr lang="pt-BR" sz="2400" kern="0" dirty="0">
                <a:latin typeface="Arial" panose="020B0604020202020204" pitchFamily="34" charset="0"/>
              </a:rPr>
              <a:t>&amp;</a:t>
            </a:r>
            <a:r>
              <a:rPr lang="pt-BR" sz="2400" kern="0" dirty="0"/>
              <a:t>”.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 err="1"/>
              <a:t>Ex</a:t>
            </a:r>
            <a:r>
              <a:rPr lang="pt-BR" sz="2400" kern="0" dirty="0"/>
              <a:t> de parâmetros passados via GET.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	....?nome=valor</a:t>
            </a:r>
            <a:r>
              <a:rPr lang="pt-BR" sz="2400" kern="0" dirty="0">
                <a:latin typeface="Arial" panose="020B0604020202020204" pitchFamily="34" charset="0"/>
              </a:rPr>
              <a:t>&amp;nome2=valor2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latin typeface="Arial" panose="020B0604020202020204" pitchFamily="34" charset="0"/>
              </a:rPr>
              <a:t>Parâmetro via POST, são enviados dentro da requisição em dados do formulário.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8147505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O que é contexto da aplicação 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Definição da palavra:</a:t>
            </a:r>
          </a:p>
          <a:p>
            <a:r>
              <a:rPr lang="pt-BR" b="1" dirty="0"/>
              <a:t>- Conjunto de circunstâncias à volta de um acontecimento ou de 	uma situação.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/>
              <a:t>Aquilo que envolve algo ou alguém.</a:t>
            </a:r>
          </a:p>
          <a:p>
            <a:pPr marL="285750" indent="-285750">
              <a:buFontTx/>
              <a:buChar char="-"/>
            </a:pPr>
            <a:endParaRPr lang="pt-BR" b="1" dirty="0"/>
          </a:p>
          <a:p>
            <a:r>
              <a:rPr lang="pt-BR" dirty="0"/>
              <a:t>É possível colocar Atributos no escopo do contexto da aplicação, permitindo o compartilhamento entre </a:t>
            </a:r>
            <a:r>
              <a:rPr lang="pt-BR" dirty="0" err="1"/>
              <a:t>servlets</a:t>
            </a:r>
            <a:r>
              <a:rPr lang="pt-BR" dirty="0"/>
              <a:t> diferentes.</a:t>
            </a:r>
            <a:endParaRPr lang="pt-BR" b="1" dirty="0"/>
          </a:p>
          <a:p>
            <a:r>
              <a:rPr lang="pt-BR" b="1" dirty="0"/>
              <a:t>	Ex. </a:t>
            </a:r>
            <a:r>
              <a:rPr lang="pt-BR" b="1" dirty="0" err="1"/>
              <a:t>setAttribute</a:t>
            </a:r>
            <a:r>
              <a:rPr lang="pt-BR" b="1" dirty="0"/>
              <a:t>:</a:t>
            </a:r>
          </a:p>
          <a:p>
            <a:r>
              <a:rPr lang="pt-BR" dirty="0" err="1"/>
              <a:t>ServletContext</a:t>
            </a:r>
            <a:r>
              <a:rPr lang="pt-BR" dirty="0"/>
              <a:t> </a:t>
            </a:r>
            <a:r>
              <a:rPr lang="pt-BR" dirty="0" err="1"/>
              <a:t>ctx</a:t>
            </a:r>
            <a:r>
              <a:rPr lang="pt-BR" dirty="0"/>
              <a:t> = </a:t>
            </a:r>
            <a:r>
              <a:rPr lang="pt-BR" dirty="0" err="1"/>
              <a:t>getServletContext</a:t>
            </a:r>
            <a:r>
              <a:rPr lang="pt-BR" dirty="0"/>
              <a:t>(); </a:t>
            </a:r>
          </a:p>
          <a:p>
            <a:r>
              <a:rPr lang="pt-BR" dirty="0" err="1"/>
              <a:t>ctx.setAttribute</a:t>
            </a:r>
            <a:r>
              <a:rPr lang="pt-BR" dirty="0"/>
              <a:t>(“curso", “Java avançado”); </a:t>
            </a:r>
            <a:endParaRPr lang="pt-BR" b="1" dirty="0"/>
          </a:p>
          <a:p>
            <a:r>
              <a:rPr lang="pt-BR" b="1" dirty="0"/>
              <a:t>	</a:t>
            </a:r>
            <a:r>
              <a:rPr lang="pt-BR" b="1" dirty="0" err="1"/>
              <a:t>getAttribute</a:t>
            </a:r>
            <a:r>
              <a:rPr lang="pt-BR" b="1" dirty="0"/>
              <a:t>:</a:t>
            </a:r>
          </a:p>
          <a:p>
            <a:r>
              <a:rPr lang="pt-BR" b="1" dirty="0"/>
              <a:t> </a:t>
            </a:r>
            <a:r>
              <a:rPr lang="en-US" b="1" dirty="0" err="1"/>
              <a:t>ServletContext</a:t>
            </a:r>
            <a:r>
              <a:rPr lang="en-US" b="1" dirty="0"/>
              <a:t> </a:t>
            </a:r>
            <a:r>
              <a:rPr lang="en-US" b="1" dirty="0" err="1"/>
              <a:t>ctx</a:t>
            </a:r>
            <a:r>
              <a:rPr lang="en-US" b="1" dirty="0"/>
              <a:t> = </a:t>
            </a:r>
            <a:r>
              <a:rPr lang="en-US" b="1" dirty="0" err="1"/>
              <a:t>getServletContext</a:t>
            </a:r>
            <a:r>
              <a:rPr lang="en-US" b="1" dirty="0"/>
              <a:t>();</a:t>
            </a:r>
          </a:p>
          <a:p>
            <a:r>
              <a:rPr lang="en-US" b="1" dirty="0"/>
              <a:t>String </a:t>
            </a:r>
            <a:r>
              <a:rPr lang="en-US" b="1" dirty="0" err="1"/>
              <a:t>curso</a:t>
            </a:r>
            <a:r>
              <a:rPr lang="en-US" b="1" dirty="0"/>
              <a:t> = </a:t>
            </a:r>
            <a:r>
              <a:rPr lang="en-US" b="1" dirty="0" err="1"/>
              <a:t>ctx.getAttribute</a:t>
            </a:r>
            <a:r>
              <a:rPr lang="en-US" b="1" dirty="0"/>
              <a:t>(“</a:t>
            </a:r>
            <a:r>
              <a:rPr lang="en-US" b="1" dirty="0" err="1"/>
              <a:t>curso</a:t>
            </a:r>
            <a:r>
              <a:rPr lang="en-US" b="1" dirty="0"/>
              <a:t>");</a:t>
            </a:r>
          </a:p>
          <a:p>
            <a:endParaRPr lang="pt-BR" b="1" dirty="0"/>
          </a:p>
          <a:p>
            <a:pPr marL="342900" indent="-342900">
              <a:buFontTx/>
              <a:buChar char="-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Interface </a:t>
            </a:r>
            <a:r>
              <a:rPr lang="pt-BR" sz="4000" dirty="0" err="1" smtClean="0"/>
              <a:t>ServletContext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/>
              <a:t>ServletContext</a:t>
            </a:r>
            <a:r>
              <a:rPr lang="pt-BR" sz="2000" b="1" dirty="0" smtClean="0"/>
              <a:t> encapsula informações sobre o contexto da aplicação.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Qual finalidade </a:t>
            </a:r>
            <a:r>
              <a:rPr lang="pt-BR" sz="2000" dirty="0" smtClean="0"/>
              <a:t>?</a:t>
            </a:r>
          </a:p>
          <a:p>
            <a:r>
              <a:rPr lang="pt-BR" sz="2000" b="1" dirty="0" smtClean="0"/>
              <a:t>Com a referência do contexto da aplicação podemos interagir co</a:t>
            </a:r>
            <a:r>
              <a:rPr lang="pt-BR" sz="2000" b="1" dirty="0" smtClean="0"/>
              <a:t>m a aplicação retornando informações, até mesmo entre os </a:t>
            </a:r>
            <a:r>
              <a:rPr lang="pt-BR" sz="2000" b="1" dirty="0" err="1" smtClean="0"/>
              <a:t>servlets</a:t>
            </a:r>
            <a:r>
              <a:rPr lang="pt-BR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30722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Interface </a:t>
            </a:r>
            <a:r>
              <a:rPr lang="pt-BR" sz="4000" dirty="0" err="1" smtClean="0"/>
              <a:t>ServletContext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/>
              <a:t>ServletContext</a:t>
            </a:r>
            <a:r>
              <a:rPr lang="pt-BR" sz="2000" b="1" dirty="0" smtClean="0"/>
              <a:t> encapsula informações sobre o contexto da aplicação.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Qual finalidade </a:t>
            </a:r>
            <a:r>
              <a:rPr lang="pt-BR" sz="2000" dirty="0" smtClean="0"/>
              <a:t>?</a:t>
            </a:r>
          </a:p>
          <a:p>
            <a:r>
              <a:rPr lang="pt-BR" sz="2000" b="1" dirty="0" smtClean="0"/>
              <a:t>Com a referência do contexto da aplicação podemos interagir co</a:t>
            </a:r>
            <a:r>
              <a:rPr lang="pt-BR" sz="2000" b="1" dirty="0" smtClean="0"/>
              <a:t>m a aplicação retornando informações, até mesmo entre os </a:t>
            </a:r>
            <a:r>
              <a:rPr lang="pt-BR" sz="2000" b="1" dirty="0" err="1" smtClean="0"/>
              <a:t>servlets</a:t>
            </a:r>
            <a:r>
              <a:rPr lang="pt-BR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56099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O que é </a:t>
            </a:r>
            <a:r>
              <a:rPr lang="pt-BR" sz="2400" dirty="0" smtClean="0"/>
              <a:t>?</a:t>
            </a:r>
            <a:endParaRPr lang="pt-BR" sz="2400" dirty="0"/>
          </a:p>
          <a:p>
            <a:r>
              <a:rPr lang="pt-BR" sz="2400" dirty="0" err="1"/>
              <a:t>HttpServet</a:t>
            </a:r>
            <a:r>
              <a:rPr lang="pt-BR" sz="2400" dirty="0"/>
              <a:t>, </a:t>
            </a:r>
            <a:r>
              <a:rPr lang="pt-BR" sz="2400" dirty="0" err="1"/>
              <a:t>Request</a:t>
            </a:r>
            <a:r>
              <a:rPr lang="pt-BR" sz="2400" dirty="0"/>
              <a:t> e Response</a:t>
            </a:r>
          </a:p>
          <a:p>
            <a:r>
              <a:rPr lang="pt-BR" sz="2400" dirty="0"/>
              <a:t>Ciclo de vida</a:t>
            </a:r>
          </a:p>
          <a:p>
            <a:r>
              <a:rPr lang="pt-BR" sz="2400" dirty="0"/>
              <a:t>Verbos HTTP</a:t>
            </a:r>
          </a:p>
          <a:p>
            <a:r>
              <a:rPr lang="pt-BR" sz="2400" dirty="0"/>
              <a:t>Parâmetros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conceitos de </a:t>
            </a:r>
            <a:r>
              <a:rPr lang="pt-BR" sz="2400" kern="0" dirty="0" err="1"/>
              <a:t>servlet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Criar um projeto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Criar </a:t>
            </a:r>
            <a:r>
              <a:rPr lang="pt-BR" sz="2400" kern="0" dirty="0"/>
              <a:t>um </a:t>
            </a:r>
            <a:r>
              <a:rPr lang="pt-BR" sz="2400" kern="0" dirty="0" err="1"/>
              <a:t>controller</a:t>
            </a:r>
            <a:r>
              <a:rPr lang="pt-BR" sz="2400" kern="0" dirty="0"/>
              <a:t> que receba uma requisição via </a:t>
            </a:r>
            <a:r>
              <a:rPr lang="pt-BR" sz="2400" kern="0" dirty="0" err="1"/>
              <a:t>http</a:t>
            </a:r>
            <a:r>
              <a:rPr lang="pt-BR" sz="2400" kern="0" dirty="0"/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Criar formulários </a:t>
            </a:r>
            <a:r>
              <a:rPr lang="pt-BR" sz="2400" kern="0" dirty="0" err="1"/>
              <a:t>html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Receber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</a:t>
            </a:r>
            <a:r>
              <a:rPr lang="pt-BR" sz="4200" dirty="0" err="1"/>
              <a:t>Servlet</a:t>
            </a:r>
            <a:r>
              <a:rPr lang="pt-BR" sz="4200" dirty="0"/>
              <a:t>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87513" y="32905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Classe utilizada para estender serviços de um servidor de aplicação.</a:t>
            </a:r>
          </a:p>
        </p:txBody>
      </p:sp>
    </p:spTree>
    <p:extLst>
      <p:ext uri="{BB962C8B-B14F-4D97-AF65-F5344CB8AC3E}">
        <p14:creationId xmlns:p14="http://schemas.microsoft.com/office/powerpoint/2010/main" val="3169223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Vamos ao código !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971800"/>
            <a:ext cx="708660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/>
              <a:t>Iremos utilizar: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IDE </a:t>
            </a:r>
            <a:r>
              <a:rPr lang="pt-BR" sz="2400" kern="0" dirty="0" smtClean="0">
                <a:sym typeface="Wingdings" panose="05000000000000000000" pitchFamily="2" charset="2"/>
              </a:rPr>
              <a:t> ECLIPSE</a:t>
            </a:r>
            <a:r>
              <a:rPr lang="pt-BR" sz="2400" dirty="0"/>
              <a:t> </a:t>
            </a:r>
            <a:r>
              <a:rPr lang="pt-BR" sz="2400" dirty="0" err="1"/>
              <a:t>SimRel</a:t>
            </a:r>
            <a:r>
              <a:rPr lang="pt-BR" sz="2400" dirty="0"/>
              <a:t> </a:t>
            </a:r>
            <a:r>
              <a:rPr lang="pt-BR" sz="2400" dirty="0" smtClean="0"/>
              <a:t>2018‑09</a:t>
            </a:r>
            <a:endParaRPr lang="pt-BR" sz="2400" kern="0" dirty="0" smtClean="0"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>
                <a:sym typeface="Wingdings" panose="05000000000000000000" pitchFamily="2" charset="2"/>
              </a:rPr>
              <a:t>Servidor de aplicação  </a:t>
            </a:r>
            <a:r>
              <a:rPr lang="pt-BR" sz="2400" kern="0" dirty="0" err="1" smtClean="0">
                <a:sym typeface="Wingdings" panose="05000000000000000000" pitchFamily="2" charset="2"/>
              </a:rPr>
              <a:t>Wildfly</a:t>
            </a:r>
            <a:r>
              <a:rPr lang="pt-BR" sz="2400" kern="0" dirty="0" smtClean="0">
                <a:sym typeface="Wingdings" panose="05000000000000000000" pitchFamily="2" charset="2"/>
              </a:rPr>
              <a:t> 12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Java 1.8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Criar primeiro projeto !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Criar primeiro </a:t>
            </a:r>
            <a:r>
              <a:rPr lang="pt-BR" sz="2400" kern="0" dirty="0" err="1" smtClean="0"/>
              <a:t>servlet</a:t>
            </a:r>
            <a:r>
              <a:rPr lang="pt-BR" sz="2400" kern="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9471393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Configurações do </a:t>
            </a:r>
            <a:r>
              <a:rPr lang="pt-BR" sz="4200" dirty="0" err="1" smtClean="0"/>
              <a:t>Servlet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Como acessar meu </a:t>
            </a:r>
            <a:r>
              <a:rPr kumimoji="0" lang="pt-BR" sz="24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pt-BR" sz="2400" dirty="0" smtClean="0"/>
              <a:t>?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R: Através dos mapeamentos !</a:t>
            </a: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16762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... </a:t>
            </a:r>
            <a:r>
              <a:rPr lang="pt-BR" sz="4200" dirty="0" err="1"/>
              <a:t>extends</a:t>
            </a:r>
            <a:r>
              <a:rPr lang="pt-BR" sz="4200" dirty="0"/>
              <a:t> </a:t>
            </a:r>
            <a:r>
              <a:rPr lang="pt-BR" sz="4400" dirty="0" err="1"/>
              <a:t>HttpServlet</a:t>
            </a:r>
            <a:r>
              <a:rPr lang="pt-BR" sz="4200" dirty="0"/>
              <a:t>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WebServlets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extende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“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</a:t>
            </a:r>
            <a:r>
              <a:rPr lang="pt-BR" sz="2400" kern="0" dirty="0"/>
              <a:t>do pacote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javax.servlet.http</a:t>
            </a:r>
            <a:r>
              <a:rPr lang="pt-BR" sz="2400" kern="0" dirty="0"/>
              <a:t>” que </a:t>
            </a:r>
            <a:r>
              <a:rPr lang="pt-BR" sz="2400" kern="0" dirty="0" err="1"/>
              <a:t>extende</a:t>
            </a:r>
            <a:r>
              <a:rPr lang="pt-BR" sz="2400" kern="0" dirty="0"/>
              <a:t> a classe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GenericServlet</a:t>
            </a:r>
            <a:r>
              <a:rPr lang="pt-BR" sz="2400" kern="0" dirty="0"/>
              <a:t>” que implementa 2 interfaces.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41042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err="1"/>
              <a:t>HttpServletRequest</a:t>
            </a:r>
            <a:r>
              <a:rPr lang="pt-BR" sz="4200" dirty="0"/>
              <a:t> VS </a:t>
            </a:r>
            <a:r>
              <a:rPr lang="pt-BR" sz="4200" dirty="0" err="1"/>
              <a:t>HttpServletResponse</a:t>
            </a:r>
            <a:r>
              <a:rPr lang="pt-BR" sz="4200" dirty="0"/>
              <a:t>.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Servlet</a:t>
            </a:r>
            <a:r>
              <a:rPr lang="pt-BR" sz="2400" kern="0" dirty="0"/>
              <a:t> possui um par de objetos, são os objetos de requisição e resposta.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Ciclo de vida </a:t>
            </a:r>
            <a:r>
              <a:rPr lang="pt-BR" sz="4400" dirty="0"/>
              <a:t>?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a definição pela qual irá existir o </a:t>
            </a:r>
            <a:r>
              <a:rPr lang="pt-BR" sz="2400" kern="0" dirty="0" err="1"/>
              <a:t>servlet</a:t>
            </a:r>
            <a:r>
              <a:rPr lang="pt-BR" sz="2400" kern="0" dirty="0"/>
              <a:t>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Um ciclo de vida do </a:t>
            </a:r>
            <a:r>
              <a:rPr lang="pt-BR" sz="2400" dirty="0" err="1"/>
              <a:t>Servlet</a:t>
            </a:r>
            <a:r>
              <a:rPr lang="pt-BR" sz="2400" dirty="0"/>
              <a:t> é gerenciado pelo </a:t>
            </a:r>
            <a:r>
              <a:rPr lang="pt-BR" sz="2400" dirty="0" err="1"/>
              <a:t>ServletContainer</a:t>
            </a:r>
            <a:r>
              <a:rPr lang="pt-BR" sz="2400" dirty="0"/>
              <a:t> (</a:t>
            </a:r>
            <a:r>
              <a:rPr lang="pt-BR" sz="2400" dirty="0" err="1"/>
              <a:t>Wildfly</a:t>
            </a:r>
            <a:r>
              <a:rPr lang="pt-BR" sz="2400" dirty="0"/>
              <a:t>). Quando o </a:t>
            </a:r>
            <a:r>
              <a:rPr lang="pt-BR" sz="2400" dirty="0" err="1"/>
              <a:t>Servlet</a:t>
            </a:r>
            <a:r>
              <a:rPr lang="pt-BR" sz="2400" dirty="0"/>
              <a:t> é chamado ele inicia através do método </a:t>
            </a:r>
            <a:r>
              <a:rPr lang="pt-BR" sz="2400" dirty="0" err="1"/>
              <a:t>init</a:t>
            </a:r>
            <a:r>
              <a:rPr lang="pt-BR" sz="2400" dirty="0"/>
              <a:t>(), e depois chama o método </a:t>
            </a:r>
            <a:r>
              <a:rPr lang="pt-BR" sz="2400" dirty="0" err="1"/>
              <a:t>service</a:t>
            </a:r>
            <a:r>
              <a:rPr lang="pt-BR" sz="2400" dirty="0"/>
              <a:t>() para atender e tratar às requisições, quando deve morrer, é chamado o método </a:t>
            </a:r>
            <a:r>
              <a:rPr lang="pt-BR" sz="2400" dirty="0" err="1"/>
              <a:t>destroy</a:t>
            </a:r>
            <a:r>
              <a:rPr lang="pt-BR" sz="2400" dirty="0"/>
              <a:t>().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405248487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1543</Words>
  <Application>Microsoft Office PowerPoint</Application>
  <PresentationFormat>Apresentação na tela (4:3)</PresentationFormat>
  <Paragraphs>218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Questionário</vt:lpstr>
      <vt:lpstr>Servlets</vt:lpstr>
      <vt:lpstr>Tópicos:</vt:lpstr>
      <vt:lpstr>Objetivos da aula:</vt:lpstr>
      <vt:lpstr>O que é Servlet ?</vt:lpstr>
      <vt:lpstr>Vamos ao código !</vt:lpstr>
      <vt:lpstr>Configurações do Servlet</vt:lpstr>
      <vt:lpstr>... extends HttpServlet ?</vt:lpstr>
      <vt:lpstr>HttpServletRequest VS HttpServletResponse.</vt:lpstr>
      <vt:lpstr>O que é Ciclo de vida ?</vt:lpstr>
      <vt:lpstr>Verbos HTTP.</vt:lpstr>
      <vt:lpstr>Parâmetros.</vt:lpstr>
      <vt:lpstr>O que é contexto da aplicação ?</vt:lpstr>
      <vt:lpstr>Interface ServletContext</vt:lpstr>
      <vt:lpstr>Interface ServletContext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2018-10-12T19:52:09Z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