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93" r:id="rId3"/>
    <p:sldId id="292" r:id="rId4"/>
    <p:sldId id="259" r:id="rId5"/>
    <p:sldId id="291" r:id="rId6"/>
    <p:sldId id="283" r:id="rId7"/>
  </p:sldIdLst>
  <p:sldSz cx="9144000" cy="6858000" type="screen4x3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344" autoAdjust="0"/>
    <p:restoredTop sz="78114" autoAdjust="0"/>
  </p:normalViewPr>
  <p:slideViewPr>
    <p:cSldViewPr>
      <p:cViewPr varScale="1">
        <p:scale>
          <a:sx n="60" d="100"/>
          <a:sy n="60" d="100"/>
        </p:scale>
        <p:origin x="-1422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54D4857D-62A5-486B-9129-468003D7E020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2EBE4566-6F3A-4CC1-BD6C-9C510D05F12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23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2D2EF2CE-B28C-4ED4-8FD0-48BB3F48846A}" type="datetimeFigureOut">
              <a:pPr/>
              <a:t>22/10/2018</a:t>
            </a:fld>
            <a:endParaRPr lang="pt-B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8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Spring MVC: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Spring Security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Spring Data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Spring Core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Spring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Bath</a:t>
            </a: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Orientação da Oracle.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https://javaee.github.io/javaee-spec/JEE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pt-B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22/10/2018</a:t>
            </a:fld>
            <a:endParaRPr kumimoji="0" lang="pt-B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pt-B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Mostrar 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22/10/2018</a:t>
            </a:fld>
            <a:endParaRPr kumimoji="0" lang="pt-B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22/10/2018</a:t>
            </a:fld>
            <a:endParaRPr kumimoji="0" lang="pt-B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Adicionar título de seção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22/10/2018</a:t>
            </a:fld>
            <a:endParaRPr kumimoji="0" lang="pt-B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Detalh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22/10/2018</a:t>
            </a:fld>
            <a:endParaRPr kumimoji="0" lang="pt-B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pt-BR" i="1" baseline="0"/>
            </a:lvl1pPr>
            <a:extLst/>
          </a:lstStyle>
          <a:p>
            <a:pPr lvl="0"/>
            <a:r>
              <a:rPr kumimoji="0" lang="pt-BR"/>
              <a:t>Clique para adicionar detalhes à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verdadei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22/10/2018</a:t>
            </a:fld>
            <a:endParaRPr kumimoji="0" lang="pt-B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VERDADEIRO 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FALSO?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22/10/2018</a:t>
            </a:fld>
            <a:endParaRPr kumimoji="0" lang="pt-B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VERDADEIRO ou </a:t>
            </a: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Correspond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22/10/2018</a:t>
            </a:fld>
            <a:endParaRPr kumimoji="0" lang="pt-B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pt-BR" i="1" baseline="0"/>
            </a:lvl1pPr>
            <a:extLst/>
          </a:lstStyle>
          <a:p>
            <a:r>
              <a:rPr kumimoji="0" lang="pt-BR"/>
              <a:t>Clique para digitar a pergunta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100"/>
            </a:lvl1pPr>
            <a:extLst/>
          </a:lstStyle>
          <a:p>
            <a:pPr algn="r"/>
            <a:fld id="{8F67D422-08A8-451B-9A67-21962FC4B660}" type="datetimeFigureOut">
              <a:rPr kumimoji="0" lang="pt-BR" sz="1100"/>
              <a:pPr algn="r"/>
              <a:t>22/10/2018</a:t>
            </a:fld>
            <a:endParaRPr kumimoji="0" lang="pt-B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pt-BR" sz="1200"/>
            </a:lvl1pPr>
            <a:extLst/>
          </a:lstStyle>
          <a:p>
            <a:endParaRPr kumimoji="0" lang="pt-B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200"/>
            </a:lvl1pPr>
            <a:extLst/>
          </a:lstStyle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kumimoji="0" lang="pt-B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pt-BR">
          <a:solidFill>
            <a:schemeClr val="tx2"/>
          </a:solidFill>
        </a:defRPr>
      </a:lvl2pPr>
      <a:lvl3pPr eaLnBrk="1" latinLnBrk="0" hangingPunct="1">
        <a:defRPr kumimoji="0" lang="pt-BR">
          <a:solidFill>
            <a:schemeClr val="tx2"/>
          </a:solidFill>
        </a:defRPr>
      </a:lvl3pPr>
      <a:lvl4pPr eaLnBrk="1" latinLnBrk="0" hangingPunct="1">
        <a:defRPr kumimoji="0" lang="pt-BR">
          <a:solidFill>
            <a:schemeClr val="tx2"/>
          </a:solidFill>
        </a:defRPr>
      </a:lvl4pPr>
      <a:lvl5pPr eaLnBrk="1" latinLnBrk="0" hangingPunct="1">
        <a:defRPr kumimoji="0" lang="pt-BR">
          <a:solidFill>
            <a:schemeClr val="tx2"/>
          </a:solidFill>
        </a:defRPr>
      </a:lvl5pPr>
      <a:lvl6pPr eaLnBrk="1" latinLnBrk="0" hangingPunct="1">
        <a:defRPr kumimoji="0" lang="pt-BR">
          <a:solidFill>
            <a:schemeClr val="tx2"/>
          </a:solidFill>
        </a:defRPr>
      </a:lvl6pPr>
      <a:lvl7pPr eaLnBrk="1" latinLnBrk="0" hangingPunct="1">
        <a:defRPr kumimoji="0" lang="pt-BR">
          <a:solidFill>
            <a:schemeClr val="tx2"/>
          </a:solidFill>
        </a:defRPr>
      </a:lvl7pPr>
      <a:lvl8pPr eaLnBrk="1" latinLnBrk="0" hangingPunct="1">
        <a:defRPr kumimoji="0" lang="pt-BR">
          <a:solidFill>
            <a:schemeClr val="tx2"/>
          </a:solidFill>
        </a:defRPr>
      </a:lvl8pPr>
      <a:lvl9pPr eaLnBrk="1" latinLnBrk="0" hangingPunct="1">
        <a:defRPr kumimoji="0" lang="pt-B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Spring MVC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Picture 2" descr="https://images.sftcdn.net/images/t_app-cover-l,f_auto/p/2f4c04f4-96d0-11e6-9830-00163ed833e7/3163796423/java-runtime-environment-screensh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90" y="373153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E1F0AA30-9C1D-4249-8068-4A45331D9230}"/>
              </a:ext>
            </a:extLst>
          </p:cNvPr>
          <p:cNvSpPr txBox="1">
            <a:spLocks/>
          </p:cNvSpPr>
          <p:nvPr/>
        </p:nvSpPr>
        <p:spPr>
          <a:xfrm>
            <a:off x="1691680" y="5381426"/>
            <a:ext cx="6509239" cy="895747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r" rtl="0" eaLnBrk="1" latinLnBrk="0" hangingPunct="1">
              <a:spcBef>
                <a:spcPct val="20000"/>
              </a:spcBef>
              <a:buNone/>
              <a:defRPr kumimoji="0" lang="pt-BR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t-BR" sz="2400" kern="0" dirty="0" smtClean="0"/>
              <a:t>	</a:t>
            </a:r>
            <a:r>
              <a:rPr lang="pt-BR" sz="2400" kern="0" dirty="0"/>
              <a:t>		</a:t>
            </a:r>
            <a:r>
              <a:rPr lang="pt-BR" sz="2400" kern="0" dirty="0" smtClean="0"/>
              <a:t>Professor:</a:t>
            </a:r>
            <a:r>
              <a:rPr lang="pt-BR" sz="2400" kern="0" dirty="0"/>
              <a:t>	</a:t>
            </a:r>
            <a:endParaRPr lang="pt-BR" sz="2400" kern="0" dirty="0" smtClean="0"/>
          </a:p>
          <a:p>
            <a:pPr algn="ctr"/>
            <a:r>
              <a:rPr lang="pt-BR" sz="2400" kern="0" dirty="0"/>
              <a:t>	</a:t>
            </a:r>
            <a:r>
              <a:rPr lang="pt-BR" sz="2400" kern="0" dirty="0" smtClean="0"/>
              <a:t>		Davi </a:t>
            </a:r>
            <a:r>
              <a:rPr lang="pt-BR" sz="2400" kern="0" dirty="0"/>
              <a:t>Maçana.</a:t>
            </a:r>
          </a:p>
          <a:p>
            <a:endParaRPr lang="pt-BR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Tópicos (Aulas 1, 2 e 3) :</a:t>
            </a:r>
            <a:endParaRPr lang="pt-BR" sz="4000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2400" b="1" dirty="0"/>
              <a:t>Spring Core Framework – DI e </a:t>
            </a:r>
            <a:r>
              <a:rPr lang="it-IT" sz="2400" b="1" dirty="0" smtClean="0"/>
              <a:t>IoC</a:t>
            </a:r>
          </a:p>
          <a:p>
            <a:pPr lvl="1"/>
            <a:r>
              <a:rPr lang="pt-BR" sz="1900" dirty="0" smtClean="0"/>
              <a:t>Conhecendo Spring Framework</a:t>
            </a:r>
          </a:p>
          <a:p>
            <a:pPr lvl="1"/>
            <a:r>
              <a:rPr lang="pt-BR" sz="1900" dirty="0" err="1" smtClean="0"/>
              <a:t>Action</a:t>
            </a:r>
            <a:r>
              <a:rPr lang="pt-BR" sz="1900" dirty="0" smtClean="0"/>
              <a:t> </a:t>
            </a:r>
            <a:r>
              <a:rPr lang="pt-BR" sz="1900" dirty="0" err="1" smtClean="0"/>
              <a:t>based</a:t>
            </a:r>
            <a:r>
              <a:rPr lang="pt-BR" sz="1900" dirty="0" smtClean="0"/>
              <a:t> VS </a:t>
            </a:r>
            <a:r>
              <a:rPr lang="pt-BR" sz="1900" dirty="0" err="1" smtClean="0"/>
              <a:t>Component</a:t>
            </a:r>
            <a:r>
              <a:rPr lang="pt-BR" sz="1900" dirty="0" smtClean="0"/>
              <a:t> </a:t>
            </a:r>
            <a:r>
              <a:rPr lang="pt-BR" sz="1900" dirty="0" err="1" smtClean="0"/>
              <a:t>Based</a:t>
            </a:r>
            <a:endParaRPr lang="pt-BR" sz="1900" dirty="0"/>
          </a:p>
          <a:p>
            <a:pPr lvl="1"/>
            <a:r>
              <a:rPr lang="pt-BR" sz="1900" dirty="0"/>
              <a:t>Injeção de </a:t>
            </a:r>
            <a:r>
              <a:rPr lang="pt-BR" sz="1900" dirty="0" smtClean="0"/>
              <a:t>Dependência / Inversão </a:t>
            </a:r>
            <a:r>
              <a:rPr lang="pt-BR" sz="1900" dirty="0"/>
              <a:t>de Controle</a:t>
            </a:r>
          </a:p>
          <a:p>
            <a:pPr lvl="1"/>
            <a:r>
              <a:rPr lang="pt-BR" sz="1900" dirty="0"/>
              <a:t>Configurando o Spring</a:t>
            </a:r>
          </a:p>
          <a:p>
            <a:pPr lvl="1"/>
            <a:r>
              <a:rPr lang="pt-BR" sz="1900" dirty="0"/>
              <a:t>Declarando e configurando </a:t>
            </a:r>
            <a:r>
              <a:rPr lang="pt-BR" sz="1900" dirty="0" err="1"/>
              <a:t>Beans</a:t>
            </a:r>
            <a:endParaRPr lang="pt-BR" sz="1900" dirty="0"/>
          </a:p>
          <a:p>
            <a:pPr lvl="1"/>
            <a:r>
              <a:rPr lang="pt-BR" sz="1900" dirty="0"/>
              <a:t>Container</a:t>
            </a:r>
          </a:p>
          <a:p>
            <a:pPr lvl="1"/>
            <a:r>
              <a:rPr lang="pt-BR" sz="1900" dirty="0" err="1"/>
              <a:t>Factory</a:t>
            </a:r>
            <a:r>
              <a:rPr lang="pt-BR" sz="1900" dirty="0"/>
              <a:t> </a:t>
            </a:r>
            <a:r>
              <a:rPr lang="pt-BR" sz="1900" dirty="0" err="1"/>
              <a:t>Method</a:t>
            </a:r>
            <a:endParaRPr lang="pt-BR" sz="1900" dirty="0"/>
          </a:p>
          <a:p>
            <a:pPr lvl="1"/>
            <a:r>
              <a:rPr lang="pt-BR" sz="1900" dirty="0"/>
              <a:t>Spring Expression </a:t>
            </a:r>
            <a:r>
              <a:rPr lang="pt-BR" sz="1900" dirty="0" err="1"/>
              <a:t>Languale</a:t>
            </a:r>
            <a:r>
              <a:rPr lang="pt-BR" sz="1900" dirty="0"/>
              <a:t> </a:t>
            </a:r>
            <a:r>
              <a:rPr lang="pt-BR" sz="1900" dirty="0" err="1"/>
              <a:t>SpEL</a:t>
            </a:r>
            <a:endParaRPr lang="pt-BR" sz="1900" dirty="0"/>
          </a:p>
          <a:p>
            <a:pPr lvl="1"/>
            <a:r>
              <a:rPr lang="pt-BR" sz="1900" dirty="0" err="1"/>
              <a:t>Autowiring</a:t>
            </a:r>
            <a:endParaRPr lang="pt-BR" sz="1900" dirty="0"/>
          </a:p>
          <a:p>
            <a:pPr lvl="1"/>
            <a:r>
              <a:rPr lang="pt-BR" sz="1900" dirty="0"/>
              <a:t>Injeção de dependência com </a:t>
            </a:r>
            <a:r>
              <a:rPr lang="pt-BR" sz="1900" dirty="0" err="1"/>
              <a:t>Annotations</a:t>
            </a:r>
            <a:endParaRPr lang="pt-BR" sz="1900" dirty="0"/>
          </a:p>
          <a:p>
            <a:pPr lvl="1"/>
            <a:r>
              <a:rPr lang="pt-BR" sz="1900" dirty="0" smtClean="0"/>
              <a:t>Spring x </a:t>
            </a:r>
            <a:r>
              <a:rPr lang="pt-BR" sz="1900" dirty="0" err="1" smtClean="0"/>
              <a:t>Hibernate</a:t>
            </a:r>
            <a:endParaRPr lang="pt-BR" sz="1900" dirty="0" smtClean="0"/>
          </a:p>
          <a:p>
            <a:pPr lvl="1"/>
            <a:r>
              <a:rPr lang="pt-BR" sz="1900" dirty="0" err="1"/>
              <a:t>Hibernate</a:t>
            </a:r>
            <a:r>
              <a:rPr lang="pt-BR" sz="1900" dirty="0"/>
              <a:t> </a:t>
            </a:r>
            <a:r>
              <a:rPr lang="pt-BR" sz="1900" dirty="0" err="1" smtClean="0"/>
              <a:t>Validator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392113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Tópicos (Aulas 4, 5 E 6):</a:t>
            </a:r>
            <a:endParaRPr lang="pt-BR" sz="4000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Spring Web MVC</a:t>
            </a:r>
            <a:endParaRPr lang="pt-BR" sz="2400" dirty="0"/>
          </a:p>
          <a:p>
            <a:pPr lvl="1"/>
            <a:r>
              <a:rPr lang="pt-BR" sz="1900" dirty="0" smtClean="0"/>
              <a:t>Entendendo o Padrão MVC no Spring</a:t>
            </a:r>
          </a:p>
          <a:p>
            <a:pPr lvl="1"/>
            <a:r>
              <a:rPr lang="pt-BR" sz="1900" dirty="0" err="1" smtClean="0"/>
              <a:t>Dispatcher</a:t>
            </a:r>
            <a:r>
              <a:rPr lang="pt-BR" sz="1900" dirty="0" smtClean="0"/>
              <a:t> </a:t>
            </a:r>
            <a:r>
              <a:rPr lang="pt-BR" sz="1900" dirty="0" err="1" smtClean="0"/>
              <a:t>Servlet</a:t>
            </a:r>
            <a:endParaRPr lang="pt-BR" sz="1900" dirty="0" smtClean="0"/>
          </a:p>
          <a:p>
            <a:pPr lvl="1"/>
            <a:r>
              <a:rPr lang="pt-BR" sz="1900" dirty="0" smtClean="0"/>
              <a:t>Requisições e Respostas</a:t>
            </a:r>
          </a:p>
          <a:p>
            <a:pPr lvl="1"/>
            <a:r>
              <a:rPr lang="pt-BR" sz="1900" dirty="0" smtClean="0"/>
              <a:t>Mapeamento dos </a:t>
            </a:r>
            <a:r>
              <a:rPr lang="pt-BR" sz="1900" dirty="0" err="1" smtClean="0"/>
              <a:t>Controllers</a:t>
            </a:r>
            <a:endParaRPr lang="pt-BR" sz="1900" dirty="0" smtClean="0"/>
          </a:p>
          <a:p>
            <a:pPr lvl="1"/>
            <a:r>
              <a:rPr lang="pt-BR" sz="1900" dirty="0" smtClean="0"/>
              <a:t>Redirecionamento</a:t>
            </a:r>
          </a:p>
          <a:p>
            <a:pPr lvl="1"/>
            <a:r>
              <a:rPr lang="pt-BR" sz="1900" dirty="0" err="1" smtClean="0"/>
              <a:t>ModelAndView</a:t>
            </a:r>
            <a:endParaRPr lang="pt-BR" sz="1900" dirty="0" smtClean="0"/>
          </a:p>
          <a:p>
            <a:pPr lvl="1"/>
            <a:r>
              <a:rPr lang="pt-BR" sz="1900" dirty="0" err="1" smtClean="0"/>
              <a:t>Sessions</a:t>
            </a:r>
            <a:endParaRPr lang="pt-BR" sz="1900" dirty="0" smtClean="0"/>
          </a:p>
          <a:p>
            <a:pPr lvl="1"/>
            <a:r>
              <a:rPr lang="pt-BR" sz="1900" dirty="0" smtClean="0"/>
              <a:t>Integração do Spring MVC com </a:t>
            </a:r>
            <a:r>
              <a:rPr lang="pt-BR" sz="1900" dirty="0" err="1" smtClean="0"/>
              <a:t>JQuery</a:t>
            </a:r>
            <a:endParaRPr lang="pt-BR" sz="1900" dirty="0" smtClean="0"/>
          </a:p>
          <a:p>
            <a:pPr lvl="1"/>
            <a:r>
              <a:rPr lang="pt-BR" sz="1900" dirty="0" smtClean="0"/>
              <a:t>Utilizando </a:t>
            </a:r>
            <a:r>
              <a:rPr lang="pt-BR" sz="1900" dirty="0" err="1" smtClean="0"/>
              <a:t>Bootstrap</a:t>
            </a:r>
            <a:r>
              <a:rPr lang="pt-BR" sz="1900" dirty="0" smtClean="0"/>
              <a:t> na camada de visão</a:t>
            </a:r>
          </a:p>
          <a:p>
            <a:pPr lvl="1"/>
            <a:r>
              <a:rPr lang="pt-BR" sz="1900" dirty="0" err="1" smtClean="0"/>
              <a:t>FrontEnd</a:t>
            </a:r>
            <a:r>
              <a:rPr lang="pt-BR" sz="1900" dirty="0" smtClean="0"/>
              <a:t> rico para web com </a:t>
            </a:r>
            <a:r>
              <a:rPr lang="pt-BR" sz="1900" dirty="0" err="1" smtClean="0"/>
              <a:t>Bootstrap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21139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 que é </a:t>
            </a:r>
            <a:r>
              <a:rPr lang="pt-BR" sz="4200" dirty="0" smtClean="0"/>
              <a:t>Spring MVC</a:t>
            </a:r>
            <a:r>
              <a:rPr lang="pt-BR" sz="4200" dirty="0" smtClean="0"/>
              <a:t> </a:t>
            </a:r>
            <a:r>
              <a:rPr lang="pt-BR" sz="4200" dirty="0"/>
              <a:t>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Spring é um Framework Java criado para facilitar o desenvolvimento de aplicações, veio no início focado em resolver as questões de inversão de controle e injeção de dependências, hoje o Spring tem diversos frameworks para ser utilizado nas diversas camadas da aplicação.</a:t>
            </a: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smtClean="0"/>
              <a:t>Diferenciais do </a:t>
            </a:r>
            <a:r>
              <a:rPr lang="pt-BR" sz="4200" dirty="0" smtClean="0"/>
              <a:t>Spring MVC</a:t>
            </a:r>
            <a:r>
              <a:rPr lang="pt-BR" sz="4200" dirty="0" smtClean="0"/>
              <a:t> </a:t>
            </a:r>
            <a:r>
              <a:rPr lang="pt-BR" sz="4200" dirty="0"/>
              <a:t>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467544" y="2971800"/>
            <a:ext cx="8352928" cy="369756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Spring foi lançado na época do j2ee, onde as APIS nativas do eram consideradas “Pesadas” para desenvolvimento menos corporativo dai então o projeto do Spring ganhou força.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 smtClean="0"/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 smtClean="0">
                <a:sym typeface="Wingdings" panose="05000000000000000000" pitchFamily="2" charset="2"/>
              </a:rPr>
              <a:t></a:t>
            </a:r>
            <a:r>
              <a:rPr lang="pt-BR" sz="2400" kern="0" dirty="0" smtClean="0"/>
              <a:t>Não precisa do servidor de aplicação para funcionar.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 smtClean="0">
                <a:sym typeface="Wingdings" panose="05000000000000000000" pitchFamily="2" charset="2"/>
              </a:rPr>
              <a:t>Projetos modularizados, você pode importar apenas o que for utilizar.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 smtClean="0">
                <a:sym typeface="Wingdings" panose="05000000000000000000" pitchFamily="2" charset="2"/>
              </a:rPr>
              <a:t> Baseado em inversão de controle</a:t>
            </a:r>
          </a:p>
        </p:txBody>
      </p:sp>
    </p:spTree>
    <p:extLst>
      <p:ext uri="{BB962C8B-B14F-4D97-AF65-F5344CB8AC3E}">
        <p14:creationId xmlns:p14="http://schemas.microsoft.com/office/powerpoint/2010/main" val="27733329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179512" y="1676400"/>
            <a:ext cx="9145016" cy="1143000"/>
          </a:xfrm>
        </p:spPr>
        <p:txBody>
          <a:bodyPr>
            <a:noAutofit/>
          </a:bodyPr>
          <a:lstStyle/>
          <a:p>
            <a:r>
              <a:rPr lang="pt-BR" sz="4000" dirty="0" err="1" smtClean="0"/>
              <a:t>Action</a:t>
            </a:r>
            <a:r>
              <a:rPr lang="pt-BR" sz="4000" dirty="0" smtClean="0"/>
              <a:t> </a:t>
            </a:r>
            <a:r>
              <a:rPr lang="pt-BR" sz="4000" dirty="0" err="1" smtClean="0"/>
              <a:t>Based</a:t>
            </a:r>
            <a:r>
              <a:rPr lang="pt-BR" sz="4000" dirty="0" smtClean="0"/>
              <a:t> VS </a:t>
            </a:r>
            <a:r>
              <a:rPr lang="pt-BR" sz="4000" dirty="0" err="1" smtClean="0"/>
              <a:t>component</a:t>
            </a:r>
            <a:r>
              <a:rPr lang="pt-BR" sz="4000" dirty="0" smtClean="0"/>
              <a:t> </a:t>
            </a:r>
            <a:r>
              <a:rPr lang="pt-BR" sz="4000" dirty="0" err="1" smtClean="0"/>
              <a:t>Based</a:t>
            </a:r>
            <a:endParaRPr lang="pt-BR" sz="42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79512" y="2875002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C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67628306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estionári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252</Words>
  <Application>Microsoft Office PowerPoint</Application>
  <PresentationFormat>Apresentação na tela (4:3)</PresentationFormat>
  <Paragraphs>52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Questionário</vt:lpstr>
      <vt:lpstr>Spring MVC</vt:lpstr>
      <vt:lpstr>Tópicos (Aulas 1, 2 e 3) :</vt:lpstr>
      <vt:lpstr>Tópicos (Aulas 4, 5 E 6):</vt:lpstr>
      <vt:lpstr>O que é Spring MVC ?</vt:lpstr>
      <vt:lpstr>Diferenciais do Spring MVC ?</vt:lpstr>
      <vt:lpstr>Action Based VS component Based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2018-09-24T02:59:19Z</dcterms:created>
  <dcterms:modified xsi:type="dcterms:W3CDTF">2018-10-23T02:21:54Z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